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35B2C-752E-4A77-8CF8-9DE0EB65E283}">
  <a:tblStyle styleId="{28A35B2C-752E-4A77-8CF8-9DE0EB65E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1515e104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7c1515e104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g7c1515e104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58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1515e104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7c1515e104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7c1515e104_2_2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30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1515e104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7c1515e104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7c1515e104_2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65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1515e104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7c1515e104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g7c1515e104_2_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080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13a48840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713a48840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713a48840a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057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c1515e104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7c1515e104_2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7c1515e104_2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196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64d8894c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764d8894c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764d8894cc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33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c1515e104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7c1515e104_2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7c1515e104_2_3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35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008d22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71008d22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g71008d22a1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75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c20e30d58_3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7c20e30d58_3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7c20e30d58_3_3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305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3a48840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713a48840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g713a48840a_2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63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1515e104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7c1515e104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g7c1515e104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16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13a48840a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713a48840a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g713a48840a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751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3a48840a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713a48840a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2" name="Google Shape;342;g713a48840a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671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4c786638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814c786638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g814c786638_4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738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14c78663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814c786638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6" name="Google Shape;376;g814c78663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03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14c786638_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814c786638_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g814c786638_9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345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122e9cc4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8122e9cc4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8" name="Google Shape;548;g8122e9cc41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126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14949240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714949240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g7149492409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19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d5b893db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6d5b893db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8" name="Google Shape;568;g6d5b893db2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218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8122e9cc4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8122e9cc4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1" name="Google Shape;581;g8122e9cc41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19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d5b893db2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6d5b893db2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5" name="Google Shape;595;g6d5b893db2_1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13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fde2fd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70fde2fd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70fde2fd5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750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d5b893db2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g6d5b893db2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6" name="Google Shape;606;g6d5b893db2_1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608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d5b893db2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6d5b893db2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5" name="Google Shape;615;g6d5b893db2_1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060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d5b893db2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g6d5b893db2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g6d5b893db2_1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172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d5b893db2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6d5b893db2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2" name="Google Shape;642;g6d5b893db2_1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61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1515e104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c1515e104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7c1515e104_2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81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1515e104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c1515e104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7c1515e104_2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99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1515e104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7c1515e104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7c1515e104_2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54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1515e104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7c1515e104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7c1515e104_2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0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008d22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71008d22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71008d22a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96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1515e10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7c1515e10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7c1515e104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5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0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730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0402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38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57850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20239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9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975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2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13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33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978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03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750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4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4751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90" r:id="rId14"/>
    <p:sldLayoutId id="214748369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604941" y="22472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dirty="0" smtClean="0">
                <a:latin typeface="Avenir"/>
                <a:ea typeface="Avenir"/>
                <a:cs typeface="Avenir"/>
                <a:sym typeface="Avenir"/>
              </a:rPr>
              <a:t>Python Pandas - Advanced</a:t>
            </a:r>
            <a:endParaRPr sz="400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2004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03811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400325" y="1453800"/>
            <a:ext cx="84594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Pandas DataFrame is a two dimensional size-mutable, heterogeneous data structure with labeled rows and columns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DataFrames can be concatenated vertically (column-wise) and horizontally (row-wise)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and append() methods are used to concatenate the DataFrames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744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 r="47031"/>
          <a:stretch/>
        </p:blipFill>
        <p:spPr>
          <a:xfrm>
            <a:off x="381000" y="1603125"/>
            <a:ext cx="5250901" cy="259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3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569100" y="1015250"/>
            <a:ext cx="66963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these DataFrames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4259475" y="1974125"/>
            <a:ext cx="1233300" cy="295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4">
            <a:alphaModFix/>
          </a:blip>
          <a:srcRect r="47671"/>
          <a:stretch/>
        </p:blipFill>
        <p:spPr>
          <a:xfrm>
            <a:off x="4075375" y="2438225"/>
            <a:ext cx="4840025" cy="2475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36"/>
          <p:cNvSpPr/>
          <p:nvPr/>
        </p:nvSpPr>
        <p:spPr>
          <a:xfrm>
            <a:off x="7717680" y="2763539"/>
            <a:ext cx="1133400" cy="30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6373600" y="1595800"/>
            <a:ext cx="18453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 of company A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2014425" y="4361600"/>
            <a:ext cx="1415400" cy="528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 of company B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9" name="Google Shape;219;p36"/>
          <p:cNvCxnSpPr>
            <a:stCxn id="218" idx="3"/>
          </p:cNvCxnSpPr>
          <p:nvPr/>
        </p:nvCxnSpPr>
        <p:spPr>
          <a:xfrm rot="10800000" flipH="1">
            <a:off x="3429825" y="462275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6"/>
          <p:cNvCxnSpPr/>
          <p:nvPr/>
        </p:nvCxnSpPr>
        <p:spPr>
          <a:xfrm flipH="1">
            <a:off x="5678800" y="1938700"/>
            <a:ext cx="6948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0723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 r="57408"/>
          <a:stretch/>
        </p:blipFill>
        <p:spPr>
          <a:xfrm>
            <a:off x="4991700" y="1081925"/>
            <a:ext cx="3702401" cy="3518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3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375124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503550" y="1155675"/>
            <a:ext cx="41430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 DataFrames are concatenated using concat()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concat() method concatenates </a:t>
            </a: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along the axis = 0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(vertically)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concatenation is in the order they are passed in the function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index numbers of the concatenated DataFrame are of the actual DataFrames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5055650" y="2008550"/>
            <a:ext cx="235500" cy="11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5055650" y="3191250"/>
            <a:ext cx="235500" cy="132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7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r="46890"/>
          <a:stretch/>
        </p:blipFill>
        <p:spPr>
          <a:xfrm>
            <a:off x="474725" y="1742321"/>
            <a:ext cx="5067750" cy="249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3" name="Google Shape;243;p3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569100" y="862850"/>
            <a:ext cx="757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DataFrames contains order data for customers of company ‘A’. Use these DataFrames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4216875" y="2126525"/>
            <a:ext cx="1208400" cy="27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4">
            <a:alphaModFix/>
          </a:blip>
          <a:srcRect r="49779"/>
          <a:stretch/>
        </p:blipFill>
        <p:spPr>
          <a:xfrm>
            <a:off x="4007500" y="2495525"/>
            <a:ext cx="4869400" cy="249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38"/>
          <p:cNvSpPr/>
          <p:nvPr/>
        </p:nvSpPr>
        <p:spPr>
          <a:xfrm>
            <a:off x="7544900" y="2871225"/>
            <a:ext cx="1208400" cy="27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6373600" y="1748200"/>
            <a:ext cx="22038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2332350" y="4437800"/>
            <a:ext cx="10212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3" name="Google Shape;253;p38"/>
          <p:cNvCxnSpPr>
            <a:stCxn id="252" idx="3"/>
          </p:cNvCxnSpPr>
          <p:nvPr/>
        </p:nvCxnSpPr>
        <p:spPr>
          <a:xfrm rot="10800000" flipH="1">
            <a:off x="3353550" y="464330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8"/>
          <p:cNvCxnSpPr/>
          <p:nvPr/>
        </p:nvCxnSpPr>
        <p:spPr>
          <a:xfrm flipH="1">
            <a:off x="5587300" y="1956700"/>
            <a:ext cx="786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825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381000" y="1257250"/>
            <a:ext cx="32451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parameter, </a:t>
            </a: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‘axis = 1’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oncatenates the DataFrames horizontally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concatenation is in the order they are passed in the function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As, we do not have the order details for ‘Customer ID = 6’, the NaNs are printed for corresponding columns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r="35283"/>
          <a:stretch/>
        </p:blipFill>
        <p:spPr>
          <a:xfrm>
            <a:off x="3840850" y="1727075"/>
            <a:ext cx="5175350" cy="1912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39"/>
          <p:cNvSpPr/>
          <p:nvPr/>
        </p:nvSpPr>
        <p:spPr>
          <a:xfrm>
            <a:off x="4462411" y="3130805"/>
            <a:ext cx="4452000" cy="271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78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r="57739"/>
          <a:stretch/>
        </p:blipFill>
        <p:spPr>
          <a:xfrm>
            <a:off x="4503250" y="877151"/>
            <a:ext cx="3455926" cy="39633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4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multiple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884825" y="1965150"/>
            <a:ext cx="33051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concat() method can be used to concatenate more than two DataFrames simultaneously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4551825" y="1645300"/>
            <a:ext cx="191700" cy="97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4551825" y="2676225"/>
            <a:ext cx="191700" cy="111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0"/>
          <p:cNvSpPr/>
          <p:nvPr/>
        </p:nvSpPr>
        <p:spPr>
          <a:xfrm>
            <a:off x="4551825" y="3842150"/>
            <a:ext cx="191700" cy="97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04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662500" y="1510025"/>
            <a:ext cx="3205200" cy="23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append() method is used append a DataFrame with another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Here, we append the customers data of company ‘B’ to data of company ‘A’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r="61465"/>
          <a:stretch/>
        </p:blipFill>
        <p:spPr>
          <a:xfrm>
            <a:off x="4248700" y="1017725"/>
            <a:ext cx="3704425" cy="3731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5" name="Google Shape;295;p41"/>
          <p:cNvSpPr/>
          <p:nvPr/>
        </p:nvSpPr>
        <p:spPr>
          <a:xfrm>
            <a:off x="4293650" y="2008550"/>
            <a:ext cx="235500" cy="11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1"/>
          <p:cNvSpPr/>
          <p:nvPr/>
        </p:nvSpPr>
        <p:spPr>
          <a:xfrm>
            <a:off x="4293650" y="3191250"/>
            <a:ext cx="235500" cy="1468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2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891100" y="1738625"/>
            <a:ext cx="2641200" cy="1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we append the customers data of company ‘A’ to data of company ‘B’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 rotWithShape="1">
          <a:blip r:embed="rId3">
            <a:alphaModFix/>
          </a:blip>
          <a:srcRect r="61629"/>
          <a:stretch/>
        </p:blipFill>
        <p:spPr>
          <a:xfrm>
            <a:off x="4270575" y="1074350"/>
            <a:ext cx="3667574" cy="3742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2"/>
          <p:cNvSpPr/>
          <p:nvPr/>
        </p:nvSpPr>
        <p:spPr>
          <a:xfrm>
            <a:off x="4348241" y="2033028"/>
            <a:ext cx="242100" cy="142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4348241" y="3512305"/>
            <a:ext cx="242100" cy="1299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06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Append vs. Concat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19" name="Google Shape;319;p43"/>
          <p:cNvGraphicFramePr/>
          <p:nvPr/>
        </p:nvGraphicFramePr>
        <p:xfrm>
          <a:off x="846450" y="2123625"/>
          <a:ext cx="7451100" cy="1421325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37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append()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concat()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the error if one tries to concatenate more than two DataFrames simultaneously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concatenates multiple DataFrames simultaneously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1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Concatenate Series and </a:t>
            </a:r>
            <a:r>
              <a:rPr lang="en-IN" dirty="0" err="1" smtClean="0"/>
              <a:t>Dataframe</a:t>
            </a:r>
            <a:endParaRPr lang="en-IN" dirty="0" smtClean="0"/>
          </a:p>
          <a:p>
            <a:r>
              <a:rPr lang="en-IN" dirty="0" smtClean="0"/>
              <a:t>Join the </a:t>
            </a:r>
            <a:r>
              <a:rPr lang="en-IN" dirty="0" err="1" smtClean="0"/>
              <a:t>Dataframes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0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4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Join the DataFrames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4264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529950" y="1627325"/>
            <a:ext cx="7901700" cy="28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join() method join the DataFrames based on index or key column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Index of the first DataFrame should match to one of the column in the second DataFrame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10302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6"/>
          <p:cNvGraphicFramePr/>
          <p:nvPr/>
        </p:nvGraphicFramePr>
        <p:xfrm>
          <a:off x="698600" y="1467125"/>
          <a:ext cx="7746800" cy="275100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8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= ‘Type’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outer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union of index (or column)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inner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intersection of index (or column)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right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index found in the right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left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index (or column) found in the left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5" name="Google Shape;345;p4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45" y="2294575"/>
            <a:ext cx="748147" cy="4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Types of join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600900" y="984513"/>
            <a:ext cx="7256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join types can be specified using the parameter, ‘how’ </a:t>
            </a:r>
            <a:endParaRPr sz="1600" b="1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698600" y="4361875"/>
            <a:ext cx="73896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If the type is not specified, by default it is ‘left’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121" y="2755193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113" y="3219450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4113" y="3733800"/>
            <a:ext cx="749808" cy="420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94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7"/>
          <p:cNvPicPr preferRelativeResize="0"/>
          <p:nvPr/>
        </p:nvPicPr>
        <p:blipFill rotWithShape="1">
          <a:blip r:embed="rId3">
            <a:alphaModFix/>
          </a:blip>
          <a:srcRect r="42811"/>
          <a:stretch/>
        </p:blipFill>
        <p:spPr>
          <a:xfrm>
            <a:off x="478350" y="1508500"/>
            <a:ext cx="4880026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1" name="Google Shape;361;p4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7"/>
          <p:cNvSpPr txBox="1"/>
          <p:nvPr/>
        </p:nvSpPr>
        <p:spPr>
          <a:xfrm>
            <a:off x="666375" y="94347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DataFrames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" name="Google Shape;365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47"/>
          <p:cNvSpPr/>
          <p:nvPr/>
        </p:nvSpPr>
        <p:spPr>
          <a:xfrm>
            <a:off x="4383200" y="1880125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6373600" y="1595800"/>
            <a:ext cx="22038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Google Shape;368;p47"/>
          <p:cNvSpPr txBox="1"/>
          <p:nvPr/>
        </p:nvSpPr>
        <p:spPr>
          <a:xfrm>
            <a:off x="1920425" y="4285400"/>
            <a:ext cx="1052100" cy="389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69" name="Google Shape;369;p47"/>
          <p:cNvCxnSpPr/>
          <p:nvPr/>
        </p:nvCxnSpPr>
        <p:spPr>
          <a:xfrm rot="10800000" flipH="1">
            <a:off x="2972525" y="447860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7"/>
          <p:cNvCxnSpPr>
            <a:stCxn id="367" idx="1"/>
          </p:cNvCxnSpPr>
          <p:nvPr/>
        </p:nvCxnSpPr>
        <p:spPr>
          <a:xfrm flipH="1">
            <a:off x="5401300" y="1804300"/>
            <a:ext cx="972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1" name="Google Shape;371;p47"/>
          <p:cNvPicPr preferRelativeResize="0"/>
          <p:nvPr/>
        </p:nvPicPr>
        <p:blipFill rotWithShape="1">
          <a:blip r:embed="rId4">
            <a:alphaModFix/>
          </a:blip>
          <a:srcRect r="43026"/>
          <a:stretch/>
        </p:blipFill>
        <p:spPr>
          <a:xfrm>
            <a:off x="3657600" y="2353625"/>
            <a:ext cx="4880025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47"/>
          <p:cNvSpPr/>
          <p:nvPr/>
        </p:nvSpPr>
        <p:spPr>
          <a:xfrm>
            <a:off x="7608064" y="2630769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76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 rotWithShape="1">
          <a:blip r:embed="rId3">
            <a:alphaModFix/>
          </a:blip>
          <a:srcRect r="25738"/>
          <a:stretch/>
        </p:blipFill>
        <p:spPr>
          <a:xfrm>
            <a:off x="1393775" y="1855925"/>
            <a:ext cx="6363075" cy="2508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9" name="Google Shape;379;p4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609600" y="1017725"/>
            <a:ext cx="7622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Join the DataFrames to get the order details along with the customer information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4" name="Google Shape;384;p48"/>
          <p:cNvCxnSpPr/>
          <p:nvPr/>
        </p:nvCxnSpPr>
        <p:spPr>
          <a:xfrm rot="10800000">
            <a:off x="962300" y="3155625"/>
            <a:ext cx="564000" cy="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5" name="Google Shape;385;p48"/>
          <p:cNvSpPr txBox="1"/>
          <p:nvPr/>
        </p:nvSpPr>
        <p:spPr>
          <a:xfrm>
            <a:off x="174575" y="2676550"/>
            <a:ext cx="914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‘Cust_ID’ as index of the new DataFrame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827000" y="3205800"/>
            <a:ext cx="816300" cy="43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7" name="Google Shape;387;p48"/>
          <p:cNvCxnSpPr/>
          <p:nvPr/>
        </p:nvCxnSpPr>
        <p:spPr>
          <a:xfrm rot="-5400000">
            <a:off x="5843050" y="28393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48"/>
          <p:cNvSpPr txBox="1"/>
          <p:nvPr/>
        </p:nvSpPr>
        <p:spPr>
          <a:xfrm>
            <a:off x="7809050" y="2487525"/>
            <a:ext cx="1260600" cy="856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the common IDs in both the DataFrames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9" name="Google Shape;389;p48"/>
          <p:cNvCxnSpPr/>
          <p:nvPr/>
        </p:nvCxnSpPr>
        <p:spPr>
          <a:xfrm>
            <a:off x="6967728" y="2484525"/>
            <a:ext cx="887100" cy="431100"/>
          </a:xfrm>
          <a:prstGeom prst="bentConnector3">
            <a:avLst>
              <a:gd name="adj1" fmla="val 6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576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using index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685800" y="1551125"/>
            <a:ext cx="2644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Resultant DataFrame  includes rows from both the DataFrames with same index as of  ‘df_cust’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This method is useful, only if the record have same index in both the DataFrames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 rotWithShape="1">
          <a:blip r:embed="rId3">
            <a:alphaModFix/>
          </a:blip>
          <a:srcRect r="32295"/>
          <a:stretch/>
        </p:blipFill>
        <p:spPr>
          <a:xfrm>
            <a:off x="3483000" y="1752600"/>
            <a:ext cx="5508599" cy="231541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159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0"/>
          <p:cNvSpPr txBox="1"/>
          <p:nvPr/>
        </p:nvSpPr>
        <p:spPr>
          <a:xfrm>
            <a:off x="653725" y="2247225"/>
            <a:ext cx="61686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Unstack and Stack a Series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02740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1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681150" y="1392875"/>
            <a:ext cx="72051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python series as shown below: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4" name="Google Shape;564;p61"/>
          <p:cNvPicPr preferRelativeResize="0"/>
          <p:nvPr/>
        </p:nvPicPr>
        <p:blipFill rotWithShape="1">
          <a:blip r:embed="rId3">
            <a:alphaModFix/>
          </a:blip>
          <a:srcRect r="54777"/>
          <a:stretch/>
        </p:blipFill>
        <p:spPr>
          <a:xfrm>
            <a:off x="2209800" y="1981175"/>
            <a:ext cx="4552599" cy="279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26959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2"/>
          <p:cNvPicPr preferRelativeResize="0"/>
          <p:nvPr/>
        </p:nvPicPr>
        <p:blipFill rotWithShape="1">
          <a:blip r:embed="rId3">
            <a:alphaModFix/>
          </a:blip>
          <a:srcRect r="18513"/>
          <a:stretch/>
        </p:blipFill>
        <p:spPr>
          <a:xfrm>
            <a:off x="533400" y="2533850"/>
            <a:ext cx="7451101" cy="19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1" name="Google Shape;571;p6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6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Unstack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5" name="Google Shape;575;p62"/>
          <p:cNvSpPr txBox="1"/>
          <p:nvPr/>
        </p:nvSpPr>
        <p:spPr>
          <a:xfrm>
            <a:off x="533400" y="1173700"/>
            <a:ext cx="75438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Unstacking can be used to rearrange the series with hierarchical index in a DataFrame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6" name="Google Shape;576;p62"/>
          <p:cNvSpPr txBox="1"/>
          <p:nvPr/>
        </p:nvSpPr>
        <p:spPr>
          <a:xfrm>
            <a:off x="6219525" y="3315325"/>
            <a:ext cx="1502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Unstack the series at index ‘Index’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7" name="Google Shape;577;p62"/>
          <p:cNvCxnSpPr>
            <a:endCxn id="576" idx="1"/>
          </p:cNvCxnSpPr>
          <p:nvPr/>
        </p:nvCxnSpPr>
        <p:spPr>
          <a:xfrm rot="10800000" flipH="1">
            <a:off x="5412225" y="3579475"/>
            <a:ext cx="807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3390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63"/>
          <p:cNvPicPr preferRelativeResize="0"/>
          <p:nvPr/>
        </p:nvPicPr>
        <p:blipFill rotWithShape="1">
          <a:blip r:embed="rId3">
            <a:alphaModFix/>
          </a:blip>
          <a:srcRect r="18513"/>
          <a:stretch/>
        </p:blipFill>
        <p:spPr>
          <a:xfrm>
            <a:off x="3346375" y="1257225"/>
            <a:ext cx="5645226" cy="311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4" name="Google Shape;584;p6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6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Unstack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8" name="Google Shape;588;p63"/>
          <p:cNvSpPr txBox="1"/>
          <p:nvPr/>
        </p:nvSpPr>
        <p:spPr>
          <a:xfrm>
            <a:off x="533400" y="1173700"/>
            <a:ext cx="23295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pass the level of index to unstack the series using parameter, ‘level’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9" name="Google Shape;589;p63"/>
          <p:cNvSpPr txBox="1"/>
          <p:nvPr/>
        </p:nvSpPr>
        <p:spPr>
          <a:xfrm>
            <a:off x="533400" y="2843575"/>
            <a:ext cx="23295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unstack() method uses the last level of index (-1) to unstack the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0" name="Google Shape;590;p63"/>
          <p:cNvSpPr txBox="1"/>
          <p:nvPr/>
        </p:nvSpPr>
        <p:spPr>
          <a:xfrm>
            <a:off x="5350576" y="2258877"/>
            <a:ext cx="115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Unstack the series at index ‘Category’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91" name="Google Shape;591;p63"/>
          <p:cNvCxnSpPr/>
          <p:nvPr/>
        </p:nvCxnSpPr>
        <p:spPr>
          <a:xfrm>
            <a:off x="5062690" y="1755648"/>
            <a:ext cx="879000" cy="451200"/>
          </a:xfrm>
          <a:prstGeom prst="bentConnector3">
            <a:avLst>
              <a:gd name="adj1" fmla="val 100006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83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604941" y="22472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dirty="0" smtClean="0">
                <a:latin typeface="Avenir"/>
                <a:ea typeface="Avenir"/>
                <a:cs typeface="Avenir"/>
                <a:sym typeface="Avenir"/>
              </a:rPr>
              <a:t>Concatenate a Series </a:t>
            </a:r>
            <a:endParaRPr sz="400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228491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6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Stack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1" name="Google Shape;601;p64"/>
          <p:cNvSpPr txBox="1"/>
          <p:nvPr/>
        </p:nvSpPr>
        <p:spPr>
          <a:xfrm>
            <a:off x="748950" y="1588650"/>
            <a:ext cx="2859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Stack is the inverse operation of unstack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returns a series with hierarchical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2" name="Google Shape;602;p64"/>
          <p:cNvPicPr preferRelativeResize="0"/>
          <p:nvPr/>
        </p:nvPicPr>
        <p:blipFill rotWithShape="1">
          <a:blip r:embed="rId3">
            <a:alphaModFix/>
          </a:blip>
          <a:srcRect r="53795"/>
          <a:stretch/>
        </p:blipFill>
        <p:spPr>
          <a:xfrm>
            <a:off x="4522650" y="560525"/>
            <a:ext cx="3147675" cy="4354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560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5"/>
          <p:cNvSpPr txBox="1"/>
          <p:nvPr/>
        </p:nvSpPr>
        <p:spPr>
          <a:xfrm>
            <a:off x="653725" y="2247225"/>
            <a:ext cx="61686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Unstack and Stack the DataFrame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6077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95225"/>
            <a:ext cx="7658301" cy="3394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8" name="Google Shape;618;p6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2" name="Google Shape;622;p66"/>
          <p:cNvSpPr txBox="1"/>
          <p:nvPr/>
        </p:nvSpPr>
        <p:spPr>
          <a:xfrm>
            <a:off x="4718885" y="2423652"/>
            <a:ext cx="13854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hierarchical indexes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23" name="Google Shape;623;p66"/>
          <p:cNvCxnSpPr/>
          <p:nvPr/>
        </p:nvCxnSpPr>
        <p:spPr>
          <a:xfrm>
            <a:off x="5433375" y="1737360"/>
            <a:ext cx="6600" cy="70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5443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67"/>
          <p:cNvPicPr preferRelativeResize="0"/>
          <p:nvPr/>
        </p:nvPicPr>
        <p:blipFill rotWithShape="1">
          <a:blip r:embed="rId3">
            <a:alphaModFix/>
          </a:blip>
          <a:srcRect r="72485"/>
          <a:stretch/>
        </p:blipFill>
        <p:spPr>
          <a:xfrm>
            <a:off x="2846975" y="2074102"/>
            <a:ext cx="3362400" cy="262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0" name="Google Shape;630;p6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Unstack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4" name="Google Shape;634;p67"/>
          <p:cNvSpPr txBox="1"/>
          <p:nvPr/>
        </p:nvSpPr>
        <p:spPr>
          <a:xfrm>
            <a:off x="685800" y="1021300"/>
            <a:ext cx="7323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Unstacking a DataFrame returns a DataFrame having a new level of column label which consists of the pivoted index label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6676725" y="3315325"/>
            <a:ext cx="12561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Unstack the DataFrame at index ‘key2’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36" name="Google Shape;636;p67"/>
          <p:cNvCxnSpPr/>
          <p:nvPr/>
        </p:nvCxnSpPr>
        <p:spPr>
          <a:xfrm>
            <a:off x="5815425" y="3581125"/>
            <a:ext cx="8613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37" name="Google Shape;637;p67"/>
          <p:cNvSpPr txBox="1"/>
          <p:nvPr/>
        </p:nvSpPr>
        <p:spPr>
          <a:xfrm>
            <a:off x="1571325" y="3315325"/>
            <a:ext cx="1119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New level of column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38" name="Google Shape;638;p67"/>
          <p:cNvCxnSpPr/>
          <p:nvPr/>
        </p:nvCxnSpPr>
        <p:spPr>
          <a:xfrm flipH="1">
            <a:off x="2670048" y="3593592"/>
            <a:ext cx="568500" cy="4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356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68"/>
          <p:cNvPicPr preferRelativeResize="0"/>
          <p:nvPr/>
        </p:nvPicPr>
        <p:blipFill rotWithShape="1">
          <a:blip r:embed="rId3">
            <a:alphaModFix/>
          </a:blip>
          <a:srcRect r="70858"/>
          <a:stretch/>
        </p:blipFill>
        <p:spPr>
          <a:xfrm>
            <a:off x="4572000" y="986950"/>
            <a:ext cx="3194175" cy="3434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5" name="Google Shape;645;p6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6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Stack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9" name="Google Shape;649;p68"/>
          <p:cNvSpPr txBox="1"/>
          <p:nvPr/>
        </p:nvSpPr>
        <p:spPr>
          <a:xfrm>
            <a:off x="581350" y="1439550"/>
            <a:ext cx="3721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Stacking a DataFrame returns a DataFrame having a new level of innermost index consisting of the the pivoted column label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the English marks for John are unknown, the NaNs are printed for corresponding observations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0" name="Google Shape;650;p68"/>
          <p:cNvSpPr txBox="1"/>
          <p:nvPr/>
        </p:nvSpPr>
        <p:spPr>
          <a:xfrm>
            <a:off x="7819725" y="2400925"/>
            <a:ext cx="1119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New level of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index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51" name="Google Shape;651;p68"/>
          <p:cNvCxnSpPr/>
          <p:nvPr/>
        </p:nvCxnSpPr>
        <p:spPr>
          <a:xfrm>
            <a:off x="6790575" y="2041225"/>
            <a:ext cx="1589100" cy="359700"/>
          </a:xfrm>
          <a:prstGeom prst="bentConnector3">
            <a:avLst>
              <a:gd name="adj1" fmla="val 99176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15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528750" y="1684025"/>
            <a:ext cx="75486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Creates a new series by appending a series with another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and append() methods are used to concatenate a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One can concatenate more than two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56830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681150" y="1392875"/>
            <a:ext cx="72051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python series as shown below: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r="54777"/>
          <a:stretch/>
        </p:blipFill>
        <p:spPr>
          <a:xfrm>
            <a:off x="2209800" y="1981175"/>
            <a:ext cx="4552599" cy="279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7589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827550" y="1738200"/>
            <a:ext cx="27180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method concatenates a series in the order they are passed in the function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r="69394"/>
          <a:stretch/>
        </p:blipFill>
        <p:spPr>
          <a:xfrm>
            <a:off x="4840950" y="608475"/>
            <a:ext cx="2952551" cy="4192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30"/>
          <p:cNvSpPr/>
          <p:nvPr/>
        </p:nvSpPr>
        <p:spPr>
          <a:xfrm>
            <a:off x="4788400" y="1188720"/>
            <a:ext cx="1038300" cy="167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4788400" y="2896975"/>
            <a:ext cx="1038300" cy="172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0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r="30972"/>
          <a:stretch/>
        </p:blipFill>
        <p:spPr>
          <a:xfrm>
            <a:off x="2971800" y="1017725"/>
            <a:ext cx="5342302" cy="3739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3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76350" y="151050"/>
            <a:ext cx="7451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hierarchical index and label the index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4875225" y="2563550"/>
            <a:ext cx="914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hierarchical indexes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4" name="Google Shape;154;p31"/>
          <p:cNvCxnSpPr/>
          <p:nvPr/>
        </p:nvCxnSpPr>
        <p:spPr>
          <a:xfrm rot="10800000">
            <a:off x="5339475" y="1613150"/>
            <a:ext cx="0" cy="950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31"/>
          <p:cNvSpPr txBox="1"/>
          <p:nvPr/>
        </p:nvSpPr>
        <p:spPr>
          <a:xfrm>
            <a:off x="6316450" y="2566625"/>
            <a:ext cx="1169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label of indexes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6" name="Google Shape;156;p31"/>
          <p:cNvCxnSpPr/>
          <p:nvPr/>
        </p:nvCxnSpPr>
        <p:spPr>
          <a:xfrm rot="10800000" flipH="1">
            <a:off x="6856450" y="1610075"/>
            <a:ext cx="900" cy="962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31"/>
          <p:cNvSpPr txBox="1"/>
          <p:nvPr/>
        </p:nvSpPr>
        <p:spPr>
          <a:xfrm>
            <a:off x="431275" y="2025000"/>
            <a:ext cx="24693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Add the hierarchical indexes and labels while concatenating two series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5090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351149" y="10332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586300" y="1510025"/>
            <a:ext cx="3563400" cy="21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append() method is used append a series with another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Here, we append the 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‘even_series’ to ‘odd_series’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Appended indexes are same as the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original series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r="67279"/>
          <a:stretch/>
        </p:blipFill>
        <p:spPr>
          <a:xfrm>
            <a:off x="4773825" y="492950"/>
            <a:ext cx="3197024" cy="438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32"/>
          <p:cNvSpPr/>
          <p:nvPr/>
        </p:nvSpPr>
        <p:spPr>
          <a:xfrm>
            <a:off x="4712200" y="1035400"/>
            <a:ext cx="1038300" cy="18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4712200" y="2896975"/>
            <a:ext cx="1038300" cy="18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7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 r="58326"/>
          <a:stretch/>
        </p:blipFill>
        <p:spPr>
          <a:xfrm>
            <a:off x="2209800" y="968639"/>
            <a:ext cx="3661387" cy="394626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3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51149" y="10332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6323200" y="1541900"/>
            <a:ext cx="12204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Ignores the index labels of original series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4719025" y="1369500"/>
            <a:ext cx="1611600" cy="5151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3" name="Google Shape;183;p33"/>
          <p:cNvSpPr/>
          <p:nvPr/>
        </p:nvSpPr>
        <p:spPr>
          <a:xfrm>
            <a:off x="2100525" y="1429625"/>
            <a:ext cx="455100" cy="329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144801"/>
      </p:ext>
    </p:extLst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883</Words>
  <Application>Microsoft Office PowerPoint</Application>
  <PresentationFormat>On-screen Show (16:9)</PresentationFormat>
  <Paragraphs>150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Avenir</vt:lpstr>
      <vt:lpstr>Calibri</vt:lpstr>
      <vt:lpstr>Helvetica Neue</vt:lpstr>
      <vt:lpstr>Helvetica Neue Light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Vishnu Murali</cp:lastModifiedBy>
  <cp:revision>7</cp:revision>
  <dcterms:modified xsi:type="dcterms:W3CDTF">2020-12-10T11:02:23Z</dcterms:modified>
</cp:coreProperties>
</file>