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57" r:id="rId3"/>
    <p:sldId id="258" r:id="rId4"/>
    <p:sldId id="260" r:id="rId5"/>
    <p:sldId id="261" r:id="rId6"/>
    <p:sldId id="263" r:id="rId7"/>
    <p:sldId id="264" r:id="rId8"/>
    <p:sldId id="295" r:id="rId9"/>
    <p:sldId id="296" r:id="rId10"/>
    <p:sldId id="259" r:id="rId11"/>
    <p:sldId id="265" r:id="rId12"/>
    <p:sldId id="266" r:id="rId13"/>
    <p:sldId id="330" r:id="rId14"/>
    <p:sldId id="331" r:id="rId15"/>
    <p:sldId id="332" r:id="rId16"/>
    <p:sldId id="334" r:id="rId17"/>
    <p:sldId id="270" r:id="rId18"/>
    <p:sldId id="269" r:id="rId19"/>
    <p:sldId id="271" r:id="rId20"/>
    <p:sldId id="298"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3" d="100"/>
          <a:sy n="73" d="100"/>
        </p:scale>
        <p:origin x="132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384A9-8906-44BB-8499-DCCA2BBB0472}" type="datetimeFigureOut">
              <a:rPr lang="en-US" smtClean="0"/>
              <a:t>4/15/2020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26878-FA77-45A4-9829-FF1D62AA49BD}" type="slidenum">
              <a:rPr lang="en-US" smtClean="0"/>
              <a:t>‹#›</a:t>
            </a:fld>
            <a:endParaRPr lang="en-US"/>
          </a:p>
        </p:txBody>
      </p:sp>
    </p:spTree>
    <p:extLst>
      <p:ext uri="{BB962C8B-B14F-4D97-AF65-F5344CB8AC3E}">
        <p14:creationId xmlns:p14="http://schemas.microsoft.com/office/powerpoint/2010/main" val="865883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23</a:t>
            </a:fld>
            <a:endParaRPr lang="en-US" dirty="0"/>
          </a:p>
        </p:txBody>
      </p:sp>
    </p:spTree>
    <p:extLst>
      <p:ext uri="{BB962C8B-B14F-4D97-AF65-F5344CB8AC3E}">
        <p14:creationId xmlns:p14="http://schemas.microsoft.com/office/powerpoint/2010/main" val="2570345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36</a:t>
            </a:fld>
            <a:endParaRPr lang="en-US" dirty="0"/>
          </a:p>
        </p:txBody>
      </p:sp>
    </p:spTree>
    <p:extLst>
      <p:ext uri="{BB962C8B-B14F-4D97-AF65-F5344CB8AC3E}">
        <p14:creationId xmlns:p14="http://schemas.microsoft.com/office/powerpoint/2010/main" val="17809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37</a:t>
            </a:fld>
            <a:endParaRPr lang="en-US" dirty="0"/>
          </a:p>
        </p:txBody>
      </p:sp>
    </p:spTree>
    <p:extLst>
      <p:ext uri="{BB962C8B-B14F-4D97-AF65-F5344CB8AC3E}">
        <p14:creationId xmlns:p14="http://schemas.microsoft.com/office/powerpoint/2010/main" val="186754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38</a:t>
            </a:fld>
            <a:endParaRPr lang="en-US" dirty="0"/>
          </a:p>
        </p:txBody>
      </p:sp>
    </p:spTree>
    <p:extLst>
      <p:ext uri="{BB962C8B-B14F-4D97-AF65-F5344CB8AC3E}">
        <p14:creationId xmlns:p14="http://schemas.microsoft.com/office/powerpoint/2010/main" val="3162971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39</a:t>
            </a:fld>
            <a:endParaRPr lang="en-US" dirty="0"/>
          </a:p>
        </p:txBody>
      </p:sp>
    </p:spTree>
    <p:extLst>
      <p:ext uri="{BB962C8B-B14F-4D97-AF65-F5344CB8AC3E}">
        <p14:creationId xmlns:p14="http://schemas.microsoft.com/office/powerpoint/2010/main" val="4150316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40</a:t>
            </a:fld>
            <a:endParaRPr lang="en-US" dirty="0"/>
          </a:p>
        </p:txBody>
      </p:sp>
    </p:spTree>
    <p:extLst>
      <p:ext uri="{BB962C8B-B14F-4D97-AF65-F5344CB8AC3E}">
        <p14:creationId xmlns:p14="http://schemas.microsoft.com/office/powerpoint/2010/main" val="2842837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43</a:t>
            </a:fld>
            <a:endParaRPr lang="en-US" dirty="0"/>
          </a:p>
        </p:txBody>
      </p:sp>
    </p:spTree>
    <p:extLst>
      <p:ext uri="{BB962C8B-B14F-4D97-AF65-F5344CB8AC3E}">
        <p14:creationId xmlns:p14="http://schemas.microsoft.com/office/powerpoint/2010/main" val="4148939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2"/>
        <p:cNvGrpSpPr/>
        <p:nvPr/>
      </p:nvGrpSpPr>
      <p:grpSpPr>
        <a:xfrm>
          <a:off x="0" y="0"/>
          <a:ext cx="0" cy="0"/>
          <a:chOff x="0" y="0"/>
          <a:chExt cx="0" cy="0"/>
        </a:xfrm>
      </p:grpSpPr>
      <p:sp>
        <p:nvSpPr>
          <p:cNvPr id="13" name="Google Shape;13;p2"/>
          <p:cNvSpPr txBox="1">
            <a:spLocks noGrp="1"/>
          </p:cNvSpPr>
          <p:nvPr>
            <p:ph type="dt" idx="10"/>
          </p:nvPr>
        </p:nvSpPr>
        <p:spPr>
          <a:xfrm>
            <a:off x="457200" y="6476999"/>
            <a:ext cx="2133600" cy="27432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E99D138E-6BF1-4244-ACBA-C2015836F064}" type="datetimeFigureOut">
              <a:rPr lang="en-US" smtClean="0"/>
              <a:t>4/15/2020</a:t>
            </a:fld>
            <a:endParaRPr lang="en-US"/>
          </a:p>
        </p:txBody>
      </p:sp>
      <p:sp>
        <p:nvSpPr>
          <p:cNvPr id="14" name="Google Shape;14;p2"/>
          <p:cNvSpPr txBox="1">
            <a:spLocks noGrp="1"/>
          </p:cNvSpPr>
          <p:nvPr>
            <p:ph type="ftr" idx="11"/>
          </p:nvPr>
        </p:nvSpPr>
        <p:spPr>
          <a:xfrm>
            <a:off x="2640596" y="6476999"/>
            <a:ext cx="5507719" cy="27432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a:p>
        </p:txBody>
      </p:sp>
      <p:sp>
        <p:nvSpPr>
          <p:cNvPr id="15" name="Google Shape;15;p2"/>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fld id="{4290A3A2-A206-4BBC-9C4A-6E2A96213635}" type="slidenum">
              <a:rPr lang="en-US" smtClean="0"/>
              <a:t>‹#›</a:t>
            </a:fld>
            <a:endParaRPr lang="en-US"/>
          </a:p>
        </p:txBody>
      </p:sp>
    </p:spTree>
    <p:extLst>
      <p:ext uri="{BB962C8B-B14F-4D97-AF65-F5344CB8AC3E}">
        <p14:creationId xmlns:p14="http://schemas.microsoft.com/office/powerpoint/2010/main" val="2478074334"/>
      </p:ext>
    </p:extLst>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Case in point">
  <p:cSld name="1_Case in point">
    <p:bg>
      <p:bgPr>
        <a:solidFill>
          <a:schemeClr val="lt1"/>
        </a:solidFill>
        <a:effectLst/>
      </p:bgPr>
    </p:bg>
    <p:spTree>
      <p:nvGrpSpPr>
        <p:cNvPr id="1" name="Shape 54"/>
        <p:cNvGrpSpPr/>
        <p:nvPr/>
      </p:nvGrpSpPr>
      <p:grpSpPr>
        <a:xfrm>
          <a:off x="0" y="0"/>
          <a:ext cx="0" cy="0"/>
          <a:chOff x="0" y="0"/>
          <a:chExt cx="0" cy="0"/>
        </a:xfrm>
      </p:grpSpPr>
      <p:sp>
        <p:nvSpPr>
          <p:cNvPr id="55" name="Google Shape;55;p12"/>
          <p:cNvSpPr/>
          <p:nvPr/>
        </p:nvSpPr>
        <p:spPr>
          <a:xfrm>
            <a:off x="0" y="647700"/>
            <a:ext cx="9144000" cy="304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Google Shape;56;p12"/>
          <p:cNvSpPr/>
          <p:nvPr/>
        </p:nvSpPr>
        <p:spPr>
          <a:xfrm>
            <a:off x="-4825" y="5486400"/>
            <a:ext cx="8542400" cy="685800"/>
          </a:xfrm>
          <a:prstGeom prst="rect">
            <a:avLst/>
          </a:prstGeom>
          <a:gradFill>
            <a:gsLst>
              <a:gs pos="0">
                <a:srgbClr val="77787D"/>
              </a:gs>
              <a:gs pos="50000">
                <a:srgbClr val="ADAEB5"/>
              </a:gs>
              <a:gs pos="100000">
                <a:srgbClr val="CED0D8"/>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 name="Google Shape;57;p12"/>
          <p:cNvSpPr/>
          <p:nvPr/>
        </p:nvSpPr>
        <p:spPr>
          <a:xfrm>
            <a:off x="-4825" y="5611813"/>
            <a:ext cx="8542400" cy="407987"/>
          </a:xfrm>
          <a:prstGeom prst="rect">
            <a:avLst/>
          </a:prstGeom>
          <a:gradFill>
            <a:gsLst>
              <a:gs pos="0">
                <a:srgbClr val="494A58"/>
              </a:gs>
              <a:gs pos="50000">
                <a:srgbClr val="6C6E81"/>
              </a:gs>
              <a:gs pos="100000">
                <a:srgbClr val="81849B"/>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 name="Google Shape;58;p12"/>
          <p:cNvSpPr/>
          <p:nvPr/>
        </p:nvSpPr>
        <p:spPr>
          <a:xfrm>
            <a:off x="5037466" y="772886"/>
            <a:ext cx="160131" cy="315459"/>
          </a:xfrm>
          <a:prstGeom prst="rightArrow">
            <a:avLst>
              <a:gd name="adj1" fmla="val 50000"/>
              <a:gd name="adj2" fmla="val 201887"/>
            </a:avLst>
          </a:prstGeom>
          <a:solidFill>
            <a:srgbClr val="03A3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 name="Google Shape;59;p12"/>
          <p:cNvSpPr txBox="1">
            <a:spLocks noGrp="1"/>
          </p:cNvSpPr>
          <p:nvPr>
            <p:ph type="body" idx="1"/>
          </p:nvPr>
        </p:nvSpPr>
        <p:spPr>
          <a:xfrm>
            <a:off x="1023713" y="1164317"/>
            <a:ext cx="3929063" cy="479424"/>
          </a:xfrm>
          <a:prstGeom prst="rect">
            <a:avLst/>
          </a:prstGeom>
          <a:noFill/>
          <a:ln>
            <a:noFill/>
          </a:ln>
        </p:spPr>
        <p:txBody>
          <a:bodyPr spcFirstLastPara="1" wrap="square" lIns="91425" tIns="91425" rIns="91425" bIns="91425" anchor="t" anchorCtr="0"/>
          <a:lstStyle>
            <a:lvl1pPr marL="457200" marR="0" lvl="0" indent="-228600" algn="r" rtl="0">
              <a:lnSpc>
                <a:spcPct val="100000"/>
              </a:lnSpc>
              <a:spcBef>
                <a:spcPts val="56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2pPr>
            <a:lvl3pPr marL="1371600" marR="0" lvl="2"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3pPr>
            <a:lvl4pPr marL="1828800" marR="0" lvl="3"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4pPr>
            <a:lvl5pPr marL="2286000" marR="0" lvl="4"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0" name="Google Shape;60;p12"/>
          <p:cNvSpPr txBox="1">
            <a:spLocks noGrp="1"/>
          </p:cNvSpPr>
          <p:nvPr>
            <p:ph type="body" idx="2"/>
          </p:nvPr>
        </p:nvSpPr>
        <p:spPr>
          <a:xfrm>
            <a:off x="1023713" y="758593"/>
            <a:ext cx="3929063" cy="286438"/>
          </a:xfrm>
          <a:prstGeom prst="rect">
            <a:avLst/>
          </a:prstGeom>
          <a:noFill/>
          <a:ln>
            <a:noFill/>
          </a:ln>
        </p:spPr>
        <p:txBody>
          <a:bodyPr spcFirstLastPara="1" wrap="square" lIns="91425" tIns="91425" rIns="91425" bIns="91425" anchor="t" anchorCtr="0"/>
          <a:lstStyle>
            <a:lvl1pPr marL="457200" marR="0" lvl="0" indent="-228600" algn="r"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2pPr>
            <a:lvl3pPr marL="1371600" marR="0" lvl="2"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3pPr>
            <a:lvl4pPr marL="1828800" marR="0" lvl="3"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4pPr>
            <a:lvl5pPr marL="2286000" marR="0" lvl="4"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1" name="Google Shape;61;p12"/>
          <p:cNvSpPr txBox="1">
            <a:spLocks noGrp="1"/>
          </p:cNvSpPr>
          <p:nvPr>
            <p:ph type="body" idx="3"/>
          </p:nvPr>
        </p:nvSpPr>
        <p:spPr>
          <a:xfrm>
            <a:off x="903515" y="2104328"/>
            <a:ext cx="4049262" cy="1596815"/>
          </a:xfrm>
          <a:prstGeom prst="rect">
            <a:avLst/>
          </a:prstGeom>
          <a:noFill/>
          <a:ln>
            <a:noFill/>
          </a:ln>
        </p:spPr>
        <p:txBody>
          <a:bodyPr spcFirstLastPara="1" wrap="square" lIns="91425" tIns="91425" rIns="91425" bIns="91425" anchor="t" anchorCtr="0"/>
          <a:lstStyle>
            <a:lvl1pPr marL="457200" marR="0" lvl="0" indent="-228600" algn="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2pPr>
            <a:lvl3pPr marL="1371600" marR="0" lvl="2"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3pPr>
            <a:lvl4pPr marL="1828800" marR="0" lvl="3"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4pPr>
            <a:lvl5pPr marL="2286000" marR="0" lvl="4"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2" name="Google Shape;62;p12"/>
          <p:cNvSpPr>
            <a:spLocks noGrp="1"/>
          </p:cNvSpPr>
          <p:nvPr>
            <p:ph type="pic" idx="4"/>
          </p:nvPr>
        </p:nvSpPr>
        <p:spPr>
          <a:xfrm>
            <a:off x="5690960" y="490538"/>
            <a:ext cx="2874963" cy="5692775"/>
          </a:xfrm>
          <a:prstGeom prst="rect">
            <a:avLst/>
          </a:prstGeom>
          <a:noFill/>
          <a:ln>
            <a:noFill/>
          </a:ln>
        </p:spPr>
        <p:txBody>
          <a:bodyPr spcFirstLastPara="1" wrap="square" lIns="91425" tIns="91425" rIns="91425" bIns="91425" anchor="t" anchorCtr="0"/>
          <a:lstStyle>
            <a:lvl1pPr marR="0" lvl="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63" name="Google Shape;63;p12"/>
          <p:cNvSpPr txBox="1">
            <a:spLocks noGrp="1"/>
          </p:cNvSpPr>
          <p:nvPr>
            <p:ph type="body" idx="5"/>
          </p:nvPr>
        </p:nvSpPr>
        <p:spPr>
          <a:xfrm>
            <a:off x="903515" y="3864429"/>
            <a:ext cx="4049262" cy="1545771"/>
          </a:xfrm>
          <a:prstGeom prst="rect">
            <a:avLst/>
          </a:prstGeom>
          <a:noFill/>
          <a:ln>
            <a:noFill/>
          </a:ln>
        </p:spPr>
        <p:txBody>
          <a:bodyPr spcFirstLastPara="1" wrap="square" lIns="91425" tIns="91425" rIns="91425" bIns="91425" anchor="t" anchorCtr="0"/>
          <a:lstStyle>
            <a:lvl1pPr marL="457200" marR="0" lvl="0" indent="-228600" algn="r" rtl="0">
              <a:lnSpc>
                <a:spcPct val="100000"/>
              </a:lnSpc>
              <a:spcBef>
                <a:spcPts val="280"/>
              </a:spcBef>
              <a:spcAft>
                <a:spcPts val="0"/>
              </a:spcAft>
              <a:buClr>
                <a:srgbClr val="0070C0"/>
              </a:buClr>
              <a:buSzPts val="1400"/>
              <a:buFont typeface="Arial"/>
              <a:buNone/>
              <a:defRPr sz="1400" b="0" i="0" u="none" strike="noStrike" cap="none">
                <a:solidFill>
                  <a:srgbClr val="0070C0"/>
                </a:solidFill>
                <a:latin typeface="Arial"/>
                <a:ea typeface="Arial"/>
                <a:cs typeface="Arial"/>
                <a:sym typeface="Arial"/>
              </a:defRPr>
            </a:lvl1pPr>
            <a:lvl2pPr marL="914400" marR="0" lvl="1"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2pPr>
            <a:lvl3pPr marL="1371600" marR="0" lvl="2"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3pPr>
            <a:lvl4pPr marL="1828800" marR="0" lvl="3"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4pPr>
            <a:lvl5pPr marL="2286000" marR="0" lvl="4" indent="-406400" algn="l" rtl="0">
              <a:spcBef>
                <a:spcPts val="560"/>
              </a:spcBef>
              <a:spcAft>
                <a:spcPts val="0"/>
              </a:spcAft>
              <a:buClr>
                <a:srgbClr val="3C3D48"/>
              </a:buClr>
              <a:buSzPts val="2800"/>
              <a:buFont typeface="Arial"/>
              <a:buChar char="»"/>
              <a:defRPr sz="2800" b="1" i="0" u="none" strike="noStrike" cap="none">
                <a:solidFill>
                  <a:srgbClr val="3C3D48"/>
                </a:solidFill>
                <a:latin typeface="Cabin"/>
                <a:ea typeface="Cabin"/>
                <a:cs typeface="Cabin"/>
                <a:sym typeface="Cabi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extLst>
      <p:ext uri="{BB962C8B-B14F-4D97-AF65-F5344CB8AC3E}">
        <p14:creationId xmlns:p14="http://schemas.microsoft.com/office/powerpoint/2010/main" val="49352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f Coloumn Graph">
  <p:cSld name="Title of Coloumn Graph">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457200" y="153211"/>
            <a:ext cx="8229600" cy="553998"/>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6" name="Google Shape;66;p13"/>
          <p:cNvSpPr>
            <a:spLocks noGrp="1"/>
          </p:cNvSpPr>
          <p:nvPr>
            <p:ph type="chart" idx="2"/>
          </p:nvPr>
        </p:nvSpPr>
        <p:spPr>
          <a:xfrm>
            <a:off x="460375" y="1509713"/>
            <a:ext cx="8229600" cy="4716462"/>
          </a:xfrm>
          <a:prstGeom prst="rect">
            <a:avLst/>
          </a:prstGeom>
          <a:noFill/>
          <a:ln>
            <a:noFill/>
          </a:ln>
        </p:spPr>
        <p:txBody>
          <a:bodyPr spcFirstLastPara="1" wrap="square" lIns="91425" tIns="91425" rIns="91425" bIns="91425" anchor="t" anchorCtr="0"/>
          <a:lstStyle>
            <a:lvl1pPr marR="0" lvl="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chart</a:t>
            </a:r>
            <a:endParaRPr/>
          </a:p>
        </p:txBody>
      </p:sp>
    </p:spTree>
    <p:extLst>
      <p:ext uri="{BB962C8B-B14F-4D97-AF65-F5344CB8AC3E}">
        <p14:creationId xmlns:p14="http://schemas.microsoft.com/office/powerpoint/2010/main" val="6229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f Bar Graph">
  <p:cSld name="Title of Bar Graph">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457200" y="153211"/>
            <a:ext cx="8229600" cy="553998"/>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9" name="Google Shape;69;p14"/>
          <p:cNvSpPr>
            <a:spLocks noGrp="1"/>
          </p:cNvSpPr>
          <p:nvPr>
            <p:ph type="chart" idx="2"/>
          </p:nvPr>
        </p:nvSpPr>
        <p:spPr>
          <a:xfrm>
            <a:off x="460375" y="1509713"/>
            <a:ext cx="8229600" cy="4716462"/>
          </a:xfrm>
          <a:prstGeom prst="rect">
            <a:avLst/>
          </a:prstGeom>
          <a:noFill/>
          <a:ln>
            <a:noFill/>
          </a:ln>
        </p:spPr>
        <p:txBody>
          <a:bodyPr spcFirstLastPara="1" wrap="square" lIns="91425" tIns="91425" rIns="91425" bIns="91425" anchor="t" anchorCtr="0"/>
          <a:lstStyle>
            <a:lvl1pPr marR="0" lvl="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chart</a:t>
            </a:r>
            <a:endParaRPr/>
          </a:p>
        </p:txBody>
      </p:sp>
    </p:spTree>
    <p:extLst>
      <p:ext uri="{BB962C8B-B14F-4D97-AF65-F5344CB8AC3E}">
        <p14:creationId xmlns:p14="http://schemas.microsoft.com/office/powerpoint/2010/main" val="3319772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f Pie Chart">
  <p:cSld name="Title of Pie Char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57200" y="153211"/>
            <a:ext cx="8229600" cy="553998"/>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2" name="Google Shape;72;p15"/>
          <p:cNvSpPr>
            <a:spLocks noGrp="1"/>
          </p:cNvSpPr>
          <p:nvPr>
            <p:ph type="chart" idx="2"/>
          </p:nvPr>
        </p:nvSpPr>
        <p:spPr>
          <a:xfrm>
            <a:off x="460375" y="1509713"/>
            <a:ext cx="8229600" cy="4716462"/>
          </a:xfrm>
          <a:prstGeom prst="rect">
            <a:avLst/>
          </a:prstGeom>
          <a:noFill/>
          <a:ln>
            <a:noFill/>
          </a:ln>
        </p:spPr>
        <p:txBody>
          <a:bodyPr spcFirstLastPara="1" wrap="square" lIns="91425" tIns="91425" rIns="91425" bIns="91425" anchor="t" anchorCtr="0"/>
          <a:lstStyle>
            <a:lvl1pPr marR="0" lvl="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chart</a:t>
            </a:r>
            <a:endParaRPr/>
          </a:p>
        </p:txBody>
      </p:sp>
    </p:spTree>
    <p:extLst>
      <p:ext uri="{BB962C8B-B14F-4D97-AF65-F5344CB8AC3E}">
        <p14:creationId xmlns:p14="http://schemas.microsoft.com/office/powerpoint/2010/main" val="3379900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f Pie Chart 2">
  <p:cSld name="Title of Pie Chart 2">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57200" y="153211"/>
            <a:ext cx="8229600" cy="553998"/>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5" name="Google Shape;75;p16"/>
          <p:cNvSpPr>
            <a:spLocks noGrp="1"/>
          </p:cNvSpPr>
          <p:nvPr>
            <p:ph type="chart" idx="2"/>
          </p:nvPr>
        </p:nvSpPr>
        <p:spPr>
          <a:xfrm>
            <a:off x="460375" y="1509713"/>
            <a:ext cx="8229600" cy="4716462"/>
          </a:xfrm>
          <a:prstGeom prst="rect">
            <a:avLst/>
          </a:prstGeom>
          <a:noFill/>
          <a:ln>
            <a:noFill/>
          </a:ln>
        </p:spPr>
        <p:txBody>
          <a:bodyPr spcFirstLastPara="1" wrap="square" lIns="91425" tIns="91425" rIns="91425" bIns="91425" anchor="t" anchorCtr="0"/>
          <a:lstStyle>
            <a:lvl1pPr marR="0" lvl="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chart</a:t>
            </a:r>
            <a:endParaRPr/>
          </a:p>
        </p:txBody>
      </p:sp>
    </p:spTree>
    <p:extLst>
      <p:ext uri="{BB962C8B-B14F-4D97-AF65-F5344CB8AC3E}">
        <p14:creationId xmlns:p14="http://schemas.microsoft.com/office/powerpoint/2010/main" val="4272520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f Pie Chart 2">
  <p:cSld name="1_Title of Pie Chart 2">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457200" y="153211"/>
            <a:ext cx="8229600" cy="553998"/>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extLst>
      <p:ext uri="{BB962C8B-B14F-4D97-AF65-F5344CB8AC3E}">
        <p14:creationId xmlns:p14="http://schemas.microsoft.com/office/powerpoint/2010/main" val="106201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 Icons">
  <p:cSld name="4 Icons">
    <p:spTree>
      <p:nvGrpSpPr>
        <p:cNvPr id="1" name="Shape 78"/>
        <p:cNvGrpSpPr/>
        <p:nvPr/>
      </p:nvGrpSpPr>
      <p:grpSpPr>
        <a:xfrm>
          <a:off x="0" y="0"/>
          <a:ext cx="0" cy="0"/>
          <a:chOff x="0" y="0"/>
          <a:chExt cx="0" cy="0"/>
        </a:xfrm>
      </p:grpSpPr>
      <p:sp>
        <p:nvSpPr>
          <p:cNvPr id="79" name="Google Shape;79;p18"/>
          <p:cNvSpPr/>
          <p:nvPr/>
        </p:nvSpPr>
        <p:spPr>
          <a:xfrm>
            <a:off x="355600" y="5858423"/>
            <a:ext cx="8432800" cy="550531"/>
          </a:xfrm>
          <a:prstGeom prst="ellipse">
            <a:avLst/>
          </a:prstGeom>
          <a:gradFill>
            <a:gsLst>
              <a:gs pos="0">
                <a:srgbClr val="080808">
                  <a:alpha val="29803"/>
                </a:srgbClr>
              </a:gs>
              <a:gs pos="100000">
                <a:srgbClr val="0040A8">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80" name="Google Shape;80;p18"/>
          <p:cNvSpPr txBox="1">
            <a:spLocks noGrp="1"/>
          </p:cNvSpPr>
          <p:nvPr>
            <p:ph type="body" idx="1"/>
          </p:nvPr>
        </p:nvSpPr>
        <p:spPr>
          <a:xfrm>
            <a:off x="785078" y="4223431"/>
            <a:ext cx="1452108" cy="566737"/>
          </a:xfrm>
          <a:prstGeom prst="rect">
            <a:avLst/>
          </a:prstGeom>
          <a:noFill/>
          <a:ln>
            <a:noFill/>
          </a:ln>
        </p:spPr>
        <p:txBody>
          <a:bodyPr spcFirstLastPara="1" wrap="square" lIns="91425" tIns="91425" rIns="91425" bIns="91425" anchor="t" anchorCtr="0"/>
          <a:lstStyle>
            <a:lvl1pPr marL="457200" marR="0" lvl="0" indent="-228600" algn="ctr"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81" name="Google Shape;81;p18"/>
          <p:cNvSpPr txBox="1">
            <a:spLocks noGrp="1"/>
          </p:cNvSpPr>
          <p:nvPr>
            <p:ph type="body" idx="2"/>
          </p:nvPr>
        </p:nvSpPr>
        <p:spPr>
          <a:xfrm>
            <a:off x="2832365" y="4223431"/>
            <a:ext cx="1452108" cy="566737"/>
          </a:xfrm>
          <a:prstGeom prst="rect">
            <a:avLst/>
          </a:prstGeom>
          <a:noFill/>
          <a:ln>
            <a:noFill/>
          </a:ln>
        </p:spPr>
        <p:txBody>
          <a:bodyPr spcFirstLastPara="1" wrap="square" lIns="91425" tIns="91425" rIns="91425" bIns="91425" anchor="t" anchorCtr="0"/>
          <a:lstStyle>
            <a:lvl1pPr marL="457200" marR="0" lvl="0" indent="-228600" algn="ctr"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82" name="Google Shape;82;p18"/>
          <p:cNvSpPr txBox="1">
            <a:spLocks noGrp="1"/>
          </p:cNvSpPr>
          <p:nvPr>
            <p:ph type="body" idx="3"/>
          </p:nvPr>
        </p:nvSpPr>
        <p:spPr>
          <a:xfrm>
            <a:off x="4905665" y="4223431"/>
            <a:ext cx="1452108" cy="566737"/>
          </a:xfrm>
          <a:prstGeom prst="rect">
            <a:avLst/>
          </a:prstGeom>
          <a:noFill/>
          <a:ln>
            <a:noFill/>
          </a:ln>
        </p:spPr>
        <p:txBody>
          <a:bodyPr spcFirstLastPara="1" wrap="square" lIns="91425" tIns="91425" rIns="91425" bIns="91425" anchor="t" anchorCtr="0"/>
          <a:lstStyle>
            <a:lvl1pPr marL="457200" marR="0" lvl="0" indent="-228600" algn="ctr"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83" name="Google Shape;83;p18"/>
          <p:cNvSpPr txBox="1">
            <a:spLocks noGrp="1"/>
          </p:cNvSpPr>
          <p:nvPr>
            <p:ph type="body" idx="4"/>
          </p:nvPr>
        </p:nvSpPr>
        <p:spPr>
          <a:xfrm>
            <a:off x="6884396" y="4223431"/>
            <a:ext cx="1452108" cy="566737"/>
          </a:xfrm>
          <a:prstGeom prst="rect">
            <a:avLst/>
          </a:prstGeom>
          <a:noFill/>
          <a:ln>
            <a:noFill/>
          </a:ln>
        </p:spPr>
        <p:txBody>
          <a:bodyPr spcFirstLastPara="1" wrap="square" lIns="91425" tIns="91425" rIns="91425" bIns="91425" anchor="t" anchorCtr="0"/>
          <a:lstStyle>
            <a:lvl1pPr marL="457200" marR="0" lvl="0" indent="-228600" algn="ctr"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84" name="Google Shape;84;p18"/>
          <p:cNvSpPr txBox="1">
            <a:spLocks noGrp="1"/>
          </p:cNvSpPr>
          <p:nvPr>
            <p:ph type="title"/>
          </p:nvPr>
        </p:nvSpPr>
        <p:spPr>
          <a:xfrm>
            <a:off x="460375" y="140024"/>
            <a:ext cx="8229600" cy="553998"/>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extLst>
      <p:ext uri="{BB962C8B-B14F-4D97-AF65-F5344CB8AC3E}">
        <p14:creationId xmlns:p14="http://schemas.microsoft.com/office/powerpoint/2010/main" val="2459786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cons in Circle 2">
  <p:cSld name="Icons in Circle 2">
    <p:spTree>
      <p:nvGrpSpPr>
        <p:cNvPr id="1" name="Shape 85"/>
        <p:cNvGrpSpPr/>
        <p:nvPr/>
      </p:nvGrpSpPr>
      <p:grpSpPr>
        <a:xfrm>
          <a:off x="0" y="0"/>
          <a:ext cx="0" cy="0"/>
          <a:chOff x="0" y="0"/>
          <a:chExt cx="0" cy="0"/>
        </a:xfrm>
      </p:grpSpPr>
      <p:sp>
        <p:nvSpPr>
          <p:cNvPr id="86" name="Google Shape;86;p19"/>
          <p:cNvSpPr/>
          <p:nvPr/>
        </p:nvSpPr>
        <p:spPr>
          <a:xfrm>
            <a:off x="2643450" y="1730903"/>
            <a:ext cx="3857101" cy="3857101"/>
          </a:xfrm>
          <a:prstGeom prst="ellipse">
            <a:avLst/>
          </a:prstGeom>
          <a:noFill/>
          <a:ln w="1270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9"/>
          <p:cNvSpPr txBox="1">
            <a:spLocks noGrp="1"/>
          </p:cNvSpPr>
          <p:nvPr>
            <p:ph type="title"/>
          </p:nvPr>
        </p:nvSpPr>
        <p:spPr>
          <a:xfrm>
            <a:off x="460375" y="140024"/>
            <a:ext cx="8229600" cy="553998"/>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88" name="Google Shape;88;p19"/>
          <p:cNvSpPr/>
          <p:nvPr/>
        </p:nvSpPr>
        <p:spPr>
          <a:xfrm>
            <a:off x="2153393" y="2931726"/>
            <a:ext cx="957445" cy="957445"/>
          </a:xfrm>
          <a:prstGeom prst="ellipse">
            <a:avLst/>
          </a:prstGeom>
          <a:gradFill>
            <a:gsLst>
              <a:gs pos="0">
                <a:srgbClr val="00618A"/>
              </a:gs>
              <a:gs pos="50000">
                <a:srgbClr val="008DC7"/>
              </a:gs>
              <a:gs pos="100000">
                <a:srgbClr val="00A9EF"/>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89" name="Google Shape;89;p19"/>
          <p:cNvSpPr txBox="1">
            <a:spLocks noGrp="1"/>
          </p:cNvSpPr>
          <p:nvPr>
            <p:ph type="body" idx="1"/>
          </p:nvPr>
        </p:nvSpPr>
        <p:spPr>
          <a:xfrm>
            <a:off x="3474131" y="3152631"/>
            <a:ext cx="2231528" cy="693655"/>
          </a:xfrm>
          <a:prstGeom prst="rect">
            <a:avLst/>
          </a:prstGeom>
          <a:noFill/>
          <a:ln>
            <a:noFill/>
          </a:ln>
        </p:spPr>
        <p:txBody>
          <a:bodyPr spcFirstLastPara="1" wrap="square" lIns="91425" tIns="91425" rIns="91425" bIns="91425" anchor="t" anchorCtr="0"/>
          <a:lstStyle>
            <a:lvl1pPr marL="457200" marR="0" lvl="0" indent="-228600"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90" name="Google Shape;90;p19"/>
          <p:cNvSpPr/>
          <p:nvPr/>
        </p:nvSpPr>
        <p:spPr>
          <a:xfrm>
            <a:off x="5956137" y="2931726"/>
            <a:ext cx="957445" cy="957445"/>
          </a:xfrm>
          <a:prstGeom prst="ellipse">
            <a:avLst/>
          </a:prstGeom>
          <a:gradFill>
            <a:gsLst>
              <a:gs pos="0">
                <a:srgbClr val="00618A"/>
              </a:gs>
              <a:gs pos="50000">
                <a:srgbClr val="008DC7"/>
              </a:gs>
              <a:gs pos="100000">
                <a:srgbClr val="00A9EF"/>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91" name="Google Shape;91;p19"/>
          <p:cNvSpPr/>
          <p:nvPr/>
        </p:nvSpPr>
        <p:spPr>
          <a:xfrm>
            <a:off x="4093278" y="1338103"/>
            <a:ext cx="957445" cy="957445"/>
          </a:xfrm>
          <a:prstGeom prst="ellipse">
            <a:avLst/>
          </a:prstGeom>
          <a:gradFill>
            <a:gsLst>
              <a:gs pos="0">
                <a:srgbClr val="00618A"/>
              </a:gs>
              <a:gs pos="50000">
                <a:srgbClr val="008DC7"/>
              </a:gs>
              <a:gs pos="100000">
                <a:srgbClr val="00A9EF"/>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92" name="Google Shape;92;p19"/>
          <p:cNvSpPr/>
          <p:nvPr/>
        </p:nvSpPr>
        <p:spPr>
          <a:xfrm>
            <a:off x="4093278" y="5126298"/>
            <a:ext cx="957445" cy="957445"/>
          </a:xfrm>
          <a:prstGeom prst="ellipse">
            <a:avLst/>
          </a:prstGeom>
          <a:gradFill>
            <a:gsLst>
              <a:gs pos="0">
                <a:srgbClr val="00618A"/>
              </a:gs>
              <a:gs pos="50000">
                <a:srgbClr val="008DC7"/>
              </a:gs>
              <a:gs pos="100000">
                <a:srgbClr val="00A9EF"/>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93" name="Google Shape;93;p19"/>
          <p:cNvSpPr txBox="1">
            <a:spLocks noGrp="1"/>
          </p:cNvSpPr>
          <p:nvPr>
            <p:ph type="body" idx="2"/>
          </p:nvPr>
        </p:nvSpPr>
        <p:spPr>
          <a:xfrm>
            <a:off x="3863878" y="953610"/>
            <a:ext cx="1416244" cy="329811"/>
          </a:xfrm>
          <a:prstGeom prst="rect">
            <a:avLst/>
          </a:prstGeom>
          <a:noFill/>
          <a:ln>
            <a:noFill/>
          </a:ln>
        </p:spPr>
        <p:txBody>
          <a:bodyPr spcFirstLastPara="1" wrap="square" lIns="91425" tIns="91425" rIns="91425" bIns="91425" anchor="t" anchorCtr="0"/>
          <a:lstStyle>
            <a:lvl1pPr marL="457200" marR="0" lvl="0" indent="-228600" algn="ctr"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94" name="Google Shape;94;p19"/>
          <p:cNvSpPr txBox="1">
            <a:spLocks noGrp="1"/>
          </p:cNvSpPr>
          <p:nvPr>
            <p:ph type="body" idx="3"/>
          </p:nvPr>
        </p:nvSpPr>
        <p:spPr>
          <a:xfrm>
            <a:off x="3863878" y="6124845"/>
            <a:ext cx="1416244" cy="329811"/>
          </a:xfrm>
          <a:prstGeom prst="rect">
            <a:avLst/>
          </a:prstGeom>
          <a:noFill/>
          <a:ln>
            <a:noFill/>
          </a:ln>
        </p:spPr>
        <p:txBody>
          <a:bodyPr spcFirstLastPara="1" wrap="square" lIns="91425" tIns="91425" rIns="91425" bIns="91425" anchor="t" anchorCtr="0"/>
          <a:lstStyle>
            <a:lvl1pPr marL="457200" marR="0" lvl="0" indent="-228600" algn="ctr"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95" name="Google Shape;95;p19"/>
          <p:cNvSpPr txBox="1">
            <a:spLocks noGrp="1"/>
          </p:cNvSpPr>
          <p:nvPr>
            <p:ph type="body" idx="4"/>
          </p:nvPr>
        </p:nvSpPr>
        <p:spPr>
          <a:xfrm>
            <a:off x="6998963" y="3232353"/>
            <a:ext cx="1416244" cy="329811"/>
          </a:xfrm>
          <a:prstGeom prst="rect">
            <a:avLst/>
          </a:prstGeom>
          <a:noFill/>
          <a:ln>
            <a:noFill/>
          </a:ln>
        </p:spPr>
        <p:txBody>
          <a:bodyPr spcFirstLastPara="1" wrap="square" lIns="91425" tIns="91425" rIns="91425" bIns="91425" anchor="t" anchorCtr="0"/>
          <a:lstStyle>
            <a:lvl1pPr marL="457200" marR="0" lvl="0" indent="-228600" algn="ctr"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96" name="Google Shape;96;p19"/>
          <p:cNvSpPr txBox="1">
            <a:spLocks noGrp="1"/>
          </p:cNvSpPr>
          <p:nvPr>
            <p:ph type="body" idx="5"/>
          </p:nvPr>
        </p:nvSpPr>
        <p:spPr>
          <a:xfrm>
            <a:off x="701622" y="3232353"/>
            <a:ext cx="1416244" cy="329811"/>
          </a:xfrm>
          <a:prstGeom prst="rect">
            <a:avLst/>
          </a:prstGeom>
          <a:noFill/>
          <a:ln>
            <a:noFill/>
          </a:ln>
        </p:spPr>
        <p:txBody>
          <a:bodyPr spcFirstLastPara="1" wrap="square" lIns="91425" tIns="91425" rIns="91425" bIns="91425" anchor="t" anchorCtr="0"/>
          <a:lstStyle>
            <a:lvl1pPr marL="457200" marR="0" lvl="0" indent="-228600" algn="ctr"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extLst>
      <p:ext uri="{BB962C8B-B14F-4D97-AF65-F5344CB8AC3E}">
        <p14:creationId xmlns:p14="http://schemas.microsoft.com/office/powerpoint/2010/main" val="6095848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bg>
      <p:bgPr>
        <a:blipFill rotWithShape="1">
          <a:blip r:embed="rId2">
            <a:alphaModFix/>
          </a:blip>
          <a:stretch>
            <a:fillRect/>
          </a:stretch>
        </a:blipFill>
        <a:effectLst/>
      </p:bgPr>
    </p:bg>
    <p:spTree>
      <p:nvGrpSpPr>
        <p:cNvPr id="1" name="Shape 97"/>
        <p:cNvGrpSpPr/>
        <p:nvPr/>
      </p:nvGrpSpPr>
      <p:grpSpPr>
        <a:xfrm>
          <a:off x="0" y="0"/>
          <a:ext cx="0" cy="0"/>
          <a:chOff x="0" y="0"/>
          <a:chExt cx="0" cy="0"/>
        </a:xfrm>
      </p:grpSpPr>
      <p:grpSp>
        <p:nvGrpSpPr>
          <p:cNvPr id="98" name="Google Shape;98;p20"/>
          <p:cNvGrpSpPr/>
          <p:nvPr/>
        </p:nvGrpSpPr>
        <p:grpSpPr>
          <a:xfrm>
            <a:off x="152400" y="381000"/>
            <a:ext cx="6838950" cy="3365500"/>
            <a:chOff x="664" y="1951"/>
            <a:chExt cx="4308" cy="2120"/>
          </a:xfrm>
        </p:grpSpPr>
        <p:sp>
          <p:nvSpPr>
            <p:cNvPr id="99" name="Google Shape;99;p20"/>
            <p:cNvSpPr/>
            <p:nvPr/>
          </p:nvSpPr>
          <p:spPr>
            <a:xfrm>
              <a:off x="743" y="2045"/>
              <a:ext cx="1267" cy="1938"/>
            </a:xfrm>
            <a:custGeom>
              <a:avLst/>
              <a:gdLst/>
              <a:ahLst/>
              <a:cxnLst/>
              <a:rect l="l" t="t" r="r" b="b"/>
              <a:pathLst>
                <a:path w="120000" h="120000" extrusionOk="0">
                  <a:moveTo>
                    <a:pt x="141" y="11693"/>
                  </a:moveTo>
                  <a:lnTo>
                    <a:pt x="4822" y="12250"/>
                  </a:lnTo>
                  <a:lnTo>
                    <a:pt x="8226" y="11972"/>
                  </a:lnTo>
                  <a:lnTo>
                    <a:pt x="13333" y="10023"/>
                  </a:lnTo>
                  <a:lnTo>
                    <a:pt x="16737" y="9744"/>
                  </a:lnTo>
                  <a:lnTo>
                    <a:pt x="22695" y="9744"/>
                  </a:lnTo>
                  <a:lnTo>
                    <a:pt x="26099" y="10023"/>
                  </a:lnTo>
                  <a:lnTo>
                    <a:pt x="28226" y="11415"/>
                  </a:lnTo>
                  <a:lnTo>
                    <a:pt x="30780" y="11136"/>
                  </a:lnTo>
                  <a:lnTo>
                    <a:pt x="29929" y="13642"/>
                  </a:lnTo>
                  <a:lnTo>
                    <a:pt x="28652" y="16426"/>
                  </a:lnTo>
                  <a:lnTo>
                    <a:pt x="29503" y="20603"/>
                  </a:lnTo>
                  <a:lnTo>
                    <a:pt x="28936" y="22273"/>
                  </a:lnTo>
                  <a:lnTo>
                    <a:pt x="26950" y="21995"/>
                  </a:lnTo>
                  <a:lnTo>
                    <a:pt x="19290" y="27006"/>
                  </a:lnTo>
                  <a:lnTo>
                    <a:pt x="16737" y="29141"/>
                  </a:lnTo>
                  <a:lnTo>
                    <a:pt x="17163" y="31183"/>
                  </a:lnTo>
                  <a:lnTo>
                    <a:pt x="15460" y="33132"/>
                  </a:lnTo>
                  <a:lnTo>
                    <a:pt x="19007" y="35916"/>
                  </a:lnTo>
                  <a:lnTo>
                    <a:pt x="18581" y="39164"/>
                  </a:lnTo>
                  <a:lnTo>
                    <a:pt x="20141" y="44733"/>
                  </a:lnTo>
                  <a:lnTo>
                    <a:pt x="22695" y="46867"/>
                  </a:lnTo>
                  <a:lnTo>
                    <a:pt x="22978" y="45011"/>
                  </a:lnTo>
                  <a:lnTo>
                    <a:pt x="22411" y="44547"/>
                  </a:lnTo>
                  <a:lnTo>
                    <a:pt x="21418" y="38700"/>
                  </a:lnTo>
                  <a:lnTo>
                    <a:pt x="23120" y="38515"/>
                  </a:lnTo>
                  <a:lnTo>
                    <a:pt x="23262" y="42041"/>
                  </a:lnTo>
                  <a:lnTo>
                    <a:pt x="26950" y="46218"/>
                  </a:lnTo>
                  <a:lnTo>
                    <a:pt x="26099" y="49837"/>
                  </a:lnTo>
                  <a:lnTo>
                    <a:pt x="33900" y="53549"/>
                  </a:lnTo>
                  <a:lnTo>
                    <a:pt x="40000" y="54013"/>
                  </a:lnTo>
                  <a:lnTo>
                    <a:pt x="43404" y="56055"/>
                  </a:lnTo>
                  <a:lnTo>
                    <a:pt x="46099" y="55684"/>
                  </a:lnTo>
                  <a:lnTo>
                    <a:pt x="48226" y="56798"/>
                  </a:lnTo>
                  <a:lnTo>
                    <a:pt x="49503" y="59025"/>
                  </a:lnTo>
                  <a:lnTo>
                    <a:pt x="56312" y="62645"/>
                  </a:lnTo>
                  <a:lnTo>
                    <a:pt x="59716" y="60696"/>
                  </a:lnTo>
                  <a:lnTo>
                    <a:pt x="60141" y="62645"/>
                  </a:lnTo>
                  <a:lnTo>
                    <a:pt x="60567" y="65986"/>
                  </a:lnTo>
                  <a:lnTo>
                    <a:pt x="55744" y="69141"/>
                  </a:lnTo>
                  <a:lnTo>
                    <a:pt x="55886" y="71554"/>
                  </a:lnTo>
                  <a:lnTo>
                    <a:pt x="54609" y="74617"/>
                  </a:lnTo>
                  <a:lnTo>
                    <a:pt x="56879" y="75823"/>
                  </a:lnTo>
                  <a:lnTo>
                    <a:pt x="60141" y="77401"/>
                  </a:lnTo>
                  <a:lnTo>
                    <a:pt x="64964" y="82691"/>
                  </a:lnTo>
                  <a:lnTo>
                    <a:pt x="67801" y="83526"/>
                  </a:lnTo>
                  <a:lnTo>
                    <a:pt x="71631" y="85754"/>
                  </a:lnTo>
                  <a:lnTo>
                    <a:pt x="73333" y="93828"/>
                  </a:lnTo>
                  <a:lnTo>
                    <a:pt x="75035" y="101067"/>
                  </a:lnTo>
                  <a:lnTo>
                    <a:pt x="74184" y="104129"/>
                  </a:lnTo>
                  <a:lnTo>
                    <a:pt x="77588" y="107192"/>
                  </a:lnTo>
                  <a:lnTo>
                    <a:pt x="79290" y="109698"/>
                  </a:lnTo>
                  <a:lnTo>
                    <a:pt x="80709" y="114060"/>
                  </a:lnTo>
                  <a:lnTo>
                    <a:pt x="84680" y="117865"/>
                  </a:lnTo>
                  <a:lnTo>
                    <a:pt x="91205" y="119999"/>
                  </a:lnTo>
                  <a:lnTo>
                    <a:pt x="98014" y="119443"/>
                  </a:lnTo>
                  <a:lnTo>
                    <a:pt x="90780" y="116937"/>
                  </a:lnTo>
                  <a:lnTo>
                    <a:pt x="89787" y="114709"/>
                  </a:lnTo>
                  <a:lnTo>
                    <a:pt x="91347" y="112668"/>
                  </a:lnTo>
                  <a:lnTo>
                    <a:pt x="88226" y="111090"/>
                  </a:lnTo>
                  <a:lnTo>
                    <a:pt x="91063" y="108306"/>
                  </a:lnTo>
                  <a:lnTo>
                    <a:pt x="88226" y="106728"/>
                  </a:lnTo>
                  <a:lnTo>
                    <a:pt x="91347" y="107006"/>
                  </a:lnTo>
                  <a:lnTo>
                    <a:pt x="91205" y="104129"/>
                  </a:lnTo>
                  <a:lnTo>
                    <a:pt x="94326" y="105243"/>
                  </a:lnTo>
                  <a:lnTo>
                    <a:pt x="97021" y="103387"/>
                  </a:lnTo>
                  <a:lnTo>
                    <a:pt x="94609" y="100232"/>
                  </a:lnTo>
                  <a:lnTo>
                    <a:pt x="98014" y="101345"/>
                  </a:lnTo>
                  <a:lnTo>
                    <a:pt x="102695" y="96334"/>
                  </a:lnTo>
                  <a:lnTo>
                    <a:pt x="104113" y="95220"/>
                  </a:lnTo>
                  <a:lnTo>
                    <a:pt x="104680" y="91972"/>
                  </a:lnTo>
                  <a:lnTo>
                    <a:pt x="111205" y="90487"/>
                  </a:lnTo>
                  <a:lnTo>
                    <a:pt x="114326" y="87238"/>
                  </a:lnTo>
                  <a:lnTo>
                    <a:pt x="115460" y="84918"/>
                  </a:lnTo>
                  <a:lnTo>
                    <a:pt x="115035" y="81020"/>
                  </a:lnTo>
                  <a:lnTo>
                    <a:pt x="120000" y="76287"/>
                  </a:lnTo>
                  <a:lnTo>
                    <a:pt x="117163" y="73225"/>
                  </a:lnTo>
                  <a:lnTo>
                    <a:pt x="110070" y="71368"/>
                  </a:lnTo>
                  <a:lnTo>
                    <a:pt x="102695" y="69605"/>
                  </a:lnTo>
                  <a:lnTo>
                    <a:pt x="97588" y="69327"/>
                  </a:lnTo>
                  <a:lnTo>
                    <a:pt x="97588" y="65429"/>
                  </a:lnTo>
                  <a:lnTo>
                    <a:pt x="89503" y="62923"/>
                  </a:lnTo>
                  <a:lnTo>
                    <a:pt x="82695" y="59025"/>
                  </a:lnTo>
                  <a:lnTo>
                    <a:pt x="78297" y="59396"/>
                  </a:lnTo>
                  <a:lnTo>
                    <a:pt x="74326" y="59211"/>
                  </a:lnTo>
                  <a:lnTo>
                    <a:pt x="72340" y="57726"/>
                  </a:lnTo>
                  <a:lnTo>
                    <a:pt x="69078" y="58468"/>
                  </a:lnTo>
                  <a:lnTo>
                    <a:pt x="69787" y="57447"/>
                  </a:lnTo>
                  <a:lnTo>
                    <a:pt x="66241" y="58839"/>
                  </a:lnTo>
                  <a:lnTo>
                    <a:pt x="64113" y="58839"/>
                  </a:lnTo>
                  <a:lnTo>
                    <a:pt x="61843" y="60974"/>
                  </a:lnTo>
                  <a:lnTo>
                    <a:pt x="59290" y="59025"/>
                  </a:lnTo>
                  <a:lnTo>
                    <a:pt x="56312" y="60696"/>
                  </a:lnTo>
                  <a:lnTo>
                    <a:pt x="53049" y="59303"/>
                  </a:lnTo>
                  <a:lnTo>
                    <a:pt x="53758" y="57633"/>
                  </a:lnTo>
                  <a:lnTo>
                    <a:pt x="53758" y="54477"/>
                  </a:lnTo>
                  <a:lnTo>
                    <a:pt x="49503" y="54570"/>
                  </a:lnTo>
                  <a:lnTo>
                    <a:pt x="47375" y="52900"/>
                  </a:lnTo>
                  <a:lnTo>
                    <a:pt x="52198" y="49280"/>
                  </a:lnTo>
                  <a:lnTo>
                    <a:pt x="50496" y="48723"/>
                  </a:lnTo>
                  <a:lnTo>
                    <a:pt x="46666" y="49280"/>
                  </a:lnTo>
                  <a:lnTo>
                    <a:pt x="44822" y="51229"/>
                  </a:lnTo>
                  <a:lnTo>
                    <a:pt x="42269" y="51508"/>
                  </a:lnTo>
                  <a:lnTo>
                    <a:pt x="38156" y="49466"/>
                  </a:lnTo>
                  <a:lnTo>
                    <a:pt x="40283" y="44083"/>
                  </a:lnTo>
                  <a:lnTo>
                    <a:pt x="44822" y="41484"/>
                  </a:lnTo>
                  <a:lnTo>
                    <a:pt x="48652" y="41484"/>
                  </a:lnTo>
                  <a:lnTo>
                    <a:pt x="52482" y="42320"/>
                  </a:lnTo>
                  <a:lnTo>
                    <a:pt x="52198" y="41763"/>
                  </a:lnTo>
                  <a:lnTo>
                    <a:pt x="54326" y="40278"/>
                  </a:lnTo>
                  <a:lnTo>
                    <a:pt x="59716" y="42041"/>
                  </a:lnTo>
                  <a:lnTo>
                    <a:pt x="60141" y="44825"/>
                  </a:lnTo>
                  <a:lnTo>
                    <a:pt x="62695" y="45661"/>
                  </a:lnTo>
                  <a:lnTo>
                    <a:pt x="63546" y="41763"/>
                  </a:lnTo>
                  <a:lnTo>
                    <a:pt x="62269" y="39814"/>
                  </a:lnTo>
                  <a:lnTo>
                    <a:pt x="70780" y="37401"/>
                  </a:lnTo>
                  <a:lnTo>
                    <a:pt x="75035" y="34802"/>
                  </a:lnTo>
                  <a:lnTo>
                    <a:pt x="78014" y="32296"/>
                  </a:lnTo>
                  <a:lnTo>
                    <a:pt x="80141" y="31183"/>
                  </a:lnTo>
                  <a:lnTo>
                    <a:pt x="83971" y="31461"/>
                  </a:lnTo>
                  <a:lnTo>
                    <a:pt x="84397" y="29512"/>
                  </a:lnTo>
                  <a:lnTo>
                    <a:pt x="90780" y="27285"/>
                  </a:lnTo>
                  <a:lnTo>
                    <a:pt x="90638" y="29512"/>
                  </a:lnTo>
                  <a:lnTo>
                    <a:pt x="96453" y="27935"/>
                  </a:lnTo>
                  <a:lnTo>
                    <a:pt x="93758" y="26450"/>
                  </a:lnTo>
                  <a:lnTo>
                    <a:pt x="95035" y="24965"/>
                  </a:lnTo>
                  <a:lnTo>
                    <a:pt x="93617" y="24222"/>
                  </a:lnTo>
                  <a:lnTo>
                    <a:pt x="91205" y="25336"/>
                  </a:lnTo>
                  <a:lnTo>
                    <a:pt x="91347" y="23758"/>
                  </a:lnTo>
                  <a:lnTo>
                    <a:pt x="99290" y="23387"/>
                  </a:lnTo>
                  <a:lnTo>
                    <a:pt x="105673" y="22273"/>
                  </a:lnTo>
                  <a:lnTo>
                    <a:pt x="108226" y="21160"/>
                  </a:lnTo>
                  <a:lnTo>
                    <a:pt x="105248" y="18283"/>
                  </a:lnTo>
                  <a:cubicBezTo>
                    <a:pt x="104539" y="17169"/>
                    <a:pt x="104893" y="14802"/>
                    <a:pt x="103971" y="14385"/>
                  </a:cubicBezTo>
                  <a:cubicBezTo>
                    <a:pt x="103262" y="13921"/>
                    <a:pt x="100921" y="15916"/>
                    <a:pt x="99716" y="15870"/>
                  </a:cubicBezTo>
                  <a:lnTo>
                    <a:pt x="97588" y="14477"/>
                  </a:lnTo>
                  <a:lnTo>
                    <a:pt x="97588" y="12529"/>
                  </a:lnTo>
                  <a:lnTo>
                    <a:pt x="94184" y="12250"/>
                  </a:lnTo>
                  <a:lnTo>
                    <a:pt x="93049" y="11693"/>
                  </a:lnTo>
                  <a:lnTo>
                    <a:pt x="89078" y="14570"/>
                  </a:lnTo>
                  <a:lnTo>
                    <a:pt x="86666" y="16890"/>
                  </a:lnTo>
                  <a:lnTo>
                    <a:pt x="83120" y="18654"/>
                  </a:lnTo>
                  <a:lnTo>
                    <a:pt x="80567" y="21995"/>
                  </a:lnTo>
                  <a:lnTo>
                    <a:pt x="78723" y="20603"/>
                  </a:lnTo>
                  <a:lnTo>
                    <a:pt x="80000" y="18283"/>
                  </a:lnTo>
                  <a:lnTo>
                    <a:pt x="73617" y="15498"/>
                  </a:lnTo>
                  <a:lnTo>
                    <a:pt x="72482" y="14106"/>
                  </a:lnTo>
                  <a:lnTo>
                    <a:pt x="79574" y="10487"/>
                  </a:lnTo>
                  <a:lnTo>
                    <a:pt x="83971" y="10301"/>
                  </a:lnTo>
                  <a:lnTo>
                    <a:pt x="85957" y="11136"/>
                  </a:lnTo>
                  <a:lnTo>
                    <a:pt x="88510" y="10208"/>
                  </a:lnTo>
                  <a:lnTo>
                    <a:pt x="92198" y="10208"/>
                  </a:lnTo>
                  <a:lnTo>
                    <a:pt x="89787" y="9187"/>
                  </a:lnTo>
                  <a:lnTo>
                    <a:pt x="85673" y="9095"/>
                  </a:lnTo>
                  <a:lnTo>
                    <a:pt x="88652" y="8074"/>
                  </a:lnTo>
                  <a:lnTo>
                    <a:pt x="94184" y="7981"/>
                  </a:lnTo>
                  <a:lnTo>
                    <a:pt x="96737" y="6125"/>
                  </a:lnTo>
                  <a:cubicBezTo>
                    <a:pt x="95460" y="5754"/>
                    <a:pt x="95248" y="5522"/>
                    <a:pt x="93900" y="5661"/>
                  </a:cubicBezTo>
                  <a:cubicBezTo>
                    <a:pt x="92907" y="5754"/>
                    <a:pt x="91773" y="6125"/>
                    <a:pt x="91205" y="6682"/>
                  </a:cubicBezTo>
                  <a:cubicBezTo>
                    <a:pt x="90921" y="6914"/>
                    <a:pt x="90354" y="6867"/>
                    <a:pt x="89929" y="6960"/>
                  </a:cubicBezTo>
                  <a:cubicBezTo>
                    <a:pt x="89787" y="6682"/>
                    <a:pt x="89290" y="6403"/>
                    <a:pt x="89503" y="6125"/>
                  </a:cubicBezTo>
                  <a:cubicBezTo>
                    <a:pt x="90000" y="5475"/>
                    <a:pt x="92411" y="6218"/>
                    <a:pt x="89503" y="5568"/>
                  </a:cubicBezTo>
                  <a:cubicBezTo>
                    <a:pt x="86595" y="6218"/>
                    <a:pt x="88794" y="4872"/>
                    <a:pt x="89503" y="4176"/>
                  </a:cubicBezTo>
                  <a:cubicBezTo>
                    <a:pt x="89361" y="3897"/>
                    <a:pt x="89503" y="3480"/>
                    <a:pt x="89078" y="3341"/>
                  </a:cubicBezTo>
                  <a:cubicBezTo>
                    <a:pt x="87801" y="2923"/>
                    <a:pt x="85248" y="4733"/>
                    <a:pt x="85248" y="4733"/>
                  </a:cubicBezTo>
                  <a:cubicBezTo>
                    <a:pt x="84964" y="5011"/>
                    <a:pt x="84113" y="6496"/>
                    <a:pt x="83687" y="6682"/>
                  </a:cubicBezTo>
                  <a:cubicBezTo>
                    <a:pt x="82907" y="7006"/>
                    <a:pt x="81418" y="5661"/>
                    <a:pt x="81418" y="5661"/>
                  </a:cubicBezTo>
                  <a:cubicBezTo>
                    <a:pt x="80709" y="5707"/>
                    <a:pt x="79503" y="6357"/>
                    <a:pt x="78439" y="6310"/>
                  </a:cubicBezTo>
                  <a:cubicBezTo>
                    <a:pt x="77375" y="6264"/>
                    <a:pt x="76170" y="5429"/>
                    <a:pt x="74893" y="5382"/>
                  </a:cubicBezTo>
                  <a:cubicBezTo>
                    <a:pt x="73617" y="5336"/>
                    <a:pt x="72056" y="6078"/>
                    <a:pt x="70780" y="6125"/>
                  </a:cubicBezTo>
                  <a:cubicBezTo>
                    <a:pt x="70709" y="6125"/>
                    <a:pt x="67801" y="5800"/>
                    <a:pt x="67375" y="5568"/>
                  </a:cubicBezTo>
                  <a:cubicBezTo>
                    <a:pt x="65106" y="4361"/>
                    <a:pt x="68085" y="5011"/>
                    <a:pt x="65248" y="4176"/>
                  </a:cubicBezTo>
                  <a:cubicBezTo>
                    <a:pt x="60425" y="2784"/>
                    <a:pt x="57163" y="2691"/>
                    <a:pt x="51773" y="2505"/>
                  </a:cubicBezTo>
                  <a:cubicBezTo>
                    <a:pt x="46524" y="1809"/>
                    <a:pt x="44326" y="696"/>
                    <a:pt x="39007" y="0"/>
                  </a:cubicBezTo>
                  <a:cubicBezTo>
                    <a:pt x="36170" y="92"/>
                    <a:pt x="34468" y="232"/>
                    <a:pt x="31631" y="371"/>
                  </a:cubicBezTo>
                  <a:cubicBezTo>
                    <a:pt x="30070" y="417"/>
                    <a:pt x="30000" y="649"/>
                    <a:pt x="28794" y="835"/>
                  </a:cubicBezTo>
                  <a:cubicBezTo>
                    <a:pt x="27588" y="1020"/>
                    <a:pt x="25035" y="1113"/>
                    <a:pt x="24397" y="1484"/>
                  </a:cubicBezTo>
                  <a:cubicBezTo>
                    <a:pt x="24539" y="1763"/>
                    <a:pt x="25106" y="2784"/>
                    <a:pt x="24822" y="2969"/>
                  </a:cubicBezTo>
                  <a:cubicBezTo>
                    <a:pt x="19432" y="2320"/>
                    <a:pt x="17730" y="3758"/>
                    <a:pt x="16737" y="3805"/>
                  </a:cubicBezTo>
                  <a:cubicBezTo>
                    <a:pt x="19716" y="5104"/>
                    <a:pt x="19148" y="3341"/>
                    <a:pt x="20567" y="4733"/>
                  </a:cubicBezTo>
                  <a:cubicBezTo>
                    <a:pt x="16595" y="5614"/>
                    <a:pt x="12624" y="4825"/>
                    <a:pt x="9078" y="6403"/>
                  </a:cubicBezTo>
                  <a:cubicBezTo>
                    <a:pt x="8936" y="6682"/>
                    <a:pt x="8652" y="6960"/>
                    <a:pt x="8652" y="7238"/>
                  </a:cubicBezTo>
                  <a:cubicBezTo>
                    <a:pt x="8652" y="7517"/>
                    <a:pt x="9361" y="7888"/>
                    <a:pt x="9078" y="8074"/>
                  </a:cubicBezTo>
                  <a:cubicBezTo>
                    <a:pt x="8936" y="8445"/>
                    <a:pt x="7730" y="9141"/>
                    <a:pt x="7943" y="9373"/>
                  </a:cubicBezTo>
                  <a:cubicBezTo>
                    <a:pt x="8794" y="9559"/>
                    <a:pt x="9716" y="9048"/>
                    <a:pt x="10354" y="9466"/>
                  </a:cubicBezTo>
                  <a:cubicBezTo>
                    <a:pt x="10709" y="9698"/>
                    <a:pt x="9574" y="9883"/>
                    <a:pt x="9078" y="10023"/>
                  </a:cubicBezTo>
                  <a:cubicBezTo>
                    <a:pt x="8226" y="10255"/>
                    <a:pt x="7375" y="10487"/>
                    <a:pt x="6524" y="10580"/>
                  </a:cubicBezTo>
                  <a:cubicBezTo>
                    <a:pt x="3404" y="10997"/>
                    <a:pt x="5106" y="10812"/>
                    <a:pt x="1418" y="11136"/>
                  </a:cubicBezTo>
                  <a:cubicBezTo>
                    <a:pt x="0" y="11461"/>
                    <a:pt x="141" y="11136"/>
                    <a:pt x="141" y="11693"/>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20"/>
            <p:cNvSpPr/>
            <p:nvPr/>
          </p:nvSpPr>
          <p:spPr>
            <a:xfrm>
              <a:off x="703" y="2230"/>
              <a:ext cx="34" cy="28"/>
            </a:xfrm>
            <a:custGeom>
              <a:avLst/>
              <a:gdLst/>
              <a:ahLst/>
              <a:cxnLst/>
              <a:rect l="l" t="t" r="r" b="b"/>
              <a:pathLst>
                <a:path w="120000" h="120000" extrusionOk="0">
                  <a:moveTo>
                    <a:pt x="41739" y="12631"/>
                  </a:moveTo>
                  <a:lnTo>
                    <a:pt x="0" y="69473"/>
                  </a:lnTo>
                  <a:lnTo>
                    <a:pt x="57391" y="120000"/>
                  </a:lnTo>
                  <a:lnTo>
                    <a:pt x="120000" y="82105"/>
                  </a:lnTo>
                  <a:lnTo>
                    <a:pt x="78260" y="0"/>
                  </a:lnTo>
                  <a:lnTo>
                    <a:pt x="41739" y="12631"/>
                  </a:ln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20"/>
            <p:cNvSpPr/>
            <p:nvPr/>
          </p:nvSpPr>
          <p:spPr>
            <a:xfrm>
              <a:off x="1010" y="2353"/>
              <a:ext cx="39" cy="32"/>
            </a:xfrm>
            <a:custGeom>
              <a:avLst/>
              <a:gdLst/>
              <a:ahLst/>
              <a:cxnLst/>
              <a:rect l="l" t="t" r="r" b="b"/>
              <a:pathLst>
                <a:path w="120000" h="120000" extrusionOk="0">
                  <a:moveTo>
                    <a:pt x="27692" y="0"/>
                  </a:moveTo>
                  <a:cubicBezTo>
                    <a:pt x="36923" y="38181"/>
                    <a:pt x="41538" y="87272"/>
                    <a:pt x="60000" y="120000"/>
                  </a:cubicBezTo>
                  <a:cubicBezTo>
                    <a:pt x="71538" y="117272"/>
                    <a:pt x="85384" y="120000"/>
                    <a:pt x="96923" y="114545"/>
                  </a:cubicBezTo>
                  <a:cubicBezTo>
                    <a:pt x="120000" y="103636"/>
                    <a:pt x="110769" y="51818"/>
                    <a:pt x="87692" y="43636"/>
                  </a:cubicBezTo>
                  <a:cubicBezTo>
                    <a:pt x="76153" y="24545"/>
                    <a:pt x="78461" y="13636"/>
                    <a:pt x="60000" y="5454"/>
                  </a:cubicBezTo>
                  <a:cubicBezTo>
                    <a:pt x="9230" y="10909"/>
                    <a:pt x="0" y="21818"/>
                    <a:pt x="27692"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20"/>
            <p:cNvSpPr/>
            <p:nvPr/>
          </p:nvSpPr>
          <p:spPr>
            <a:xfrm>
              <a:off x="1792" y="2409"/>
              <a:ext cx="98" cy="74"/>
            </a:xfrm>
            <a:custGeom>
              <a:avLst/>
              <a:gdLst/>
              <a:ahLst/>
              <a:cxnLst/>
              <a:rect l="l" t="t" r="r" b="b"/>
              <a:pathLst>
                <a:path w="120000" h="120000" extrusionOk="0">
                  <a:moveTo>
                    <a:pt x="88854" y="0"/>
                  </a:moveTo>
                  <a:cubicBezTo>
                    <a:pt x="76030" y="6122"/>
                    <a:pt x="81526" y="2448"/>
                    <a:pt x="72366" y="9795"/>
                  </a:cubicBezTo>
                  <a:cubicBezTo>
                    <a:pt x="69618" y="22040"/>
                    <a:pt x="56793" y="22040"/>
                    <a:pt x="48549" y="29387"/>
                  </a:cubicBezTo>
                  <a:cubicBezTo>
                    <a:pt x="44885" y="35510"/>
                    <a:pt x="40305" y="44081"/>
                    <a:pt x="35725" y="48979"/>
                  </a:cubicBezTo>
                  <a:cubicBezTo>
                    <a:pt x="31145" y="55102"/>
                    <a:pt x="19236" y="63673"/>
                    <a:pt x="19236" y="63673"/>
                  </a:cubicBezTo>
                  <a:cubicBezTo>
                    <a:pt x="0" y="102857"/>
                    <a:pt x="37557" y="91836"/>
                    <a:pt x="57709" y="100408"/>
                  </a:cubicBezTo>
                  <a:cubicBezTo>
                    <a:pt x="62290" y="108979"/>
                    <a:pt x="65038" y="111428"/>
                    <a:pt x="72366" y="115102"/>
                  </a:cubicBezTo>
                  <a:cubicBezTo>
                    <a:pt x="74198" y="113877"/>
                    <a:pt x="76030" y="113877"/>
                    <a:pt x="77862" y="112653"/>
                  </a:cubicBezTo>
                  <a:cubicBezTo>
                    <a:pt x="79694" y="110204"/>
                    <a:pt x="79694" y="104081"/>
                    <a:pt x="81526" y="105306"/>
                  </a:cubicBezTo>
                  <a:cubicBezTo>
                    <a:pt x="85190" y="107755"/>
                    <a:pt x="88854" y="119999"/>
                    <a:pt x="88854" y="119999"/>
                  </a:cubicBezTo>
                  <a:cubicBezTo>
                    <a:pt x="102595" y="116326"/>
                    <a:pt x="101679" y="110204"/>
                    <a:pt x="112671" y="105306"/>
                  </a:cubicBezTo>
                  <a:cubicBezTo>
                    <a:pt x="113587" y="100408"/>
                    <a:pt x="117251" y="95510"/>
                    <a:pt x="118167" y="90612"/>
                  </a:cubicBezTo>
                  <a:cubicBezTo>
                    <a:pt x="120000" y="74693"/>
                    <a:pt x="98931" y="57551"/>
                    <a:pt x="92519" y="48979"/>
                  </a:cubicBezTo>
                  <a:cubicBezTo>
                    <a:pt x="94351" y="40408"/>
                    <a:pt x="105343" y="29387"/>
                    <a:pt x="105343" y="29387"/>
                  </a:cubicBezTo>
                  <a:cubicBezTo>
                    <a:pt x="110839" y="18367"/>
                    <a:pt x="113587" y="9795"/>
                    <a:pt x="101679" y="4897"/>
                  </a:cubicBezTo>
                  <a:cubicBezTo>
                    <a:pt x="92519" y="8571"/>
                    <a:pt x="88854" y="15918"/>
                    <a:pt x="88854"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20"/>
            <p:cNvSpPr/>
            <p:nvPr/>
          </p:nvSpPr>
          <p:spPr>
            <a:xfrm>
              <a:off x="1318" y="2793"/>
              <a:ext cx="158" cy="84"/>
            </a:xfrm>
            <a:custGeom>
              <a:avLst/>
              <a:gdLst/>
              <a:ahLst/>
              <a:cxnLst/>
              <a:rect l="l" t="t" r="r" b="b"/>
              <a:pathLst>
                <a:path w="120000" h="120000" extrusionOk="0">
                  <a:moveTo>
                    <a:pt x="26603" y="12857"/>
                  </a:moveTo>
                  <a:cubicBezTo>
                    <a:pt x="22075" y="0"/>
                    <a:pt x="15849" y="7499"/>
                    <a:pt x="9622" y="12857"/>
                  </a:cubicBezTo>
                  <a:cubicBezTo>
                    <a:pt x="7358" y="14999"/>
                    <a:pt x="2830" y="17142"/>
                    <a:pt x="2830" y="17142"/>
                  </a:cubicBezTo>
                  <a:cubicBezTo>
                    <a:pt x="0" y="33214"/>
                    <a:pt x="5660" y="51428"/>
                    <a:pt x="14150" y="55714"/>
                  </a:cubicBezTo>
                  <a:cubicBezTo>
                    <a:pt x="20943" y="53571"/>
                    <a:pt x="23207" y="50357"/>
                    <a:pt x="28867" y="47142"/>
                  </a:cubicBezTo>
                  <a:cubicBezTo>
                    <a:pt x="36792" y="56785"/>
                    <a:pt x="43018" y="56785"/>
                    <a:pt x="52641" y="57857"/>
                  </a:cubicBezTo>
                  <a:cubicBezTo>
                    <a:pt x="56037" y="59999"/>
                    <a:pt x="62830" y="64285"/>
                    <a:pt x="62830" y="64285"/>
                  </a:cubicBezTo>
                  <a:cubicBezTo>
                    <a:pt x="67924" y="73928"/>
                    <a:pt x="73018" y="80357"/>
                    <a:pt x="75283" y="94285"/>
                  </a:cubicBezTo>
                  <a:cubicBezTo>
                    <a:pt x="70754" y="107142"/>
                    <a:pt x="71320" y="114642"/>
                    <a:pt x="79811" y="119999"/>
                  </a:cubicBezTo>
                  <a:cubicBezTo>
                    <a:pt x="82075" y="113571"/>
                    <a:pt x="84905" y="110357"/>
                    <a:pt x="88867" y="107142"/>
                  </a:cubicBezTo>
                  <a:cubicBezTo>
                    <a:pt x="91132" y="104999"/>
                    <a:pt x="95660" y="102857"/>
                    <a:pt x="95660" y="102857"/>
                  </a:cubicBezTo>
                  <a:cubicBezTo>
                    <a:pt x="99056" y="104999"/>
                    <a:pt x="105849" y="109285"/>
                    <a:pt x="105849" y="109285"/>
                  </a:cubicBezTo>
                  <a:cubicBezTo>
                    <a:pt x="114905" y="107142"/>
                    <a:pt x="120000" y="100714"/>
                    <a:pt x="110377" y="85714"/>
                  </a:cubicBezTo>
                  <a:cubicBezTo>
                    <a:pt x="103584" y="75000"/>
                    <a:pt x="93396" y="70714"/>
                    <a:pt x="86603" y="57857"/>
                  </a:cubicBezTo>
                  <a:cubicBezTo>
                    <a:pt x="79811" y="44999"/>
                    <a:pt x="69056" y="27857"/>
                    <a:pt x="59433" y="21428"/>
                  </a:cubicBezTo>
                  <a:cubicBezTo>
                    <a:pt x="48113" y="22499"/>
                    <a:pt x="40188" y="21428"/>
                    <a:pt x="30000" y="27857"/>
                  </a:cubicBezTo>
                  <a:cubicBezTo>
                    <a:pt x="26603" y="25714"/>
                    <a:pt x="18679" y="12857"/>
                    <a:pt x="26603" y="12857"/>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20"/>
            <p:cNvSpPr/>
            <p:nvPr/>
          </p:nvSpPr>
          <p:spPr>
            <a:xfrm>
              <a:off x="1448" y="2857"/>
              <a:ext cx="99" cy="41"/>
            </a:xfrm>
            <a:custGeom>
              <a:avLst/>
              <a:gdLst/>
              <a:ahLst/>
              <a:cxnLst/>
              <a:rect l="l" t="t" r="r" b="b"/>
              <a:pathLst>
                <a:path w="120000" h="120000" extrusionOk="0">
                  <a:moveTo>
                    <a:pt x="51428" y="0"/>
                  </a:moveTo>
                  <a:cubicBezTo>
                    <a:pt x="47819" y="6666"/>
                    <a:pt x="41503" y="4444"/>
                    <a:pt x="38796" y="13333"/>
                  </a:cubicBezTo>
                  <a:cubicBezTo>
                    <a:pt x="32481" y="31111"/>
                    <a:pt x="38796" y="57777"/>
                    <a:pt x="27969" y="66666"/>
                  </a:cubicBezTo>
                  <a:cubicBezTo>
                    <a:pt x="23458" y="71111"/>
                    <a:pt x="18045" y="68888"/>
                    <a:pt x="13533" y="75555"/>
                  </a:cubicBezTo>
                  <a:cubicBezTo>
                    <a:pt x="9924" y="80000"/>
                    <a:pt x="2706" y="93333"/>
                    <a:pt x="2706" y="93333"/>
                  </a:cubicBezTo>
                  <a:cubicBezTo>
                    <a:pt x="0" y="113333"/>
                    <a:pt x="4511" y="113333"/>
                    <a:pt x="11729" y="120000"/>
                  </a:cubicBezTo>
                  <a:cubicBezTo>
                    <a:pt x="46015" y="113333"/>
                    <a:pt x="87518" y="102222"/>
                    <a:pt x="120000" y="75555"/>
                  </a:cubicBezTo>
                  <a:cubicBezTo>
                    <a:pt x="116390" y="62222"/>
                    <a:pt x="115488" y="46666"/>
                    <a:pt x="110977" y="35555"/>
                  </a:cubicBezTo>
                  <a:cubicBezTo>
                    <a:pt x="106466" y="24444"/>
                    <a:pt x="94736" y="17777"/>
                    <a:pt x="94736" y="17777"/>
                  </a:cubicBezTo>
                  <a:cubicBezTo>
                    <a:pt x="75789" y="28888"/>
                    <a:pt x="95639" y="42222"/>
                    <a:pt x="91127" y="53333"/>
                  </a:cubicBezTo>
                  <a:cubicBezTo>
                    <a:pt x="89323" y="57777"/>
                    <a:pt x="80300" y="40000"/>
                    <a:pt x="80300" y="40000"/>
                  </a:cubicBezTo>
                  <a:cubicBezTo>
                    <a:pt x="74887" y="33333"/>
                    <a:pt x="65864" y="33333"/>
                    <a:pt x="60451" y="31111"/>
                  </a:cubicBezTo>
                  <a:cubicBezTo>
                    <a:pt x="52330" y="17777"/>
                    <a:pt x="55939" y="26666"/>
                    <a:pt x="5142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 name="Google Shape;105;p20"/>
            <p:cNvSpPr/>
            <p:nvPr/>
          </p:nvSpPr>
          <p:spPr>
            <a:xfrm>
              <a:off x="1553" y="2883"/>
              <a:ext cx="38" cy="18"/>
            </a:xfrm>
            <a:custGeom>
              <a:avLst/>
              <a:gdLst/>
              <a:ahLst/>
              <a:cxnLst/>
              <a:rect l="l" t="t" r="r" b="b"/>
              <a:pathLst>
                <a:path w="120000" h="120000" extrusionOk="0">
                  <a:moveTo>
                    <a:pt x="30588" y="0"/>
                  </a:moveTo>
                  <a:cubicBezTo>
                    <a:pt x="28235" y="10000"/>
                    <a:pt x="0" y="60000"/>
                    <a:pt x="16470" y="90000"/>
                  </a:cubicBezTo>
                  <a:cubicBezTo>
                    <a:pt x="28235" y="110000"/>
                    <a:pt x="63529" y="120000"/>
                    <a:pt x="63529" y="120000"/>
                  </a:cubicBezTo>
                  <a:cubicBezTo>
                    <a:pt x="103529" y="110000"/>
                    <a:pt x="120000" y="80000"/>
                    <a:pt x="77647" y="20000"/>
                  </a:cubicBezTo>
                  <a:cubicBezTo>
                    <a:pt x="68235" y="5000"/>
                    <a:pt x="32941" y="0"/>
                    <a:pt x="3058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 name="Google Shape;106;p20"/>
            <p:cNvSpPr/>
            <p:nvPr/>
          </p:nvSpPr>
          <p:spPr>
            <a:xfrm>
              <a:off x="1609" y="2886"/>
              <a:ext cx="12" cy="25"/>
            </a:xfrm>
            <a:custGeom>
              <a:avLst/>
              <a:gdLst/>
              <a:ahLst/>
              <a:cxnLst/>
              <a:rect l="l" t="t" r="r" b="b"/>
              <a:pathLst>
                <a:path w="120000" h="120000" extrusionOk="0">
                  <a:moveTo>
                    <a:pt x="105000" y="0"/>
                  </a:moveTo>
                  <a:cubicBezTo>
                    <a:pt x="37500" y="10588"/>
                    <a:pt x="15000" y="14117"/>
                    <a:pt x="0" y="49411"/>
                  </a:cubicBezTo>
                  <a:cubicBezTo>
                    <a:pt x="22500" y="91764"/>
                    <a:pt x="30000" y="105882"/>
                    <a:pt x="120000" y="120000"/>
                  </a:cubicBezTo>
                  <a:cubicBezTo>
                    <a:pt x="112500" y="102352"/>
                    <a:pt x="82500" y="81176"/>
                    <a:pt x="90000" y="63529"/>
                  </a:cubicBezTo>
                  <a:cubicBezTo>
                    <a:pt x="90000" y="49411"/>
                    <a:pt x="120000" y="21176"/>
                    <a:pt x="120000" y="21176"/>
                  </a:cubicBezTo>
                  <a:cubicBezTo>
                    <a:pt x="67500" y="3529"/>
                    <a:pt x="60000" y="10588"/>
                    <a:pt x="105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 name="Google Shape;107;p20"/>
            <p:cNvSpPr/>
            <p:nvPr/>
          </p:nvSpPr>
          <p:spPr>
            <a:xfrm>
              <a:off x="1426" y="2040"/>
              <a:ext cx="180" cy="88"/>
            </a:xfrm>
            <a:custGeom>
              <a:avLst/>
              <a:gdLst/>
              <a:ahLst/>
              <a:cxnLst/>
              <a:rect l="l" t="t" r="r" b="b"/>
              <a:pathLst>
                <a:path w="120000" h="120000" extrusionOk="0">
                  <a:moveTo>
                    <a:pt x="32000" y="1025"/>
                  </a:moveTo>
                  <a:cubicBezTo>
                    <a:pt x="28500" y="21538"/>
                    <a:pt x="22000" y="24615"/>
                    <a:pt x="12000" y="31794"/>
                  </a:cubicBezTo>
                  <a:cubicBezTo>
                    <a:pt x="9000" y="33846"/>
                    <a:pt x="6000" y="35897"/>
                    <a:pt x="3000" y="37948"/>
                  </a:cubicBezTo>
                  <a:cubicBezTo>
                    <a:pt x="2000" y="38974"/>
                    <a:pt x="0" y="40000"/>
                    <a:pt x="0" y="40000"/>
                  </a:cubicBezTo>
                  <a:cubicBezTo>
                    <a:pt x="1500" y="56410"/>
                    <a:pt x="6000" y="55384"/>
                    <a:pt x="13000" y="60512"/>
                  </a:cubicBezTo>
                  <a:cubicBezTo>
                    <a:pt x="15000" y="61538"/>
                    <a:pt x="19000" y="64615"/>
                    <a:pt x="19000" y="64615"/>
                  </a:cubicBezTo>
                  <a:cubicBezTo>
                    <a:pt x="25000" y="60512"/>
                    <a:pt x="28500" y="55384"/>
                    <a:pt x="34000" y="48205"/>
                  </a:cubicBezTo>
                  <a:cubicBezTo>
                    <a:pt x="36000" y="46153"/>
                    <a:pt x="40000" y="44102"/>
                    <a:pt x="40000" y="44102"/>
                  </a:cubicBezTo>
                  <a:cubicBezTo>
                    <a:pt x="41000" y="47179"/>
                    <a:pt x="44000" y="52307"/>
                    <a:pt x="41000" y="56410"/>
                  </a:cubicBezTo>
                  <a:cubicBezTo>
                    <a:pt x="38500" y="60512"/>
                    <a:pt x="32000" y="62564"/>
                    <a:pt x="32000" y="62564"/>
                  </a:cubicBezTo>
                  <a:cubicBezTo>
                    <a:pt x="29000" y="71794"/>
                    <a:pt x="31500" y="71794"/>
                    <a:pt x="36000" y="74871"/>
                  </a:cubicBezTo>
                  <a:cubicBezTo>
                    <a:pt x="38500" y="90256"/>
                    <a:pt x="25000" y="88205"/>
                    <a:pt x="20000" y="89230"/>
                  </a:cubicBezTo>
                  <a:cubicBezTo>
                    <a:pt x="23500" y="96410"/>
                    <a:pt x="30000" y="108717"/>
                    <a:pt x="35000" y="111794"/>
                  </a:cubicBezTo>
                  <a:cubicBezTo>
                    <a:pt x="37000" y="112820"/>
                    <a:pt x="41000" y="115897"/>
                    <a:pt x="41000" y="115897"/>
                  </a:cubicBezTo>
                  <a:cubicBezTo>
                    <a:pt x="49500" y="113846"/>
                    <a:pt x="52000" y="110769"/>
                    <a:pt x="59000" y="105641"/>
                  </a:cubicBezTo>
                  <a:cubicBezTo>
                    <a:pt x="64500" y="106666"/>
                    <a:pt x="70000" y="105641"/>
                    <a:pt x="75000" y="107692"/>
                  </a:cubicBezTo>
                  <a:cubicBezTo>
                    <a:pt x="78500" y="109743"/>
                    <a:pt x="84000" y="120000"/>
                    <a:pt x="84000" y="120000"/>
                  </a:cubicBezTo>
                  <a:cubicBezTo>
                    <a:pt x="96500" y="117948"/>
                    <a:pt x="94000" y="118974"/>
                    <a:pt x="102000" y="111794"/>
                  </a:cubicBezTo>
                  <a:cubicBezTo>
                    <a:pt x="105000" y="108717"/>
                    <a:pt x="112000" y="105641"/>
                    <a:pt x="112000" y="105641"/>
                  </a:cubicBezTo>
                  <a:cubicBezTo>
                    <a:pt x="111500" y="100512"/>
                    <a:pt x="108500" y="84102"/>
                    <a:pt x="111000" y="78974"/>
                  </a:cubicBezTo>
                  <a:cubicBezTo>
                    <a:pt x="112500" y="74871"/>
                    <a:pt x="117000" y="70769"/>
                    <a:pt x="117000" y="70769"/>
                  </a:cubicBezTo>
                  <a:cubicBezTo>
                    <a:pt x="118500" y="60512"/>
                    <a:pt x="120000" y="60512"/>
                    <a:pt x="119000" y="48205"/>
                  </a:cubicBezTo>
                  <a:cubicBezTo>
                    <a:pt x="114000" y="50256"/>
                    <a:pt x="109500" y="52307"/>
                    <a:pt x="105000" y="58461"/>
                  </a:cubicBezTo>
                  <a:cubicBezTo>
                    <a:pt x="100500" y="72820"/>
                    <a:pt x="100500" y="51282"/>
                    <a:pt x="100000" y="44102"/>
                  </a:cubicBezTo>
                  <a:cubicBezTo>
                    <a:pt x="94500" y="46153"/>
                    <a:pt x="91000" y="49230"/>
                    <a:pt x="86000" y="46153"/>
                  </a:cubicBezTo>
                  <a:cubicBezTo>
                    <a:pt x="80500" y="34871"/>
                    <a:pt x="74000" y="14358"/>
                    <a:pt x="67000" y="9230"/>
                  </a:cubicBezTo>
                  <a:cubicBezTo>
                    <a:pt x="59500" y="11282"/>
                    <a:pt x="54000" y="13333"/>
                    <a:pt x="47000" y="11282"/>
                  </a:cubicBezTo>
                  <a:cubicBezTo>
                    <a:pt x="46000" y="9230"/>
                    <a:pt x="42500" y="2051"/>
                    <a:pt x="41000" y="1025"/>
                  </a:cubicBezTo>
                  <a:cubicBezTo>
                    <a:pt x="37000" y="0"/>
                    <a:pt x="36000" y="9230"/>
                    <a:pt x="32000" y="1025"/>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 name="Google Shape;108;p20"/>
            <p:cNvSpPr/>
            <p:nvPr/>
          </p:nvSpPr>
          <p:spPr>
            <a:xfrm>
              <a:off x="1506" y="1999"/>
              <a:ext cx="146" cy="60"/>
            </a:xfrm>
            <a:custGeom>
              <a:avLst/>
              <a:gdLst/>
              <a:ahLst/>
              <a:cxnLst/>
              <a:rect l="l" t="t" r="r" b="b"/>
              <a:pathLst>
                <a:path w="120000" h="120000" extrusionOk="0">
                  <a:moveTo>
                    <a:pt x="60000" y="15000"/>
                  </a:moveTo>
                  <a:cubicBezTo>
                    <a:pt x="43298" y="28500"/>
                    <a:pt x="25979" y="33000"/>
                    <a:pt x="8041" y="36000"/>
                  </a:cubicBezTo>
                  <a:cubicBezTo>
                    <a:pt x="5567" y="37500"/>
                    <a:pt x="0" y="39000"/>
                    <a:pt x="5567" y="51000"/>
                  </a:cubicBezTo>
                  <a:cubicBezTo>
                    <a:pt x="12989" y="66000"/>
                    <a:pt x="26597" y="64500"/>
                    <a:pt x="35257" y="78000"/>
                  </a:cubicBezTo>
                  <a:cubicBezTo>
                    <a:pt x="46391" y="120000"/>
                    <a:pt x="64329" y="109500"/>
                    <a:pt x="83505" y="111000"/>
                  </a:cubicBezTo>
                  <a:cubicBezTo>
                    <a:pt x="94639" y="109500"/>
                    <a:pt x="98350" y="109500"/>
                    <a:pt x="108247" y="102000"/>
                  </a:cubicBezTo>
                  <a:cubicBezTo>
                    <a:pt x="110721" y="100500"/>
                    <a:pt x="115670" y="96000"/>
                    <a:pt x="115670" y="96000"/>
                  </a:cubicBezTo>
                  <a:cubicBezTo>
                    <a:pt x="120000" y="79500"/>
                    <a:pt x="113814" y="73500"/>
                    <a:pt x="108247" y="66000"/>
                  </a:cubicBezTo>
                  <a:cubicBezTo>
                    <a:pt x="105773" y="63000"/>
                    <a:pt x="100824" y="54000"/>
                    <a:pt x="100824" y="54000"/>
                  </a:cubicBezTo>
                  <a:cubicBezTo>
                    <a:pt x="86597" y="61500"/>
                    <a:pt x="90927" y="57000"/>
                    <a:pt x="79793" y="39000"/>
                  </a:cubicBezTo>
                  <a:cubicBezTo>
                    <a:pt x="76082" y="25500"/>
                    <a:pt x="66185" y="0"/>
                    <a:pt x="60000" y="15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 name="Google Shape;109;p20"/>
            <p:cNvSpPr/>
            <p:nvPr/>
          </p:nvSpPr>
          <p:spPr>
            <a:xfrm>
              <a:off x="1711" y="2069"/>
              <a:ext cx="233" cy="190"/>
            </a:xfrm>
            <a:custGeom>
              <a:avLst/>
              <a:gdLst/>
              <a:ahLst/>
              <a:cxnLst/>
              <a:rect l="l" t="t" r="r" b="b"/>
              <a:pathLst>
                <a:path w="120000" h="120000" extrusionOk="0">
                  <a:moveTo>
                    <a:pt x="25935" y="4251"/>
                  </a:moveTo>
                  <a:cubicBezTo>
                    <a:pt x="24387" y="7086"/>
                    <a:pt x="19741" y="10866"/>
                    <a:pt x="19741" y="10866"/>
                  </a:cubicBezTo>
                  <a:cubicBezTo>
                    <a:pt x="16645" y="16062"/>
                    <a:pt x="12774" y="16535"/>
                    <a:pt x="8129" y="18425"/>
                  </a:cubicBezTo>
                  <a:cubicBezTo>
                    <a:pt x="0" y="33543"/>
                    <a:pt x="11612" y="34960"/>
                    <a:pt x="20516" y="36377"/>
                  </a:cubicBezTo>
                  <a:cubicBezTo>
                    <a:pt x="23612" y="42047"/>
                    <a:pt x="24387" y="41102"/>
                    <a:pt x="30580" y="40157"/>
                  </a:cubicBezTo>
                  <a:cubicBezTo>
                    <a:pt x="34064" y="41574"/>
                    <a:pt x="36000" y="45354"/>
                    <a:pt x="39870" y="46771"/>
                  </a:cubicBezTo>
                  <a:cubicBezTo>
                    <a:pt x="45290" y="45354"/>
                    <a:pt x="44903" y="42047"/>
                    <a:pt x="49161" y="40157"/>
                  </a:cubicBezTo>
                  <a:cubicBezTo>
                    <a:pt x="51870" y="42519"/>
                    <a:pt x="53419" y="44409"/>
                    <a:pt x="55354" y="47716"/>
                  </a:cubicBezTo>
                  <a:cubicBezTo>
                    <a:pt x="54193" y="54803"/>
                    <a:pt x="51870" y="55275"/>
                    <a:pt x="57677" y="60000"/>
                  </a:cubicBezTo>
                  <a:cubicBezTo>
                    <a:pt x="62322" y="68031"/>
                    <a:pt x="48774" y="69448"/>
                    <a:pt x="44516" y="71338"/>
                  </a:cubicBezTo>
                  <a:cubicBezTo>
                    <a:pt x="42193" y="75590"/>
                    <a:pt x="38709" y="79842"/>
                    <a:pt x="34451" y="81732"/>
                  </a:cubicBezTo>
                  <a:cubicBezTo>
                    <a:pt x="31354" y="81259"/>
                    <a:pt x="29419" y="80787"/>
                    <a:pt x="26709" y="79842"/>
                  </a:cubicBezTo>
                  <a:cubicBezTo>
                    <a:pt x="25161" y="79370"/>
                    <a:pt x="22064" y="77952"/>
                    <a:pt x="22064" y="77952"/>
                  </a:cubicBezTo>
                  <a:cubicBezTo>
                    <a:pt x="17806" y="79842"/>
                    <a:pt x="17806" y="83622"/>
                    <a:pt x="16645" y="88346"/>
                  </a:cubicBezTo>
                  <a:cubicBezTo>
                    <a:pt x="16258" y="90236"/>
                    <a:pt x="15096" y="94015"/>
                    <a:pt x="15096" y="94015"/>
                  </a:cubicBezTo>
                  <a:cubicBezTo>
                    <a:pt x="19354" y="95905"/>
                    <a:pt x="23612" y="96377"/>
                    <a:pt x="28258" y="96850"/>
                  </a:cubicBezTo>
                  <a:cubicBezTo>
                    <a:pt x="31741" y="95905"/>
                    <a:pt x="33290" y="94960"/>
                    <a:pt x="36774" y="95905"/>
                  </a:cubicBezTo>
                  <a:cubicBezTo>
                    <a:pt x="41419" y="99685"/>
                    <a:pt x="42967" y="102992"/>
                    <a:pt x="44516" y="109133"/>
                  </a:cubicBezTo>
                  <a:cubicBezTo>
                    <a:pt x="44903" y="111023"/>
                    <a:pt x="47612" y="110551"/>
                    <a:pt x="49161" y="111023"/>
                  </a:cubicBezTo>
                  <a:cubicBezTo>
                    <a:pt x="50709" y="111496"/>
                    <a:pt x="53806" y="112913"/>
                    <a:pt x="53806" y="112913"/>
                  </a:cubicBezTo>
                  <a:cubicBezTo>
                    <a:pt x="55741" y="116220"/>
                    <a:pt x="56903" y="117165"/>
                    <a:pt x="60000" y="118582"/>
                  </a:cubicBezTo>
                  <a:cubicBezTo>
                    <a:pt x="65419" y="118110"/>
                    <a:pt x="72387" y="120000"/>
                    <a:pt x="70064" y="111968"/>
                  </a:cubicBezTo>
                  <a:cubicBezTo>
                    <a:pt x="71225" y="103937"/>
                    <a:pt x="74322" y="107716"/>
                    <a:pt x="78580" y="111023"/>
                  </a:cubicBezTo>
                  <a:cubicBezTo>
                    <a:pt x="86709" y="110078"/>
                    <a:pt x="86709" y="109606"/>
                    <a:pt x="88645" y="100629"/>
                  </a:cubicBezTo>
                  <a:cubicBezTo>
                    <a:pt x="88645" y="99685"/>
                    <a:pt x="88645" y="90708"/>
                    <a:pt x="87096" y="87401"/>
                  </a:cubicBezTo>
                  <a:cubicBezTo>
                    <a:pt x="86322" y="85511"/>
                    <a:pt x="84000" y="81732"/>
                    <a:pt x="84000" y="81732"/>
                  </a:cubicBezTo>
                  <a:cubicBezTo>
                    <a:pt x="85161" y="77007"/>
                    <a:pt x="86709" y="77952"/>
                    <a:pt x="90193" y="78897"/>
                  </a:cubicBezTo>
                  <a:cubicBezTo>
                    <a:pt x="92903" y="81259"/>
                    <a:pt x="93677" y="82677"/>
                    <a:pt x="94838" y="86456"/>
                  </a:cubicBezTo>
                  <a:cubicBezTo>
                    <a:pt x="95225" y="88818"/>
                    <a:pt x="94451" y="91181"/>
                    <a:pt x="95612" y="93070"/>
                  </a:cubicBezTo>
                  <a:cubicBezTo>
                    <a:pt x="96774" y="94960"/>
                    <a:pt x="99096" y="91653"/>
                    <a:pt x="101032" y="91181"/>
                  </a:cubicBezTo>
                  <a:cubicBezTo>
                    <a:pt x="106838" y="88818"/>
                    <a:pt x="112258" y="84094"/>
                    <a:pt x="117290" y="79842"/>
                  </a:cubicBezTo>
                  <a:cubicBezTo>
                    <a:pt x="120000" y="74645"/>
                    <a:pt x="116903" y="72283"/>
                    <a:pt x="113419" y="69448"/>
                  </a:cubicBezTo>
                  <a:cubicBezTo>
                    <a:pt x="108774" y="60944"/>
                    <a:pt x="109548" y="59527"/>
                    <a:pt x="100258" y="58110"/>
                  </a:cubicBezTo>
                  <a:cubicBezTo>
                    <a:pt x="99096" y="54330"/>
                    <a:pt x="99483" y="52440"/>
                    <a:pt x="102580" y="50551"/>
                  </a:cubicBezTo>
                  <a:cubicBezTo>
                    <a:pt x="104129" y="49606"/>
                    <a:pt x="107225" y="48661"/>
                    <a:pt x="107225" y="48661"/>
                  </a:cubicBezTo>
                  <a:cubicBezTo>
                    <a:pt x="111096" y="41574"/>
                    <a:pt x="104129" y="31181"/>
                    <a:pt x="97935" y="29763"/>
                  </a:cubicBezTo>
                  <a:cubicBezTo>
                    <a:pt x="92516" y="28346"/>
                    <a:pt x="94451" y="29291"/>
                    <a:pt x="90193" y="27874"/>
                  </a:cubicBezTo>
                  <a:cubicBezTo>
                    <a:pt x="88645" y="27401"/>
                    <a:pt x="85548" y="25984"/>
                    <a:pt x="85548" y="25984"/>
                  </a:cubicBezTo>
                  <a:cubicBezTo>
                    <a:pt x="77419" y="28346"/>
                    <a:pt x="84000" y="17952"/>
                    <a:pt x="77806" y="15590"/>
                  </a:cubicBezTo>
                  <a:cubicBezTo>
                    <a:pt x="71612" y="16535"/>
                    <a:pt x="65419" y="17007"/>
                    <a:pt x="60000" y="21259"/>
                  </a:cubicBezTo>
                  <a:cubicBezTo>
                    <a:pt x="56129" y="14173"/>
                    <a:pt x="58838" y="14173"/>
                    <a:pt x="64645" y="11811"/>
                  </a:cubicBezTo>
                  <a:cubicBezTo>
                    <a:pt x="63096" y="4724"/>
                    <a:pt x="60000" y="7086"/>
                    <a:pt x="53806" y="8031"/>
                  </a:cubicBezTo>
                  <a:cubicBezTo>
                    <a:pt x="50709" y="9448"/>
                    <a:pt x="49161" y="10393"/>
                    <a:pt x="46064" y="8976"/>
                  </a:cubicBezTo>
                  <a:cubicBezTo>
                    <a:pt x="41032" y="0"/>
                    <a:pt x="28645" y="13700"/>
                    <a:pt x="25935" y="4251"/>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 name="Google Shape;110;p20"/>
            <p:cNvSpPr/>
            <p:nvPr/>
          </p:nvSpPr>
          <p:spPr>
            <a:xfrm>
              <a:off x="1709" y="1987"/>
              <a:ext cx="44" cy="37"/>
            </a:xfrm>
            <a:custGeom>
              <a:avLst/>
              <a:gdLst/>
              <a:ahLst/>
              <a:cxnLst/>
              <a:rect l="l" t="t" r="r" b="b"/>
              <a:pathLst>
                <a:path w="120000" h="120000" extrusionOk="0">
                  <a:moveTo>
                    <a:pt x="52881" y="0"/>
                  </a:moveTo>
                  <a:cubicBezTo>
                    <a:pt x="26440" y="4800"/>
                    <a:pt x="14237" y="0"/>
                    <a:pt x="0" y="24000"/>
                  </a:cubicBezTo>
                  <a:cubicBezTo>
                    <a:pt x="8135" y="52800"/>
                    <a:pt x="36610" y="86400"/>
                    <a:pt x="61016" y="96000"/>
                  </a:cubicBezTo>
                  <a:cubicBezTo>
                    <a:pt x="75254" y="100800"/>
                    <a:pt x="97627" y="120000"/>
                    <a:pt x="97627" y="120000"/>
                  </a:cubicBezTo>
                  <a:cubicBezTo>
                    <a:pt x="115932" y="105600"/>
                    <a:pt x="111864" y="88800"/>
                    <a:pt x="117966" y="67200"/>
                  </a:cubicBezTo>
                  <a:cubicBezTo>
                    <a:pt x="111864" y="26400"/>
                    <a:pt x="120000" y="43200"/>
                    <a:pt x="89491" y="19200"/>
                  </a:cubicBezTo>
                  <a:cubicBezTo>
                    <a:pt x="85423" y="14400"/>
                    <a:pt x="52881" y="12000"/>
                    <a:pt x="52881"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 name="Google Shape;111;p20"/>
            <p:cNvSpPr/>
            <p:nvPr/>
          </p:nvSpPr>
          <p:spPr>
            <a:xfrm>
              <a:off x="1625" y="2057"/>
              <a:ext cx="65" cy="42"/>
            </a:xfrm>
            <a:custGeom>
              <a:avLst/>
              <a:gdLst/>
              <a:ahLst/>
              <a:cxnLst/>
              <a:rect l="l" t="t" r="r" b="b"/>
              <a:pathLst>
                <a:path w="120000" h="120000" extrusionOk="0">
                  <a:moveTo>
                    <a:pt x="61395" y="14736"/>
                  </a:moveTo>
                  <a:cubicBezTo>
                    <a:pt x="54418" y="29473"/>
                    <a:pt x="43255" y="42105"/>
                    <a:pt x="33488" y="52631"/>
                  </a:cubicBezTo>
                  <a:cubicBezTo>
                    <a:pt x="22325" y="40000"/>
                    <a:pt x="16744" y="46315"/>
                    <a:pt x="5581" y="56842"/>
                  </a:cubicBezTo>
                  <a:cubicBezTo>
                    <a:pt x="0" y="80000"/>
                    <a:pt x="5581" y="111578"/>
                    <a:pt x="22325" y="119999"/>
                  </a:cubicBezTo>
                  <a:cubicBezTo>
                    <a:pt x="46046" y="107368"/>
                    <a:pt x="83720" y="94736"/>
                    <a:pt x="103255" y="73684"/>
                  </a:cubicBezTo>
                  <a:cubicBezTo>
                    <a:pt x="108837" y="61052"/>
                    <a:pt x="120000" y="35789"/>
                    <a:pt x="120000" y="35789"/>
                  </a:cubicBezTo>
                  <a:cubicBezTo>
                    <a:pt x="111627" y="0"/>
                    <a:pt x="103255" y="10526"/>
                    <a:pt x="78139" y="14736"/>
                  </a:cubicBezTo>
                  <a:cubicBezTo>
                    <a:pt x="60000" y="23157"/>
                    <a:pt x="61395" y="31578"/>
                    <a:pt x="61395" y="14736"/>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20"/>
            <p:cNvSpPr/>
            <p:nvPr/>
          </p:nvSpPr>
          <p:spPr>
            <a:xfrm>
              <a:off x="1693" y="2065"/>
              <a:ext cx="54" cy="25"/>
            </a:xfrm>
            <a:custGeom>
              <a:avLst/>
              <a:gdLst/>
              <a:ahLst/>
              <a:cxnLst/>
              <a:rect l="l" t="t" r="r" b="b"/>
              <a:pathLst>
                <a:path w="120000" h="120000" extrusionOk="0">
                  <a:moveTo>
                    <a:pt x="65753" y="0"/>
                  </a:moveTo>
                  <a:cubicBezTo>
                    <a:pt x="49315" y="21176"/>
                    <a:pt x="32876" y="35294"/>
                    <a:pt x="16438" y="56470"/>
                  </a:cubicBezTo>
                  <a:cubicBezTo>
                    <a:pt x="0" y="109411"/>
                    <a:pt x="21369" y="105882"/>
                    <a:pt x="39452" y="120000"/>
                  </a:cubicBezTo>
                  <a:cubicBezTo>
                    <a:pt x="72328" y="109411"/>
                    <a:pt x="57534" y="120000"/>
                    <a:pt x="85479" y="98823"/>
                  </a:cubicBezTo>
                  <a:cubicBezTo>
                    <a:pt x="93698" y="91764"/>
                    <a:pt x="105205" y="70588"/>
                    <a:pt x="105205" y="70588"/>
                  </a:cubicBezTo>
                  <a:cubicBezTo>
                    <a:pt x="119999" y="24705"/>
                    <a:pt x="78904" y="28235"/>
                    <a:pt x="65753"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 name="Google Shape;113;p20"/>
            <p:cNvSpPr/>
            <p:nvPr/>
          </p:nvSpPr>
          <p:spPr>
            <a:xfrm>
              <a:off x="1664" y="2029"/>
              <a:ext cx="64" cy="34"/>
            </a:xfrm>
            <a:custGeom>
              <a:avLst/>
              <a:gdLst/>
              <a:ahLst/>
              <a:cxnLst/>
              <a:rect l="l" t="t" r="r" b="b"/>
              <a:pathLst>
                <a:path w="120000" h="120000" extrusionOk="0">
                  <a:moveTo>
                    <a:pt x="81882" y="26666"/>
                  </a:moveTo>
                  <a:cubicBezTo>
                    <a:pt x="55058" y="42666"/>
                    <a:pt x="63529" y="26666"/>
                    <a:pt x="39529" y="10666"/>
                  </a:cubicBezTo>
                  <a:cubicBezTo>
                    <a:pt x="9882" y="16000"/>
                    <a:pt x="7058" y="5333"/>
                    <a:pt x="0" y="48000"/>
                  </a:cubicBezTo>
                  <a:cubicBezTo>
                    <a:pt x="7058" y="90666"/>
                    <a:pt x="36705" y="82666"/>
                    <a:pt x="56470" y="85333"/>
                  </a:cubicBezTo>
                  <a:cubicBezTo>
                    <a:pt x="70588" y="112000"/>
                    <a:pt x="69176" y="120000"/>
                    <a:pt x="90352" y="106666"/>
                  </a:cubicBezTo>
                  <a:cubicBezTo>
                    <a:pt x="97411" y="85333"/>
                    <a:pt x="108705" y="66666"/>
                    <a:pt x="118588" y="48000"/>
                  </a:cubicBezTo>
                  <a:cubicBezTo>
                    <a:pt x="117176" y="37333"/>
                    <a:pt x="120000" y="24000"/>
                    <a:pt x="115764" y="16000"/>
                  </a:cubicBezTo>
                  <a:cubicBezTo>
                    <a:pt x="110117" y="2666"/>
                    <a:pt x="90352" y="0"/>
                    <a:pt x="90352" y="0"/>
                  </a:cubicBezTo>
                  <a:cubicBezTo>
                    <a:pt x="79058" y="8000"/>
                    <a:pt x="66352" y="56000"/>
                    <a:pt x="81882" y="26666"/>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20"/>
            <p:cNvSpPr/>
            <p:nvPr/>
          </p:nvSpPr>
          <p:spPr>
            <a:xfrm>
              <a:off x="1637" y="1997"/>
              <a:ext cx="44" cy="24"/>
            </a:xfrm>
            <a:custGeom>
              <a:avLst/>
              <a:gdLst/>
              <a:ahLst/>
              <a:cxnLst/>
              <a:rect l="l" t="t" r="r" b="b"/>
              <a:pathLst>
                <a:path w="120000" h="120000" extrusionOk="0">
                  <a:moveTo>
                    <a:pt x="33103" y="15483"/>
                  </a:moveTo>
                  <a:cubicBezTo>
                    <a:pt x="4137" y="50322"/>
                    <a:pt x="14482" y="30967"/>
                    <a:pt x="0" y="69677"/>
                  </a:cubicBezTo>
                  <a:cubicBezTo>
                    <a:pt x="10344" y="100645"/>
                    <a:pt x="22758" y="96774"/>
                    <a:pt x="41379" y="108387"/>
                  </a:cubicBezTo>
                  <a:cubicBezTo>
                    <a:pt x="74482" y="89032"/>
                    <a:pt x="35172" y="120000"/>
                    <a:pt x="57931" y="77419"/>
                  </a:cubicBezTo>
                  <a:cubicBezTo>
                    <a:pt x="68275" y="58064"/>
                    <a:pt x="95172" y="50322"/>
                    <a:pt x="107586" y="46451"/>
                  </a:cubicBezTo>
                  <a:cubicBezTo>
                    <a:pt x="120000" y="11612"/>
                    <a:pt x="109655" y="11612"/>
                    <a:pt x="91034" y="0"/>
                  </a:cubicBezTo>
                  <a:cubicBezTo>
                    <a:pt x="78620" y="3870"/>
                    <a:pt x="41379" y="30967"/>
                    <a:pt x="33103" y="15483"/>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20"/>
            <p:cNvSpPr/>
            <p:nvPr/>
          </p:nvSpPr>
          <p:spPr>
            <a:xfrm>
              <a:off x="1751" y="2000"/>
              <a:ext cx="114" cy="77"/>
            </a:xfrm>
            <a:custGeom>
              <a:avLst/>
              <a:gdLst/>
              <a:ahLst/>
              <a:cxnLst/>
              <a:rect l="l" t="t" r="r" b="b"/>
              <a:pathLst>
                <a:path w="120000" h="120000" extrusionOk="0">
                  <a:moveTo>
                    <a:pt x="30000" y="0"/>
                  </a:moveTo>
                  <a:cubicBezTo>
                    <a:pt x="17368" y="5882"/>
                    <a:pt x="23684" y="3529"/>
                    <a:pt x="11052" y="7058"/>
                  </a:cubicBezTo>
                  <a:cubicBezTo>
                    <a:pt x="14210" y="25882"/>
                    <a:pt x="17368" y="37647"/>
                    <a:pt x="3157" y="44705"/>
                  </a:cubicBezTo>
                  <a:cubicBezTo>
                    <a:pt x="789" y="55294"/>
                    <a:pt x="5526" y="57647"/>
                    <a:pt x="9473" y="65882"/>
                  </a:cubicBezTo>
                  <a:cubicBezTo>
                    <a:pt x="7894" y="76470"/>
                    <a:pt x="7105" y="81176"/>
                    <a:pt x="0" y="84705"/>
                  </a:cubicBezTo>
                  <a:cubicBezTo>
                    <a:pt x="3947" y="103529"/>
                    <a:pt x="35526" y="100000"/>
                    <a:pt x="44210" y="101176"/>
                  </a:cubicBezTo>
                  <a:cubicBezTo>
                    <a:pt x="56842" y="114117"/>
                    <a:pt x="49736" y="111764"/>
                    <a:pt x="64736" y="108235"/>
                  </a:cubicBezTo>
                  <a:cubicBezTo>
                    <a:pt x="67894" y="108235"/>
                    <a:pt x="116052" y="120000"/>
                    <a:pt x="120000" y="101176"/>
                  </a:cubicBezTo>
                  <a:cubicBezTo>
                    <a:pt x="97105" y="77647"/>
                    <a:pt x="101052" y="84705"/>
                    <a:pt x="60000" y="82352"/>
                  </a:cubicBezTo>
                  <a:cubicBezTo>
                    <a:pt x="48947" y="65882"/>
                    <a:pt x="63947" y="85882"/>
                    <a:pt x="42631" y="72941"/>
                  </a:cubicBezTo>
                  <a:cubicBezTo>
                    <a:pt x="39473" y="70588"/>
                    <a:pt x="37894" y="64705"/>
                    <a:pt x="34736" y="61176"/>
                  </a:cubicBezTo>
                  <a:cubicBezTo>
                    <a:pt x="32368" y="50588"/>
                    <a:pt x="33157" y="45882"/>
                    <a:pt x="39473" y="40000"/>
                  </a:cubicBezTo>
                  <a:cubicBezTo>
                    <a:pt x="41052" y="31764"/>
                    <a:pt x="33157" y="10588"/>
                    <a:pt x="30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20"/>
            <p:cNvSpPr/>
            <p:nvPr/>
          </p:nvSpPr>
          <p:spPr>
            <a:xfrm>
              <a:off x="664" y="2245"/>
              <a:ext cx="25" cy="15"/>
            </a:xfrm>
            <a:custGeom>
              <a:avLst/>
              <a:gdLst/>
              <a:ahLst/>
              <a:cxnLst/>
              <a:rect l="l" t="t" r="r" b="b"/>
              <a:pathLst>
                <a:path w="120000" h="120000" extrusionOk="0">
                  <a:moveTo>
                    <a:pt x="120000" y="0"/>
                  </a:moveTo>
                  <a:cubicBezTo>
                    <a:pt x="112941" y="60000"/>
                    <a:pt x="120000" y="102000"/>
                    <a:pt x="84705" y="120000"/>
                  </a:cubicBezTo>
                  <a:cubicBezTo>
                    <a:pt x="60000" y="114000"/>
                    <a:pt x="35294" y="120000"/>
                    <a:pt x="14117" y="108000"/>
                  </a:cubicBezTo>
                  <a:cubicBezTo>
                    <a:pt x="0" y="102000"/>
                    <a:pt x="7058" y="42000"/>
                    <a:pt x="14117" y="36000"/>
                  </a:cubicBezTo>
                  <a:cubicBezTo>
                    <a:pt x="42352" y="0"/>
                    <a:pt x="84705" y="0"/>
                    <a:pt x="120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20"/>
            <p:cNvSpPr/>
            <p:nvPr/>
          </p:nvSpPr>
          <p:spPr>
            <a:xfrm>
              <a:off x="1421" y="2756"/>
              <a:ext cx="16" cy="12"/>
            </a:xfrm>
            <a:custGeom>
              <a:avLst/>
              <a:gdLst/>
              <a:ahLst/>
              <a:cxnLst/>
              <a:rect l="l" t="t" r="r" b="b"/>
              <a:pathLst>
                <a:path w="120000" h="120000" extrusionOk="0">
                  <a:moveTo>
                    <a:pt x="17142" y="0"/>
                  </a:moveTo>
                  <a:cubicBezTo>
                    <a:pt x="0" y="67500"/>
                    <a:pt x="34285" y="82500"/>
                    <a:pt x="74285" y="120000"/>
                  </a:cubicBezTo>
                  <a:cubicBezTo>
                    <a:pt x="120000" y="30000"/>
                    <a:pt x="91428" y="15000"/>
                    <a:pt x="17142"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20"/>
            <p:cNvSpPr/>
            <p:nvPr/>
          </p:nvSpPr>
          <p:spPr>
            <a:xfrm>
              <a:off x="1424" y="2781"/>
              <a:ext cx="16" cy="12"/>
            </a:xfrm>
            <a:custGeom>
              <a:avLst/>
              <a:gdLst/>
              <a:ahLst/>
              <a:cxnLst/>
              <a:rect l="l" t="t" r="r" b="b"/>
              <a:pathLst>
                <a:path w="120000" h="120000" extrusionOk="0">
                  <a:moveTo>
                    <a:pt x="17142" y="0"/>
                  </a:moveTo>
                  <a:cubicBezTo>
                    <a:pt x="0" y="67500"/>
                    <a:pt x="34285" y="82500"/>
                    <a:pt x="74285" y="120000"/>
                  </a:cubicBezTo>
                  <a:cubicBezTo>
                    <a:pt x="120000" y="30000"/>
                    <a:pt x="91428" y="15000"/>
                    <a:pt x="17142"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20"/>
            <p:cNvSpPr/>
            <p:nvPr/>
          </p:nvSpPr>
          <p:spPr>
            <a:xfrm>
              <a:off x="1628" y="2913"/>
              <a:ext cx="15" cy="12"/>
            </a:xfrm>
            <a:custGeom>
              <a:avLst/>
              <a:gdLst/>
              <a:ahLst/>
              <a:cxnLst/>
              <a:rect l="l" t="t" r="r" b="b"/>
              <a:pathLst>
                <a:path w="120000" h="120000" extrusionOk="0">
                  <a:moveTo>
                    <a:pt x="17142" y="0"/>
                  </a:moveTo>
                  <a:cubicBezTo>
                    <a:pt x="0" y="67500"/>
                    <a:pt x="34285" y="82500"/>
                    <a:pt x="74285" y="120000"/>
                  </a:cubicBezTo>
                  <a:cubicBezTo>
                    <a:pt x="120000" y="30000"/>
                    <a:pt x="91428" y="15000"/>
                    <a:pt x="17142"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20"/>
            <p:cNvSpPr/>
            <p:nvPr/>
          </p:nvSpPr>
          <p:spPr>
            <a:xfrm>
              <a:off x="1752" y="2429"/>
              <a:ext cx="38" cy="18"/>
            </a:xfrm>
            <a:custGeom>
              <a:avLst/>
              <a:gdLst/>
              <a:ahLst/>
              <a:cxnLst/>
              <a:rect l="l" t="t" r="r" b="b"/>
              <a:pathLst>
                <a:path w="120000" h="120000" extrusionOk="0">
                  <a:moveTo>
                    <a:pt x="30588" y="0"/>
                  </a:moveTo>
                  <a:cubicBezTo>
                    <a:pt x="28235" y="10000"/>
                    <a:pt x="0" y="60000"/>
                    <a:pt x="16470" y="90000"/>
                  </a:cubicBezTo>
                  <a:cubicBezTo>
                    <a:pt x="28235" y="110000"/>
                    <a:pt x="63529" y="120000"/>
                    <a:pt x="63529" y="120000"/>
                  </a:cubicBezTo>
                  <a:cubicBezTo>
                    <a:pt x="103529" y="110000"/>
                    <a:pt x="120000" y="80000"/>
                    <a:pt x="77647" y="20000"/>
                  </a:cubicBezTo>
                  <a:cubicBezTo>
                    <a:pt x="68235" y="5000"/>
                    <a:pt x="32941" y="0"/>
                    <a:pt x="3058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20"/>
            <p:cNvSpPr/>
            <p:nvPr/>
          </p:nvSpPr>
          <p:spPr>
            <a:xfrm>
              <a:off x="1652" y="2224"/>
              <a:ext cx="38" cy="18"/>
            </a:xfrm>
            <a:custGeom>
              <a:avLst/>
              <a:gdLst/>
              <a:ahLst/>
              <a:cxnLst/>
              <a:rect l="l" t="t" r="r" b="b"/>
              <a:pathLst>
                <a:path w="120000" h="120000" extrusionOk="0">
                  <a:moveTo>
                    <a:pt x="30588" y="0"/>
                  </a:moveTo>
                  <a:cubicBezTo>
                    <a:pt x="28235" y="10000"/>
                    <a:pt x="0" y="60000"/>
                    <a:pt x="16470" y="90000"/>
                  </a:cubicBezTo>
                  <a:cubicBezTo>
                    <a:pt x="28235" y="110000"/>
                    <a:pt x="63529" y="120000"/>
                    <a:pt x="63529" y="120000"/>
                  </a:cubicBezTo>
                  <a:cubicBezTo>
                    <a:pt x="103529" y="110000"/>
                    <a:pt x="120000" y="80000"/>
                    <a:pt x="77647" y="20000"/>
                  </a:cubicBezTo>
                  <a:cubicBezTo>
                    <a:pt x="68235" y="5000"/>
                    <a:pt x="32941" y="0"/>
                    <a:pt x="3058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20"/>
            <p:cNvSpPr/>
            <p:nvPr/>
          </p:nvSpPr>
          <p:spPr>
            <a:xfrm>
              <a:off x="1717" y="2045"/>
              <a:ext cx="39" cy="18"/>
            </a:xfrm>
            <a:custGeom>
              <a:avLst/>
              <a:gdLst/>
              <a:ahLst/>
              <a:cxnLst/>
              <a:rect l="l" t="t" r="r" b="b"/>
              <a:pathLst>
                <a:path w="120000" h="120000" extrusionOk="0">
                  <a:moveTo>
                    <a:pt x="30588" y="0"/>
                  </a:moveTo>
                  <a:cubicBezTo>
                    <a:pt x="28235" y="10000"/>
                    <a:pt x="0" y="60000"/>
                    <a:pt x="16470" y="90000"/>
                  </a:cubicBezTo>
                  <a:cubicBezTo>
                    <a:pt x="28235" y="110000"/>
                    <a:pt x="63529" y="120000"/>
                    <a:pt x="63529" y="120000"/>
                  </a:cubicBezTo>
                  <a:cubicBezTo>
                    <a:pt x="103529" y="110000"/>
                    <a:pt x="120000" y="80000"/>
                    <a:pt x="77647" y="20000"/>
                  </a:cubicBezTo>
                  <a:cubicBezTo>
                    <a:pt x="68235" y="5000"/>
                    <a:pt x="32941" y="0"/>
                    <a:pt x="3058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20"/>
            <p:cNvSpPr/>
            <p:nvPr/>
          </p:nvSpPr>
          <p:spPr>
            <a:xfrm>
              <a:off x="1780" y="2153"/>
              <a:ext cx="38" cy="18"/>
            </a:xfrm>
            <a:custGeom>
              <a:avLst/>
              <a:gdLst/>
              <a:ahLst/>
              <a:cxnLst/>
              <a:rect l="l" t="t" r="r" b="b"/>
              <a:pathLst>
                <a:path w="120000" h="120000" extrusionOk="0">
                  <a:moveTo>
                    <a:pt x="30588" y="0"/>
                  </a:moveTo>
                  <a:cubicBezTo>
                    <a:pt x="28235" y="10000"/>
                    <a:pt x="0" y="60000"/>
                    <a:pt x="16470" y="90000"/>
                  </a:cubicBezTo>
                  <a:cubicBezTo>
                    <a:pt x="28235" y="110000"/>
                    <a:pt x="63529" y="120000"/>
                    <a:pt x="63529" y="120000"/>
                  </a:cubicBezTo>
                  <a:cubicBezTo>
                    <a:pt x="103529" y="110000"/>
                    <a:pt x="120000" y="80000"/>
                    <a:pt x="77647" y="20000"/>
                  </a:cubicBezTo>
                  <a:cubicBezTo>
                    <a:pt x="68235" y="5000"/>
                    <a:pt x="32941" y="0"/>
                    <a:pt x="3058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20"/>
            <p:cNvSpPr/>
            <p:nvPr/>
          </p:nvSpPr>
          <p:spPr>
            <a:xfrm>
              <a:off x="1796" y="1951"/>
              <a:ext cx="696" cy="346"/>
            </a:xfrm>
            <a:custGeom>
              <a:avLst/>
              <a:gdLst/>
              <a:ahLst/>
              <a:cxnLst/>
              <a:rect l="l" t="t" r="r" b="b"/>
              <a:pathLst>
                <a:path w="120000" h="120000" extrusionOk="0">
                  <a:moveTo>
                    <a:pt x="7750" y="10909"/>
                  </a:moveTo>
                  <a:cubicBezTo>
                    <a:pt x="5166" y="11688"/>
                    <a:pt x="5425" y="11948"/>
                    <a:pt x="3616" y="14545"/>
                  </a:cubicBezTo>
                  <a:cubicBezTo>
                    <a:pt x="3358" y="19220"/>
                    <a:pt x="3487" y="19480"/>
                    <a:pt x="1291" y="20259"/>
                  </a:cubicBezTo>
                  <a:cubicBezTo>
                    <a:pt x="516" y="21298"/>
                    <a:pt x="0" y="21298"/>
                    <a:pt x="775" y="23896"/>
                  </a:cubicBezTo>
                  <a:cubicBezTo>
                    <a:pt x="1291" y="25454"/>
                    <a:pt x="2712" y="24935"/>
                    <a:pt x="3616" y="25454"/>
                  </a:cubicBezTo>
                  <a:cubicBezTo>
                    <a:pt x="4004" y="25714"/>
                    <a:pt x="4650" y="25974"/>
                    <a:pt x="4650" y="25974"/>
                  </a:cubicBezTo>
                  <a:cubicBezTo>
                    <a:pt x="6071" y="25714"/>
                    <a:pt x="8912" y="25194"/>
                    <a:pt x="6458" y="28571"/>
                  </a:cubicBezTo>
                  <a:cubicBezTo>
                    <a:pt x="4779" y="28051"/>
                    <a:pt x="3100" y="27012"/>
                    <a:pt x="2066" y="30129"/>
                  </a:cubicBezTo>
                  <a:cubicBezTo>
                    <a:pt x="3100" y="36623"/>
                    <a:pt x="8783" y="32467"/>
                    <a:pt x="12142" y="32727"/>
                  </a:cubicBezTo>
                  <a:cubicBezTo>
                    <a:pt x="12658" y="33506"/>
                    <a:pt x="12917" y="34805"/>
                    <a:pt x="13433" y="35324"/>
                  </a:cubicBezTo>
                  <a:cubicBezTo>
                    <a:pt x="13950" y="35844"/>
                    <a:pt x="14983" y="36363"/>
                    <a:pt x="14983" y="36363"/>
                  </a:cubicBezTo>
                  <a:cubicBezTo>
                    <a:pt x="16663" y="35844"/>
                    <a:pt x="17179" y="36103"/>
                    <a:pt x="18342" y="33766"/>
                  </a:cubicBezTo>
                  <a:cubicBezTo>
                    <a:pt x="19504" y="27012"/>
                    <a:pt x="23121" y="28571"/>
                    <a:pt x="26092" y="26493"/>
                  </a:cubicBezTo>
                  <a:cubicBezTo>
                    <a:pt x="28288" y="24935"/>
                    <a:pt x="30096" y="21818"/>
                    <a:pt x="32292" y="20259"/>
                  </a:cubicBezTo>
                  <a:cubicBezTo>
                    <a:pt x="33584" y="19480"/>
                    <a:pt x="34747" y="19220"/>
                    <a:pt x="36167" y="18701"/>
                  </a:cubicBezTo>
                  <a:cubicBezTo>
                    <a:pt x="37072" y="18441"/>
                    <a:pt x="38751" y="17142"/>
                    <a:pt x="38751" y="17142"/>
                  </a:cubicBezTo>
                  <a:cubicBezTo>
                    <a:pt x="40172" y="12727"/>
                    <a:pt x="43401" y="14025"/>
                    <a:pt x="45726" y="15584"/>
                  </a:cubicBezTo>
                  <a:cubicBezTo>
                    <a:pt x="47405" y="20519"/>
                    <a:pt x="43272" y="20519"/>
                    <a:pt x="41851" y="20779"/>
                  </a:cubicBezTo>
                  <a:cubicBezTo>
                    <a:pt x="40301" y="21558"/>
                    <a:pt x="39526" y="24155"/>
                    <a:pt x="37717" y="24935"/>
                  </a:cubicBezTo>
                  <a:cubicBezTo>
                    <a:pt x="36684" y="24415"/>
                    <a:pt x="36038" y="23376"/>
                    <a:pt x="35134" y="22857"/>
                  </a:cubicBezTo>
                  <a:cubicBezTo>
                    <a:pt x="32680" y="23636"/>
                    <a:pt x="29967" y="24935"/>
                    <a:pt x="27642" y="26493"/>
                  </a:cubicBezTo>
                  <a:cubicBezTo>
                    <a:pt x="28805" y="28051"/>
                    <a:pt x="29838" y="28311"/>
                    <a:pt x="31259" y="29090"/>
                  </a:cubicBezTo>
                  <a:cubicBezTo>
                    <a:pt x="31646" y="29350"/>
                    <a:pt x="32292" y="29610"/>
                    <a:pt x="32292" y="29610"/>
                  </a:cubicBezTo>
                  <a:cubicBezTo>
                    <a:pt x="32421" y="30129"/>
                    <a:pt x="32938" y="30649"/>
                    <a:pt x="32809" y="31168"/>
                  </a:cubicBezTo>
                  <a:cubicBezTo>
                    <a:pt x="32551" y="32207"/>
                    <a:pt x="31259" y="33246"/>
                    <a:pt x="31259" y="33246"/>
                  </a:cubicBezTo>
                  <a:cubicBezTo>
                    <a:pt x="30096" y="36623"/>
                    <a:pt x="31905" y="40000"/>
                    <a:pt x="33584" y="41038"/>
                  </a:cubicBezTo>
                  <a:cubicBezTo>
                    <a:pt x="36426" y="40259"/>
                    <a:pt x="38105" y="39220"/>
                    <a:pt x="41076" y="38961"/>
                  </a:cubicBezTo>
                  <a:cubicBezTo>
                    <a:pt x="43143" y="40259"/>
                    <a:pt x="44564" y="45714"/>
                    <a:pt x="45209" y="49870"/>
                  </a:cubicBezTo>
                  <a:cubicBezTo>
                    <a:pt x="45080" y="50649"/>
                    <a:pt x="45209" y="51688"/>
                    <a:pt x="44951" y="52467"/>
                  </a:cubicBezTo>
                  <a:cubicBezTo>
                    <a:pt x="44564" y="53506"/>
                    <a:pt x="43401" y="54545"/>
                    <a:pt x="43401" y="54545"/>
                  </a:cubicBezTo>
                  <a:cubicBezTo>
                    <a:pt x="42238" y="58181"/>
                    <a:pt x="42884" y="61038"/>
                    <a:pt x="44951" y="62337"/>
                  </a:cubicBezTo>
                  <a:cubicBezTo>
                    <a:pt x="46243" y="61558"/>
                    <a:pt x="46759" y="61558"/>
                    <a:pt x="47534" y="63896"/>
                  </a:cubicBezTo>
                  <a:cubicBezTo>
                    <a:pt x="46501" y="65454"/>
                    <a:pt x="44693" y="63896"/>
                    <a:pt x="43659" y="65454"/>
                  </a:cubicBezTo>
                  <a:cubicBezTo>
                    <a:pt x="42109" y="67532"/>
                    <a:pt x="44693" y="68831"/>
                    <a:pt x="44951" y="69090"/>
                  </a:cubicBezTo>
                  <a:cubicBezTo>
                    <a:pt x="45468" y="72207"/>
                    <a:pt x="44822" y="72467"/>
                    <a:pt x="43401" y="74285"/>
                  </a:cubicBezTo>
                  <a:cubicBezTo>
                    <a:pt x="42884" y="75064"/>
                    <a:pt x="41851" y="76363"/>
                    <a:pt x="41851" y="76363"/>
                  </a:cubicBezTo>
                  <a:cubicBezTo>
                    <a:pt x="40688" y="80000"/>
                    <a:pt x="41334" y="78701"/>
                    <a:pt x="40043" y="80519"/>
                  </a:cubicBezTo>
                  <a:cubicBezTo>
                    <a:pt x="39526" y="82077"/>
                    <a:pt x="37976" y="84155"/>
                    <a:pt x="37976" y="84155"/>
                  </a:cubicBezTo>
                  <a:cubicBezTo>
                    <a:pt x="36813" y="87792"/>
                    <a:pt x="37201" y="85974"/>
                    <a:pt x="36684" y="88831"/>
                  </a:cubicBezTo>
                  <a:cubicBezTo>
                    <a:pt x="36813" y="97142"/>
                    <a:pt x="36555" y="102077"/>
                    <a:pt x="37717" y="109090"/>
                  </a:cubicBezTo>
                  <a:cubicBezTo>
                    <a:pt x="38105" y="111428"/>
                    <a:pt x="39655" y="112987"/>
                    <a:pt x="40559" y="114285"/>
                  </a:cubicBezTo>
                  <a:cubicBezTo>
                    <a:pt x="41205" y="115324"/>
                    <a:pt x="42884" y="115844"/>
                    <a:pt x="42884" y="115844"/>
                  </a:cubicBezTo>
                  <a:cubicBezTo>
                    <a:pt x="43918" y="118701"/>
                    <a:pt x="44564" y="119220"/>
                    <a:pt x="46243" y="119999"/>
                  </a:cubicBezTo>
                  <a:cubicBezTo>
                    <a:pt x="48568" y="119220"/>
                    <a:pt x="48439" y="118701"/>
                    <a:pt x="50118" y="116363"/>
                  </a:cubicBezTo>
                  <a:cubicBezTo>
                    <a:pt x="50376" y="114545"/>
                    <a:pt x="50893" y="112987"/>
                    <a:pt x="51668" y="111688"/>
                  </a:cubicBezTo>
                  <a:cubicBezTo>
                    <a:pt x="52185" y="110909"/>
                    <a:pt x="53218" y="109610"/>
                    <a:pt x="53218" y="109610"/>
                  </a:cubicBezTo>
                  <a:cubicBezTo>
                    <a:pt x="53864" y="107792"/>
                    <a:pt x="58256" y="95324"/>
                    <a:pt x="59160" y="94545"/>
                  </a:cubicBezTo>
                  <a:cubicBezTo>
                    <a:pt x="61356" y="92467"/>
                    <a:pt x="62777" y="92727"/>
                    <a:pt x="65360" y="92467"/>
                  </a:cubicBezTo>
                  <a:cubicBezTo>
                    <a:pt x="67814" y="90909"/>
                    <a:pt x="68848" y="88831"/>
                    <a:pt x="71560" y="88311"/>
                  </a:cubicBezTo>
                  <a:cubicBezTo>
                    <a:pt x="72335" y="87792"/>
                    <a:pt x="73110" y="87272"/>
                    <a:pt x="73885" y="86753"/>
                  </a:cubicBezTo>
                  <a:cubicBezTo>
                    <a:pt x="74402" y="86493"/>
                    <a:pt x="75435" y="85714"/>
                    <a:pt x="75435" y="85714"/>
                  </a:cubicBezTo>
                  <a:cubicBezTo>
                    <a:pt x="77890" y="80779"/>
                    <a:pt x="79827" y="80519"/>
                    <a:pt x="83444" y="80000"/>
                  </a:cubicBezTo>
                  <a:cubicBezTo>
                    <a:pt x="85898" y="78961"/>
                    <a:pt x="88353" y="78701"/>
                    <a:pt x="90936" y="78441"/>
                  </a:cubicBezTo>
                  <a:cubicBezTo>
                    <a:pt x="91969" y="77662"/>
                    <a:pt x="91969" y="76103"/>
                    <a:pt x="93003" y="75324"/>
                  </a:cubicBezTo>
                  <a:cubicBezTo>
                    <a:pt x="94553" y="74025"/>
                    <a:pt x="95974" y="74025"/>
                    <a:pt x="97395" y="72207"/>
                  </a:cubicBezTo>
                  <a:cubicBezTo>
                    <a:pt x="97653" y="70389"/>
                    <a:pt x="98170" y="69350"/>
                    <a:pt x="98428" y="67532"/>
                  </a:cubicBezTo>
                  <a:cubicBezTo>
                    <a:pt x="98557" y="64155"/>
                    <a:pt x="98428" y="60519"/>
                    <a:pt x="98686" y="57142"/>
                  </a:cubicBezTo>
                  <a:cubicBezTo>
                    <a:pt x="98686" y="56883"/>
                    <a:pt x="102561" y="52987"/>
                    <a:pt x="103336" y="51948"/>
                  </a:cubicBezTo>
                  <a:cubicBezTo>
                    <a:pt x="104241" y="49090"/>
                    <a:pt x="104370" y="48311"/>
                    <a:pt x="105920" y="47272"/>
                  </a:cubicBezTo>
                  <a:cubicBezTo>
                    <a:pt x="106566" y="43116"/>
                    <a:pt x="105145" y="42077"/>
                    <a:pt x="103595" y="40000"/>
                  </a:cubicBezTo>
                  <a:cubicBezTo>
                    <a:pt x="102949" y="39220"/>
                    <a:pt x="102045" y="36883"/>
                    <a:pt x="102045" y="36883"/>
                  </a:cubicBezTo>
                  <a:cubicBezTo>
                    <a:pt x="101528" y="34025"/>
                    <a:pt x="102303" y="32987"/>
                    <a:pt x="103595" y="32207"/>
                  </a:cubicBezTo>
                  <a:cubicBezTo>
                    <a:pt x="104628" y="30129"/>
                    <a:pt x="105016" y="25454"/>
                    <a:pt x="105920" y="24415"/>
                  </a:cubicBezTo>
                  <a:cubicBezTo>
                    <a:pt x="106437" y="23896"/>
                    <a:pt x="107470" y="23376"/>
                    <a:pt x="107470" y="23376"/>
                  </a:cubicBezTo>
                  <a:cubicBezTo>
                    <a:pt x="109020" y="23896"/>
                    <a:pt x="109537" y="23896"/>
                    <a:pt x="110570" y="25974"/>
                  </a:cubicBezTo>
                  <a:cubicBezTo>
                    <a:pt x="111474" y="25454"/>
                    <a:pt x="113153" y="24415"/>
                    <a:pt x="113153" y="24415"/>
                  </a:cubicBezTo>
                  <a:cubicBezTo>
                    <a:pt x="114833" y="21038"/>
                    <a:pt x="117029" y="20000"/>
                    <a:pt x="119354" y="19220"/>
                  </a:cubicBezTo>
                  <a:cubicBezTo>
                    <a:pt x="120000" y="17402"/>
                    <a:pt x="120000" y="15064"/>
                    <a:pt x="119095" y="13506"/>
                  </a:cubicBezTo>
                  <a:cubicBezTo>
                    <a:pt x="118579" y="12727"/>
                    <a:pt x="117545" y="11428"/>
                    <a:pt x="117545" y="11428"/>
                  </a:cubicBezTo>
                  <a:cubicBezTo>
                    <a:pt x="115479" y="12207"/>
                    <a:pt x="116124" y="12727"/>
                    <a:pt x="114703" y="14545"/>
                  </a:cubicBezTo>
                  <a:cubicBezTo>
                    <a:pt x="114187" y="15064"/>
                    <a:pt x="113153" y="15584"/>
                    <a:pt x="113153" y="15584"/>
                  </a:cubicBezTo>
                  <a:cubicBezTo>
                    <a:pt x="110182" y="15324"/>
                    <a:pt x="104628" y="15324"/>
                    <a:pt x="109537" y="11948"/>
                  </a:cubicBezTo>
                  <a:cubicBezTo>
                    <a:pt x="109020" y="8571"/>
                    <a:pt x="107341" y="9610"/>
                    <a:pt x="105662" y="9350"/>
                  </a:cubicBezTo>
                  <a:cubicBezTo>
                    <a:pt x="104499" y="8571"/>
                    <a:pt x="103595" y="7012"/>
                    <a:pt x="102561" y="5714"/>
                  </a:cubicBezTo>
                  <a:cubicBezTo>
                    <a:pt x="102045" y="5194"/>
                    <a:pt x="101011" y="4675"/>
                    <a:pt x="101011" y="4675"/>
                  </a:cubicBezTo>
                  <a:cubicBezTo>
                    <a:pt x="93907" y="4935"/>
                    <a:pt x="88869" y="2857"/>
                    <a:pt x="82927" y="6753"/>
                  </a:cubicBezTo>
                  <a:cubicBezTo>
                    <a:pt x="82023" y="4155"/>
                    <a:pt x="81636" y="4675"/>
                    <a:pt x="80086" y="5194"/>
                  </a:cubicBezTo>
                  <a:cubicBezTo>
                    <a:pt x="78923" y="8831"/>
                    <a:pt x="77502" y="9350"/>
                    <a:pt x="75435" y="9870"/>
                  </a:cubicBezTo>
                  <a:cubicBezTo>
                    <a:pt x="74273" y="11428"/>
                    <a:pt x="75048" y="11948"/>
                    <a:pt x="74660" y="14545"/>
                  </a:cubicBezTo>
                  <a:cubicBezTo>
                    <a:pt x="73885" y="12207"/>
                    <a:pt x="73110" y="10649"/>
                    <a:pt x="71819" y="9870"/>
                  </a:cubicBezTo>
                  <a:cubicBezTo>
                    <a:pt x="71431" y="9870"/>
                    <a:pt x="69623" y="10129"/>
                    <a:pt x="68977" y="10909"/>
                  </a:cubicBezTo>
                  <a:cubicBezTo>
                    <a:pt x="68202" y="11948"/>
                    <a:pt x="66652" y="14025"/>
                    <a:pt x="66652" y="14025"/>
                  </a:cubicBezTo>
                  <a:cubicBezTo>
                    <a:pt x="65489" y="13506"/>
                    <a:pt x="64973" y="13246"/>
                    <a:pt x="64585" y="10909"/>
                  </a:cubicBezTo>
                  <a:cubicBezTo>
                    <a:pt x="65231" y="7272"/>
                    <a:pt x="63035" y="8051"/>
                    <a:pt x="61743" y="7792"/>
                  </a:cubicBezTo>
                  <a:cubicBezTo>
                    <a:pt x="60581" y="8571"/>
                    <a:pt x="61097" y="9610"/>
                    <a:pt x="59935" y="10389"/>
                  </a:cubicBezTo>
                  <a:cubicBezTo>
                    <a:pt x="57739" y="8831"/>
                    <a:pt x="58256" y="7012"/>
                    <a:pt x="55801" y="10389"/>
                  </a:cubicBezTo>
                  <a:cubicBezTo>
                    <a:pt x="55156" y="14025"/>
                    <a:pt x="55156" y="13506"/>
                    <a:pt x="52960" y="12987"/>
                  </a:cubicBezTo>
                  <a:cubicBezTo>
                    <a:pt x="50505" y="13506"/>
                    <a:pt x="49730" y="14025"/>
                    <a:pt x="47276" y="13506"/>
                  </a:cubicBezTo>
                  <a:cubicBezTo>
                    <a:pt x="46114" y="12727"/>
                    <a:pt x="45984" y="11948"/>
                    <a:pt x="47018" y="10389"/>
                  </a:cubicBezTo>
                  <a:cubicBezTo>
                    <a:pt x="49085" y="10909"/>
                    <a:pt x="51022" y="11168"/>
                    <a:pt x="52960" y="9870"/>
                  </a:cubicBezTo>
                  <a:cubicBezTo>
                    <a:pt x="55026" y="3896"/>
                    <a:pt x="49860" y="5454"/>
                    <a:pt x="47793" y="5194"/>
                  </a:cubicBezTo>
                  <a:cubicBezTo>
                    <a:pt x="47018" y="4155"/>
                    <a:pt x="46243" y="3116"/>
                    <a:pt x="45468" y="2077"/>
                  </a:cubicBezTo>
                  <a:cubicBezTo>
                    <a:pt x="44951" y="1298"/>
                    <a:pt x="43918" y="0"/>
                    <a:pt x="43918" y="0"/>
                  </a:cubicBezTo>
                  <a:cubicBezTo>
                    <a:pt x="43659" y="259"/>
                    <a:pt x="43401" y="259"/>
                    <a:pt x="43143" y="519"/>
                  </a:cubicBezTo>
                  <a:cubicBezTo>
                    <a:pt x="42755" y="779"/>
                    <a:pt x="42497" y="779"/>
                    <a:pt x="42109" y="1038"/>
                  </a:cubicBezTo>
                  <a:cubicBezTo>
                    <a:pt x="41593" y="1298"/>
                    <a:pt x="40559" y="2077"/>
                    <a:pt x="40559" y="2077"/>
                  </a:cubicBezTo>
                  <a:cubicBezTo>
                    <a:pt x="39397" y="5714"/>
                    <a:pt x="37201" y="1558"/>
                    <a:pt x="35651" y="519"/>
                  </a:cubicBezTo>
                  <a:cubicBezTo>
                    <a:pt x="34876" y="779"/>
                    <a:pt x="31130" y="4155"/>
                    <a:pt x="31001" y="4155"/>
                  </a:cubicBezTo>
                  <a:cubicBezTo>
                    <a:pt x="29192" y="4415"/>
                    <a:pt x="27384" y="4415"/>
                    <a:pt x="25575" y="4675"/>
                  </a:cubicBezTo>
                  <a:cubicBezTo>
                    <a:pt x="23638" y="4935"/>
                    <a:pt x="22217" y="5194"/>
                    <a:pt x="20667" y="7272"/>
                  </a:cubicBezTo>
                  <a:cubicBezTo>
                    <a:pt x="18858" y="6753"/>
                    <a:pt x="18213" y="7012"/>
                    <a:pt x="16792" y="5194"/>
                  </a:cubicBezTo>
                  <a:cubicBezTo>
                    <a:pt x="15888" y="5714"/>
                    <a:pt x="14854" y="6233"/>
                    <a:pt x="13950" y="6753"/>
                  </a:cubicBezTo>
                  <a:cubicBezTo>
                    <a:pt x="13175" y="9090"/>
                    <a:pt x="14596" y="10649"/>
                    <a:pt x="15758" y="11428"/>
                  </a:cubicBezTo>
                  <a:cubicBezTo>
                    <a:pt x="16146" y="13506"/>
                    <a:pt x="14725" y="17662"/>
                    <a:pt x="14725" y="17662"/>
                  </a:cubicBezTo>
                  <a:cubicBezTo>
                    <a:pt x="14467" y="20519"/>
                    <a:pt x="14337" y="21298"/>
                    <a:pt x="12917" y="20259"/>
                  </a:cubicBezTo>
                  <a:cubicBezTo>
                    <a:pt x="12012" y="17402"/>
                    <a:pt x="12917" y="16363"/>
                    <a:pt x="13433" y="13506"/>
                  </a:cubicBezTo>
                  <a:cubicBezTo>
                    <a:pt x="12400" y="11428"/>
                    <a:pt x="11754" y="9350"/>
                    <a:pt x="10333" y="8311"/>
                  </a:cubicBezTo>
                  <a:cubicBezTo>
                    <a:pt x="9429" y="8831"/>
                    <a:pt x="8654" y="10129"/>
                    <a:pt x="7750" y="10909"/>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20"/>
            <p:cNvSpPr/>
            <p:nvPr/>
          </p:nvSpPr>
          <p:spPr>
            <a:xfrm>
              <a:off x="2009" y="2135"/>
              <a:ext cx="39" cy="24"/>
            </a:xfrm>
            <a:custGeom>
              <a:avLst/>
              <a:gdLst/>
              <a:ahLst/>
              <a:cxnLst/>
              <a:rect l="l" t="t" r="r" b="b"/>
              <a:pathLst>
                <a:path w="120000" h="120000" extrusionOk="0">
                  <a:moveTo>
                    <a:pt x="78461" y="0"/>
                  </a:moveTo>
                  <a:cubicBezTo>
                    <a:pt x="69230" y="45000"/>
                    <a:pt x="43846" y="60000"/>
                    <a:pt x="18461" y="75000"/>
                  </a:cubicBezTo>
                  <a:cubicBezTo>
                    <a:pt x="0" y="120000"/>
                    <a:pt x="32307" y="116250"/>
                    <a:pt x="55384" y="120000"/>
                  </a:cubicBezTo>
                  <a:cubicBezTo>
                    <a:pt x="69230" y="116250"/>
                    <a:pt x="83076" y="120000"/>
                    <a:pt x="96923" y="112500"/>
                  </a:cubicBezTo>
                  <a:cubicBezTo>
                    <a:pt x="120000" y="97500"/>
                    <a:pt x="78461" y="11250"/>
                    <a:pt x="78461"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20"/>
            <p:cNvSpPr/>
            <p:nvPr/>
          </p:nvSpPr>
          <p:spPr>
            <a:xfrm>
              <a:off x="2292" y="2201"/>
              <a:ext cx="128" cy="54"/>
            </a:xfrm>
            <a:custGeom>
              <a:avLst/>
              <a:gdLst/>
              <a:ahLst/>
              <a:cxnLst/>
              <a:rect l="l" t="t" r="r" b="b"/>
              <a:pathLst>
                <a:path w="120000" h="120000" extrusionOk="0">
                  <a:moveTo>
                    <a:pt x="71162" y="13333"/>
                  </a:moveTo>
                  <a:cubicBezTo>
                    <a:pt x="62093" y="20000"/>
                    <a:pt x="54418" y="13333"/>
                    <a:pt x="46046" y="6666"/>
                  </a:cubicBezTo>
                  <a:cubicBezTo>
                    <a:pt x="43255" y="5000"/>
                    <a:pt x="37674" y="0"/>
                    <a:pt x="37674" y="0"/>
                  </a:cubicBezTo>
                  <a:cubicBezTo>
                    <a:pt x="26511" y="8333"/>
                    <a:pt x="8372" y="26666"/>
                    <a:pt x="0" y="46666"/>
                  </a:cubicBezTo>
                  <a:cubicBezTo>
                    <a:pt x="2790" y="65000"/>
                    <a:pt x="12558" y="65000"/>
                    <a:pt x="19534" y="66666"/>
                  </a:cubicBezTo>
                  <a:cubicBezTo>
                    <a:pt x="27209" y="73333"/>
                    <a:pt x="28604" y="100000"/>
                    <a:pt x="29302" y="100000"/>
                  </a:cubicBezTo>
                  <a:cubicBezTo>
                    <a:pt x="34883" y="105000"/>
                    <a:pt x="40465" y="108333"/>
                    <a:pt x="46046" y="113333"/>
                  </a:cubicBezTo>
                  <a:cubicBezTo>
                    <a:pt x="48837" y="115000"/>
                    <a:pt x="54418" y="120000"/>
                    <a:pt x="54418" y="120000"/>
                  </a:cubicBezTo>
                  <a:cubicBezTo>
                    <a:pt x="64186" y="118333"/>
                    <a:pt x="81627" y="115000"/>
                    <a:pt x="90697" y="100000"/>
                  </a:cubicBezTo>
                  <a:cubicBezTo>
                    <a:pt x="103255" y="80000"/>
                    <a:pt x="104651" y="76666"/>
                    <a:pt x="120000" y="73333"/>
                  </a:cubicBezTo>
                  <a:cubicBezTo>
                    <a:pt x="117906" y="48333"/>
                    <a:pt x="113023" y="38333"/>
                    <a:pt x="103255" y="30000"/>
                  </a:cubicBezTo>
                  <a:cubicBezTo>
                    <a:pt x="101162" y="16666"/>
                    <a:pt x="100465" y="11666"/>
                    <a:pt x="94883" y="6666"/>
                  </a:cubicBezTo>
                  <a:cubicBezTo>
                    <a:pt x="93488" y="6666"/>
                    <a:pt x="73255" y="18333"/>
                    <a:pt x="71162" y="13333"/>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20"/>
            <p:cNvSpPr/>
            <p:nvPr/>
          </p:nvSpPr>
          <p:spPr>
            <a:xfrm>
              <a:off x="2393" y="2038"/>
              <a:ext cx="39" cy="24"/>
            </a:xfrm>
            <a:custGeom>
              <a:avLst/>
              <a:gdLst/>
              <a:ahLst/>
              <a:cxnLst/>
              <a:rect l="l" t="t" r="r" b="b"/>
              <a:pathLst>
                <a:path w="120000" h="120000" extrusionOk="0">
                  <a:moveTo>
                    <a:pt x="78461" y="0"/>
                  </a:moveTo>
                  <a:cubicBezTo>
                    <a:pt x="69230" y="45000"/>
                    <a:pt x="43846" y="60000"/>
                    <a:pt x="18461" y="75000"/>
                  </a:cubicBezTo>
                  <a:cubicBezTo>
                    <a:pt x="0" y="120000"/>
                    <a:pt x="32307" y="116250"/>
                    <a:pt x="55384" y="120000"/>
                  </a:cubicBezTo>
                  <a:cubicBezTo>
                    <a:pt x="69230" y="116250"/>
                    <a:pt x="83076" y="120000"/>
                    <a:pt x="96923" y="112500"/>
                  </a:cubicBezTo>
                  <a:cubicBezTo>
                    <a:pt x="120000" y="97500"/>
                    <a:pt x="78461" y="11250"/>
                    <a:pt x="78461"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20"/>
            <p:cNvSpPr/>
            <p:nvPr/>
          </p:nvSpPr>
          <p:spPr>
            <a:xfrm>
              <a:off x="2662" y="2006"/>
              <a:ext cx="155" cy="63"/>
            </a:xfrm>
            <a:custGeom>
              <a:avLst/>
              <a:gdLst/>
              <a:ahLst/>
              <a:cxnLst/>
              <a:rect l="l" t="t" r="r" b="b"/>
              <a:pathLst>
                <a:path w="120000" h="120000" extrusionOk="0">
                  <a:moveTo>
                    <a:pt x="111262" y="9882"/>
                  </a:moveTo>
                  <a:cubicBezTo>
                    <a:pt x="96116" y="8470"/>
                    <a:pt x="75728" y="0"/>
                    <a:pt x="60000" y="12705"/>
                  </a:cubicBezTo>
                  <a:cubicBezTo>
                    <a:pt x="58252" y="25411"/>
                    <a:pt x="58834" y="28235"/>
                    <a:pt x="63495" y="35294"/>
                  </a:cubicBezTo>
                  <a:cubicBezTo>
                    <a:pt x="64660" y="39529"/>
                    <a:pt x="68737" y="48000"/>
                    <a:pt x="62330" y="46588"/>
                  </a:cubicBezTo>
                  <a:cubicBezTo>
                    <a:pt x="58834" y="45176"/>
                    <a:pt x="51844" y="38117"/>
                    <a:pt x="51844" y="38117"/>
                  </a:cubicBezTo>
                  <a:cubicBezTo>
                    <a:pt x="50097" y="33882"/>
                    <a:pt x="47766" y="25411"/>
                    <a:pt x="44854" y="26823"/>
                  </a:cubicBezTo>
                  <a:cubicBezTo>
                    <a:pt x="30291" y="31058"/>
                    <a:pt x="33203" y="35294"/>
                    <a:pt x="13398" y="38117"/>
                  </a:cubicBezTo>
                  <a:cubicBezTo>
                    <a:pt x="0" y="43764"/>
                    <a:pt x="10485" y="63529"/>
                    <a:pt x="18058" y="69176"/>
                  </a:cubicBezTo>
                  <a:cubicBezTo>
                    <a:pt x="25048" y="74823"/>
                    <a:pt x="20388" y="72000"/>
                    <a:pt x="32038" y="74823"/>
                  </a:cubicBezTo>
                  <a:cubicBezTo>
                    <a:pt x="36699" y="83294"/>
                    <a:pt x="38446" y="94588"/>
                    <a:pt x="43689" y="103058"/>
                  </a:cubicBezTo>
                  <a:cubicBezTo>
                    <a:pt x="45436" y="114352"/>
                    <a:pt x="47184" y="115764"/>
                    <a:pt x="51844" y="120000"/>
                  </a:cubicBezTo>
                  <a:cubicBezTo>
                    <a:pt x="60582" y="114352"/>
                    <a:pt x="57669" y="105882"/>
                    <a:pt x="63495" y="94588"/>
                  </a:cubicBezTo>
                  <a:cubicBezTo>
                    <a:pt x="65825" y="90352"/>
                    <a:pt x="70485" y="83294"/>
                    <a:pt x="70485" y="83294"/>
                  </a:cubicBezTo>
                  <a:cubicBezTo>
                    <a:pt x="71650" y="77647"/>
                    <a:pt x="72233" y="70588"/>
                    <a:pt x="73980" y="66352"/>
                  </a:cubicBezTo>
                  <a:cubicBezTo>
                    <a:pt x="76893" y="57882"/>
                    <a:pt x="92038" y="52235"/>
                    <a:pt x="97281" y="49411"/>
                  </a:cubicBezTo>
                  <a:cubicBezTo>
                    <a:pt x="101359" y="48000"/>
                    <a:pt x="105436" y="46588"/>
                    <a:pt x="108932" y="43764"/>
                  </a:cubicBezTo>
                  <a:cubicBezTo>
                    <a:pt x="111262" y="42352"/>
                    <a:pt x="115922" y="38117"/>
                    <a:pt x="115922" y="38117"/>
                  </a:cubicBezTo>
                  <a:cubicBezTo>
                    <a:pt x="120000" y="22588"/>
                    <a:pt x="115922" y="21176"/>
                    <a:pt x="111262" y="9882"/>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20"/>
            <p:cNvSpPr/>
            <p:nvPr/>
          </p:nvSpPr>
          <p:spPr>
            <a:xfrm>
              <a:off x="2759" y="2039"/>
              <a:ext cx="48" cy="21"/>
            </a:xfrm>
            <a:custGeom>
              <a:avLst/>
              <a:gdLst/>
              <a:ahLst/>
              <a:cxnLst/>
              <a:rect l="l" t="t" r="r" b="b"/>
              <a:pathLst>
                <a:path w="120000" h="120000" extrusionOk="0">
                  <a:moveTo>
                    <a:pt x="67500" y="25714"/>
                  </a:moveTo>
                  <a:cubicBezTo>
                    <a:pt x="60000" y="77142"/>
                    <a:pt x="35625" y="0"/>
                    <a:pt x="15000" y="17142"/>
                  </a:cubicBezTo>
                  <a:cubicBezTo>
                    <a:pt x="0" y="68571"/>
                    <a:pt x="26250" y="115714"/>
                    <a:pt x="45000" y="119999"/>
                  </a:cubicBezTo>
                  <a:cubicBezTo>
                    <a:pt x="56250" y="115714"/>
                    <a:pt x="90000" y="68571"/>
                    <a:pt x="101250" y="59999"/>
                  </a:cubicBezTo>
                  <a:cubicBezTo>
                    <a:pt x="120000" y="42857"/>
                    <a:pt x="67500" y="38571"/>
                    <a:pt x="67500" y="25714"/>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20"/>
            <p:cNvSpPr/>
            <p:nvPr/>
          </p:nvSpPr>
          <p:spPr>
            <a:xfrm>
              <a:off x="2467" y="2311"/>
              <a:ext cx="109" cy="132"/>
            </a:xfrm>
            <a:custGeom>
              <a:avLst/>
              <a:gdLst/>
              <a:ahLst/>
              <a:cxnLst/>
              <a:rect l="l" t="t" r="r" b="b"/>
              <a:pathLst>
                <a:path w="120000" h="120000" extrusionOk="0">
                  <a:moveTo>
                    <a:pt x="19726" y="12954"/>
                  </a:moveTo>
                  <a:cubicBezTo>
                    <a:pt x="10684" y="15681"/>
                    <a:pt x="5753" y="10227"/>
                    <a:pt x="0" y="17045"/>
                  </a:cubicBezTo>
                  <a:cubicBezTo>
                    <a:pt x="1643" y="21818"/>
                    <a:pt x="11506" y="29318"/>
                    <a:pt x="11506" y="29318"/>
                  </a:cubicBezTo>
                  <a:cubicBezTo>
                    <a:pt x="15616" y="39545"/>
                    <a:pt x="16438" y="53181"/>
                    <a:pt x="27945" y="59318"/>
                  </a:cubicBezTo>
                  <a:cubicBezTo>
                    <a:pt x="34520" y="57272"/>
                    <a:pt x="36986" y="58636"/>
                    <a:pt x="42739" y="62045"/>
                  </a:cubicBezTo>
                  <a:cubicBezTo>
                    <a:pt x="46849" y="71590"/>
                    <a:pt x="49315" y="68863"/>
                    <a:pt x="41095" y="72954"/>
                  </a:cubicBezTo>
                  <a:cubicBezTo>
                    <a:pt x="31232" y="71590"/>
                    <a:pt x="26301" y="68863"/>
                    <a:pt x="23013" y="77045"/>
                  </a:cubicBezTo>
                  <a:cubicBezTo>
                    <a:pt x="26301" y="87954"/>
                    <a:pt x="27123" y="87272"/>
                    <a:pt x="13150" y="89318"/>
                  </a:cubicBezTo>
                  <a:cubicBezTo>
                    <a:pt x="13972" y="90681"/>
                    <a:pt x="13150" y="92727"/>
                    <a:pt x="14794" y="93409"/>
                  </a:cubicBezTo>
                  <a:cubicBezTo>
                    <a:pt x="17260" y="94772"/>
                    <a:pt x="24657" y="96136"/>
                    <a:pt x="24657" y="96136"/>
                  </a:cubicBezTo>
                  <a:cubicBezTo>
                    <a:pt x="23013" y="103636"/>
                    <a:pt x="17260" y="108409"/>
                    <a:pt x="14794" y="115227"/>
                  </a:cubicBezTo>
                  <a:cubicBezTo>
                    <a:pt x="15616" y="116590"/>
                    <a:pt x="14794" y="118636"/>
                    <a:pt x="16438" y="119318"/>
                  </a:cubicBezTo>
                  <a:cubicBezTo>
                    <a:pt x="18082" y="120000"/>
                    <a:pt x="26301" y="116590"/>
                    <a:pt x="27945" y="116590"/>
                  </a:cubicBezTo>
                  <a:cubicBezTo>
                    <a:pt x="34520" y="115909"/>
                    <a:pt x="41095" y="115909"/>
                    <a:pt x="47671" y="115227"/>
                  </a:cubicBezTo>
                  <a:cubicBezTo>
                    <a:pt x="57534" y="113863"/>
                    <a:pt x="65753" y="113863"/>
                    <a:pt x="75616" y="116590"/>
                  </a:cubicBezTo>
                  <a:cubicBezTo>
                    <a:pt x="80547" y="115909"/>
                    <a:pt x="85479" y="115909"/>
                    <a:pt x="90410" y="115227"/>
                  </a:cubicBezTo>
                  <a:cubicBezTo>
                    <a:pt x="93698" y="114545"/>
                    <a:pt x="100273" y="112500"/>
                    <a:pt x="100273" y="112500"/>
                  </a:cubicBezTo>
                  <a:cubicBezTo>
                    <a:pt x="101917" y="107727"/>
                    <a:pt x="101095" y="100227"/>
                    <a:pt x="105205" y="96136"/>
                  </a:cubicBezTo>
                  <a:cubicBezTo>
                    <a:pt x="108493" y="92727"/>
                    <a:pt x="119999" y="90681"/>
                    <a:pt x="119999" y="90681"/>
                  </a:cubicBezTo>
                  <a:cubicBezTo>
                    <a:pt x="116712" y="71590"/>
                    <a:pt x="117534" y="75681"/>
                    <a:pt x="90410" y="74318"/>
                  </a:cubicBezTo>
                  <a:cubicBezTo>
                    <a:pt x="83835" y="66136"/>
                    <a:pt x="84657" y="60000"/>
                    <a:pt x="72328" y="56590"/>
                  </a:cubicBezTo>
                  <a:cubicBezTo>
                    <a:pt x="69863" y="53863"/>
                    <a:pt x="70684" y="49090"/>
                    <a:pt x="67397" y="47045"/>
                  </a:cubicBezTo>
                  <a:cubicBezTo>
                    <a:pt x="63287" y="44318"/>
                    <a:pt x="56712" y="44318"/>
                    <a:pt x="52602" y="41590"/>
                  </a:cubicBezTo>
                  <a:cubicBezTo>
                    <a:pt x="42739" y="29318"/>
                    <a:pt x="55068" y="32045"/>
                    <a:pt x="70684" y="30681"/>
                  </a:cubicBezTo>
                  <a:cubicBezTo>
                    <a:pt x="76438" y="17045"/>
                    <a:pt x="68219" y="19772"/>
                    <a:pt x="52602" y="21136"/>
                  </a:cubicBezTo>
                  <a:cubicBezTo>
                    <a:pt x="50958" y="17045"/>
                    <a:pt x="57534" y="8863"/>
                    <a:pt x="57534" y="8863"/>
                  </a:cubicBezTo>
                  <a:cubicBezTo>
                    <a:pt x="52602" y="2727"/>
                    <a:pt x="46027" y="2045"/>
                    <a:pt x="37808" y="681"/>
                  </a:cubicBezTo>
                  <a:cubicBezTo>
                    <a:pt x="28767" y="2045"/>
                    <a:pt x="27945" y="0"/>
                    <a:pt x="24657" y="6136"/>
                  </a:cubicBezTo>
                  <a:cubicBezTo>
                    <a:pt x="20547" y="14318"/>
                    <a:pt x="23835" y="16363"/>
                    <a:pt x="19726" y="12954"/>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20"/>
            <p:cNvSpPr/>
            <p:nvPr/>
          </p:nvSpPr>
          <p:spPr>
            <a:xfrm>
              <a:off x="2413" y="2359"/>
              <a:ext cx="69" cy="68"/>
            </a:xfrm>
            <a:custGeom>
              <a:avLst/>
              <a:gdLst/>
              <a:ahLst/>
              <a:cxnLst/>
              <a:rect l="l" t="t" r="r" b="b"/>
              <a:pathLst>
                <a:path w="120000" h="120000" extrusionOk="0">
                  <a:moveTo>
                    <a:pt x="75652" y="7826"/>
                  </a:moveTo>
                  <a:cubicBezTo>
                    <a:pt x="87391" y="0"/>
                    <a:pt x="95217" y="2608"/>
                    <a:pt x="106956" y="10434"/>
                  </a:cubicBezTo>
                  <a:cubicBezTo>
                    <a:pt x="118695" y="28695"/>
                    <a:pt x="114782" y="19565"/>
                    <a:pt x="120000" y="33913"/>
                  </a:cubicBezTo>
                  <a:cubicBezTo>
                    <a:pt x="116086" y="46956"/>
                    <a:pt x="106956" y="48260"/>
                    <a:pt x="101739" y="62608"/>
                  </a:cubicBezTo>
                  <a:cubicBezTo>
                    <a:pt x="110869" y="90000"/>
                    <a:pt x="78260" y="92608"/>
                    <a:pt x="60000" y="99130"/>
                  </a:cubicBezTo>
                  <a:cubicBezTo>
                    <a:pt x="52173" y="112173"/>
                    <a:pt x="36521" y="112173"/>
                    <a:pt x="23478" y="120000"/>
                  </a:cubicBezTo>
                  <a:cubicBezTo>
                    <a:pt x="11739" y="117391"/>
                    <a:pt x="0" y="109565"/>
                    <a:pt x="10434" y="93913"/>
                  </a:cubicBezTo>
                  <a:cubicBezTo>
                    <a:pt x="14347" y="88695"/>
                    <a:pt x="26086" y="83478"/>
                    <a:pt x="26086" y="83478"/>
                  </a:cubicBezTo>
                  <a:cubicBezTo>
                    <a:pt x="30000" y="71739"/>
                    <a:pt x="27391" y="69130"/>
                    <a:pt x="18260" y="60000"/>
                  </a:cubicBezTo>
                  <a:cubicBezTo>
                    <a:pt x="23478" y="39130"/>
                    <a:pt x="36521" y="46956"/>
                    <a:pt x="52173" y="36521"/>
                  </a:cubicBezTo>
                  <a:cubicBezTo>
                    <a:pt x="73043" y="22173"/>
                    <a:pt x="65217" y="31304"/>
                    <a:pt x="75652" y="7826"/>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20"/>
            <p:cNvSpPr/>
            <p:nvPr/>
          </p:nvSpPr>
          <p:spPr>
            <a:xfrm>
              <a:off x="4099" y="3502"/>
              <a:ext cx="474" cy="495"/>
            </a:xfrm>
            <a:custGeom>
              <a:avLst/>
              <a:gdLst/>
              <a:ahLst/>
              <a:cxnLst/>
              <a:rect l="l" t="t" r="r" b="b"/>
              <a:pathLst>
                <a:path w="120000" h="120000" extrusionOk="0">
                  <a:moveTo>
                    <a:pt x="40189" y="2000"/>
                  </a:moveTo>
                  <a:cubicBezTo>
                    <a:pt x="36966" y="0"/>
                    <a:pt x="35450" y="363"/>
                    <a:pt x="33364" y="3454"/>
                  </a:cubicBezTo>
                  <a:cubicBezTo>
                    <a:pt x="32417" y="11090"/>
                    <a:pt x="34312" y="16000"/>
                    <a:pt x="27298" y="9272"/>
                  </a:cubicBezTo>
                  <a:cubicBezTo>
                    <a:pt x="24834" y="9636"/>
                    <a:pt x="21800" y="9272"/>
                    <a:pt x="19715" y="10727"/>
                  </a:cubicBezTo>
                  <a:cubicBezTo>
                    <a:pt x="14786" y="14545"/>
                    <a:pt x="21611" y="11818"/>
                    <a:pt x="15924" y="13636"/>
                  </a:cubicBezTo>
                  <a:cubicBezTo>
                    <a:pt x="14786" y="17090"/>
                    <a:pt x="17440" y="19454"/>
                    <a:pt x="12890" y="20909"/>
                  </a:cubicBezTo>
                  <a:cubicBezTo>
                    <a:pt x="10426" y="24545"/>
                    <a:pt x="11184" y="28909"/>
                    <a:pt x="6824" y="30363"/>
                  </a:cubicBezTo>
                  <a:cubicBezTo>
                    <a:pt x="3033" y="29636"/>
                    <a:pt x="1327" y="28727"/>
                    <a:pt x="0" y="32545"/>
                  </a:cubicBezTo>
                  <a:cubicBezTo>
                    <a:pt x="1706" y="42181"/>
                    <a:pt x="8151" y="50727"/>
                    <a:pt x="13649" y="58727"/>
                  </a:cubicBezTo>
                  <a:cubicBezTo>
                    <a:pt x="15545" y="67454"/>
                    <a:pt x="16113" y="71272"/>
                    <a:pt x="22748" y="77636"/>
                  </a:cubicBezTo>
                  <a:cubicBezTo>
                    <a:pt x="24075" y="78909"/>
                    <a:pt x="25781" y="79636"/>
                    <a:pt x="27298" y="80545"/>
                  </a:cubicBezTo>
                  <a:cubicBezTo>
                    <a:pt x="28625" y="81454"/>
                    <a:pt x="31848" y="82000"/>
                    <a:pt x="31848" y="82000"/>
                  </a:cubicBezTo>
                  <a:cubicBezTo>
                    <a:pt x="35639" y="80727"/>
                    <a:pt x="39431" y="79636"/>
                    <a:pt x="43222" y="78363"/>
                  </a:cubicBezTo>
                  <a:cubicBezTo>
                    <a:pt x="44739" y="77818"/>
                    <a:pt x="47772" y="76909"/>
                    <a:pt x="47772" y="76909"/>
                  </a:cubicBezTo>
                  <a:cubicBezTo>
                    <a:pt x="51374" y="78000"/>
                    <a:pt x="53270" y="80909"/>
                    <a:pt x="56872" y="82000"/>
                  </a:cubicBezTo>
                  <a:cubicBezTo>
                    <a:pt x="60663" y="85636"/>
                    <a:pt x="59715" y="90909"/>
                    <a:pt x="61421" y="95818"/>
                  </a:cubicBezTo>
                  <a:cubicBezTo>
                    <a:pt x="62180" y="95636"/>
                    <a:pt x="63127" y="95636"/>
                    <a:pt x="63696" y="95090"/>
                  </a:cubicBezTo>
                  <a:cubicBezTo>
                    <a:pt x="64454" y="94545"/>
                    <a:pt x="64265" y="92909"/>
                    <a:pt x="65213" y="92909"/>
                  </a:cubicBezTo>
                  <a:cubicBezTo>
                    <a:pt x="67867" y="92909"/>
                    <a:pt x="68625" y="98363"/>
                    <a:pt x="69763" y="99454"/>
                  </a:cubicBezTo>
                  <a:cubicBezTo>
                    <a:pt x="71658" y="101272"/>
                    <a:pt x="74312" y="102363"/>
                    <a:pt x="76587" y="103818"/>
                  </a:cubicBezTo>
                  <a:cubicBezTo>
                    <a:pt x="79241" y="105454"/>
                    <a:pt x="80000" y="108000"/>
                    <a:pt x="82654" y="109636"/>
                  </a:cubicBezTo>
                  <a:cubicBezTo>
                    <a:pt x="83222" y="110363"/>
                    <a:pt x="83601" y="111272"/>
                    <a:pt x="84170" y="111818"/>
                  </a:cubicBezTo>
                  <a:cubicBezTo>
                    <a:pt x="84739" y="112363"/>
                    <a:pt x="85876" y="112545"/>
                    <a:pt x="86445" y="113272"/>
                  </a:cubicBezTo>
                  <a:cubicBezTo>
                    <a:pt x="92701" y="120000"/>
                    <a:pt x="86635" y="115818"/>
                    <a:pt x="91753" y="119090"/>
                  </a:cubicBezTo>
                  <a:cubicBezTo>
                    <a:pt x="92322" y="117636"/>
                    <a:pt x="91943" y="113818"/>
                    <a:pt x="93270" y="114727"/>
                  </a:cubicBezTo>
                  <a:cubicBezTo>
                    <a:pt x="96492" y="116727"/>
                    <a:pt x="98957" y="118727"/>
                    <a:pt x="102369" y="119818"/>
                  </a:cubicBezTo>
                  <a:cubicBezTo>
                    <a:pt x="105592" y="116727"/>
                    <a:pt x="107488" y="117818"/>
                    <a:pt x="111469" y="119090"/>
                  </a:cubicBezTo>
                  <a:cubicBezTo>
                    <a:pt x="115829" y="112909"/>
                    <a:pt x="108625" y="101818"/>
                    <a:pt x="116777" y="96545"/>
                  </a:cubicBezTo>
                  <a:cubicBezTo>
                    <a:pt x="119810" y="92181"/>
                    <a:pt x="119241" y="90181"/>
                    <a:pt x="119810" y="84181"/>
                  </a:cubicBezTo>
                  <a:cubicBezTo>
                    <a:pt x="119431" y="80000"/>
                    <a:pt x="120000" y="70909"/>
                    <a:pt x="117535" y="66727"/>
                  </a:cubicBezTo>
                  <a:cubicBezTo>
                    <a:pt x="113744" y="60363"/>
                    <a:pt x="107109" y="54545"/>
                    <a:pt x="101611" y="49272"/>
                  </a:cubicBezTo>
                  <a:cubicBezTo>
                    <a:pt x="100853" y="47090"/>
                    <a:pt x="100853" y="44909"/>
                    <a:pt x="100094" y="42727"/>
                  </a:cubicBezTo>
                  <a:cubicBezTo>
                    <a:pt x="99526" y="40909"/>
                    <a:pt x="89857" y="34181"/>
                    <a:pt x="87203" y="32545"/>
                  </a:cubicBezTo>
                  <a:cubicBezTo>
                    <a:pt x="87772" y="31090"/>
                    <a:pt x="89289" y="29818"/>
                    <a:pt x="89478" y="28181"/>
                  </a:cubicBezTo>
                  <a:cubicBezTo>
                    <a:pt x="89857" y="26181"/>
                    <a:pt x="87393" y="24909"/>
                    <a:pt x="86445" y="23818"/>
                  </a:cubicBezTo>
                  <a:cubicBezTo>
                    <a:pt x="82464" y="19272"/>
                    <a:pt x="85497" y="16000"/>
                    <a:pt x="78862" y="14363"/>
                  </a:cubicBezTo>
                  <a:cubicBezTo>
                    <a:pt x="74881" y="8727"/>
                    <a:pt x="76398" y="11636"/>
                    <a:pt x="74312" y="5636"/>
                  </a:cubicBezTo>
                  <a:cubicBezTo>
                    <a:pt x="74123" y="4909"/>
                    <a:pt x="73554" y="3454"/>
                    <a:pt x="73554" y="3454"/>
                  </a:cubicBezTo>
                  <a:cubicBezTo>
                    <a:pt x="68625" y="10545"/>
                    <a:pt x="71848" y="19454"/>
                    <a:pt x="69004" y="27454"/>
                  </a:cubicBezTo>
                  <a:cubicBezTo>
                    <a:pt x="65213" y="26181"/>
                    <a:pt x="65213" y="21818"/>
                    <a:pt x="61421" y="20909"/>
                  </a:cubicBezTo>
                  <a:cubicBezTo>
                    <a:pt x="59526" y="20363"/>
                    <a:pt x="57440" y="20363"/>
                    <a:pt x="55355" y="20181"/>
                  </a:cubicBezTo>
                  <a:cubicBezTo>
                    <a:pt x="53838" y="18727"/>
                    <a:pt x="52322" y="17636"/>
                    <a:pt x="51563" y="15818"/>
                  </a:cubicBezTo>
                  <a:cubicBezTo>
                    <a:pt x="50995" y="14363"/>
                    <a:pt x="50047" y="11454"/>
                    <a:pt x="50047" y="11454"/>
                  </a:cubicBezTo>
                  <a:cubicBezTo>
                    <a:pt x="50805" y="10909"/>
                    <a:pt x="51753" y="10545"/>
                    <a:pt x="52322" y="10000"/>
                  </a:cubicBezTo>
                  <a:cubicBezTo>
                    <a:pt x="56872" y="5636"/>
                    <a:pt x="48530" y="4363"/>
                    <a:pt x="45497" y="3454"/>
                  </a:cubicBezTo>
                  <a:cubicBezTo>
                    <a:pt x="43981" y="2909"/>
                    <a:pt x="42464" y="2545"/>
                    <a:pt x="40947" y="2000"/>
                  </a:cubicBezTo>
                  <a:cubicBezTo>
                    <a:pt x="40189" y="1818"/>
                    <a:pt x="37914" y="909"/>
                    <a:pt x="38672" y="1272"/>
                  </a:cubicBezTo>
                  <a:cubicBezTo>
                    <a:pt x="39241" y="1454"/>
                    <a:pt x="39620" y="1818"/>
                    <a:pt x="40189" y="2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Google Shape;133;p20"/>
            <p:cNvSpPr/>
            <p:nvPr/>
          </p:nvSpPr>
          <p:spPr>
            <a:xfrm>
              <a:off x="4246" y="3241"/>
              <a:ext cx="319" cy="210"/>
            </a:xfrm>
            <a:custGeom>
              <a:avLst/>
              <a:gdLst/>
              <a:ahLst/>
              <a:cxnLst/>
              <a:rect l="l" t="t" r="r" b="b"/>
              <a:pathLst>
                <a:path w="120000" h="120000" extrusionOk="0">
                  <a:moveTo>
                    <a:pt x="23661" y="25714"/>
                  </a:moveTo>
                  <a:cubicBezTo>
                    <a:pt x="22253" y="22285"/>
                    <a:pt x="19718" y="19285"/>
                    <a:pt x="19154" y="15428"/>
                  </a:cubicBezTo>
                  <a:cubicBezTo>
                    <a:pt x="18873" y="12428"/>
                    <a:pt x="19154" y="9428"/>
                    <a:pt x="18028" y="6857"/>
                  </a:cubicBezTo>
                  <a:cubicBezTo>
                    <a:pt x="17464" y="5142"/>
                    <a:pt x="15774" y="5571"/>
                    <a:pt x="14647" y="5142"/>
                  </a:cubicBezTo>
                  <a:cubicBezTo>
                    <a:pt x="11267" y="5571"/>
                    <a:pt x="7605" y="4714"/>
                    <a:pt x="4507" y="6857"/>
                  </a:cubicBezTo>
                  <a:cubicBezTo>
                    <a:pt x="0" y="10285"/>
                    <a:pt x="12112" y="17142"/>
                    <a:pt x="12394" y="17142"/>
                  </a:cubicBezTo>
                  <a:cubicBezTo>
                    <a:pt x="12676" y="18857"/>
                    <a:pt x="14084" y="21000"/>
                    <a:pt x="13521" y="22285"/>
                  </a:cubicBezTo>
                  <a:cubicBezTo>
                    <a:pt x="11830" y="25714"/>
                    <a:pt x="6760" y="29142"/>
                    <a:pt x="6760" y="29142"/>
                  </a:cubicBezTo>
                  <a:cubicBezTo>
                    <a:pt x="10704" y="37714"/>
                    <a:pt x="18309" y="38142"/>
                    <a:pt x="24788" y="39428"/>
                  </a:cubicBezTo>
                  <a:cubicBezTo>
                    <a:pt x="28450" y="41142"/>
                    <a:pt x="34929" y="48000"/>
                    <a:pt x="34929" y="48000"/>
                  </a:cubicBezTo>
                  <a:cubicBezTo>
                    <a:pt x="35211" y="49714"/>
                    <a:pt x="35211" y="51857"/>
                    <a:pt x="36056" y="53142"/>
                  </a:cubicBezTo>
                  <a:cubicBezTo>
                    <a:pt x="36901" y="54857"/>
                    <a:pt x="38591" y="54857"/>
                    <a:pt x="39436" y="56571"/>
                  </a:cubicBezTo>
                  <a:cubicBezTo>
                    <a:pt x="40563" y="59571"/>
                    <a:pt x="41690" y="66857"/>
                    <a:pt x="41690" y="66857"/>
                  </a:cubicBezTo>
                  <a:cubicBezTo>
                    <a:pt x="40563" y="73285"/>
                    <a:pt x="38591" y="77571"/>
                    <a:pt x="37183" y="84000"/>
                  </a:cubicBezTo>
                  <a:cubicBezTo>
                    <a:pt x="42535" y="89571"/>
                    <a:pt x="47042" y="88714"/>
                    <a:pt x="50704" y="80571"/>
                  </a:cubicBezTo>
                  <a:cubicBezTo>
                    <a:pt x="51267" y="84000"/>
                    <a:pt x="51830" y="90428"/>
                    <a:pt x="54084" y="92571"/>
                  </a:cubicBezTo>
                  <a:cubicBezTo>
                    <a:pt x="56056" y="94285"/>
                    <a:pt x="58591" y="94714"/>
                    <a:pt x="60845" y="96000"/>
                  </a:cubicBezTo>
                  <a:cubicBezTo>
                    <a:pt x="61971" y="96428"/>
                    <a:pt x="64225" y="97714"/>
                    <a:pt x="64225" y="97714"/>
                  </a:cubicBezTo>
                  <a:cubicBezTo>
                    <a:pt x="66478" y="97285"/>
                    <a:pt x="69014" y="97714"/>
                    <a:pt x="70985" y="96000"/>
                  </a:cubicBezTo>
                  <a:cubicBezTo>
                    <a:pt x="75774" y="92571"/>
                    <a:pt x="70985" y="87428"/>
                    <a:pt x="77746" y="84000"/>
                  </a:cubicBezTo>
                  <a:cubicBezTo>
                    <a:pt x="83380" y="89571"/>
                    <a:pt x="90704" y="99000"/>
                    <a:pt x="94647" y="108000"/>
                  </a:cubicBezTo>
                  <a:cubicBezTo>
                    <a:pt x="99718" y="120000"/>
                    <a:pt x="96619" y="117000"/>
                    <a:pt x="102535" y="120000"/>
                  </a:cubicBezTo>
                  <a:cubicBezTo>
                    <a:pt x="105915" y="112285"/>
                    <a:pt x="105633" y="103285"/>
                    <a:pt x="101408" y="96000"/>
                  </a:cubicBezTo>
                  <a:cubicBezTo>
                    <a:pt x="99154" y="92571"/>
                    <a:pt x="94647" y="85714"/>
                    <a:pt x="94647" y="85714"/>
                  </a:cubicBezTo>
                  <a:cubicBezTo>
                    <a:pt x="90985" y="69428"/>
                    <a:pt x="90704" y="74571"/>
                    <a:pt x="104788" y="72000"/>
                  </a:cubicBezTo>
                  <a:cubicBezTo>
                    <a:pt x="108169" y="70285"/>
                    <a:pt x="111549" y="68571"/>
                    <a:pt x="114929" y="66857"/>
                  </a:cubicBezTo>
                  <a:cubicBezTo>
                    <a:pt x="116056" y="66428"/>
                    <a:pt x="118309" y="65142"/>
                    <a:pt x="118309" y="65142"/>
                  </a:cubicBezTo>
                  <a:cubicBezTo>
                    <a:pt x="118591" y="63428"/>
                    <a:pt x="119999" y="61714"/>
                    <a:pt x="119436" y="60000"/>
                  </a:cubicBezTo>
                  <a:cubicBezTo>
                    <a:pt x="118309" y="56142"/>
                    <a:pt x="102816" y="62571"/>
                    <a:pt x="100281" y="63428"/>
                  </a:cubicBezTo>
                  <a:cubicBezTo>
                    <a:pt x="95492" y="62571"/>
                    <a:pt x="89014" y="65142"/>
                    <a:pt x="85633" y="60000"/>
                  </a:cubicBezTo>
                  <a:cubicBezTo>
                    <a:pt x="84788" y="58714"/>
                    <a:pt x="85070" y="56571"/>
                    <a:pt x="84507" y="54857"/>
                  </a:cubicBezTo>
                  <a:cubicBezTo>
                    <a:pt x="83943" y="53142"/>
                    <a:pt x="83380" y="51000"/>
                    <a:pt x="82253" y="49714"/>
                  </a:cubicBezTo>
                  <a:cubicBezTo>
                    <a:pt x="76619" y="42000"/>
                    <a:pt x="68732" y="39000"/>
                    <a:pt x="61971" y="34285"/>
                  </a:cubicBezTo>
                  <a:cubicBezTo>
                    <a:pt x="56619" y="30857"/>
                    <a:pt x="50704" y="28714"/>
                    <a:pt x="45070" y="25714"/>
                  </a:cubicBezTo>
                  <a:cubicBezTo>
                    <a:pt x="42816" y="24428"/>
                    <a:pt x="38309" y="22285"/>
                    <a:pt x="38309" y="22285"/>
                  </a:cubicBezTo>
                  <a:cubicBezTo>
                    <a:pt x="31830" y="23571"/>
                    <a:pt x="27605" y="27428"/>
                    <a:pt x="22535" y="22285"/>
                  </a:cubicBezTo>
                  <a:cubicBezTo>
                    <a:pt x="19718" y="16285"/>
                    <a:pt x="20845" y="18857"/>
                    <a:pt x="19154" y="13714"/>
                  </a:cubicBezTo>
                  <a:lnTo>
                    <a:pt x="19154" y="0"/>
                  </a:lnTo>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Google Shape;134;p20"/>
            <p:cNvSpPr/>
            <p:nvPr/>
          </p:nvSpPr>
          <p:spPr>
            <a:xfrm>
              <a:off x="4255" y="3243"/>
              <a:ext cx="311" cy="211"/>
            </a:xfrm>
            <a:custGeom>
              <a:avLst/>
              <a:gdLst/>
              <a:ahLst/>
              <a:cxnLst/>
              <a:rect l="l" t="t" r="r" b="b"/>
              <a:pathLst>
                <a:path w="120000" h="120000" extrusionOk="0">
                  <a:moveTo>
                    <a:pt x="0" y="425"/>
                  </a:moveTo>
                  <a:cubicBezTo>
                    <a:pt x="2019" y="9361"/>
                    <a:pt x="576" y="3829"/>
                    <a:pt x="5769" y="15744"/>
                  </a:cubicBezTo>
                  <a:cubicBezTo>
                    <a:pt x="6634" y="17446"/>
                    <a:pt x="8076" y="20851"/>
                    <a:pt x="8076" y="20851"/>
                  </a:cubicBezTo>
                  <a:cubicBezTo>
                    <a:pt x="1442" y="35744"/>
                    <a:pt x="18750" y="33191"/>
                    <a:pt x="24230" y="37872"/>
                  </a:cubicBezTo>
                  <a:cubicBezTo>
                    <a:pt x="27980" y="40851"/>
                    <a:pt x="31153" y="44680"/>
                    <a:pt x="34615" y="48085"/>
                  </a:cubicBezTo>
                  <a:cubicBezTo>
                    <a:pt x="35769" y="49361"/>
                    <a:pt x="38076" y="51489"/>
                    <a:pt x="38076" y="51489"/>
                  </a:cubicBezTo>
                  <a:cubicBezTo>
                    <a:pt x="39807" y="58723"/>
                    <a:pt x="38076" y="64255"/>
                    <a:pt x="39230" y="71914"/>
                  </a:cubicBezTo>
                  <a:cubicBezTo>
                    <a:pt x="30865" y="80000"/>
                    <a:pt x="31730" y="74893"/>
                    <a:pt x="33461" y="85531"/>
                  </a:cubicBezTo>
                  <a:cubicBezTo>
                    <a:pt x="35480" y="85106"/>
                    <a:pt x="37500" y="84680"/>
                    <a:pt x="39230" y="83829"/>
                  </a:cubicBezTo>
                  <a:cubicBezTo>
                    <a:pt x="40673" y="82978"/>
                    <a:pt x="41250" y="80000"/>
                    <a:pt x="42692" y="80425"/>
                  </a:cubicBezTo>
                  <a:cubicBezTo>
                    <a:pt x="44423" y="80851"/>
                    <a:pt x="45000" y="84255"/>
                    <a:pt x="46153" y="85531"/>
                  </a:cubicBezTo>
                  <a:cubicBezTo>
                    <a:pt x="48461" y="88085"/>
                    <a:pt x="50769" y="90212"/>
                    <a:pt x="53076" y="92340"/>
                  </a:cubicBezTo>
                  <a:cubicBezTo>
                    <a:pt x="55384" y="94468"/>
                    <a:pt x="60000" y="99148"/>
                    <a:pt x="60000" y="99148"/>
                  </a:cubicBezTo>
                  <a:cubicBezTo>
                    <a:pt x="62307" y="98297"/>
                    <a:pt x="67500" y="97872"/>
                    <a:pt x="69230" y="94042"/>
                  </a:cubicBezTo>
                  <a:cubicBezTo>
                    <a:pt x="70384" y="91063"/>
                    <a:pt x="71538" y="83829"/>
                    <a:pt x="71538" y="83829"/>
                  </a:cubicBezTo>
                  <a:cubicBezTo>
                    <a:pt x="73557" y="84255"/>
                    <a:pt x="75288" y="84680"/>
                    <a:pt x="77307" y="85531"/>
                  </a:cubicBezTo>
                  <a:cubicBezTo>
                    <a:pt x="79615" y="86382"/>
                    <a:pt x="84230" y="88936"/>
                    <a:pt x="84230" y="88936"/>
                  </a:cubicBezTo>
                  <a:cubicBezTo>
                    <a:pt x="85961" y="102978"/>
                    <a:pt x="88269" y="114893"/>
                    <a:pt x="98076" y="119574"/>
                  </a:cubicBezTo>
                  <a:cubicBezTo>
                    <a:pt x="99519" y="119148"/>
                    <a:pt x="102115" y="120000"/>
                    <a:pt x="102692" y="117872"/>
                  </a:cubicBezTo>
                  <a:cubicBezTo>
                    <a:pt x="103557" y="114893"/>
                    <a:pt x="102403" y="110638"/>
                    <a:pt x="101538" y="107659"/>
                  </a:cubicBezTo>
                  <a:cubicBezTo>
                    <a:pt x="99807" y="101276"/>
                    <a:pt x="94903" y="87659"/>
                    <a:pt x="91153" y="83829"/>
                  </a:cubicBezTo>
                  <a:cubicBezTo>
                    <a:pt x="88557" y="72340"/>
                    <a:pt x="97788" y="74468"/>
                    <a:pt x="103846" y="73617"/>
                  </a:cubicBezTo>
                  <a:cubicBezTo>
                    <a:pt x="110480" y="70212"/>
                    <a:pt x="112788" y="68936"/>
                    <a:pt x="117692" y="61702"/>
                  </a:cubicBezTo>
                  <a:cubicBezTo>
                    <a:pt x="118846" y="59574"/>
                    <a:pt x="120000" y="51489"/>
                    <a:pt x="117980" y="51063"/>
                  </a:cubicBezTo>
                  <a:cubicBezTo>
                    <a:pt x="115961" y="50638"/>
                    <a:pt x="110769" y="57446"/>
                    <a:pt x="105865" y="58723"/>
                  </a:cubicBezTo>
                  <a:cubicBezTo>
                    <a:pt x="100961" y="60000"/>
                    <a:pt x="93750" y="61276"/>
                    <a:pt x="88846" y="58297"/>
                  </a:cubicBezTo>
                  <a:cubicBezTo>
                    <a:pt x="82500" y="55319"/>
                    <a:pt x="81923" y="47234"/>
                    <a:pt x="76153" y="41276"/>
                  </a:cubicBezTo>
                  <a:cubicBezTo>
                    <a:pt x="68653" y="34042"/>
                    <a:pt x="58557" y="32340"/>
                    <a:pt x="51923" y="25957"/>
                  </a:cubicBezTo>
                  <a:cubicBezTo>
                    <a:pt x="47019" y="21276"/>
                    <a:pt x="43269" y="16595"/>
                    <a:pt x="38076" y="14042"/>
                  </a:cubicBezTo>
                  <a:cubicBezTo>
                    <a:pt x="34326" y="14893"/>
                    <a:pt x="29423" y="13191"/>
                    <a:pt x="26538" y="17446"/>
                  </a:cubicBezTo>
                  <a:cubicBezTo>
                    <a:pt x="20480" y="26382"/>
                    <a:pt x="31153" y="19574"/>
                    <a:pt x="21923" y="24255"/>
                  </a:cubicBezTo>
                  <a:cubicBezTo>
                    <a:pt x="15000" y="20851"/>
                    <a:pt x="19326" y="16170"/>
                    <a:pt x="16153" y="7234"/>
                  </a:cubicBezTo>
                  <a:cubicBezTo>
                    <a:pt x="13846" y="0"/>
                    <a:pt x="4615" y="425"/>
                    <a:pt x="0" y="425"/>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5" name="Google Shape;135;p20"/>
            <p:cNvSpPr/>
            <p:nvPr/>
          </p:nvSpPr>
          <p:spPr>
            <a:xfrm>
              <a:off x="4485" y="4013"/>
              <a:ext cx="45" cy="58"/>
            </a:xfrm>
            <a:custGeom>
              <a:avLst/>
              <a:gdLst/>
              <a:ahLst/>
              <a:cxnLst/>
              <a:rect l="l" t="t" r="r" b="b"/>
              <a:pathLst>
                <a:path w="120000" h="120000" extrusionOk="0">
                  <a:moveTo>
                    <a:pt x="64000" y="27692"/>
                  </a:moveTo>
                  <a:cubicBezTo>
                    <a:pt x="32000" y="10769"/>
                    <a:pt x="24000" y="0"/>
                    <a:pt x="0" y="27692"/>
                  </a:cubicBezTo>
                  <a:cubicBezTo>
                    <a:pt x="12000" y="41538"/>
                    <a:pt x="30000" y="50769"/>
                    <a:pt x="40000" y="64615"/>
                  </a:cubicBezTo>
                  <a:cubicBezTo>
                    <a:pt x="48000" y="75384"/>
                    <a:pt x="50000" y="89230"/>
                    <a:pt x="56000" y="101538"/>
                  </a:cubicBezTo>
                  <a:cubicBezTo>
                    <a:pt x="58000" y="107692"/>
                    <a:pt x="64000" y="120000"/>
                    <a:pt x="64000" y="120000"/>
                  </a:cubicBezTo>
                  <a:cubicBezTo>
                    <a:pt x="104000" y="112307"/>
                    <a:pt x="108000" y="106153"/>
                    <a:pt x="120000" y="76923"/>
                  </a:cubicBezTo>
                  <a:cubicBezTo>
                    <a:pt x="108000" y="49230"/>
                    <a:pt x="100000" y="41538"/>
                    <a:pt x="64000" y="27692"/>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6" name="Google Shape;136;p20"/>
            <p:cNvSpPr/>
            <p:nvPr/>
          </p:nvSpPr>
          <p:spPr>
            <a:xfrm>
              <a:off x="4621" y="3923"/>
              <a:ext cx="164" cy="85"/>
            </a:xfrm>
            <a:custGeom>
              <a:avLst/>
              <a:gdLst/>
              <a:ahLst/>
              <a:cxnLst/>
              <a:rect l="l" t="t" r="r" b="b"/>
              <a:pathLst>
                <a:path w="120000" h="120000" extrusionOk="0">
                  <a:moveTo>
                    <a:pt x="25753" y="77522"/>
                  </a:moveTo>
                  <a:cubicBezTo>
                    <a:pt x="24109" y="73274"/>
                    <a:pt x="24109" y="65840"/>
                    <a:pt x="21369" y="64778"/>
                  </a:cubicBezTo>
                  <a:cubicBezTo>
                    <a:pt x="16986" y="63716"/>
                    <a:pt x="8219" y="73274"/>
                    <a:pt x="8219" y="73274"/>
                  </a:cubicBezTo>
                  <a:cubicBezTo>
                    <a:pt x="0" y="96637"/>
                    <a:pt x="10958" y="107256"/>
                    <a:pt x="21369" y="120000"/>
                  </a:cubicBezTo>
                  <a:cubicBezTo>
                    <a:pt x="36712" y="113628"/>
                    <a:pt x="52602" y="104070"/>
                    <a:pt x="67397" y="94513"/>
                  </a:cubicBezTo>
                  <a:cubicBezTo>
                    <a:pt x="72328" y="91327"/>
                    <a:pt x="76164" y="82831"/>
                    <a:pt x="80547" y="77522"/>
                  </a:cubicBezTo>
                  <a:cubicBezTo>
                    <a:pt x="84383" y="72212"/>
                    <a:pt x="93698" y="69026"/>
                    <a:pt x="93698" y="69026"/>
                  </a:cubicBezTo>
                  <a:cubicBezTo>
                    <a:pt x="101917" y="53097"/>
                    <a:pt x="113424" y="38230"/>
                    <a:pt x="120000" y="20176"/>
                  </a:cubicBezTo>
                  <a:cubicBezTo>
                    <a:pt x="117808" y="16991"/>
                    <a:pt x="117808" y="0"/>
                    <a:pt x="115068" y="0"/>
                  </a:cubicBezTo>
                  <a:cubicBezTo>
                    <a:pt x="112328" y="0"/>
                    <a:pt x="100273" y="15929"/>
                    <a:pt x="98082" y="18053"/>
                  </a:cubicBezTo>
                  <a:cubicBezTo>
                    <a:pt x="87123" y="27610"/>
                    <a:pt x="70684" y="39292"/>
                    <a:pt x="58630" y="43539"/>
                  </a:cubicBezTo>
                  <a:cubicBezTo>
                    <a:pt x="54246" y="44601"/>
                    <a:pt x="49863" y="45663"/>
                    <a:pt x="45479" y="47787"/>
                  </a:cubicBezTo>
                  <a:cubicBezTo>
                    <a:pt x="41095" y="49911"/>
                    <a:pt x="32328" y="56283"/>
                    <a:pt x="32328" y="56283"/>
                  </a:cubicBezTo>
                  <a:cubicBezTo>
                    <a:pt x="26849" y="71150"/>
                    <a:pt x="29041" y="64778"/>
                    <a:pt x="25753" y="77522"/>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7" name="Google Shape;137;p20"/>
            <p:cNvSpPr/>
            <p:nvPr/>
          </p:nvSpPr>
          <p:spPr>
            <a:xfrm>
              <a:off x="4791" y="3873"/>
              <a:ext cx="104" cy="92"/>
            </a:xfrm>
            <a:custGeom>
              <a:avLst/>
              <a:gdLst/>
              <a:ahLst/>
              <a:cxnLst/>
              <a:rect l="l" t="t" r="r" b="b"/>
              <a:pathLst>
                <a:path w="120000" h="120000" extrusionOk="0">
                  <a:moveTo>
                    <a:pt x="10359" y="59016"/>
                  </a:moveTo>
                  <a:cubicBezTo>
                    <a:pt x="9496" y="66885"/>
                    <a:pt x="8633" y="74754"/>
                    <a:pt x="6906" y="82622"/>
                  </a:cubicBezTo>
                  <a:cubicBezTo>
                    <a:pt x="5179" y="90491"/>
                    <a:pt x="0" y="106229"/>
                    <a:pt x="0" y="106229"/>
                  </a:cubicBezTo>
                  <a:cubicBezTo>
                    <a:pt x="12086" y="116065"/>
                    <a:pt x="16402" y="120000"/>
                    <a:pt x="31079" y="114098"/>
                  </a:cubicBezTo>
                  <a:cubicBezTo>
                    <a:pt x="39712" y="84590"/>
                    <a:pt x="26762" y="120000"/>
                    <a:pt x="44892" y="94426"/>
                  </a:cubicBezTo>
                  <a:cubicBezTo>
                    <a:pt x="71654" y="56065"/>
                    <a:pt x="25899" y="72786"/>
                    <a:pt x="107050" y="66885"/>
                  </a:cubicBezTo>
                  <a:cubicBezTo>
                    <a:pt x="107913" y="65901"/>
                    <a:pt x="120000" y="47213"/>
                    <a:pt x="117410" y="43278"/>
                  </a:cubicBezTo>
                  <a:cubicBezTo>
                    <a:pt x="112230" y="35409"/>
                    <a:pt x="103597" y="32459"/>
                    <a:pt x="96690" y="27540"/>
                  </a:cubicBezTo>
                  <a:cubicBezTo>
                    <a:pt x="93237" y="24590"/>
                    <a:pt x="86330" y="19672"/>
                    <a:pt x="86330" y="19672"/>
                  </a:cubicBezTo>
                  <a:cubicBezTo>
                    <a:pt x="76834" y="3934"/>
                    <a:pt x="79424" y="0"/>
                    <a:pt x="55251" y="11803"/>
                  </a:cubicBezTo>
                  <a:cubicBezTo>
                    <a:pt x="49208" y="14754"/>
                    <a:pt x="47482" y="29508"/>
                    <a:pt x="44892" y="35409"/>
                  </a:cubicBezTo>
                  <a:cubicBezTo>
                    <a:pt x="39712" y="48196"/>
                    <a:pt x="22446" y="59016"/>
                    <a:pt x="10359" y="59016"/>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20"/>
            <p:cNvSpPr/>
            <p:nvPr/>
          </p:nvSpPr>
          <p:spPr>
            <a:xfrm>
              <a:off x="4846" y="3832"/>
              <a:ext cx="37" cy="26"/>
            </a:xfrm>
            <a:custGeom>
              <a:avLst/>
              <a:gdLst/>
              <a:ahLst/>
              <a:cxnLst/>
              <a:rect l="l" t="t" r="r" b="b"/>
              <a:pathLst>
                <a:path w="120000" h="120000" extrusionOk="0">
                  <a:moveTo>
                    <a:pt x="71020" y="0"/>
                  </a:moveTo>
                  <a:cubicBezTo>
                    <a:pt x="61224" y="41142"/>
                    <a:pt x="46530" y="24000"/>
                    <a:pt x="19591" y="37714"/>
                  </a:cubicBezTo>
                  <a:cubicBezTo>
                    <a:pt x="0" y="78857"/>
                    <a:pt x="34285" y="116571"/>
                    <a:pt x="58775" y="120000"/>
                  </a:cubicBezTo>
                  <a:cubicBezTo>
                    <a:pt x="73469" y="116571"/>
                    <a:pt x="80816" y="96000"/>
                    <a:pt x="95510" y="89142"/>
                  </a:cubicBezTo>
                  <a:cubicBezTo>
                    <a:pt x="119999" y="75428"/>
                    <a:pt x="71020" y="10285"/>
                    <a:pt x="7102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20"/>
            <p:cNvSpPr/>
            <p:nvPr/>
          </p:nvSpPr>
          <p:spPr>
            <a:xfrm>
              <a:off x="3123" y="3346"/>
              <a:ext cx="123" cy="201"/>
            </a:xfrm>
            <a:custGeom>
              <a:avLst/>
              <a:gdLst/>
              <a:ahLst/>
              <a:cxnLst/>
              <a:rect l="l" t="t" r="r" b="b"/>
              <a:pathLst>
                <a:path w="120000" h="120000" extrusionOk="0">
                  <a:moveTo>
                    <a:pt x="93658" y="0"/>
                  </a:moveTo>
                  <a:cubicBezTo>
                    <a:pt x="90000" y="7164"/>
                    <a:pt x="87804" y="10298"/>
                    <a:pt x="76097" y="12537"/>
                  </a:cubicBezTo>
                  <a:cubicBezTo>
                    <a:pt x="74634" y="15671"/>
                    <a:pt x="70975" y="25522"/>
                    <a:pt x="64390" y="28656"/>
                  </a:cubicBezTo>
                  <a:cubicBezTo>
                    <a:pt x="54878" y="33582"/>
                    <a:pt x="37317" y="33134"/>
                    <a:pt x="26341" y="37611"/>
                  </a:cubicBezTo>
                  <a:cubicBezTo>
                    <a:pt x="24146" y="39402"/>
                    <a:pt x="23414" y="41641"/>
                    <a:pt x="20487" y="42985"/>
                  </a:cubicBezTo>
                  <a:cubicBezTo>
                    <a:pt x="18292" y="44328"/>
                    <a:pt x="12439" y="42985"/>
                    <a:pt x="11707" y="44776"/>
                  </a:cubicBezTo>
                  <a:cubicBezTo>
                    <a:pt x="10243" y="49253"/>
                    <a:pt x="13170" y="54179"/>
                    <a:pt x="14634" y="59104"/>
                  </a:cubicBezTo>
                  <a:cubicBezTo>
                    <a:pt x="16097" y="62686"/>
                    <a:pt x="20487" y="69850"/>
                    <a:pt x="20487" y="69850"/>
                  </a:cubicBezTo>
                  <a:cubicBezTo>
                    <a:pt x="9512" y="74328"/>
                    <a:pt x="4390" y="81940"/>
                    <a:pt x="0" y="89552"/>
                  </a:cubicBezTo>
                  <a:cubicBezTo>
                    <a:pt x="2195" y="94029"/>
                    <a:pt x="13902" y="113731"/>
                    <a:pt x="20487" y="116417"/>
                  </a:cubicBezTo>
                  <a:cubicBezTo>
                    <a:pt x="25609" y="118208"/>
                    <a:pt x="38048" y="120000"/>
                    <a:pt x="38048" y="120000"/>
                  </a:cubicBezTo>
                  <a:cubicBezTo>
                    <a:pt x="62195" y="116865"/>
                    <a:pt x="57804" y="109253"/>
                    <a:pt x="64390" y="96716"/>
                  </a:cubicBezTo>
                  <a:cubicBezTo>
                    <a:pt x="66585" y="92686"/>
                    <a:pt x="72439" y="89552"/>
                    <a:pt x="76097" y="85970"/>
                  </a:cubicBezTo>
                  <a:cubicBezTo>
                    <a:pt x="84878" y="77910"/>
                    <a:pt x="88536" y="60895"/>
                    <a:pt x="93658" y="51940"/>
                  </a:cubicBezTo>
                  <a:cubicBezTo>
                    <a:pt x="95853" y="48358"/>
                    <a:pt x="98048" y="35373"/>
                    <a:pt x="102439" y="34029"/>
                  </a:cubicBezTo>
                  <a:cubicBezTo>
                    <a:pt x="107560" y="32238"/>
                    <a:pt x="114146" y="32686"/>
                    <a:pt x="120000" y="32238"/>
                  </a:cubicBezTo>
                  <a:cubicBezTo>
                    <a:pt x="115609" y="8507"/>
                    <a:pt x="117804" y="14776"/>
                    <a:pt x="9365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20"/>
            <p:cNvSpPr/>
            <p:nvPr/>
          </p:nvSpPr>
          <p:spPr>
            <a:xfrm>
              <a:off x="3655" y="3034"/>
              <a:ext cx="49" cy="61"/>
            </a:xfrm>
            <a:custGeom>
              <a:avLst/>
              <a:gdLst/>
              <a:ahLst/>
              <a:cxnLst/>
              <a:rect l="l" t="t" r="r" b="b"/>
              <a:pathLst>
                <a:path w="120000" h="120000" extrusionOk="0">
                  <a:moveTo>
                    <a:pt x="52727" y="0"/>
                  </a:moveTo>
                  <a:cubicBezTo>
                    <a:pt x="0" y="14814"/>
                    <a:pt x="36363" y="56296"/>
                    <a:pt x="45454" y="88888"/>
                  </a:cubicBezTo>
                  <a:cubicBezTo>
                    <a:pt x="47272" y="96296"/>
                    <a:pt x="47272" y="106666"/>
                    <a:pt x="52727" y="112592"/>
                  </a:cubicBezTo>
                  <a:cubicBezTo>
                    <a:pt x="58181" y="117037"/>
                    <a:pt x="67272" y="117037"/>
                    <a:pt x="74545" y="118518"/>
                  </a:cubicBezTo>
                  <a:cubicBezTo>
                    <a:pt x="83636" y="117037"/>
                    <a:pt x="100000" y="120000"/>
                    <a:pt x="103636" y="112592"/>
                  </a:cubicBezTo>
                  <a:cubicBezTo>
                    <a:pt x="120000" y="78518"/>
                    <a:pt x="81818" y="23703"/>
                    <a:pt x="52727"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20"/>
            <p:cNvSpPr/>
            <p:nvPr/>
          </p:nvSpPr>
          <p:spPr>
            <a:xfrm>
              <a:off x="3988" y="3100"/>
              <a:ext cx="111" cy="183"/>
            </a:xfrm>
            <a:custGeom>
              <a:avLst/>
              <a:gdLst/>
              <a:ahLst/>
              <a:cxnLst/>
              <a:rect l="l" t="t" r="r" b="b"/>
              <a:pathLst>
                <a:path w="120000" h="120000" extrusionOk="0">
                  <a:moveTo>
                    <a:pt x="77837" y="0"/>
                  </a:moveTo>
                  <a:cubicBezTo>
                    <a:pt x="69729" y="14262"/>
                    <a:pt x="56756" y="27049"/>
                    <a:pt x="48648" y="41311"/>
                  </a:cubicBezTo>
                  <a:cubicBezTo>
                    <a:pt x="46216" y="45245"/>
                    <a:pt x="34864" y="42786"/>
                    <a:pt x="29189" y="45245"/>
                  </a:cubicBezTo>
                  <a:cubicBezTo>
                    <a:pt x="22702" y="47704"/>
                    <a:pt x="9729" y="53114"/>
                    <a:pt x="9729" y="53114"/>
                  </a:cubicBezTo>
                  <a:cubicBezTo>
                    <a:pt x="0" y="70819"/>
                    <a:pt x="24324" y="77704"/>
                    <a:pt x="32432" y="92459"/>
                  </a:cubicBezTo>
                  <a:cubicBezTo>
                    <a:pt x="35675" y="98360"/>
                    <a:pt x="36486" y="104754"/>
                    <a:pt x="42162" y="110163"/>
                  </a:cubicBezTo>
                  <a:cubicBezTo>
                    <a:pt x="44594" y="112131"/>
                    <a:pt x="45405" y="114590"/>
                    <a:pt x="48648" y="116065"/>
                  </a:cubicBezTo>
                  <a:cubicBezTo>
                    <a:pt x="54324" y="118032"/>
                    <a:pt x="68108" y="120000"/>
                    <a:pt x="68108" y="120000"/>
                  </a:cubicBezTo>
                  <a:cubicBezTo>
                    <a:pt x="90000" y="115573"/>
                    <a:pt x="83513" y="107213"/>
                    <a:pt x="77837" y="96393"/>
                  </a:cubicBezTo>
                  <a:cubicBezTo>
                    <a:pt x="81081" y="90000"/>
                    <a:pt x="100540" y="82622"/>
                    <a:pt x="100540" y="82622"/>
                  </a:cubicBezTo>
                  <a:cubicBezTo>
                    <a:pt x="120000" y="64918"/>
                    <a:pt x="99729" y="49672"/>
                    <a:pt x="90810" y="33442"/>
                  </a:cubicBezTo>
                  <a:cubicBezTo>
                    <a:pt x="113513" y="29016"/>
                    <a:pt x="107837" y="33442"/>
                    <a:pt x="113513" y="23606"/>
                  </a:cubicBezTo>
                  <a:cubicBezTo>
                    <a:pt x="110270" y="17213"/>
                    <a:pt x="90810" y="9836"/>
                    <a:pt x="90810" y="9836"/>
                  </a:cubicBezTo>
                  <a:cubicBezTo>
                    <a:pt x="82702" y="2459"/>
                    <a:pt x="86756" y="5409"/>
                    <a:pt x="77837"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20"/>
            <p:cNvSpPr/>
            <p:nvPr/>
          </p:nvSpPr>
          <p:spPr>
            <a:xfrm>
              <a:off x="3894" y="3043"/>
              <a:ext cx="72" cy="137"/>
            </a:xfrm>
            <a:custGeom>
              <a:avLst/>
              <a:gdLst/>
              <a:ahLst/>
              <a:cxnLst/>
              <a:rect l="l" t="t" r="r" b="b"/>
              <a:pathLst>
                <a:path w="120000" h="120000" extrusionOk="0">
                  <a:moveTo>
                    <a:pt x="60000" y="1311"/>
                  </a:moveTo>
                  <a:cubicBezTo>
                    <a:pt x="58750" y="2622"/>
                    <a:pt x="61250" y="16393"/>
                    <a:pt x="63750" y="22950"/>
                  </a:cubicBezTo>
                  <a:cubicBezTo>
                    <a:pt x="66250" y="29508"/>
                    <a:pt x="72500" y="34754"/>
                    <a:pt x="75000" y="40655"/>
                  </a:cubicBezTo>
                  <a:cubicBezTo>
                    <a:pt x="77500" y="46557"/>
                    <a:pt x="76250" y="55737"/>
                    <a:pt x="77500" y="60327"/>
                  </a:cubicBezTo>
                  <a:cubicBezTo>
                    <a:pt x="78750" y="64918"/>
                    <a:pt x="83750" y="64918"/>
                    <a:pt x="85000" y="68852"/>
                  </a:cubicBezTo>
                  <a:cubicBezTo>
                    <a:pt x="86250" y="72786"/>
                    <a:pt x="91250" y="83934"/>
                    <a:pt x="88750" y="82622"/>
                  </a:cubicBezTo>
                  <a:cubicBezTo>
                    <a:pt x="86250" y="81311"/>
                    <a:pt x="78750" y="66229"/>
                    <a:pt x="71250" y="60983"/>
                  </a:cubicBezTo>
                  <a:cubicBezTo>
                    <a:pt x="63750" y="55737"/>
                    <a:pt x="55000" y="52459"/>
                    <a:pt x="43750" y="51147"/>
                  </a:cubicBezTo>
                  <a:cubicBezTo>
                    <a:pt x="32500" y="49836"/>
                    <a:pt x="12500" y="51803"/>
                    <a:pt x="6250" y="54426"/>
                  </a:cubicBezTo>
                  <a:cubicBezTo>
                    <a:pt x="0" y="57049"/>
                    <a:pt x="2500" y="63606"/>
                    <a:pt x="10000" y="66885"/>
                  </a:cubicBezTo>
                  <a:cubicBezTo>
                    <a:pt x="17500" y="70163"/>
                    <a:pt x="41250" y="71475"/>
                    <a:pt x="51250" y="74754"/>
                  </a:cubicBezTo>
                  <a:cubicBezTo>
                    <a:pt x="61250" y="78032"/>
                    <a:pt x="65000" y="86557"/>
                    <a:pt x="71250" y="88524"/>
                  </a:cubicBezTo>
                  <a:cubicBezTo>
                    <a:pt x="77500" y="90491"/>
                    <a:pt x="85000" y="87213"/>
                    <a:pt x="88750" y="88524"/>
                  </a:cubicBezTo>
                  <a:cubicBezTo>
                    <a:pt x="92500" y="89836"/>
                    <a:pt x="92500" y="93770"/>
                    <a:pt x="97500" y="98360"/>
                  </a:cubicBezTo>
                  <a:cubicBezTo>
                    <a:pt x="102500" y="102950"/>
                    <a:pt x="120000" y="120000"/>
                    <a:pt x="120000" y="117377"/>
                  </a:cubicBezTo>
                  <a:cubicBezTo>
                    <a:pt x="120000" y="114754"/>
                    <a:pt x="105000" y="91803"/>
                    <a:pt x="101250" y="82622"/>
                  </a:cubicBezTo>
                  <a:cubicBezTo>
                    <a:pt x="97500" y="73442"/>
                    <a:pt x="102500" y="68196"/>
                    <a:pt x="100000" y="60983"/>
                  </a:cubicBezTo>
                  <a:cubicBezTo>
                    <a:pt x="97500" y="53770"/>
                    <a:pt x="92500" y="47213"/>
                    <a:pt x="88750" y="41311"/>
                  </a:cubicBezTo>
                  <a:cubicBezTo>
                    <a:pt x="85000" y="35409"/>
                    <a:pt x="81250" y="31475"/>
                    <a:pt x="78750" y="26885"/>
                  </a:cubicBezTo>
                  <a:cubicBezTo>
                    <a:pt x="76250" y="22295"/>
                    <a:pt x="73750" y="17049"/>
                    <a:pt x="71250" y="13114"/>
                  </a:cubicBezTo>
                  <a:cubicBezTo>
                    <a:pt x="68750" y="9180"/>
                    <a:pt x="61250" y="0"/>
                    <a:pt x="60000" y="1311"/>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20"/>
            <p:cNvSpPr/>
            <p:nvPr/>
          </p:nvSpPr>
          <p:spPr>
            <a:xfrm>
              <a:off x="3943" y="3153"/>
              <a:ext cx="40" cy="131"/>
            </a:xfrm>
            <a:custGeom>
              <a:avLst/>
              <a:gdLst/>
              <a:ahLst/>
              <a:cxnLst/>
              <a:rect l="l" t="t" r="r" b="b"/>
              <a:pathLst>
                <a:path w="120000" h="120000" extrusionOk="0">
                  <a:moveTo>
                    <a:pt x="13333" y="0"/>
                  </a:moveTo>
                  <a:lnTo>
                    <a:pt x="0" y="17142"/>
                  </a:lnTo>
                  <a:cubicBezTo>
                    <a:pt x="6666" y="32914"/>
                    <a:pt x="6666" y="27428"/>
                    <a:pt x="20000" y="37028"/>
                  </a:cubicBezTo>
                  <a:cubicBezTo>
                    <a:pt x="22222" y="45257"/>
                    <a:pt x="26666" y="56914"/>
                    <a:pt x="40000" y="64457"/>
                  </a:cubicBezTo>
                  <a:cubicBezTo>
                    <a:pt x="46666" y="74742"/>
                    <a:pt x="55555" y="80228"/>
                    <a:pt x="75555" y="88457"/>
                  </a:cubicBezTo>
                  <a:cubicBezTo>
                    <a:pt x="77777" y="98057"/>
                    <a:pt x="77777" y="117257"/>
                    <a:pt x="120000" y="119999"/>
                  </a:cubicBezTo>
                  <a:cubicBezTo>
                    <a:pt x="115555" y="91200"/>
                    <a:pt x="117777" y="96685"/>
                    <a:pt x="88888" y="78857"/>
                  </a:cubicBezTo>
                  <a:cubicBezTo>
                    <a:pt x="86666" y="74057"/>
                    <a:pt x="82222" y="68571"/>
                    <a:pt x="75555" y="63771"/>
                  </a:cubicBezTo>
                  <a:cubicBezTo>
                    <a:pt x="73333" y="56228"/>
                    <a:pt x="66666" y="49371"/>
                    <a:pt x="62222" y="41828"/>
                  </a:cubicBezTo>
                  <a:cubicBezTo>
                    <a:pt x="62222" y="39771"/>
                    <a:pt x="62222" y="34285"/>
                    <a:pt x="55555" y="31542"/>
                  </a:cubicBezTo>
                  <a:cubicBezTo>
                    <a:pt x="48888" y="29485"/>
                    <a:pt x="35555" y="25371"/>
                    <a:pt x="35555" y="25371"/>
                  </a:cubicBezTo>
                  <a:cubicBezTo>
                    <a:pt x="31111" y="17142"/>
                    <a:pt x="28888" y="6171"/>
                    <a:pt x="13333"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20"/>
            <p:cNvSpPr/>
            <p:nvPr/>
          </p:nvSpPr>
          <p:spPr>
            <a:xfrm>
              <a:off x="3988" y="3290"/>
              <a:ext cx="65" cy="54"/>
            </a:xfrm>
            <a:custGeom>
              <a:avLst/>
              <a:gdLst/>
              <a:ahLst/>
              <a:cxnLst/>
              <a:rect l="l" t="t" r="r" b="b"/>
              <a:pathLst>
                <a:path w="120000" h="120000" extrusionOk="0">
                  <a:moveTo>
                    <a:pt x="2790" y="0"/>
                  </a:moveTo>
                  <a:cubicBezTo>
                    <a:pt x="4186" y="27945"/>
                    <a:pt x="0" y="37808"/>
                    <a:pt x="11162" y="55890"/>
                  </a:cubicBezTo>
                  <a:cubicBezTo>
                    <a:pt x="13953" y="70684"/>
                    <a:pt x="19534" y="69041"/>
                    <a:pt x="32093" y="70684"/>
                  </a:cubicBezTo>
                  <a:cubicBezTo>
                    <a:pt x="41860" y="77260"/>
                    <a:pt x="55813" y="78904"/>
                    <a:pt x="66976" y="80547"/>
                  </a:cubicBezTo>
                  <a:cubicBezTo>
                    <a:pt x="73953" y="83835"/>
                    <a:pt x="79534" y="88767"/>
                    <a:pt x="86511" y="93698"/>
                  </a:cubicBezTo>
                  <a:cubicBezTo>
                    <a:pt x="92093" y="101917"/>
                    <a:pt x="94883" y="105205"/>
                    <a:pt x="103255" y="108493"/>
                  </a:cubicBezTo>
                  <a:cubicBezTo>
                    <a:pt x="108837" y="118356"/>
                    <a:pt x="110232" y="119999"/>
                    <a:pt x="120000" y="113424"/>
                  </a:cubicBezTo>
                  <a:cubicBezTo>
                    <a:pt x="115813" y="87123"/>
                    <a:pt x="111627" y="85479"/>
                    <a:pt x="100465" y="64109"/>
                  </a:cubicBezTo>
                  <a:cubicBezTo>
                    <a:pt x="94883" y="55890"/>
                    <a:pt x="87906" y="36164"/>
                    <a:pt x="87906" y="36164"/>
                  </a:cubicBezTo>
                  <a:cubicBezTo>
                    <a:pt x="72558" y="42739"/>
                    <a:pt x="66976" y="42739"/>
                    <a:pt x="50232" y="39452"/>
                  </a:cubicBezTo>
                  <a:cubicBezTo>
                    <a:pt x="33488" y="24657"/>
                    <a:pt x="60000" y="47671"/>
                    <a:pt x="33488" y="31232"/>
                  </a:cubicBezTo>
                  <a:cubicBezTo>
                    <a:pt x="20930" y="24657"/>
                    <a:pt x="22325" y="3287"/>
                    <a:pt x="8372" y="0"/>
                  </a:cubicBezTo>
                  <a:cubicBezTo>
                    <a:pt x="1395" y="6575"/>
                    <a:pt x="2790" y="8219"/>
                    <a:pt x="279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20"/>
            <p:cNvSpPr/>
            <p:nvPr/>
          </p:nvSpPr>
          <p:spPr>
            <a:xfrm>
              <a:off x="4092" y="3195"/>
              <a:ext cx="83" cy="117"/>
            </a:xfrm>
            <a:custGeom>
              <a:avLst/>
              <a:gdLst/>
              <a:ahLst/>
              <a:cxnLst/>
              <a:rect l="l" t="t" r="r" b="b"/>
              <a:pathLst>
                <a:path w="120000" h="120000" extrusionOk="0">
                  <a:moveTo>
                    <a:pt x="105945" y="0"/>
                  </a:moveTo>
                  <a:cubicBezTo>
                    <a:pt x="81081" y="1538"/>
                    <a:pt x="94054" y="6153"/>
                    <a:pt x="81081" y="7692"/>
                  </a:cubicBezTo>
                  <a:cubicBezTo>
                    <a:pt x="77837" y="7692"/>
                    <a:pt x="27027" y="2307"/>
                    <a:pt x="24864" y="11538"/>
                  </a:cubicBezTo>
                  <a:cubicBezTo>
                    <a:pt x="27027" y="20000"/>
                    <a:pt x="24864" y="20769"/>
                    <a:pt x="15135" y="25384"/>
                  </a:cubicBezTo>
                  <a:cubicBezTo>
                    <a:pt x="16216" y="33076"/>
                    <a:pt x="21621" y="41538"/>
                    <a:pt x="11891" y="46923"/>
                  </a:cubicBezTo>
                  <a:cubicBezTo>
                    <a:pt x="8648" y="52307"/>
                    <a:pt x="10810" y="53076"/>
                    <a:pt x="15135" y="57692"/>
                  </a:cubicBezTo>
                  <a:cubicBezTo>
                    <a:pt x="17297" y="64615"/>
                    <a:pt x="12972" y="66153"/>
                    <a:pt x="3243" y="67692"/>
                  </a:cubicBezTo>
                  <a:cubicBezTo>
                    <a:pt x="1081" y="76153"/>
                    <a:pt x="0" y="81538"/>
                    <a:pt x="15135" y="83846"/>
                  </a:cubicBezTo>
                  <a:cubicBezTo>
                    <a:pt x="22702" y="86153"/>
                    <a:pt x="21621" y="90769"/>
                    <a:pt x="24864" y="95384"/>
                  </a:cubicBezTo>
                  <a:cubicBezTo>
                    <a:pt x="27027" y="102307"/>
                    <a:pt x="24864" y="106923"/>
                    <a:pt x="16216" y="110769"/>
                  </a:cubicBezTo>
                  <a:cubicBezTo>
                    <a:pt x="18378" y="115384"/>
                    <a:pt x="19459" y="117692"/>
                    <a:pt x="25945" y="120000"/>
                  </a:cubicBezTo>
                  <a:cubicBezTo>
                    <a:pt x="33513" y="118461"/>
                    <a:pt x="38918" y="113846"/>
                    <a:pt x="45405" y="110769"/>
                  </a:cubicBezTo>
                  <a:cubicBezTo>
                    <a:pt x="44324" y="98461"/>
                    <a:pt x="35675" y="79230"/>
                    <a:pt x="54054" y="71538"/>
                  </a:cubicBezTo>
                  <a:cubicBezTo>
                    <a:pt x="56216" y="80769"/>
                    <a:pt x="49729" y="89230"/>
                    <a:pt x="60540" y="96923"/>
                  </a:cubicBezTo>
                  <a:cubicBezTo>
                    <a:pt x="61621" y="103076"/>
                    <a:pt x="62702" y="108461"/>
                    <a:pt x="70270" y="111538"/>
                  </a:cubicBezTo>
                  <a:cubicBezTo>
                    <a:pt x="75675" y="103076"/>
                    <a:pt x="69189" y="94615"/>
                    <a:pt x="67027" y="86153"/>
                  </a:cubicBezTo>
                  <a:cubicBezTo>
                    <a:pt x="70270" y="74615"/>
                    <a:pt x="59459" y="62307"/>
                    <a:pt x="77837" y="56153"/>
                  </a:cubicBezTo>
                  <a:cubicBezTo>
                    <a:pt x="85405" y="49230"/>
                    <a:pt x="81081" y="45384"/>
                    <a:pt x="74594" y="39230"/>
                  </a:cubicBezTo>
                  <a:cubicBezTo>
                    <a:pt x="65945" y="40000"/>
                    <a:pt x="65945" y="43076"/>
                    <a:pt x="58378" y="46153"/>
                  </a:cubicBezTo>
                  <a:cubicBezTo>
                    <a:pt x="40000" y="43846"/>
                    <a:pt x="46486" y="46153"/>
                    <a:pt x="37837" y="41538"/>
                  </a:cubicBezTo>
                  <a:cubicBezTo>
                    <a:pt x="33513" y="34615"/>
                    <a:pt x="30270" y="30000"/>
                    <a:pt x="44324" y="27692"/>
                  </a:cubicBezTo>
                  <a:cubicBezTo>
                    <a:pt x="52972" y="24615"/>
                    <a:pt x="57297" y="25384"/>
                    <a:pt x="67027" y="26153"/>
                  </a:cubicBezTo>
                  <a:cubicBezTo>
                    <a:pt x="72432" y="27692"/>
                    <a:pt x="78918" y="27692"/>
                    <a:pt x="84324" y="30000"/>
                  </a:cubicBezTo>
                  <a:cubicBezTo>
                    <a:pt x="91891" y="27692"/>
                    <a:pt x="97297" y="23846"/>
                    <a:pt x="105945" y="23076"/>
                  </a:cubicBezTo>
                  <a:cubicBezTo>
                    <a:pt x="112432" y="20000"/>
                    <a:pt x="115675" y="14615"/>
                    <a:pt x="120000" y="10000"/>
                  </a:cubicBezTo>
                  <a:cubicBezTo>
                    <a:pt x="115675" y="6153"/>
                    <a:pt x="110270" y="3076"/>
                    <a:pt x="105945"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20"/>
            <p:cNvSpPr/>
            <p:nvPr/>
          </p:nvSpPr>
          <p:spPr>
            <a:xfrm>
              <a:off x="4064" y="2777"/>
              <a:ext cx="22" cy="71"/>
            </a:xfrm>
            <a:custGeom>
              <a:avLst/>
              <a:gdLst/>
              <a:ahLst/>
              <a:cxnLst/>
              <a:rect l="l" t="t" r="r" b="b"/>
              <a:pathLst>
                <a:path w="120000" h="120000" extrusionOk="0">
                  <a:moveTo>
                    <a:pt x="48000" y="0"/>
                  </a:moveTo>
                  <a:cubicBezTo>
                    <a:pt x="36000" y="7659"/>
                    <a:pt x="16000" y="14042"/>
                    <a:pt x="0" y="20425"/>
                  </a:cubicBezTo>
                  <a:cubicBezTo>
                    <a:pt x="4000" y="29361"/>
                    <a:pt x="12000" y="38297"/>
                    <a:pt x="24000" y="47234"/>
                  </a:cubicBezTo>
                  <a:cubicBezTo>
                    <a:pt x="12000" y="57446"/>
                    <a:pt x="16000" y="67659"/>
                    <a:pt x="4000" y="77872"/>
                  </a:cubicBezTo>
                  <a:cubicBezTo>
                    <a:pt x="12000" y="103404"/>
                    <a:pt x="8000" y="105957"/>
                    <a:pt x="64000" y="120000"/>
                  </a:cubicBezTo>
                  <a:cubicBezTo>
                    <a:pt x="96000" y="117446"/>
                    <a:pt x="108000" y="114893"/>
                    <a:pt x="120000" y="104680"/>
                  </a:cubicBezTo>
                  <a:cubicBezTo>
                    <a:pt x="112000" y="93191"/>
                    <a:pt x="104000" y="88085"/>
                    <a:pt x="88000" y="77872"/>
                  </a:cubicBezTo>
                  <a:cubicBezTo>
                    <a:pt x="76000" y="51063"/>
                    <a:pt x="72000" y="25531"/>
                    <a:pt x="48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20"/>
            <p:cNvSpPr/>
            <p:nvPr/>
          </p:nvSpPr>
          <p:spPr>
            <a:xfrm>
              <a:off x="4078" y="2896"/>
              <a:ext cx="61" cy="118"/>
            </a:xfrm>
            <a:custGeom>
              <a:avLst/>
              <a:gdLst/>
              <a:ahLst/>
              <a:cxnLst/>
              <a:rect l="l" t="t" r="r" b="b"/>
              <a:pathLst>
                <a:path w="120000" h="120000" extrusionOk="0">
                  <a:moveTo>
                    <a:pt x="17777" y="1518"/>
                  </a:moveTo>
                  <a:cubicBezTo>
                    <a:pt x="11851" y="6075"/>
                    <a:pt x="4444" y="9873"/>
                    <a:pt x="0" y="15189"/>
                  </a:cubicBezTo>
                  <a:cubicBezTo>
                    <a:pt x="7407" y="23544"/>
                    <a:pt x="8888" y="26582"/>
                    <a:pt x="11851" y="37215"/>
                  </a:cubicBezTo>
                  <a:cubicBezTo>
                    <a:pt x="10370" y="52405"/>
                    <a:pt x="5925" y="66075"/>
                    <a:pt x="8888" y="81265"/>
                  </a:cubicBezTo>
                  <a:cubicBezTo>
                    <a:pt x="11851" y="80506"/>
                    <a:pt x="20740" y="76708"/>
                    <a:pt x="25185" y="78227"/>
                  </a:cubicBezTo>
                  <a:cubicBezTo>
                    <a:pt x="29629" y="79746"/>
                    <a:pt x="25185" y="85063"/>
                    <a:pt x="29629" y="87341"/>
                  </a:cubicBezTo>
                  <a:cubicBezTo>
                    <a:pt x="32592" y="89620"/>
                    <a:pt x="42962" y="92658"/>
                    <a:pt x="42962" y="92658"/>
                  </a:cubicBezTo>
                  <a:cubicBezTo>
                    <a:pt x="42962" y="101012"/>
                    <a:pt x="40000" y="120000"/>
                    <a:pt x="56296" y="106329"/>
                  </a:cubicBezTo>
                  <a:cubicBezTo>
                    <a:pt x="57777" y="101012"/>
                    <a:pt x="60740" y="99493"/>
                    <a:pt x="71111" y="97215"/>
                  </a:cubicBezTo>
                  <a:cubicBezTo>
                    <a:pt x="81481" y="98734"/>
                    <a:pt x="87407" y="101012"/>
                    <a:pt x="96296" y="101772"/>
                  </a:cubicBezTo>
                  <a:cubicBezTo>
                    <a:pt x="120000" y="99493"/>
                    <a:pt x="112592" y="85063"/>
                    <a:pt x="93333" y="82784"/>
                  </a:cubicBezTo>
                  <a:cubicBezTo>
                    <a:pt x="85925" y="81265"/>
                    <a:pt x="78518" y="80506"/>
                    <a:pt x="71111" y="78987"/>
                  </a:cubicBezTo>
                  <a:cubicBezTo>
                    <a:pt x="66666" y="75949"/>
                    <a:pt x="62222" y="72151"/>
                    <a:pt x="57777" y="69113"/>
                  </a:cubicBezTo>
                  <a:cubicBezTo>
                    <a:pt x="56296" y="64556"/>
                    <a:pt x="53333" y="60000"/>
                    <a:pt x="48888" y="55443"/>
                  </a:cubicBezTo>
                  <a:cubicBezTo>
                    <a:pt x="45925" y="48607"/>
                    <a:pt x="48888" y="44050"/>
                    <a:pt x="60740" y="40253"/>
                  </a:cubicBezTo>
                  <a:cubicBezTo>
                    <a:pt x="71111" y="33417"/>
                    <a:pt x="69629" y="28860"/>
                    <a:pt x="51851" y="26582"/>
                  </a:cubicBezTo>
                  <a:cubicBezTo>
                    <a:pt x="53333" y="21265"/>
                    <a:pt x="57777" y="19746"/>
                    <a:pt x="62222" y="15189"/>
                  </a:cubicBezTo>
                  <a:cubicBezTo>
                    <a:pt x="60740" y="9873"/>
                    <a:pt x="51851" y="6075"/>
                    <a:pt x="42962" y="3037"/>
                  </a:cubicBezTo>
                  <a:cubicBezTo>
                    <a:pt x="37037" y="6835"/>
                    <a:pt x="34074" y="9873"/>
                    <a:pt x="26666" y="5316"/>
                  </a:cubicBezTo>
                  <a:cubicBezTo>
                    <a:pt x="25185" y="0"/>
                    <a:pt x="28148" y="1518"/>
                    <a:pt x="17777" y="1518"/>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20"/>
            <p:cNvSpPr/>
            <p:nvPr/>
          </p:nvSpPr>
          <p:spPr>
            <a:xfrm>
              <a:off x="4121" y="3052"/>
              <a:ext cx="64" cy="79"/>
            </a:xfrm>
            <a:custGeom>
              <a:avLst/>
              <a:gdLst/>
              <a:ahLst/>
              <a:cxnLst/>
              <a:rect l="l" t="t" r="r" b="b"/>
              <a:pathLst>
                <a:path w="120000" h="120000" extrusionOk="0">
                  <a:moveTo>
                    <a:pt x="73411" y="0"/>
                  </a:moveTo>
                  <a:cubicBezTo>
                    <a:pt x="70588" y="6857"/>
                    <a:pt x="66352" y="13714"/>
                    <a:pt x="62117" y="20571"/>
                  </a:cubicBezTo>
                  <a:cubicBezTo>
                    <a:pt x="60705" y="32000"/>
                    <a:pt x="59294" y="32000"/>
                    <a:pt x="45176" y="34285"/>
                  </a:cubicBezTo>
                  <a:cubicBezTo>
                    <a:pt x="38117" y="37714"/>
                    <a:pt x="29647" y="37714"/>
                    <a:pt x="22588" y="40000"/>
                  </a:cubicBezTo>
                  <a:cubicBezTo>
                    <a:pt x="18352" y="44571"/>
                    <a:pt x="15529" y="50285"/>
                    <a:pt x="11294" y="54857"/>
                  </a:cubicBezTo>
                  <a:cubicBezTo>
                    <a:pt x="5647" y="75428"/>
                    <a:pt x="0" y="48000"/>
                    <a:pt x="5647" y="84571"/>
                  </a:cubicBezTo>
                  <a:cubicBezTo>
                    <a:pt x="9882" y="83428"/>
                    <a:pt x="14117" y="83428"/>
                    <a:pt x="18352" y="81142"/>
                  </a:cubicBezTo>
                  <a:cubicBezTo>
                    <a:pt x="26823" y="76571"/>
                    <a:pt x="24000" y="73142"/>
                    <a:pt x="35294" y="70857"/>
                  </a:cubicBezTo>
                  <a:cubicBezTo>
                    <a:pt x="45176" y="67428"/>
                    <a:pt x="43764" y="73142"/>
                    <a:pt x="48000" y="78857"/>
                  </a:cubicBezTo>
                  <a:cubicBezTo>
                    <a:pt x="52235" y="93714"/>
                    <a:pt x="62117" y="109714"/>
                    <a:pt x="81882" y="113142"/>
                  </a:cubicBezTo>
                  <a:cubicBezTo>
                    <a:pt x="98823" y="120000"/>
                    <a:pt x="84705" y="89142"/>
                    <a:pt x="100235" y="82285"/>
                  </a:cubicBezTo>
                  <a:cubicBezTo>
                    <a:pt x="110117" y="84571"/>
                    <a:pt x="112941" y="84571"/>
                    <a:pt x="120000" y="77714"/>
                  </a:cubicBezTo>
                  <a:cubicBezTo>
                    <a:pt x="115764" y="64000"/>
                    <a:pt x="112941" y="56000"/>
                    <a:pt x="104470" y="44571"/>
                  </a:cubicBezTo>
                  <a:cubicBezTo>
                    <a:pt x="103058" y="6857"/>
                    <a:pt x="112941" y="6857"/>
                    <a:pt x="73411"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20"/>
            <p:cNvSpPr/>
            <p:nvPr/>
          </p:nvSpPr>
          <p:spPr>
            <a:xfrm>
              <a:off x="4197" y="3193"/>
              <a:ext cx="29" cy="49"/>
            </a:xfrm>
            <a:custGeom>
              <a:avLst/>
              <a:gdLst/>
              <a:ahLst/>
              <a:cxnLst/>
              <a:rect l="l" t="t" r="r" b="b"/>
              <a:pathLst>
                <a:path w="120000" h="120000" extrusionOk="0">
                  <a:moveTo>
                    <a:pt x="18947" y="49090"/>
                  </a:moveTo>
                  <a:cubicBezTo>
                    <a:pt x="25263" y="94545"/>
                    <a:pt x="15789" y="105454"/>
                    <a:pt x="82105" y="120000"/>
                  </a:cubicBezTo>
                  <a:cubicBezTo>
                    <a:pt x="113684" y="114545"/>
                    <a:pt x="104210" y="110909"/>
                    <a:pt x="94736" y="94545"/>
                  </a:cubicBezTo>
                  <a:cubicBezTo>
                    <a:pt x="88421" y="74545"/>
                    <a:pt x="107368" y="89090"/>
                    <a:pt x="120000" y="72727"/>
                  </a:cubicBezTo>
                  <a:cubicBezTo>
                    <a:pt x="107368" y="63636"/>
                    <a:pt x="104210" y="54545"/>
                    <a:pt x="94736" y="45454"/>
                  </a:cubicBezTo>
                  <a:cubicBezTo>
                    <a:pt x="91578" y="25454"/>
                    <a:pt x="94736" y="0"/>
                    <a:pt x="63157" y="23636"/>
                  </a:cubicBezTo>
                  <a:cubicBezTo>
                    <a:pt x="44210" y="16363"/>
                    <a:pt x="37894" y="14545"/>
                    <a:pt x="34736" y="1818"/>
                  </a:cubicBezTo>
                  <a:cubicBezTo>
                    <a:pt x="15789" y="7272"/>
                    <a:pt x="9473" y="9090"/>
                    <a:pt x="6315" y="21818"/>
                  </a:cubicBezTo>
                  <a:cubicBezTo>
                    <a:pt x="9473" y="45454"/>
                    <a:pt x="0" y="38181"/>
                    <a:pt x="18947" y="4909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20"/>
            <p:cNvSpPr/>
            <p:nvPr/>
          </p:nvSpPr>
          <p:spPr>
            <a:xfrm>
              <a:off x="4181" y="3275"/>
              <a:ext cx="18" cy="17"/>
            </a:xfrm>
            <a:custGeom>
              <a:avLst/>
              <a:gdLst/>
              <a:ahLst/>
              <a:cxnLst/>
              <a:rect l="l" t="t" r="r" b="b"/>
              <a:pathLst>
                <a:path w="120000" h="120000" extrusionOk="0">
                  <a:moveTo>
                    <a:pt x="0" y="0"/>
                  </a:moveTo>
                  <a:cubicBezTo>
                    <a:pt x="5000" y="41739"/>
                    <a:pt x="15000" y="83478"/>
                    <a:pt x="30000" y="120000"/>
                  </a:cubicBezTo>
                  <a:cubicBezTo>
                    <a:pt x="95000" y="104347"/>
                    <a:pt x="95000" y="114782"/>
                    <a:pt x="120000" y="57391"/>
                  </a:cubicBezTo>
                  <a:cubicBezTo>
                    <a:pt x="100000" y="0"/>
                    <a:pt x="20000" y="41739"/>
                    <a:pt x="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20"/>
            <p:cNvSpPr/>
            <p:nvPr/>
          </p:nvSpPr>
          <p:spPr>
            <a:xfrm>
              <a:off x="4208" y="3265"/>
              <a:ext cx="45" cy="37"/>
            </a:xfrm>
            <a:custGeom>
              <a:avLst/>
              <a:gdLst/>
              <a:ahLst/>
              <a:cxnLst/>
              <a:rect l="l" t="t" r="r" b="b"/>
              <a:pathLst>
                <a:path w="120000" h="120000" extrusionOk="0">
                  <a:moveTo>
                    <a:pt x="18000" y="0"/>
                  </a:moveTo>
                  <a:cubicBezTo>
                    <a:pt x="16000" y="17142"/>
                    <a:pt x="0" y="44081"/>
                    <a:pt x="0" y="44081"/>
                  </a:cubicBezTo>
                  <a:cubicBezTo>
                    <a:pt x="4000" y="88163"/>
                    <a:pt x="18000" y="75918"/>
                    <a:pt x="56000" y="80816"/>
                  </a:cubicBezTo>
                  <a:cubicBezTo>
                    <a:pt x="66000" y="97959"/>
                    <a:pt x="66000" y="107755"/>
                    <a:pt x="84000" y="112653"/>
                  </a:cubicBezTo>
                  <a:cubicBezTo>
                    <a:pt x="98000" y="119999"/>
                    <a:pt x="112000" y="119999"/>
                    <a:pt x="120000" y="102857"/>
                  </a:cubicBezTo>
                  <a:cubicBezTo>
                    <a:pt x="116000" y="78367"/>
                    <a:pt x="118000" y="63673"/>
                    <a:pt x="98000" y="58775"/>
                  </a:cubicBezTo>
                  <a:cubicBezTo>
                    <a:pt x="94000" y="29387"/>
                    <a:pt x="82000" y="12244"/>
                    <a:pt x="56000" y="7346"/>
                  </a:cubicBezTo>
                  <a:cubicBezTo>
                    <a:pt x="46000" y="24489"/>
                    <a:pt x="60000" y="56326"/>
                    <a:pt x="38000" y="39183"/>
                  </a:cubicBezTo>
                  <a:cubicBezTo>
                    <a:pt x="34000" y="14693"/>
                    <a:pt x="40000" y="0"/>
                    <a:pt x="18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20"/>
            <p:cNvSpPr/>
            <p:nvPr/>
          </p:nvSpPr>
          <p:spPr>
            <a:xfrm>
              <a:off x="4277" y="3335"/>
              <a:ext cx="24" cy="33"/>
            </a:xfrm>
            <a:custGeom>
              <a:avLst/>
              <a:gdLst/>
              <a:ahLst/>
              <a:cxnLst/>
              <a:rect l="l" t="t" r="r" b="b"/>
              <a:pathLst>
                <a:path w="120000" h="120000" extrusionOk="0">
                  <a:moveTo>
                    <a:pt x="105000" y="0"/>
                  </a:moveTo>
                  <a:cubicBezTo>
                    <a:pt x="120000" y="27272"/>
                    <a:pt x="67500" y="24545"/>
                    <a:pt x="37500" y="30000"/>
                  </a:cubicBezTo>
                  <a:cubicBezTo>
                    <a:pt x="0" y="49090"/>
                    <a:pt x="26250" y="65454"/>
                    <a:pt x="45000" y="87272"/>
                  </a:cubicBezTo>
                  <a:cubicBezTo>
                    <a:pt x="52500" y="120000"/>
                    <a:pt x="56250" y="111818"/>
                    <a:pt x="90000" y="98181"/>
                  </a:cubicBezTo>
                  <a:cubicBezTo>
                    <a:pt x="120000" y="68181"/>
                    <a:pt x="108750" y="38181"/>
                    <a:pt x="105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20"/>
            <p:cNvSpPr/>
            <p:nvPr/>
          </p:nvSpPr>
          <p:spPr>
            <a:xfrm>
              <a:off x="4544" y="3293"/>
              <a:ext cx="46" cy="47"/>
            </a:xfrm>
            <a:custGeom>
              <a:avLst/>
              <a:gdLst/>
              <a:ahLst/>
              <a:cxnLst/>
              <a:rect l="l" t="t" r="r" b="b"/>
              <a:pathLst>
                <a:path w="120000" h="120000" extrusionOk="0">
                  <a:moveTo>
                    <a:pt x="13770" y="0"/>
                  </a:moveTo>
                  <a:cubicBezTo>
                    <a:pt x="11803" y="11428"/>
                    <a:pt x="5901" y="17142"/>
                    <a:pt x="0" y="26666"/>
                  </a:cubicBezTo>
                  <a:cubicBezTo>
                    <a:pt x="13770" y="43809"/>
                    <a:pt x="25573" y="59047"/>
                    <a:pt x="47213" y="66666"/>
                  </a:cubicBezTo>
                  <a:cubicBezTo>
                    <a:pt x="53114" y="80000"/>
                    <a:pt x="60983" y="91428"/>
                    <a:pt x="70819" y="102857"/>
                  </a:cubicBezTo>
                  <a:cubicBezTo>
                    <a:pt x="72786" y="116190"/>
                    <a:pt x="78688" y="112380"/>
                    <a:pt x="90491" y="120000"/>
                  </a:cubicBezTo>
                  <a:cubicBezTo>
                    <a:pt x="106229" y="118095"/>
                    <a:pt x="110163" y="118095"/>
                    <a:pt x="120000" y="106666"/>
                  </a:cubicBezTo>
                  <a:cubicBezTo>
                    <a:pt x="116065" y="87619"/>
                    <a:pt x="82622" y="43809"/>
                    <a:pt x="64918" y="32380"/>
                  </a:cubicBezTo>
                  <a:cubicBezTo>
                    <a:pt x="45245" y="19047"/>
                    <a:pt x="27540" y="17142"/>
                    <a:pt x="1377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20"/>
            <p:cNvSpPr/>
            <p:nvPr/>
          </p:nvSpPr>
          <p:spPr>
            <a:xfrm>
              <a:off x="4147" y="3352"/>
              <a:ext cx="46" cy="50"/>
            </a:xfrm>
            <a:custGeom>
              <a:avLst/>
              <a:gdLst/>
              <a:ahLst/>
              <a:cxnLst/>
              <a:rect l="l" t="t" r="r" b="b"/>
              <a:pathLst>
                <a:path w="120000" h="120000" extrusionOk="0">
                  <a:moveTo>
                    <a:pt x="55081" y="12537"/>
                  </a:moveTo>
                  <a:cubicBezTo>
                    <a:pt x="33442" y="26865"/>
                    <a:pt x="47213" y="44776"/>
                    <a:pt x="59016" y="60895"/>
                  </a:cubicBezTo>
                  <a:cubicBezTo>
                    <a:pt x="53114" y="78805"/>
                    <a:pt x="51147" y="78805"/>
                    <a:pt x="31475" y="77014"/>
                  </a:cubicBezTo>
                  <a:cubicBezTo>
                    <a:pt x="0" y="82388"/>
                    <a:pt x="25573" y="112835"/>
                    <a:pt x="43278" y="120000"/>
                  </a:cubicBezTo>
                  <a:cubicBezTo>
                    <a:pt x="60983" y="116417"/>
                    <a:pt x="76721" y="107462"/>
                    <a:pt x="94426" y="103880"/>
                  </a:cubicBezTo>
                  <a:cubicBezTo>
                    <a:pt x="100327" y="93134"/>
                    <a:pt x="106229" y="89552"/>
                    <a:pt x="118032" y="84179"/>
                  </a:cubicBezTo>
                  <a:cubicBezTo>
                    <a:pt x="120000" y="71641"/>
                    <a:pt x="100327" y="50149"/>
                    <a:pt x="100327" y="50149"/>
                  </a:cubicBezTo>
                  <a:cubicBezTo>
                    <a:pt x="102295" y="39402"/>
                    <a:pt x="108196" y="34029"/>
                    <a:pt x="112131" y="25074"/>
                  </a:cubicBezTo>
                  <a:cubicBezTo>
                    <a:pt x="110163" y="17910"/>
                    <a:pt x="114098" y="8955"/>
                    <a:pt x="108196" y="3582"/>
                  </a:cubicBezTo>
                  <a:cubicBezTo>
                    <a:pt x="104262" y="0"/>
                    <a:pt x="94426" y="3582"/>
                    <a:pt x="90491" y="7164"/>
                  </a:cubicBezTo>
                  <a:cubicBezTo>
                    <a:pt x="88524" y="8955"/>
                    <a:pt x="96393" y="8955"/>
                    <a:pt x="100327" y="8955"/>
                  </a:cubicBezTo>
                  <a:cubicBezTo>
                    <a:pt x="112131" y="17910"/>
                    <a:pt x="102295" y="16119"/>
                    <a:pt x="96393" y="28656"/>
                  </a:cubicBezTo>
                  <a:cubicBezTo>
                    <a:pt x="114098" y="41194"/>
                    <a:pt x="98360" y="39402"/>
                    <a:pt x="84590" y="41194"/>
                  </a:cubicBezTo>
                  <a:cubicBezTo>
                    <a:pt x="66885" y="39402"/>
                    <a:pt x="60983" y="28656"/>
                    <a:pt x="55081" y="12537"/>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 name="Google Shape;155;p20"/>
            <p:cNvSpPr/>
            <p:nvPr/>
          </p:nvSpPr>
          <p:spPr>
            <a:xfrm>
              <a:off x="4098" y="3371"/>
              <a:ext cx="32" cy="27"/>
            </a:xfrm>
            <a:custGeom>
              <a:avLst/>
              <a:gdLst/>
              <a:ahLst/>
              <a:cxnLst/>
              <a:rect l="l" t="t" r="r" b="b"/>
              <a:pathLst>
                <a:path w="120000" h="120000" extrusionOk="0">
                  <a:moveTo>
                    <a:pt x="58604" y="10000"/>
                  </a:moveTo>
                  <a:cubicBezTo>
                    <a:pt x="39069" y="0"/>
                    <a:pt x="33488" y="6666"/>
                    <a:pt x="16744" y="20000"/>
                  </a:cubicBezTo>
                  <a:cubicBezTo>
                    <a:pt x="0" y="56666"/>
                    <a:pt x="64186" y="106666"/>
                    <a:pt x="92093" y="120000"/>
                  </a:cubicBezTo>
                  <a:cubicBezTo>
                    <a:pt x="100465" y="116666"/>
                    <a:pt x="117209" y="113333"/>
                    <a:pt x="117209" y="100000"/>
                  </a:cubicBezTo>
                  <a:cubicBezTo>
                    <a:pt x="120000" y="80000"/>
                    <a:pt x="75348" y="10000"/>
                    <a:pt x="58604" y="1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 name="Google Shape;156;p20"/>
            <p:cNvSpPr/>
            <p:nvPr/>
          </p:nvSpPr>
          <p:spPr>
            <a:xfrm>
              <a:off x="4077" y="3342"/>
              <a:ext cx="24" cy="31"/>
            </a:xfrm>
            <a:custGeom>
              <a:avLst/>
              <a:gdLst/>
              <a:ahLst/>
              <a:cxnLst/>
              <a:rect l="l" t="t" r="r" b="b"/>
              <a:pathLst>
                <a:path w="120000" h="120000" extrusionOk="0">
                  <a:moveTo>
                    <a:pt x="78750" y="0"/>
                  </a:moveTo>
                  <a:cubicBezTo>
                    <a:pt x="56250" y="29268"/>
                    <a:pt x="22500" y="46829"/>
                    <a:pt x="0" y="76097"/>
                  </a:cubicBezTo>
                  <a:cubicBezTo>
                    <a:pt x="26250" y="79024"/>
                    <a:pt x="37500" y="79024"/>
                    <a:pt x="60000" y="70243"/>
                  </a:cubicBezTo>
                  <a:cubicBezTo>
                    <a:pt x="63750" y="76097"/>
                    <a:pt x="71250" y="79024"/>
                    <a:pt x="71250" y="84878"/>
                  </a:cubicBezTo>
                  <a:cubicBezTo>
                    <a:pt x="71250" y="90731"/>
                    <a:pt x="56250" y="96585"/>
                    <a:pt x="60000" y="102439"/>
                  </a:cubicBezTo>
                  <a:cubicBezTo>
                    <a:pt x="71250" y="120000"/>
                    <a:pt x="108750" y="67317"/>
                    <a:pt x="112500" y="61463"/>
                  </a:cubicBezTo>
                  <a:cubicBezTo>
                    <a:pt x="120000" y="26341"/>
                    <a:pt x="97500" y="55609"/>
                    <a:pt x="90000" y="26341"/>
                  </a:cubicBezTo>
                  <a:cubicBezTo>
                    <a:pt x="93750" y="2926"/>
                    <a:pt x="101250" y="11707"/>
                    <a:pt x="7875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Google Shape;157;p20"/>
            <p:cNvSpPr/>
            <p:nvPr/>
          </p:nvSpPr>
          <p:spPr>
            <a:xfrm>
              <a:off x="4111" y="3353"/>
              <a:ext cx="34" cy="24"/>
            </a:xfrm>
            <a:custGeom>
              <a:avLst/>
              <a:gdLst/>
              <a:ahLst/>
              <a:cxnLst/>
              <a:rect l="l" t="t" r="r" b="b"/>
              <a:pathLst>
                <a:path w="120000" h="120000" extrusionOk="0">
                  <a:moveTo>
                    <a:pt x="56000" y="0"/>
                  </a:moveTo>
                  <a:cubicBezTo>
                    <a:pt x="26666" y="3750"/>
                    <a:pt x="21333" y="3750"/>
                    <a:pt x="0" y="26250"/>
                  </a:cubicBezTo>
                  <a:cubicBezTo>
                    <a:pt x="8000" y="75000"/>
                    <a:pt x="40000" y="108750"/>
                    <a:pt x="72000" y="116250"/>
                  </a:cubicBezTo>
                  <a:cubicBezTo>
                    <a:pt x="96000" y="112500"/>
                    <a:pt x="109333" y="120000"/>
                    <a:pt x="120000" y="90000"/>
                  </a:cubicBezTo>
                  <a:cubicBezTo>
                    <a:pt x="85333" y="60000"/>
                    <a:pt x="80000" y="86250"/>
                    <a:pt x="58666" y="37500"/>
                  </a:cubicBezTo>
                  <a:cubicBezTo>
                    <a:pt x="56000" y="7500"/>
                    <a:pt x="56000" y="18750"/>
                    <a:pt x="56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Google Shape;158;p20"/>
            <p:cNvSpPr/>
            <p:nvPr/>
          </p:nvSpPr>
          <p:spPr>
            <a:xfrm>
              <a:off x="4062" y="3021"/>
              <a:ext cx="27" cy="55"/>
            </a:xfrm>
            <a:custGeom>
              <a:avLst/>
              <a:gdLst/>
              <a:ahLst/>
              <a:cxnLst/>
              <a:rect l="l" t="t" r="r" b="b"/>
              <a:pathLst>
                <a:path w="120000" h="120000" extrusionOk="0">
                  <a:moveTo>
                    <a:pt x="102857" y="0"/>
                  </a:moveTo>
                  <a:cubicBezTo>
                    <a:pt x="113142" y="12972"/>
                    <a:pt x="99428" y="22702"/>
                    <a:pt x="72000" y="24324"/>
                  </a:cubicBezTo>
                  <a:cubicBezTo>
                    <a:pt x="65142" y="43783"/>
                    <a:pt x="82285" y="53513"/>
                    <a:pt x="30857" y="58378"/>
                  </a:cubicBezTo>
                  <a:cubicBezTo>
                    <a:pt x="44571" y="81081"/>
                    <a:pt x="41142" y="84324"/>
                    <a:pt x="0" y="95675"/>
                  </a:cubicBezTo>
                  <a:cubicBezTo>
                    <a:pt x="10285" y="103783"/>
                    <a:pt x="17142" y="111891"/>
                    <a:pt x="27428" y="120000"/>
                  </a:cubicBezTo>
                  <a:cubicBezTo>
                    <a:pt x="51428" y="115135"/>
                    <a:pt x="54857" y="105405"/>
                    <a:pt x="68571" y="95675"/>
                  </a:cubicBezTo>
                  <a:cubicBezTo>
                    <a:pt x="75428" y="76216"/>
                    <a:pt x="96000" y="66486"/>
                    <a:pt x="120000" y="51891"/>
                  </a:cubicBezTo>
                  <a:cubicBezTo>
                    <a:pt x="116571" y="42162"/>
                    <a:pt x="102857" y="12972"/>
                    <a:pt x="102857"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 name="Google Shape;159;p20"/>
            <p:cNvSpPr/>
            <p:nvPr/>
          </p:nvSpPr>
          <p:spPr>
            <a:xfrm>
              <a:off x="4113" y="3012"/>
              <a:ext cx="19" cy="55"/>
            </a:xfrm>
            <a:custGeom>
              <a:avLst/>
              <a:gdLst/>
              <a:ahLst/>
              <a:cxnLst/>
              <a:rect l="l" t="t" r="r" b="b"/>
              <a:pathLst>
                <a:path w="120000" h="120000" extrusionOk="0">
                  <a:moveTo>
                    <a:pt x="62400" y="11506"/>
                  </a:moveTo>
                  <a:cubicBezTo>
                    <a:pt x="43200" y="0"/>
                    <a:pt x="33600" y="3287"/>
                    <a:pt x="19200" y="13150"/>
                  </a:cubicBezTo>
                  <a:cubicBezTo>
                    <a:pt x="14400" y="21369"/>
                    <a:pt x="4800" y="27945"/>
                    <a:pt x="0" y="36164"/>
                  </a:cubicBezTo>
                  <a:cubicBezTo>
                    <a:pt x="4800" y="57534"/>
                    <a:pt x="28800" y="54246"/>
                    <a:pt x="72000" y="67397"/>
                  </a:cubicBezTo>
                  <a:cubicBezTo>
                    <a:pt x="76800" y="85479"/>
                    <a:pt x="72000" y="119999"/>
                    <a:pt x="120000" y="92054"/>
                  </a:cubicBezTo>
                  <a:cubicBezTo>
                    <a:pt x="115200" y="54246"/>
                    <a:pt x="110400" y="59178"/>
                    <a:pt x="76800" y="32876"/>
                  </a:cubicBezTo>
                  <a:cubicBezTo>
                    <a:pt x="72000" y="18082"/>
                    <a:pt x="76800" y="24657"/>
                    <a:pt x="62400" y="11506"/>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Google Shape;160;p20"/>
            <p:cNvSpPr/>
            <p:nvPr/>
          </p:nvSpPr>
          <p:spPr>
            <a:xfrm>
              <a:off x="4135" y="2995"/>
              <a:ext cx="10" cy="25"/>
            </a:xfrm>
            <a:custGeom>
              <a:avLst/>
              <a:gdLst/>
              <a:ahLst/>
              <a:cxnLst/>
              <a:rect l="l" t="t" r="r" b="b"/>
              <a:pathLst>
                <a:path w="120000" h="120000" extrusionOk="0">
                  <a:moveTo>
                    <a:pt x="94285" y="0"/>
                  </a:moveTo>
                  <a:cubicBezTo>
                    <a:pt x="59999" y="10909"/>
                    <a:pt x="42857" y="25454"/>
                    <a:pt x="8571" y="36363"/>
                  </a:cubicBezTo>
                  <a:cubicBezTo>
                    <a:pt x="17142" y="65454"/>
                    <a:pt x="0" y="120000"/>
                    <a:pt x="94285" y="90909"/>
                  </a:cubicBezTo>
                  <a:cubicBezTo>
                    <a:pt x="119999" y="54545"/>
                    <a:pt x="42857" y="14545"/>
                    <a:pt x="94285"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Google Shape;161;p20"/>
            <p:cNvSpPr/>
            <p:nvPr/>
          </p:nvSpPr>
          <p:spPr>
            <a:xfrm>
              <a:off x="4145" y="3007"/>
              <a:ext cx="21" cy="48"/>
            </a:xfrm>
            <a:custGeom>
              <a:avLst/>
              <a:gdLst/>
              <a:ahLst/>
              <a:cxnLst/>
              <a:rect l="l" t="t" r="r" b="b"/>
              <a:pathLst>
                <a:path w="120000" h="120000" extrusionOk="0">
                  <a:moveTo>
                    <a:pt x="21428" y="0"/>
                  </a:moveTo>
                  <a:cubicBezTo>
                    <a:pt x="25714" y="9375"/>
                    <a:pt x="29999" y="18750"/>
                    <a:pt x="47142" y="26250"/>
                  </a:cubicBezTo>
                  <a:cubicBezTo>
                    <a:pt x="59999" y="31875"/>
                    <a:pt x="85714" y="39375"/>
                    <a:pt x="85714" y="39375"/>
                  </a:cubicBezTo>
                  <a:cubicBezTo>
                    <a:pt x="38571" y="50625"/>
                    <a:pt x="0" y="43125"/>
                    <a:pt x="34285" y="73125"/>
                  </a:cubicBezTo>
                  <a:cubicBezTo>
                    <a:pt x="25714" y="88125"/>
                    <a:pt x="17142" y="93750"/>
                    <a:pt x="0" y="105000"/>
                  </a:cubicBezTo>
                  <a:cubicBezTo>
                    <a:pt x="17142" y="116250"/>
                    <a:pt x="29999" y="120000"/>
                    <a:pt x="47142" y="106875"/>
                  </a:cubicBezTo>
                  <a:cubicBezTo>
                    <a:pt x="55714" y="80625"/>
                    <a:pt x="42857" y="54375"/>
                    <a:pt x="111428" y="48750"/>
                  </a:cubicBezTo>
                  <a:cubicBezTo>
                    <a:pt x="119999" y="28125"/>
                    <a:pt x="59999" y="7500"/>
                    <a:pt x="2142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Google Shape;162;p20"/>
            <p:cNvSpPr/>
            <p:nvPr/>
          </p:nvSpPr>
          <p:spPr>
            <a:xfrm>
              <a:off x="3876" y="3076"/>
              <a:ext cx="12" cy="27"/>
            </a:xfrm>
            <a:custGeom>
              <a:avLst/>
              <a:gdLst/>
              <a:ahLst/>
              <a:cxnLst/>
              <a:rect l="l" t="t" r="r" b="b"/>
              <a:pathLst>
                <a:path w="120000" h="120000" extrusionOk="0">
                  <a:moveTo>
                    <a:pt x="105000" y="10000"/>
                  </a:moveTo>
                  <a:cubicBezTo>
                    <a:pt x="52500" y="0"/>
                    <a:pt x="30000" y="3333"/>
                    <a:pt x="0" y="23333"/>
                  </a:cubicBezTo>
                  <a:cubicBezTo>
                    <a:pt x="22500" y="46666"/>
                    <a:pt x="15000" y="56666"/>
                    <a:pt x="60000" y="73333"/>
                  </a:cubicBezTo>
                  <a:cubicBezTo>
                    <a:pt x="120000" y="120000"/>
                    <a:pt x="82500" y="23333"/>
                    <a:pt x="105000" y="1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20"/>
            <p:cNvSpPr/>
            <p:nvPr/>
          </p:nvSpPr>
          <p:spPr>
            <a:xfrm>
              <a:off x="3866" y="3053"/>
              <a:ext cx="10" cy="15"/>
            </a:xfrm>
            <a:custGeom>
              <a:avLst/>
              <a:gdLst/>
              <a:ahLst/>
              <a:cxnLst/>
              <a:rect l="l" t="t" r="r" b="b"/>
              <a:pathLst>
                <a:path w="120000" h="120000" extrusionOk="0">
                  <a:moveTo>
                    <a:pt x="92307" y="30000"/>
                  </a:moveTo>
                  <a:cubicBezTo>
                    <a:pt x="27692" y="0"/>
                    <a:pt x="46153" y="36000"/>
                    <a:pt x="9230" y="66000"/>
                  </a:cubicBezTo>
                  <a:cubicBezTo>
                    <a:pt x="0" y="108000"/>
                    <a:pt x="18461" y="114000"/>
                    <a:pt x="83076" y="120000"/>
                  </a:cubicBezTo>
                  <a:cubicBezTo>
                    <a:pt x="120000" y="84000"/>
                    <a:pt x="92307" y="72000"/>
                    <a:pt x="92307" y="3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Google Shape;164;p20"/>
            <p:cNvSpPr/>
            <p:nvPr/>
          </p:nvSpPr>
          <p:spPr>
            <a:xfrm>
              <a:off x="3862" y="3035"/>
              <a:ext cx="12" cy="14"/>
            </a:xfrm>
            <a:custGeom>
              <a:avLst/>
              <a:gdLst/>
              <a:ahLst/>
              <a:cxnLst/>
              <a:rect l="l" t="t" r="r" b="b"/>
              <a:pathLst>
                <a:path w="120000" h="120000" extrusionOk="0">
                  <a:moveTo>
                    <a:pt x="75000" y="31578"/>
                  </a:moveTo>
                  <a:cubicBezTo>
                    <a:pt x="30000" y="0"/>
                    <a:pt x="7500" y="18947"/>
                    <a:pt x="0" y="63157"/>
                  </a:cubicBezTo>
                  <a:cubicBezTo>
                    <a:pt x="30000" y="94736"/>
                    <a:pt x="52500" y="101052"/>
                    <a:pt x="90000" y="120000"/>
                  </a:cubicBezTo>
                  <a:cubicBezTo>
                    <a:pt x="120000" y="75789"/>
                    <a:pt x="105000" y="75789"/>
                    <a:pt x="75000" y="31578"/>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Google Shape;165;p20"/>
            <p:cNvSpPr/>
            <p:nvPr/>
          </p:nvSpPr>
          <p:spPr>
            <a:xfrm>
              <a:off x="3850" y="2995"/>
              <a:ext cx="11" cy="19"/>
            </a:xfrm>
            <a:custGeom>
              <a:avLst/>
              <a:gdLst/>
              <a:ahLst/>
              <a:cxnLst/>
              <a:rect l="l" t="t" r="r" b="b"/>
              <a:pathLst>
                <a:path w="120000" h="120000" extrusionOk="0">
                  <a:moveTo>
                    <a:pt x="51428" y="0"/>
                  </a:moveTo>
                  <a:cubicBezTo>
                    <a:pt x="34285" y="24000"/>
                    <a:pt x="25714" y="43200"/>
                    <a:pt x="0" y="62400"/>
                  </a:cubicBezTo>
                  <a:cubicBezTo>
                    <a:pt x="8571" y="115200"/>
                    <a:pt x="8571" y="120000"/>
                    <a:pt x="102857" y="115200"/>
                  </a:cubicBezTo>
                  <a:cubicBezTo>
                    <a:pt x="119999" y="57600"/>
                    <a:pt x="68571" y="48000"/>
                    <a:pt x="5142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Google Shape;166;p20"/>
            <p:cNvSpPr/>
            <p:nvPr/>
          </p:nvSpPr>
          <p:spPr>
            <a:xfrm>
              <a:off x="3852" y="3020"/>
              <a:ext cx="16" cy="13"/>
            </a:xfrm>
            <a:custGeom>
              <a:avLst/>
              <a:gdLst/>
              <a:ahLst/>
              <a:cxnLst/>
              <a:rect l="l" t="t" r="r" b="b"/>
              <a:pathLst>
                <a:path w="120000" h="120000" extrusionOk="0">
                  <a:moveTo>
                    <a:pt x="70909" y="0"/>
                  </a:moveTo>
                  <a:cubicBezTo>
                    <a:pt x="0" y="53333"/>
                    <a:pt x="49090" y="80000"/>
                    <a:pt x="103636" y="120000"/>
                  </a:cubicBezTo>
                  <a:cubicBezTo>
                    <a:pt x="109090" y="73333"/>
                    <a:pt x="120000" y="53333"/>
                    <a:pt x="76363" y="40000"/>
                  </a:cubicBezTo>
                  <a:cubicBezTo>
                    <a:pt x="49090" y="20000"/>
                    <a:pt x="49090" y="33333"/>
                    <a:pt x="70909"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 name="Google Shape;167;p20"/>
            <p:cNvSpPr/>
            <p:nvPr/>
          </p:nvSpPr>
          <p:spPr>
            <a:xfrm>
              <a:off x="4688" y="3643"/>
              <a:ext cx="45" cy="60"/>
            </a:xfrm>
            <a:custGeom>
              <a:avLst/>
              <a:gdLst/>
              <a:ahLst/>
              <a:cxnLst/>
              <a:rect l="l" t="t" r="r" b="b"/>
              <a:pathLst>
                <a:path w="120000" h="120000" extrusionOk="0">
                  <a:moveTo>
                    <a:pt x="20000" y="10370"/>
                  </a:moveTo>
                  <a:cubicBezTo>
                    <a:pt x="0" y="0"/>
                    <a:pt x="0" y="13333"/>
                    <a:pt x="6000" y="26666"/>
                  </a:cubicBezTo>
                  <a:cubicBezTo>
                    <a:pt x="10000" y="37037"/>
                    <a:pt x="24000" y="47407"/>
                    <a:pt x="30000" y="57777"/>
                  </a:cubicBezTo>
                  <a:cubicBezTo>
                    <a:pt x="32000" y="75555"/>
                    <a:pt x="34000" y="75555"/>
                    <a:pt x="54000" y="80000"/>
                  </a:cubicBezTo>
                  <a:cubicBezTo>
                    <a:pt x="62000" y="84444"/>
                    <a:pt x="72000" y="88888"/>
                    <a:pt x="80000" y="93333"/>
                  </a:cubicBezTo>
                  <a:cubicBezTo>
                    <a:pt x="86000" y="103703"/>
                    <a:pt x="90000" y="114074"/>
                    <a:pt x="102000" y="120000"/>
                  </a:cubicBezTo>
                  <a:cubicBezTo>
                    <a:pt x="120000" y="111111"/>
                    <a:pt x="112000" y="97777"/>
                    <a:pt x="104000" y="84444"/>
                  </a:cubicBezTo>
                  <a:cubicBezTo>
                    <a:pt x="102000" y="72592"/>
                    <a:pt x="100000" y="60740"/>
                    <a:pt x="86000" y="54814"/>
                  </a:cubicBezTo>
                  <a:cubicBezTo>
                    <a:pt x="74000" y="44444"/>
                    <a:pt x="66000" y="34074"/>
                    <a:pt x="50000" y="26666"/>
                  </a:cubicBezTo>
                  <a:cubicBezTo>
                    <a:pt x="40000" y="17777"/>
                    <a:pt x="34000" y="13333"/>
                    <a:pt x="20000" y="1037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Google Shape;168;p20"/>
            <p:cNvSpPr/>
            <p:nvPr/>
          </p:nvSpPr>
          <p:spPr>
            <a:xfrm>
              <a:off x="4919" y="3594"/>
              <a:ext cx="53" cy="46"/>
            </a:xfrm>
            <a:custGeom>
              <a:avLst/>
              <a:gdLst/>
              <a:ahLst/>
              <a:cxnLst/>
              <a:rect l="l" t="t" r="r" b="b"/>
              <a:pathLst>
                <a:path w="120000" h="120000" extrusionOk="0">
                  <a:moveTo>
                    <a:pt x="47323" y="45245"/>
                  </a:moveTo>
                  <a:cubicBezTo>
                    <a:pt x="42253" y="64918"/>
                    <a:pt x="42253" y="64918"/>
                    <a:pt x="21971" y="62950"/>
                  </a:cubicBezTo>
                  <a:cubicBezTo>
                    <a:pt x="3380" y="64918"/>
                    <a:pt x="5070" y="66885"/>
                    <a:pt x="1690" y="86557"/>
                  </a:cubicBezTo>
                  <a:cubicBezTo>
                    <a:pt x="3380" y="118032"/>
                    <a:pt x="0" y="120000"/>
                    <a:pt x="21971" y="116065"/>
                  </a:cubicBezTo>
                  <a:cubicBezTo>
                    <a:pt x="32112" y="106229"/>
                    <a:pt x="35492" y="94426"/>
                    <a:pt x="47323" y="86557"/>
                  </a:cubicBezTo>
                  <a:cubicBezTo>
                    <a:pt x="50704" y="64918"/>
                    <a:pt x="47323" y="49180"/>
                    <a:pt x="67605" y="45245"/>
                  </a:cubicBezTo>
                  <a:cubicBezTo>
                    <a:pt x="70985" y="23606"/>
                    <a:pt x="74366" y="7868"/>
                    <a:pt x="92957" y="0"/>
                  </a:cubicBezTo>
                  <a:cubicBezTo>
                    <a:pt x="109859" y="3934"/>
                    <a:pt x="116619" y="1967"/>
                    <a:pt x="120000" y="21639"/>
                  </a:cubicBezTo>
                  <a:cubicBezTo>
                    <a:pt x="106478" y="43278"/>
                    <a:pt x="81126" y="41311"/>
                    <a:pt x="59154" y="45245"/>
                  </a:cubicBezTo>
                  <a:cubicBezTo>
                    <a:pt x="50704" y="53114"/>
                    <a:pt x="54084" y="53114"/>
                    <a:pt x="47323" y="45245"/>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9" name="Google Shape;169;p20"/>
            <p:cNvSpPr/>
            <p:nvPr/>
          </p:nvSpPr>
          <p:spPr>
            <a:xfrm>
              <a:off x="4759" y="3569"/>
              <a:ext cx="17" cy="23"/>
            </a:xfrm>
            <a:custGeom>
              <a:avLst/>
              <a:gdLst/>
              <a:ahLst/>
              <a:cxnLst/>
              <a:rect l="l" t="t" r="r" b="b"/>
              <a:pathLst>
                <a:path w="120000" h="120000" extrusionOk="0">
                  <a:moveTo>
                    <a:pt x="46956" y="0"/>
                  </a:moveTo>
                  <a:cubicBezTo>
                    <a:pt x="41739" y="28000"/>
                    <a:pt x="15652" y="32000"/>
                    <a:pt x="0" y="56000"/>
                  </a:cubicBezTo>
                  <a:cubicBezTo>
                    <a:pt x="15652" y="84000"/>
                    <a:pt x="41739" y="96000"/>
                    <a:pt x="62608" y="120000"/>
                  </a:cubicBezTo>
                  <a:cubicBezTo>
                    <a:pt x="120000" y="60000"/>
                    <a:pt x="20869" y="36000"/>
                    <a:pt x="46956"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Google Shape;170;p20"/>
            <p:cNvSpPr/>
            <p:nvPr/>
          </p:nvSpPr>
          <p:spPr>
            <a:xfrm>
              <a:off x="4751" y="3547"/>
              <a:ext cx="20" cy="17"/>
            </a:xfrm>
            <a:custGeom>
              <a:avLst/>
              <a:gdLst/>
              <a:ahLst/>
              <a:cxnLst/>
              <a:rect l="l" t="t" r="r" b="b"/>
              <a:pathLst>
                <a:path w="120000" h="120000" extrusionOk="0">
                  <a:moveTo>
                    <a:pt x="87692" y="0"/>
                  </a:moveTo>
                  <a:cubicBezTo>
                    <a:pt x="78461" y="62608"/>
                    <a:pt x="46153" y="57391"/>
                    <a:pt x="0" y="73043"/>
                  </a:cubicBezTo>
                  <a:cubicBezTo>
                    <a:pt x="23076" y="120000"/>
                    <a:pt x="50769" y="114782"/>
                    <a:pt x="96923" y="104347"/>
                  </a:cubicBezTo>
                  <a:cubicBezTo>
                    <a:pt x="120000" y="62608"/>
                    <a:pt x="106153" y="36521"/>
                    <a:pt x="87692"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 name="Google Shape;171;p20"/>
            <p:cNvSpPr/>
            <p:nvPr/>
          </p:nvSpPr>
          <p:spPr>
            <a:xfrm>
              <a:off x="4598" y="3353"/>
              <a:ext cx="24" cy="33"/>
            </a:xfrm>
            <a:custGeom>
              <a:avLst/>
              <a:gdLst/>
              <a:ahLst/>
              <a:cxnLst/>
              <a:rect l="l" t="t" r="r" b="b"/>
              <a:pathLst>
                <a:path w="120000" h="120000" extrusionOk="0">
                  <a:moveTo>
                    <a:pt x="105000" y="0"/>
                  </a:moveTo>
                  <a:cubicBezTo>
                    <a:pt x="120000" y="27272"/>
                    <a:pt x="67500" y="24545"/>
                    <a:pt x="37500" y="30000"/>
                  </a:cubicBezTo>
                  <a:cubicBezTo>
                    <a:pt x="0" y="49090"/>
                    <a:pt x="26250" y="65454"/>
                    <a:pt x="45000" y="87272"/>
                  </a:cubicBezTo>
                  <a:cubicBezTo>
                    <a:pt x="52500" y="120000"/>
                    <a:pt x="56250" y="111818"/>
                    <a:pt x="90000" y="98181"/>
                  </a:cubicBezTo>
                  <a:cubicBezTo>
                    <a:pt x="120000" y="68181"/>
                    <a:pt x="108750" y="38181"/>
                    <a:pt x="105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 name="Google Shape;172;p20"/>
            <p:cNvSpPr/>
            <p:nvPr/>
          </p:nvSpPr>
          <p:spPr>
            <a:xfrm>
              <a:off x="4632" y="3396"/>
              <a:ext cx="26" cy="33"/>
            </a:xfrm>
            <a:custGeom>
              <a:avLst/>
              <a:gdLst/>
              <a:ahLst/>
              <a:cxnLst/>
              <a:rect l="l" t="t" r="r" b="b"/>
              <a:pathLst>
                <a:path w="120000" h="120000" extrusionOk="0">
                  <a:moveTo>
                    <a:pt x="105882" y="0"/>
                  </a:moveTo>
                  <a:cubicBezTo>
                    <a:pt x="120000" y="27272"/>
                    <a:pt x="63529" y="19090"/>
                    <a:pt x="35294" y="24545"/>
                  </a:cubicBezTo>
                  <a:cubicBezTo>
                    <a:pt x="0" y="43636"/>
                    <a:pt x="31764" y="65454"/>
                    <a:pt x="49411" y="87272"/>
                  </a:cubicBezTo>
                  <a:cubicBezTo>
                    <a:pt x="56470" y="120000"/>
                    <a:pt x="60000" y="111818"/>
                    <a:pt x="91764" y="98181"/>
                  </a:cubicBezTo>
                  <a:cubicBezTo>
                    <a:pt x="120000" y="68181"/>
                    <a:pt x="109411" y="38181"/>
                    <a:pt x="105882"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 name="Google Shape;173;p20"/>
            <p:cNvSpPr/>
            <p:nvPr/>
          </p:nvSpPr>
          <p:spPr>
            <a:xfrm>
              <a:off x="4659" y="3459"/>
              <a:ext cx="28" cy="28"/>
            </a:xfrm>
            <a:custGeom>
              <a:avLst/>
              <a:gdLst/>
              <a:ahLst/>
              <a:cxnLst/>
              <a:rect l="l" t="t" r="r" b="b"/>
              <a:pathLst>
                <a:path w="120000" h="120000" extrusionOk="0">
                  <a:moveTo>
                    <a:pt x="107368" y="6486"/>
                  </a:moveTo>
                  <a:cubicBezTo>
                    <a:pt x="120000" y="38918"/>
                    <a:pt x="56842" y="0"/>
                    <a:pt x="31578" y="6486"/>
                  </a:cubicBezTo>
                  <a:cubicBezTo>
                    <a:pt x="0" y="29189"/>
                    <a:pt x="28421" y="55135"/>
                    <a:pt x="44210" y="81081"/>
                  </a:cubicBezTo>
                  <a:cubicBezTo>
                    <a:pt x="50526" y="120000"/>
                    <a:pt x="53684" y="110270"/>
                    <a:pt x="82105" y="94054"/>
                  </a:cubicBezTo>
                  <a:cubicBezTo>
                    <a:pt x="107368" y="58378"/>
                    <a:pt x="110526" y="51891"/>
                    <a:pt x="107368" y="6486"/>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 name="Google Shape;174;p20"/>
            <p:cNvSpPr/>
            <p:nvPr/>
          </p:nvSpPr>
          <p:spPr>
            <a:xfrm>
              <a:off x="4693" y="3449"/>
              <a:ext cx="28" cy="26"/>
            </a:xfrm>
            <a:custGeom>
              <a:avLst/>
              <a:gdLst/>
              <a:ahLst/>
              <a:cxnLst/>
              <a:rect l="l" t="t" r="r" b="b"/>
              <a:pathLst>
                <a:path w="120000" h="120000" extrusionOk="0">
                  <a:moveTo>
                    <a:pt x="107368" y="7058"/>
                  </a:moveTo>
                  <a:cubicBezTo>
                    <a:pt x="120000" y="42352"/>
                    <a:pt x="56842" y="0"/>
                    <a:pt x="31578" y="7058"/>
                  </a:cubicBezTo>
                  <a:cubicBezTo>
                    <a:pt x="0" y="31764"/>
                    <a:pt x="34736" y="49411"/>
                    <a:pt x="50526" y="77647"/>
                  </a:cubicBezTo>
                  <a:cubicBezTo>
                    <a:pt x="56842" y="120000"/>
                    <a:pt x="56842" y="95294"/>
                    <a:pt x="85263" y="77647"/>
                  </a:cubicBezTo>
                  <a:cubicBezTo>
                    <a:pt x="110526" y="38823"/>
                    <a:pt x="110526" y="56470"/>
                    <a:pt x="107368" y="7058"/>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 name="Google Shape;175;p20"/>
            <p:cNvSpPr/>
            <p:nvPr/>
          </p:nvSpPr>
          <p:spPr>
            <a:xfrm>
              <a:off x="4683" y="3413"/>
              <a:ext cx="26" cy="20"/>
            </a:xfrm>
            <a:custGeom>
              <a:avLst/>
              <a:gdLst/>
              <a:ahLst/>
              <a:cxnLst/>
              <a:rect l="l" t="t" r="r" b="b"/>
              <a:pathLst>
                <a:path w="120000" h="120000" extrusionOk="0">
                  <a:moveTo>
                    <a:pt x="106285" y="4444"/>
                  </a:moveTo>
                  <a:cubicBezTo>
                    <a:pt x="120000" y="48888"/>
                    <a:pt x="61714" y="0"/>
                    <a:pt x="34285" y="8888"/>
                  </a:cubicBezTo>
                  <a:cubicBezTo>
                    <a:pt x="0" y="40000"/>
                    <a:pt x="27428" y="31111"/>
                    <a:pt x="44571" y="66666"/>
                  </a:cubicBezTo>
                  <a:cubicBezTo>
                    <a:pt x="51428" y="120000"/>
                    <a:pt x="54857" y="106666"/>
                    <a:pt x="85714" y="84444"/>
                  </a:cubicBezTo>
                  <a:cubicBezTo>
                    <a:pt x="113142" y="35555"/>
                    <a:pt x="109714" y="66666"/>
                    <a:pt x="106285" y="4444"/>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 name="Google Shape;176;p20"/>
            <p:cNvSpPr/>
            <p:nvPr/>
          </p:nvSpPr>
          <p:spPr>
            <a:xfrm>
              <a:off x="4657" y="3388"/>
              <a:ext cx="26" cy="35"/>
            </a:xfrm>
            <a:custGeom>
              <a:avLst/>
              <a:gdLst/>
              <a:ahLst/>
              <a:cxnLst/>
              <a:rect l="l" t="t" r="r" b="b"/>
              <a:pathLst>
                <a:path w="120000" h="120000" extrusionOk="0">
                  <a:moveTo>
                    <a:pt x="96000" y="40851"/>
                  </a:moveTo>
                  <a:cubicBezTo>
                    <a:pt x="92571" y="33191"/>
                    <a:pt x="75428" y="0"/>
                    <a:pt x="65142" y="5106"/>
                  </a:cubicBezTo>
                  <a:cubicBezTo>
                    <a:pt x="54857" y="10212"/>
                    <a:pt x="34285" y="51063"/>
                    <a:pt x="34285" y="63829"/>
                  </a:cubicBezTo>
                  <a:cubicBezTo>
                    <a:pt x="0" y="81702"/>
                    <a:pt x="48000" y="68936"/>
                    <a:pt x="65142" y="89361"/>
                  </a:cubicBezTo>
                  <a:cubicBezTo>
                    <a:pt x="72000" y="120000"/>
                    <a:pt x="61714" y="86808"/>
                    <a:pt x="92571" y="74042"/>
                  </a:cubicBezTo>
                  <a:cubicBezTo>
                    <a:pt x="120000" y="45957"/>
                    <a:pt x="99428" y="76595"/>
                    <a:pt x="96000" y="40851"/>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 name="Google Shape;177;p20"/>
            <p:cNvSpPr/>
            <p:nvPr/>
          </p:nvSpPr>
          <p:spPr>
            <a:xfrm>
              <a:off x="4625" y="3372"/>
              <a:ext cx="24" cy="26"/>
            </a:xfrm>
            <a:custGeom>
              <a:avLst/>
              <a:gdLst/>
              <a:ahLst/>
              <a:cxnLst/>
              <a:rect l="l" t="t" r="r" b="b"/>
              <a:pathLst>
                <a:path w="120000" h="120000" extrusionOk="0">
                  <a:moveTo>
                    <a:pt x="82500" y="34285"/>
                  </a:moveTo>
                  <a:cubicBezTo>
                    <a:pt x="97500" y="68571"/>
                    <a:pt x="67500" y="0"/>
                    <a:pt x="37500" y="6857"/>
                  </a:cubicBezTo>
                  <a:cubicBezTo>
                    <a:pt x="0" y="30857"/>
                    <a:pt x="26250" y="51428"/>
                    <a:pt x="45000" y="78857"/>
                  </a:cubicBezTo>
                  <a:cubicBezTo>
                    <a:pt x="52500" y="120000"/>
                    <a:pt x="56250" y="109714"/>
                    <a:pt x="90000" y="92571"/>
                  </a:cubicBezTo>
                  <a:cubicBezTo>
                    <a:pt x="120000" y="54857"/>
                    <a:pt x="86250" y="82285"/>
                    <a:pt x="82500" y="34285"/>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20"/>
            <p:cNvSpPr/>
            <p:nvPr/>
          </p:nvSpPr>
          <p:spPr>
            <a:xfrm>
              <a:off x="4665" y="3425"/>
              <a:ext cx="24" cy="26"/>
            </a:xfrm>
            <a:custGeom>
              <a:avLst/>
              <a:gdLst/>
              <a:ahLst/>
              <a:cxnLst/>
              <a:rect l="l" t="t" r="r" b="b"/>
              <a:pathLst>
                <a:path w="120000" h="120000" extrusionOk="0">
                  <a:moveTo>
                    <a:pt x="82500" y="34285"/>
                  </a:moveTo>
                  <a:cubicBezTo>
                    <a:pt x="97500" y="68571"/>
                    <a:pt x="67500" y="0"/>
                    <a:pt x="37500" y="6857"/>
                  </a:cubicBezTo>
                  <a:cubicBezTo>
                    <a:pt x="0" y="30857"/>
                    <a:pt x="26250" y="51428"/>
                    <a:pt x="45000" y="78857"/>
                  </a:cubicBezTo>
                  <a:cubicBezTo>
                    <a:pt x="52500" y="120000"/>
                    <a:pt x="56250" y="109714"/>
                    <a:pt x="90000" y="92571"/>
                  </a:cubicBezTo>
                  <a:cubicBezTo>
                    <a:pt x="120000" y="54857"/>
                    <a:pt x="86250" y="82285"/>
                    <a:pt x="82500" y="34285"/>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20"/>
            <p:cNvSpPr/>
            <p:nvPr/>
          </p:nvSpPr>
          <p:spPr>
            <a:xfrm>
              <a:off x="3055" y="2051"/>
              <a:ext cx="141" cy="108"/>
            </a:xfrm>
            <a:custGeom>
              <a:avLst/>
              <a:gdLst/>
              <a:ahLst/>
              <a:cxnLst/>
              <a:rect l="l" t="t" r="r" b="b"/>
              <a:pathLst>
                <a:path w="120000" h="120000" extrusionOk="0">
                  <a:moveTo>
                    <a:pt x="108571" y="3333"/>
                  </a:moveTo>
                  <a:cubicBezTo>
                    <a:pt x="110476" y="2500"/>
                    <a:pt x="115555" y="0"/>
                    <a:pt x="117460" y="3333"/>
                  </a:cubicBezTo>
                  <a:cubicBezTo>
                    <a:pt x="118730" y="5833"/>
                    <a:pt x="120000" y="13333"/>
                    <a:pt x="120000" y="13333"/>
                  </a:cubicBezTo>
                  <a:cubicBezTo>
                    <a:pt x="119365" y="15833"/>
                    <a:pt x="120000" y="18333"/>
                    <a:pt x="118730" y="20000"/>
                  </a:cubicBezTo>
                  <a:cubicBezTo>
                    <a:pt x="111111" y="28333"/>
                    <a:pt x="92698" y="28333"/>
                    <a:pt x="83174" y="36666"/>
                  </a:cubicBezTo>
                  <a:cubicBezTo>
                    <a:pt x="79365" y="44166"/>
                    <a:pt x="76190" y="45000"/>
                    <a:pt x="69206" y="48333"/>
                  </a:cubicBezTo>
                  <a:cubicBezTo>
                    <a:pt x="66666" y="49166"/>
                    <a:pt x="61587" y="51666"/>
                    <a:pt x="61587" y="51666"/>
                  </a:cubicBezTo>
                  <a:cubicBezTo>
                    <a:pt x="55873" y="63333"/>
                    <a:pt x="52698" y="61666"/>
                    <a:pt x="45079" y="68333"/>
                  </a:cubicBezTo>
                  <a:cubicBezTo>
                    <a:pt x="41904" y="81666"/>
                    <a:pt x="44444" y="65000"/>
                    <a:pt x="47619" y="76666"/>
                  </a:cubicBezTo>
                  <a:cubicBezTo>
                    <a:pt x="51428" y="90000"/>
                    <a:pt x="45079" y="90000"/>
                    <a:pt x="52698" y="96666"/>
                  </a:cubicBezTo>
                  <a:cubicBezTo>
                    <a:pt x="57142" y="100833"/>
                    <a:pt x="67936" y="105000"/>
                    <a:pt x="67936" y="105000"/>
                  </a:cubicBezTo>
                  <a:cubicBezTo>
                    <a:pt x="66666" y="115833"/>
                    <a:pt x="67301" y="120000"/>
                    <a:pt x="59047" y="116666"/>
                  </a:cubicBezTo>
                  <a:cubicBezTo>
                    <a:pt x="57777" y="114166"/>
                    <a:pt x="55238" y="108333"/>
                    <a:pt x="52698" y="108333"/>
                  </a:cubicBezTo>
                  <a:cubicBezTo>
                    <a:pt x="50158" y="108333"/>
                    <a:pt x="45079" y="111666"/>
                    <a:pt x="45079" y="111666"/>
                  </a:cubicBezTo>
                  <a:cubicBezTo>
                    <a:pt x="33015" y="107500"/>
                    <a:pt x="26666" y="103333"/>
                    <a:pt x="13333" y="101666"/>
                  </a:cubicBezTo>
                  <a:cubicBezTo>
                    <a:pt x="8888" y="95833"/>
                    <a:pt x="0" y="85000"/>
                    <a:pt x="12063" y="88333"/>
                  </a:cubicBezTo>
                  <a:cubicBezTo>
                    <a:pt x="18412" y="75833"/>
                    <a:pt x="16507" y="77500"/>
                    <a:pt x="29841" y="75000"/>
                  </a:cubicBezTo>
                  <a:cubicBezTo>
                    <a:pt x="34920" y="70000"/>
                    <a:pt x="34285" y="73333"/>
                    <a:pt x="32380" y="63333"/>
                  </a:cubicBezTo>
                  <a:cubicBezTo>
                    <a:pt x="31746" y="60000"/>
                    <a:pt x="29841" y="53333"/>
                    <a:pt x="29841" y="53333"/>
                  </a:cubicBezTo>
                  <a:cubicBezTo>
                    <a:pt x="31746" y="34166"/>
                    <a:pt x="31746" y="35833"/>
                    <a:pt x="46349" y="38333"/>
                  </a:cubicBezTo>
                  <a:cubicBezTo>
                    <a:pt x="52063" y="37500"/>
                    <a:pt x="61587" y="30000"/>
                    <a:pt x="61587" y="30000"/>
                  </a:cubicBezTo>
                  <a:cubicBezTo>
                    <a:pt x="64761" y="24166"/>
                    <a:pt x="66666" y="22500"/>
                    <a:pt x="71746" y="20000"/>
                  </a:cubicBezTo>
                  <a:cubicBezTo>
                    <a:pt x="85079" y="22500"/>
                    <a:pt x="102222" y="20833"/>
                    <a:pt x="108571" y="3333"/>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20"/>
            <p:cNvSpPr/>
            <p:nvPr/>
          </p:nvSpPr>
          <p:spPr>
            <a:xfrm>
              <a:off x="3139" y="2155"/>
              <a:ext cx="40" cy="12"/>
            </a:xfrm>
            <a:custGeom>
              <a:avLst/>
              <a:gdLst/>
              <a:ahLst/>
              <a:cxnLst/>
              <a:rect l="l" t="t" r="r" b="b"/>
              <a:pathLst>
                <a:path w="120000" h="120000" extrusionOk="0">
                  <a:moveTo>
                    <a:pt x="54339" y="0"/>
                  </a:moveTo>
                  <a:cubicBezTo>
                    <a:pt x="45283" y="7058"/>
                    <a:pt x="36226" y="0"/>
                    <a:pt x="27169" y="14117"/>
                  </a:cubicBezTo>
                  <a:cubicBezTo>
                    <a:pt x="0" y="63529"/>
                    <a:pt x="67924" y="105882"/>
                    <a:pt x="72452" y="112941"/>
                  </a:cubicBezTo>
                  <a:cubicBezTo>
                    <a:pt x="81509" y="105882"/>
                    <a:pt x="92830" y="120000"/>
                    <a:pt x="99622" y="98823"/>
                  </a:cubicBezTo>
                  <a:cubicBezTo>
                    <a:pt x="120000" y="21176"/>
                    <a:pt x="67924" y="0"/>
                    <a:pt x="54339"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20"/>
            <p:cNvSpPr/>
            <p:nvPr/>
          </p:nvSpPr>
          <p:spPr>
            <a:xfrm>
              <a:off x="3344" y="1999"/>
              <a:ext cx="42" cy="28"/>
            </a:xfrm>
            <a:custGeom>
              <a:avLst/>
              <a:gdLst/>
              <a:ahLst/>
              <a:cxnLst/>
              <a:rect l="l" t="t" r="r" b="b"/>
              <a:pathLst>
                <a:path w="120000" h="120000" extrusionOk="0">
                  <a:moveTo>
                    <a:pt x="119999" y="12972"/>
                  </a:moveTo>
                  <a:cubicBezTo>
                    <a:pt x="111578" y="51891"/>
                    <a:pt x="73684" y="55135"/>
                    <a:pt x="52631" y="77837"/>
                  </a:cubicBezTo>
                  <a:cubicBezTo>
                    <a:pt x="46315" y="110270"/>
                    <a:pt x="46315" y="120000"/>
                    <a:pt x="23157" y="110270"/>
                  </a:cubicBezTo>
                  <a:cubicBezTo>
                    <a:pt x="12631" y="87567"/>
                    <a:pt x="0" y="32432"/>
                    <a:pt x="18947" y="12972"/>
                  </a:cubicBezTo>
                  <a:cubicBezTo>
                    <a:pt x="25263" y="6486"/>
                    <a:pt x="44210" y="0"/>
                    <a:pt x="44210" y="0"/>
                  </a:cubicBezTo>
                  <a:cubicBezTo>
                    <a:pt x="69473" y="6486"/>
                    <a:pt x="94736" y="12972"/>
                    <a:pt x="119999" y="12972"/>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20"/>
            <p:cNvSpPr/>
            <p:nvPr/>
          </p:nvSpPr>
          <p:spPr>
            <a:xfrm>
              <a:off x="3374" y="2012"/>
              <a:ext cx="50" cy="20"/>
            </a:xfrm>
            <a:custGeom>
              <a:avLst/>
              <a:gdLst/>
              <a:ahLst/>
              <a:cxnLst/>
              <a:rect l="l" t="t" r="r" b="b"/>
              <a:pathLst>
                <a:path w="120000" h="120000" extrusionOk="0">
                  <a:moveTo>
                    <a:pt x="51176" y="0"/>
                  </a:moveTo>
                  <a:cubicBezTo>
                    <a:pt x="40588" y="9230"/>
                    <a:pt x="19411" y="27692"/>
                    <a:pt x="19411" y="27692"/>
                  </a:cubicBezTo>
                  <a:cubicBezTo>
                    <a:pt x="0" y="106153"/>
                    <a:pt x="82941" y="110769"/>
                    <a:pt x="100588" y="120000"/>
                  </a:cubicBezTo>
                  <a:cubicBezTo>
                    <a:pt x="104117" y="115384"/>
                    <a:pt x="109411" y="120000"/>
                    <a:pt x="111176" y="110769"/>
                  </a:cubicBezTo>
                  <a:cubicBezTo>
                    <a:pt x="120000" y="13846"/>
                    <a:pt x="74117" y="13846"/>
                    <a:pt x="51176"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20"/>
            <p:cNvSpPr/>
            <p:nvPr/>
          </p:nvSpPr>
          <p:spPr>
            <a:xfrm>
              <a:off x="3428" y="2015"/>
              <a:ext cx="50" cy="32"/>
            </a:xfrm>
            <a:custGeom>
              <a:avLst/>
              <a:gdLst/>
              <a:ahLst/>
              <a:cxnLst/>
              <a:rect l="l" t="t" r="r" b="b"/>
              <a:pathLst>
                <a:path w="120000" h="120000" extrusionOk="0">
                  <a:moveTo>
                    <a:pt x="90909" y="25116"/>
                  </a:moveTo>
                  <a:cubicBezTo>
                    <a:pt x="72727" y="44651"/>
                    <a:pt x="65454" y="44651"/>
                    <a:pt x="47272" y="25116"/>
                  </a:cubicBezTo>
                  <a:cubicBezTo>
                    <a:pt x="36363" y="0"/>
                    <a:pt x="32727" y="11162"/>
                    <a:pt x="18181" y="25116"/>
                  </a:cubicBezTo>
                  <a:cubicBezTo>
                    <a:pt x="7272" y="47441"/>
                    <a:pt x="0" y="58604"/>
                    <a:pt x="14545" y="97674"/>
                  </a:cubicBezTo>
                  <a:cubicBezTo>
                    <a:pt x="21818" y="117209"/>
                    <a:pt x="58181" y="120000"/>
                    <a:pt x="58181" y="120000"/>
                  </a:cubicBezTo>
                  <a:cubicBezTo>
                    <a:pt x="74545" y="111627"/>
                    <a:pt x="98181" y="92093"/>
                    <a:pt x="112727" y="75348"/>
                  </a:cubicBezTo>
                  <a:cubicBezTo>
                    <a:pt x="120000" y="41860"/>
                    <a:pt x="110909" y="41860"/>
                    <a:pt x="90909" y="25116"/>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20"/>
            <p:cNvSpPr/>
            <p:nvPr/>
          </p:nvSpPr>
          <p:spPr>
            <a:xfrm>
              <a:off x="3777" y="2042"/>
              <a:ext cx="88" cy="31"/>
            </a:xfrm>
            <a:custGeom>
              <a:avLst/>
              <a:gdLst/>
              <a:ahLst/>
              <a:cxnLst/>
              <a:rect l="l" t="t" r="r" b="b"/>
              <a:pathLst>
                <a:path w="120000" h="120000" extrusionOk="0">
                  <a:moveTo>
                    <a:pt x="14358" y="0"/>
                  </a:moveTo>
                  <a:cubicBezTo>
                    <a:pt x="8205" y="11707"/>
                    <a:pt x="0" y="26341"/>
                    <a:pt x="8205" y="46829"/>
                  </a:cubicBezTo>
                  <a:cubicBezTo>
                    <a:pt x="21538" y="79024"/>
                    <a:pt x="34871" y="81951"/>
                    <a:pt x="51282" y="87804"/>
                  </a:cubicBezTo>
                  <a:cubicBezTo>
                    <a:pt x="67692" y="120000"/>
                    <a:pt x="58461" y="114146"/>
                    <a:pt x="77948" y="105365"/>
                  </a:cubicBezTo>
                  <a:cubicBezTo>
                    <a:pt x="90256" y="93658"/>
                    <a:pt x="103589" y="84878"/>
                    <a:pt x="114871" y="64390"/>
                  </a:cubicBezTo>
                  <a:cubicBezTo>
                    <a:pt x="120000" y="17560"/>
                    <a:pt x="89230" y="14634"/>
                    <a:pt x="80000" y="11707"/>
                  </a:cubicBezTo>
                  <a:cubicBezTo>
                    <a:pt x="17435" y="17560"/>
                    <a:pt x="34871" y="58536"/>
                    <a:pt x="1435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20"/>
            <p:cNvSpPr/>
            <p:nvPr/>
          </p:nvSpPr>
          <p:spPr>
            <a:xfrm>
              <a:off x="3867" y="2041"/>
              <a:ext cx="46" cy="24"/>
            </a:xfrm>
            <a:custGeom>
              <a:avLst/>
              <a:gdLst/>
              <a:ahLst/>
              <a:cxnLst/>
              <a:rect l="l" t="t" r="r" b="b"/>
              <a:pathLst>
                <a:path w="120000" h="120000" extrusionOk="0">
                  <a:moveTo>
                    <a:pt x="61935" y="15000"/>
                  </a:moveTo>
                  <a:cubicBezTo>
                    <a:pt x="85161" y="0"/>
                    <a:pt x="102580" y="3750"/>
                    <a:pt x="120000" y="37500"/>
                  </a:cubicBezTo>
                  <a:cubicBezTo>
                    <a:pt x="114193" y="86250"/>
                    <a:pt x="81290" y="105000"/>
                    <a:pt x="58064" y="120000"/>
                  </a:cubicBezTo>
                  <a:cubicBezTo>
                    <a:pt x="29032" y="82500"/>
                    <a:pt x="44516" y="93750"/>
                    <a:pt x="11612" y="82500"/>
                  </a:cubicBezTo>
                  <a:cubicBezTo>
                    <a:pt x="0" y="15000"/>
                    <a:pt x="27096" y="30000"/>
                    <a:pt x="61935" y="15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20"/>
            <p:cNvSpPr/>
            <p:nvPr/>
          </p:nvSpPr>
          <p:spPr>
            <a:xfrm>
              <a:off x="3846" y="2070"/>
              <a:ext cx="37" cy="17"/>
            </a:xfrm>
            <a:custGeom>
              <a:avLst/>
              <a:gdLst/>
              <a:ahLst/>
              <a:cxnLst/>
              <a:rect l="l" t="t" r="r" b="b"/>
              <a:pathLst>
                <a:path w="120000" h="120000" extrusionOk="0">
                  <a:moveTo>
                    <a:pt x="48979" y="5217"/>
                  </a:moveTo>
                  <a:cubicBezTo>
                    <a:pt x="36734" y="10434"/>
                    <a:pt x="19591" y="0"/>
                    <a:pt x="14693" y="26086"/>
                  </a:cubicBezTo>
                  <a:cubicBezTo>
                    <a:pt x="0" y="99130"/>
                    <a:pt x="78367" y="109565"/>
                    <a:pt x="93061" y="120000"/>
                  </a:cubicBezTo>
                  <a:cubicBezTo>
                    <a:pt x="119999" y="31304"/>
                    <a:pt x="85714" y="15652"/>
                    <a:pt x="48979" y="5217"/>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20"/>
            <p:cNvSpPr/>
            <p:nvPr/>
          </p:nvSpPr>
          <p:spPr>
            <a:xfrm>
              <a:off x="4098" y="2294"/>
              <a:ext cx="76" cy="114"/>
            </a:xfrm>
            <a:custGeom>
              <a:avLst/>
              <a:gdLst/>
              <a:ahLst/>
              <a:cxnLst/>
              <a:rect l="l" t="t" r="r" b="b"/>
              <a:pathLst>
                <a:path w="120000" h="120000" extrusionOk="0">
                  <a:moveTo>
                    <a:pt x="7058" y="0"/>
                  </a:moveTo>
                  <a:cubicBezTo>
                    <a:pt x="4705" y="4736"/>
                    <a:pt x="0" y="14210"/>
                    <a:pt x="0" y="14210"/>
                  </a:cubicBezTo>
                  <a:cubicBezTo>
                    <a:pt x="3529" y="20526"/>
                    <a:pt x="10588" y="27631"/>
                    <a:pt x="16470" y="33157"/>
                  </a:cubicBezTo>
                  <a:cubicBezTo>
                    <a:pt x="20000" y="45789"/>
                    <a:pt x="18823" y="54473"/>
                    <a:pt x="37647" y="56842"/>
                  </a:cubicBezTo>
                  <a:cubicBezTo>
                    <a:pt x="51764" y="63157"/>
                    <a:pt x="47058" y="71842"/>
                    <a:pt x="42352" y="82105"/>
                  </a:cubicBezTo>
                  <a:cubicBezTo>
                    <a:pt x="67058" y="93157"/>
                    <a:pt x="70588" y="109736"/>
                    <a:pt x="94117" y="120000"/>
                  </a:cubicBezTo>
                  <a:cubicBezTo>
                    <a:pt x="111764" y="116842"/>
                    <a:pt x="120000" y="106578"/>
                    <a:pt x="101176" y="97894"/>
                  </a:cubicBezTo>
                  <a:cubicBezTo>
                    <a:pt x="84705" y="101842"/>
                    <a:pt x="91764" y="86842"/>
                    <a:pt x="87058" y="80526"/>
                  </a:cubicBezTo>
                  <a:cubicBezTo>
                    <a:pt x="84705" y="77368"/>
                    <a:pt x="76470" y="74210"/>
                    <a:pt x="72941" y="72631"/>
                  </a:cubicBezTo>
                  <a:cubicBezTo>
                    <a:pt x="69411" y="64736"/>
                    <a:pt x="76470" y="51315"/>
                    <a:pt x="61176" y="58421"/>
                  </a:cubicBezTo>
                  <a:cubicBezTo>
                    <a:pt x="54117" y="51315"/>
                    <a:pt x="55294" y="42631"/>
                    <a:pt x="49411" y="34736"/>
                  </a:cubicBezTo>
                  <a:cubicBezTo>
                    <a:pt x="42352" y="25263"/>
                    <a:pt x="18823" y="14210"/>
                    <a:pt x="4705" y="9473"/>
                  </a:cubicBezTo>
                  <a:lnTo>
                    <a:pt x="7058" y="0"/>
                  </a:ln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20"/>
            <p:cNvSpPr/>
            <p:nvPr/>
          </p:nvSpPr>
          <p:spPr>
            <a:xfrm>
              <a:off x="4159" y="2412"/>
              <a:ext cx="55" cy="78"/>
            </a:xfrm>
            <a:custGeom>
              <a:avLst/>
              <a:gdLst/>
              <a:ahLst/>
              <a:cxnLst/>
              <a:rect l="l" t="t" r="r" b="b"/>
              <a:pathLst>
                <a:path w="120000" h="120000" extrusionOk="0">
                  <a:moveTo>
                    <a:pt x="103783" y="25631"/>
                  </a:moveTo>
                  <a:cubicBezTo>
                    <a:pt x="118378" y="41941"/>
                    <a:pt x="113513" y="33786"/>
                    <a:pt x="120000" y="46601"/>
                  </a:cubicBezTo>
                  <a:cubicBezTo>
                    <a:pt x="113513" y="89708"/>
                    <a:pt x="110270" y="94368"/>
                    <a:pt x="48648" y="97864"/>
                  </a:cubicBezTo>
                  <a:cubicBezTo>
                    <a:pt x="53513" y="102524"/>
                    <a:pt x="63243" y="110679"/>
                    <a:pt x="51891" y="116504"/>
                  </a:cubicBezTo>
                  <a:cubicBezTo>
                    <a:pt x="45405" y="120000"/>
                    <a:pt x="38918" y="110679"/>
                    <a:pt x="32432" y="109514"/>
                  </a:cubicBezTo>
                  <a:cubicBezTo>
                    <a:pt x="27567" y="97864"/>
                    <a:pt x="32432" y="103689"/>
                    <a:pt x="9729" y="97864"/>
                  </a:cubicBezTo>
                  <a:cubicBezTo>
                    <a:pt x="6486" y="96699"/>
                    <a:pt x="0" y="95533"/>
                    <a:pt x="0" y="95533"/>
                  </a:cubicBezTo>
                  <a:cubicBezTo>
                    <a:pt x="4864" y="85048"/>
                    <a:pt x="11351" y="78058"/>
                    <a:pt x="16216" y="67572"/>
                  </a:cubicBezTo>
                  <a:cubicBezTo>
                    <a:pt x="17837" y="65242"/>
                    <a:pt x="19459" y="60582"/>
                    <a:pt x="19459" y="60582"/>
                  </a:cubicBezTo>
                  <a:cubicBezTo>
                    <a:pt x="16216" y="48932"/>
                    <a:pt x="12972" y="38446"/>
                    <a:pt x="3243" y="27961"/>
                  </a:cubicBezTo>
                  <a:cubicBezTo>
                    <a:pt x="4864" y="24466"/>
                    <a:pt x="3243" y="19805"/>
                    <a:pt x="6486" y="16310"/>
                  </a:cubicBezTo>
                  <a:cubicBezTo>
                    <a:pt x="17837" y="0"/>
                    <a:pt x="29189" y="22135"/>
                    <a:pt x="42162" y="25631"/>
                  </a:cubicBezTo>
                  <a:cubicBezTo>
                    <a:pt x="50270" y="41941"/>
                    <a:pt x="42162" y="38446"/>
                    <a:pt x="58378" y="41941"/>
                  </a:cubicBezTo>
                  <a:cubicBezTo>
                    <a:pt x="72972" y="34951"/>
                    <a:pt x="89189" y="32621"/>
                    <a:pt x="103783" y="25631"/>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20"/>
            <p:cNvSpPr/>
            <p:nvPr/>
          </p:nvSpPr>
          <p:spPr>
            <a:xfrm>
              <a:off x="4123" y="2492"/>
              <a:ext cx="109" cy="189"/>
            </a:xfrm>
            <a:custGeom>
              <a:avLst/>
              <a:gdLst/>
              <a:ahLst/>
              <a:cxnLst/>
              <a:rect l="l" t="t" r="r" b="b"/>
              <a:pathLst>
                <a:path w="120000" h="120000" extrusionOk="0">
                  <a:moveTo>
                    <a:pt x="67397" y="47619"/>
                  </a:moveTo>
                  <a:cubicBezTo>
                    <a:pt x="57534" y="41904"/>
                    <a:pt x="56712" y="43809"/>
                    <a:pt x="54246" y="50476"/>
                  </a:cubicBezTo>
                  <a:cubicBezTo>
                    <a:pt x="53424" y="54761"/>
                    <a:pt x="55890" y="59047"/>
                    <a:pt x="52602" y="62857"/>
                  </a:cubicBezTo>
                  <a:cubicBezTo>
                    <a:pt x="51780" y="63333"/>
                    <a:pt x="23013" y="67619"/>
                    <a:pt x="18082" y="69523"/>
                  </a:cubicBezTo>
                  <a:cubicBezTo>
                    <a:pt x="14794" y="74761"/>
                    <a:pt x="14794" y="77142"/>
                    <a:pt x="6575" y="80000"/>
                  </a:cubicBezTo>
                  <a:cubicBezTo>
                    <a:pt x="0" y="85714"/>
                    <a:pt x="5753" y="85714"/>
                    <a:pt x="16438" y="86666"/>
                  </a:cubicBezTo>
                  <a:cubicBezTo>
                    <a:pt x="13972" y="90476"/>
                    <a:pt x="12328" y="91904"/>
                    <a:pt x="6575" y="94285"/>
                  </a:cubicBezTo>
                  <a:cubicBezTo>
                    <a:pt x="8219" y="101904"/>
                    <a:pt x="7397" y="115238"/>
                    <a:pt x="19726" y="120000"/>
                  </a:cubicBezTo>
                  <a:cubicBezTo>
                    <a:pt x="34520" y="117142"/>
                    <a:pt x="25479" y="108095"/>
                    <a:pt x="23013" y="101904"/>
                  </a:cubicBezTo>
                  <a:cubicBezTo>
                    <a:pt x="21369" y="98571"/>
                    <a:pt x="18082" y="91428"/>
                    <a:pt x="18082" y="91428"/>
                  </a:cubicBezTo>
                  <a:cubicBezTo>
                    <a:pt x="20547" y="85714"/>
                    <a:pt x="27123" y="86666"/>
                    <a:pt x="34520" y="83809"/>
                  </a:cubicBezTo>
                  <a:cubicBezTo>
                    <a:pt x="36164" y="80476"/>
                    <a:pt x="42739" y="75238"/>
                    <a:pt x="42739" y="75238"/>
                  </a:cubicBezTo>
                  <a:cubicBezTo>
                    <a:pt x="47671" y="78095"/>
                    <a:pt x="51780" y="79047"/>
                    <a:pt x="54246" y="82857"/>
                  </a:cubicBezTo>
                  <a:cubicBezTo>
                    <a:pt x="48493" y="84761"/>
                    <a:pt x="41917" y="89523"/>
                    <a:pt x="36164" y="90476"/>
                  </a:cubicBezTo>
                  <a:cubicBezTo>
                    <a:pt x="29589" y="96190"/>
                    <a:pt x="37808" y="96190"/>
                    <a:pt x="46027" y="95238"/>
                  </a:cubicBezTo>
                  <a:cubicBezTo>
                    <a:pt x="49315" y="90000"/>
                    <a:pt x="48493" y="87619"/>
                    <a:pt x="55890" y="84761"/>
                  </a:cubicBezTo>
                  <a:cubicBezTo>
                    <a:pt x="63287" y="86190"/>
                    <a:pt x="61643" y="89047"/>
                    <a:pt x="69041" y="87619"/>
                  </a:cubicBezTo>
                  <a:cubicBezTo>
                    <a:pt x="75616" y="81428"/>
                    <a:pt x="74794" y="74761"/>
                    <a:pt x="85479" y="70476"/>
                  </a:cubicBezTo>
                  <a:cubicBezTo>
                    <a:pt x="88767" y="70952"/>
                    <a:pt x="90410" y="73809"/>
                    <a:pt x="93698" y="74285"/>
                  </a:cubicBezTo>
                  <a:cubicBezTo>
                    <a:pt x="98630" y="75238"/>
                    <a:pt x="107671" y="71904"/>
                    <a:pt x="111780" y="70476"/>
                  </a:cubicBezTo>
                  <a:cubicBezTo>
                    <a:pt x="119178" y="63809"/>
                    <a:pt x="116712" y="67142"/>
                    <a:pt x="119999" y="61904"/>
                  </a:cubicBezTo>
                  <a:cubicBezTo>
                    <a:pt x="119999" y="60476"/>
                    <a:pt x="119178" y="54761"/>
                    <a:pt x="116712" y="52380"/>
                  </a:cubicBezTo>
                  <a:cubicBezTo>
                    <a:pt x="115068" y="50476"/>
                    <a:pt x="110136" y="46666"/>
                    <a:pt x="110136" y="46666"/>
                  </a:cubicBezTo>
                  <a:cubicBezTo>
                    <a:pt x="107671" y="37142"/>
                    <a:pt x="116712" y="25238"/>
                    <a:pt x="100273" y="19047"/>
                  </a:cubicBezTo>
                  <a:cubicBezTo>
                    <a:pt x="92054" y="12380"/>
                    <a:pt x="89589" y="4761"/>
                    <a:pt x="77260" y="0"/>
                  </a:cubicBezTo>
                  <a:cubicBezTo>
                    <a:pt x="71506" y="1904"/>
                    <a:pt x="70684" y="4285"/>
                    <a:pt x="64109" y="5714"/>
                  </a:cubicBezTo>
                  <a:cubicBezTo>
                    <a:pt x="55068" y="13809"/>
                    <a:pt x="65753" y="14761"/>
                    <a:pt x="78904" y="16190"/>
                  </a:cubicBezTo>
                  <a:cubicBezTo>
                    <a:pt x="84657" y="20952"/>
                    <a:pt x="82191" y="25238"/>
                    <a:pt x="78904" y="30476"/>
                  </a:cubicBezTo>
                  <a:cubicBezTo>
                    <a:pt x="78904" y="32380"/>
                    <a:pt x="78082" y="50476"/>
                    <a:pt x="67397" y="47619"/>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20"/>
            <p:cNvSpPr/>
            <p:nvPr/>
          </p:nvSpPr>
          <p:spPr>
            <a:xfrm>
              <a:off x="3062" y="1988"/>
              <a:ext cx="52" cy="30"/>
            </a:xfrm>
            <a:custGeom>
              <a:avLst/>
              <a:gdLst/>
              <a:ahLst/>
              <a:cxnLst/>
              <a:rect l="l" t="t" r="r" b="b"/>
              <a:pathLst>
                <a:path w="120000" h="120000" extrusionOk="0">
                  <a:moveTo>
                    <a:pt x="101142" y="0"/>
                  </a:moveTo>
                  <a:cubicBezTo>
                    <a:pt x="116571" y="9000"/>
                    <a:pt x="120000" y="30000"/>
                    <a:pt x="111428" y="60000"/>
                  </a:cubicBezTo>
                  <a:cubicBezTo>
                    <a:pt x="104571" y="81000"/>
                    <a:pt x="84000" y="69000"/>
                    <a:pt x="70285" y="72000"/>
                  </a:cubicBezTo>
                  <a:cubicBezTo>
                    <a:pt x="61714" y="114000"/>
                    <a:pt x="70285" y="102000"/>
                    <a:pt x="53142" y="120000"/>
                  </a:cubicBezTo>
                  <a:cubicBezTo>
                    <a:pt x="39428" y="117000"/>
                    <a:pt x="25714" y="117000"/>
                    <a:pt x="12000" y="114000"/>
                  </a:cubicBezTo>
                  <a:cubicBezTo>
                    <a:pt x="8571" y="114000"/>
                    <a:pt x="0" y="114000"/>
                    <a:pt x="1714" y="108000"/>
                  </a:cubicBezTo>
                  <a:cubicBezTo>
                    <a:pt x="12000" y="78000"/>
                    <a:pt x="39428" y="69000"/>
                    <a:pt x="56571" y="60000"/>
                  </a:cubicBezTo>
                  <a:cubicBezTo>
                    <a:pt x="66857" y="33000"/>
                    <a:pt x="87428" y="24000"/>
                    <a:pt x="101142"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20"/>
            <p:cNvSpPr/>
            <p:nvPr/>
          </p:nvSpPr>
          <p:spPr>
            <a:xfrm>
              <a:off x="2955" y="1997"/>
              <a:ext cx="19" cy="22"/>
            </a:xfrm>
            <a:custGeom>
              <a:avLst/>
              <a:gdLst/>
              <a:ahLst/>
              <a:cxnLst/>
              <a:rect l="l" t="t" r="r" b="b"/>
              <a:pathLst>
                <a:path w="120000" h="120000" extrusionOk="0">
                  <a:moveTo>
                    <a:pt x="83076" y="0"/>
                  </a:moveTo>
                  <a:cubicBezTo>
                    <a:pt x="41538" y="24827"/>
                    <a:pt x="18461" y="28965"/>
                    <a:pt x="0" y="74482"/>
                  </a:cubicBezTo>
                  <a:cubicBezTo>
                    <a:pt x="32307" y="103448"/>
                    <a:pt x="41538" y="120000"/>
                    <a:pt x="83076" y="107586"/>
                  </a:cubicBezTo>
                  <a:cubicBezTo>
                    <a:pt x="101538" y="57931"/>
                    <a:pt x="120000" y="49655"/>
                    <a:pt x="83076"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20"/>
            <p:cNvSpPr/>
            <p:nvPr/>
          </p:nvSpPr>
          <p:spPr>
            <a:xfrm>
              <a:off x="2979" y="1996"/>
              <a:ext cx="37" cy="27"/>
            </a:xfrm>
            <a:custGeom>
              <a:avLst/>
              <a:gdLst/>
              <a:ahLst/>
              <a:cxnLst/>
              <a:rect l="l" t="t" r="r" b="b"/>
              <a:pathLst>
                <a:path w="120000" h="120000" extrusionOk="0">
                  <a:moveTo>
                    <a:pt x="34285" y="20000"/>
                  </a:moveTo>
                  <a:cubicBezTo>
                    <a:pt x="26938" y="46666"/>
                    <a:pt x="17142" y="43333"/>
                    <a:pt x="0" y="60000"/>
                  </a:cubicBezTo>
                  <a:cubicBezTo>
                    <a:pt x="2448" y="73333"/>
                    <a:pt x="4897" y="96666"/>
                    <a:pt x="14693" y="106666"/>
                  </a:cubicBezTo>
                  <a:cubicBezTo>
                    <a:pt x="24489" y="113333"/>
                    <a:pt x="44081" y="120000"/>
                    <a:pt x="44081" y="120000"/>
                  </a:cubicBezTo>
                  <a:cubicBezTo>
                    <a:pt x="58775" y="90000"/>
                    <a:pt x="73469" y="93333"/>
                    <a:pt x="97959" y="86666"/>
                  </a:cubicBezTo>
                  <a:cubicBezTo>
                    <a:pt x="119999" y="0"/>
                    <a:pt x="63673" y="60000"/>
                    <a:pt x="34285" y="2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20"/>
            <p:cNvSpPr/>
            <p:nvPr/>
          </p:nvSpPr>
          <p:spPr>
            <a:xfrm>
              <a:off x="3040" y="1987"/>
              <a:ext cx="20" cy="16"/>
            </a:xfrm>
            <a:custGeom>
              <a:avLst/>
              <a:gdLst/>
              <a:ahLst/>
              <a:cxnLst/>
              <a:rect l="l" t="t" r="r" b="b"/>
              <a:pathLst>
                <a:path w="120000" h="120000" extrusionOk="0">
                  <a:moveTo>
                    <a:pt x="48888" y="0"/>
                  </a:moveTo>
                  <a:cubicBezTo>
                    <a:pt x="35555" y="21818"/>
                    <a:pt x="0" y="43636"/>
                    <a:pt x="13333" y="65454"/>
                  </a:cubicBezTo>
                  <a:cubicBezTo>
                    <a:pt x="26666" y="92727"/>
                    <a:pt x="84444" y="120000"/>
                    <a:pt x="84444" y="120000"/>
                  </a:cubicBezTo>
                  <a:cubicBezTo>
                    <a:pt x="120000" y="54545"/>
                    <a:pt x="66666" y="60000"/>
                    <a:pt x="4888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20"/>
            <p:cNvSpPr/>
            <p:nvPr/>
          </p:nvSpPr>
          <p:spPr>
            <a:xfrm>
              <a:off x="3022" y="2005"/>
              <a:ext cx="15" cy="13"/>
            </a:xfrm>
            <a:custGeom>
              <a:avLst/>
              <a:gdLst/>
              <a:ahLst/>
              <a:cxnLst/>
              <a:rect l="l" t="t" r="r" b="b"/>
              <a:pathLst>
                <a:path w="120000" h="120000" extrusionOk="0">
                  <a:moveTo>
                    <a:pt x="66000" y="0"/>
                  </a:moveTo>
                  <a:cubicBezTo>
                    <a:pt x="6000" y="93333"/>
                    <a:pt x="0" y="60000"/>
                    <a:pt x="54000" y="120000"/>
                  </a:cubicBezTo>
                  <a:cubicBezTo>
                    <a:pt x="120000" y="93333"/>
                    <a:pt x="96000" y="120000"/>
                    <a:pt x="66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Google Shape;195;p20"/>
            <p:cNvSpPr/>
            <p:nvPr/>
          </p:nvSpPr>
          <p:spPr>
            <a:xfrm>
              <a:off x="4162" y="2021"/>
              <a:ext cx="18" cy="33"/>
            </a:xfrm>
            <a:custGeom>
              <a:avLst/>
              <a:gdLst/>
              <a:ahLst/>
              <a:cxnLst/>
              <a:rect l="l" t="t" r="r" b="b"/>
              <a:pathLst>
                <a:path w="120000" h="120000" extrusionOk="0">
                  <a:moveTo>
                    <a:pt x="120000" y="0"/>
                  </a:moveTo>
                  <a:cubicBezTo>
                    <a:pt x="95000" y="19090"/>
                    <a:pt x="75000" y="30000"/>
                    <a:pt x="40000" y="43636"/>
                  </a:cubicBezTo>
                  <a:cubicBezTo>
                    <a:pt x="20000" y="57272"/>
                    <a:pt x="0" y="92727"/>
                    <a:pt x="0" y="92727"/>
                  </a:cubicBezTo>
                  <a:cubicBezTo>
                    <a:pt x="15000" y="120000"/>
                    <a:pt x="35000" y="114545"/>
                    <a:pt x="80000" y="109090"/>
                  </a:cubicBezTo>
                  <a:cubicBezTo>
                    <a:pt x="100000" y="73636"/>
                    <a:pt x="120000" y="38181"/>
                    <a:pt x="120000"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20"/>
            <p:cNvSpPr/>
            <p:nvPr/>
          </p:nvSpPr>
          <p:spPr>
            <a:xfrm>
              <a:off x="3278" y="3473"/>
              <a:ext cx="31" cy="18"/>
            </a:xfrm>
            <a:custGeom>
              <a:avLst/>
              <a:gdLst/>
              <a:ahLst/>
              <a:cxnLst/>
              <a:rect l="l" t="t" r="r" b="b"/>
              <a:pathLst>
                <a:path w="120000" h="120000" extrusionOk="0">
                  <a:moveTo>
                    <a:pt x="87804" y="0"/>
                  </a:moveTo>
                  <a:cubicBezTo>
                    <a:pt x="11707" y="20000"/>
                    <a:pt x="0" y="85000"/>
                    <a:pt x="76097" y="120000"/>
                  </a:cubicBezTo>
                  <a:cubicBezTo>
                    <a:pt x="120000" y="95000"/>
                    <a:pt x="111219" y="50000"/>
                    <a:pt x="87804"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Google Shape;197;p20"/>
            <p:cNvSpPr/>
            <p:nvPr/>
          </p:nvSpPr>
          <p:spPr>
            <a:xfrm>
              <a:off x="3318" y="3466"/>
              <a:ext cx="10" cy="15"/>
            </a:xfrm>
            <a:custGeom>
              <a:avLst/>
              <a:gdLst/>
              <a:ahLst/>
              <a:cxnLst/>
              <a:rect l="l" t="t" r="r" b="b"/>
              <a:pathLst>
                <a:path w="120000" h="120000" extrusionOk="0">
                  <a:moveTo>
                    <a:pt x="92307" y="30000"/>
                  </a:moveTo>
                  <a:cubicBezTo>
                    <a:pt x="27692" y="0"/>
                    <a:pt x="46153" y="36000"/>
                    <a:pt x="9230" y="66000"/>
                  </a:cubicBezTo>
                  <a:cubicBezTo>
                    <a:pt x="0" y="108000"/>
                    <a:pt x="18461" y="114000"/>
                    <a:pt x="83076" y="120000"/>
                  </a:cubicBezTo>
                  <a:cubicBezTo>
                    <a:pt x="120000" y="84000"/>
                    <a:pt x="92307" y="72000"/>
                    <a:pt x="92307" y="3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0"/>
            <p:cNvSpPr/>
            <p:nvPr/>
          </p:nvSpPr>
          <p:spPr>
            <a:xfrm>
              <a:off x="3251" y="3312"/>
              <a:ext cx="9" cy="15"/>
            </a:xfrm>
            <a:custGeom>
              <a:avLst/>
              <a:gdLst/>
              <a:ahLst/>
              <a:cxnLst/>
              <a:rect l="l" t="t" r="r" b="b"/>
              <a:pathLst>
                <a:path w="120000" h="120000" extrusionOk="0">
                  <a:moveTo>
                    <a:pt x="92307" y="30000"/>
                  </a:moveTo>
                  <a:cubicBezTo>
                    <a:pt x="27692" y="0"/>
                    <a:pt x="46153" y="36000"/>
                    <a:pt x="9230" y="66000"/>
                  </a:cubicBezTo>
                  <a:cubicBezTo>
                    <a:pt x="0" y="108000"/>
                    <a:pt x="18461" y="114000"/>
                    <a:pt x="83076" y="120000"/>
                  </a:cubicBezTo>
                  <a:cubicBezTo>
                    <a:pt x="120000" y="84000"/>
                    <a:pt x="92307" y="72000"/>
                    <a:pt x="92307" y="3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Google Shape;199;p20"/>
            <p:cNvSpPr/>
            <p:nvPr/>
          </p:nvSpPr>
          <p:spPr>
            <a:xfrm>
              <a:off x="3311" y="3239"/>
              <a:ext cx="11" cy="19"/>
            </a:xfrm>
            <a:custGeom>
              <a:avLst/>
              <a:gdLst/>
              <a:ahLst/>
              <a:cxnLst/>
              <a:rect l="l" t="t" r="r" b="b"/>
              <a:pathLst>
                <a:path w="120000" h="120000" extrusionOk="0">
                  <a:moveTo>
                    <a:pt x="51428" y="0"/>
                  </a:moveTo>
                  <a:cubicBezTo>
                    <a:pt x="34285" y="24000"/>
                    <a:pt x="25714" y="43200"/>
                    <a:pt x="0" y="62400"/>
                  </a:cubicBezTo>
                  <a:cubicBezTo>
                    <a:pt x="8571" y="115200"/>
                    <a:pt x="8571" y="120000"/>
                    <a:pt x="102857" y="115200"/>
                  </a:cubicBezTo>
                  <a:cubicBezTo>
                    <a:pt x="119999" y="57600"/>
                    <a:pt x="68571" y="48000"/>
                    <a:pt x="5142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0" name="Google Shape;200;p20"/>
            <p:cNvSpPr/>
            <p:nvPr/>
          </p:nvSpPr>
          <p:spPr>
            <a:xfrm>
              <a:off x="3287" y="3238"/>
              <a:ext cx="11" cy="19"/>
            </a:xfrm>
            <a:custGeom>
              <a:avLst/>
              <a:gdLst/>
              <a:ahLst/>
              <a:cxnLst/>
              <a:rect l="l" t="t" r="r" b="b"/>
              <a:pathLst>
                <a:path w="120000" h="120000" extrusionOk="0">
                  <a:moveTo>
                    <a:pt x="51428" y="0"/>
                  </a:moveTo>
                  <a:cubicBezTo>
                    <a:pt x="34285" y="24000"/>
                    <a:pt x="25714" y="43200"/>
                    <a:pt x="0" y="62400"/>
                  </a:cubicBezTo>
                  <a:cubicBezTo>
                    <a:pt x="8571" y="115200"/>
                    <a:pt x="8571" y="120000"/>
                    <a:pt x="102857" y="115200"/>
                  </a:cubicBezTo>
                  <a:cubicBezTo>
                    <a:pt x="119999" y="57600"/>
                    <a:pt x="68571" y="48000"/>
                    <a:pt x="51428" y="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1" name="Google Shape;201;p20"/>
            <p:cNvSpPr/>
            <p:nvPr/>
          </p:nvSpPr>
          <p:spPr>
            <a:xfrm>
              <a:off x="3276" y="3260"/>
              <a:ext cx="10" cy="15"/>
            </a:xfrm>
            <a:custGeom>
              <a:avLst/>
              <a:gdLst/>
              <a:ahLst/>
              <a:cxnLst/>
              <a:rect l="l" t="t" r="r" b="b"/>
              <a:pathLst>
                <a:path w="120000" h="120000" extrusionOk="0">
                  <a:moveTo>
                    <a:pt x="92307" y="30000"/>
                  </a:moveTo>
                  <a:cubicBezTo>
                    <a:pt x="27692" y="0"/>
                    <a:pt x="46153" y="36000"/>
                    <a:pt x="9230" y="66000"/>
                  </a:cubicBezTo>
                  <a:cubicBezTo>
                    <a:pt x="0" y="108000"/>
                    <a:pt x="18461" y="114000"/>
                    <a:pt x="83076" y="120000"/>
                  </a:cubicBezTo>
                  <a:cubicBezTo>
                    <a:pt x="120000" y="84000"/>
                    <a:pt x="92307" y="72000"/>
                    <a:pt x="92307" y="3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Google Shape;202;p20"/>
            <p:cNvSpPr/>
            <p:nvPr/>
          </p:nvSpPr>
          <p:spPr>
            <a:xfrm>
              <a:off x="3251" y="3294"/>
              <a:ext cx="9" cy="15"/>
            </a:xfrm>
            <a:custGeom>
              <a:avLst/>
              <a:gdLst/>
              <a:ahLst/>
              <a:cxnLst/>
              <a:rect l="l" t="t" r="r" b="b"/>
              <a:pathLst>
                <a:path w="120000" h="120000" extrusionOk="0">
                  <a:moveTo>
                    <a:pt x="92307" y="30000"/>
                  </a:moveTo>
                  <a:cubicBezTo>
                    <a:pt x="27692" y="0"/>
                    <a:pt x="46153" y="36000"/>
                    <a:pt x="9230" y="66000"/>
                  </a:cubicBezTo>
                  <a:cubicBezTo>
                    <a:pt x="0" y="108000"/>
                    <a:pt x="18461" y="114000"/>
                    <a:pt x="83076" y="120000"/>
                  </a:cubicBezTo>
                  <a:cubicBezTo>
                    <a:pt x="120000" y="84000"/>
                    <a:pt x="92307" y="72000"/>
                    <a:pt x="92307" y="3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3" name="Google Shape;203;p20"/>
            <p:cNvSpPr/>
            <p:nvPr/>
          </p:nvSpPr>
          <p:spPr>
            <a:xfrm>
              <a:off x="3270" y="3281"/>
              <a:ext cx="10" cy="15"/>
            </a:xfrm>
            <a:custGeom>
              <a:avLst/>
              <a:gdLst/>
              <a:ahLst/>
              <a:cxnLst/>
              <a:rect l="l" t="t" r="r" b="b"/>
              <a:pathLst>
                <a:path w="120000" h="120000" extrusionOk="0">
                  <a:moveTo>
                    <a:pt x="92307" y="30000"/>
                  </a:moveTo>
                  <a:cubicBezTo>
                    <a:pt x="27692" y="0"/>
                    <a:pt x="46153" y="36000"/>
                    <a:pt x="9230" y="66000"/>
                  </a:cubicBezTo>
                  <a:cubicBezTo>
                    <a:pt x="0" y="108000"/>
                    <a:pt x="18461" y="114000"/>
                    <a:pt x="83076" y="120000"/>
                  </a:cubicBezTo>
                  <a:cubicBezTo>
                    <a:pt x="120000" y="84000"/>
                    <a:pt x="92307" y="72000"/>
                    <a:pt x="92307" y="3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4" name="Google Shape;204;p20"/>
            <p:cNvSpPr/>
            <p:nvPr/>
          </p:nvSpPr>
          <p:spPr>
            <a:xfrm>
              <a:off x="2537" y="2293"/>
              <a:ext cx="10" cy="15"/>
            </a:xfrm>
            <a:custGeom>
              <a:avLst/>
              <a:gdLst/>
              <a:ahLst/>
              <a:cxnLst/>
              <a:rect l="l" t="t" r="r" b="b"/>
              <a:pathLst>
                <a:path w="120000" h="120000" extrusionOk="0">
                  <a:moveTo>
                    <a:pt x="92307" y="30000"/>
                  </a:moveTo>
                  <a:cubicBezTo>
                    <a:pt x="27692" y="0"/>
                    <a:pt x="46153" y="36000"/>
                    <a:pt x="9230" y="66000"/>
                  </a:cubicBezTo>
                  <a:cubicBezTo>
                    <a:pt x="0" y="108000"/>
                    <a:pt x="18461" y="114000"/>
                    <a:pt x="83076" y="120000"/>
                  </a:cubicBezTo>
                  <a:cubicBezTo>
                    <a:pt x="120000" y="84000"/>
                    <a:pt x="92307" y="72000"/>
                    <a:pt x="92307" y="3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5" name="Google Shape;205;p20"/>
            <p:cNvSpPr/>
            <p:nvPr/>
          </p:nvSpPr>
          <p:spPr>
            <a:xfrm>
              <a:off x="2476" y="2259"/>
              <a:ext cx="10" cy="15"/>
            </a:xfrm>
            <a:custGeom>
              <a:avLst/>
              <a:gdLst/>
              <a:ahLst/>
              <a:cxnLst/>
              <a:rect l="l" t="t" r="r" b="b"/>
              <a:pathLst>
                <a:path w="120000" h="120000" extrusionOk="0">
                  <a:moveTo>
                    <a:pt x="92307" y="30000"/>
                  </a:moveTo>
                  <a:cubicBezTo>
                    <a:pt x="27692" y="0"/>
                    <a:pt x="46153" y="36000"/>
                    <a:pt x="9230" y="66000"/>
                  </a:cubicBezTo>
                  <a:cubicBezTo>
                    <a:pt x="0" y="108000"/>
                    <a:pt x="18461" y="114000"/>
                    <a:pt x="83076" y="120000"/>
                  </a:cubicBezTo>
                  <a:cubicBezTo>
                    <a:pt x="120000" y="84000"/>
                    <a:pt x="92307" y="72000"/>
                    <a:pt x="92307" y="30000"/>
                  </a:cubicBez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6" name="Google Shape;206;p20"/>
            <p:cNvSpPr/>
            <p:nvPr/>
          </p:nvSpPr>
          <p:spPr>
            <a:xfrm>
              <a:off x="2238" y="2042"/>
              <a:ext cx="2060" cy="1644"/>
            </a:xfrm>
            <a:custGeom>
              <a:avLst/>
              <a:gdLst/>
              <a:ahLst/>
              <a:cxnLst/>
              <a:rect l="l" t="t" r="r" b="b"/>
              <a:pathLst>
                <a:path w="120000" h="120000" extrusionOk="0">
                  <a:moveTo>
                    <a:pt x="40601" y="49416"/>
                  </a:moveTo>
                  <a:cubicBezTo>
                    <a:pt x="38388" y="49270"/>
                    <a:pt x="37980" y="48832"/>
                    <a:pt x="36000" y="48686"/>
                  </a:cubicBezTo>
                  <a:cubicBezTo>
                    <a:pt x="35359" y="48613"/>
                    <a:pt x="34601" y="48248"/>
                    <a:pt x="33902" y="48029"/>
                  </a:cubicBezTo>
                  <a:cubicBezTo>
                    <a:pt x="33611" y="47810"/>
                    <a:pt x="33087" y="47445"/>
                    <a:pt x="33087" y="47445"/>
                  </a:cubicBezTo>
                  <a:cubicBezTo>
                    <a:pt x="32097" y="47591"/>
                    <a:pt x="32446" y="47810"/>
                    <a:pt x="31805" y="48029"/>
                  </a:cubicBezTo>
                  <a:cubicBezTo>
                    <a:pt x="31456" y="48686"/>
                    <a:pt x="31572" y="48832"/>
                    <a:pt x="31805" y="49416"/>
                  </a:cubicBezTo>
                  <a:cubicBezTo>
                    <a:pt x="31922" y="49635"/>
                    <a:pt x="32038" y="50072"/>
                    <a:pt x="32038" y="50072"/>
                  </a:cubicBezTo>
                  <a:cubicBezTo>
                    <a:pt x="30640" y="50656"/>
                    <a:pt x="29475" y="49489"/>
                    <a:pt x="28427" y="48905"/>
                  </a:cubicBezTo>
                  <a:cubicBezTo>
                    <a:pt x="28019" y="47664"/>
                    <a:pt x="27495" y="47810"/>
                    <a:pt x="26330" y="47664"/>
                  </a:cubicBezTo>
                  <a:cubicBezTo>
                    <a:pt x="25980" y="47299"/>
                    <a:pt x="25864" y="47299"/>
                    <a:pt x="25456" y="47445"/>
                  </a:cubicBezTo>
                  <a:cubicBezTo>
                    <a:pt x="24873" y="47226"/>
                    <a:pt x="25223" y="47299"/>
                    <a:pt x="24640" y="46861"/>
                  </a:cubicBezTo>
                  <a:cubicBezTo>
                    <a:pt x="24524" y="46788"/>
                    <a:pt x="24349" y="46642"/>
                    <a:pt x="24349" y="46642"/>
                  </a:cubicBezTo>
                  <a:cubicBezTo>
                    <a:pt x="24233" y="46569"/>
                    <a:pt x="24058" y="46204"/>
                    <a:pt x="24058" y="45985"/>
                  </a:cubicBezTo>
                  <a:cubicBezTo>
                    <a:pt x="24174" y="45620"/>
                    <a:pt x="24349" y="44963"/>
                    <a:pt x="24349" y="44963"/>
                  </a:cubicBezTo>
                  <a:cubicBezTo>
                    <a:pt x="24233" y="43211"/>
                    <a:pt x="24524" y="42919"/>
                    <a:pt x="23184" y="43138"/>
                  </a:cubicBezTo>
                  <a:cubicBezTo>
                    <a:pt x="22718" y="43649"/>
                    <a:pt x="22718" y="43430"/>
                    <a:pt x="22194" y="43211"/>
                  </a:cubicBezTo>
                  <a:cubicBezTo>
                    <a:pt x="21553" y="43211"/>
                    <a:pt x="21029" y="43430"/>
                    <a:pt x="20271" y="43576"/>
                  </a:cubicBezTo>
                  <a:cubicBezTo>
                    <a:pt x="20038" y="43430"/>
                    <a:pt x="19631" y="43576"/>
                    <a:pt x="19398" y="43430"/>
                  </a:cubicBezTo>
                  <a:cubicBezTo>
                    <a:pt x="19281" y="43357"/>
                    <a:pt x="19223" y="43211"/>
                    <a:pt x="19106" y="43211"/>
                  </a:cubicBezTo>
                  <a:cubicBezTo>
                    <a:pt x="18291" y="43138"/>
                    <a:pt x="17242" y="43576"/>
                    <a:pt x="16485" y="43941"/>
                  </a:cubicBezTo>
                  <a:cubicBezTo>
                    <a:pt x="16077" y="44014"/>
                    <a:pt x="15611" y="44233"/>
                    <a:pt x="15145" y="44379"/>
                  </a:cubicBezTo>
                  <a:cubicBezTo>
                    <a:pt x="14854" y="44452"/>
                    <a:pt x="14330" y="44744"/>
                    <a:pt x="14330" y="44744"/>
                  </a:cubicBezTo>
                  <a:cubicBezTo>
                    <a:pt x="13281" y="44598"/>
                    <a:pt x="12174" y="44452"/>
                    <a:pt x="11009" y="44598"/>
                  </a:cubicBezTo>
                  <a:cubicBezTo>
                    <a:pt x="10718" y="44744"/>
                    <a:pt x="10485" y="44817"/>
                    <a:pt x="10194" y="45036"/>
                  </a:cubicBezTo>
                  <a:cubicBezTo>
                    <a:pt x="10077" y="45182"/>
                    <a:pt x="10077" y="45255"/>
                    <a:pt x="10077" y="45401"/>
                  </a:cubicBezTo>
                  <a:cubicBezTo>
                    <a:pt x="10019" y="45474"/>
                    <a:pt x="9844" y="45474"/>
                    <a:pt x="9844" y="45620"/>
                  </a:cubicBezTo>
                  <a:cubicBezTo>
                    <a:pt x="9495" y="46277"/>
                    <a:pt x="9728" y="46788"/>
                    <a:pt x="9203" y="47080"/>
                  </a:cubicBezTo>
                  <a:cubicBezTo>
                    <a:pt x="8912" y="47299"/>
                    <a:pt x="8679" y="47591"/>
                    <a:pt x="8388" y="47810"/>
                  </a:cubicBezTo>
                  <a:cubicBezTo>
                    <a:pt x="8213" y="47883"/>
                    <a:pt x="7864" y="48102"/>
                    <a:pt x="7864" y="48102"/>
                  </a:cubicBezTo>
                  <a:cubicBezTo>
                    <a:pt x="7747" y="48467"/>
                    <a:pt x="7572" y="48613"/>
                    <a:pt x="7572" y="48832"/>
                  </a:cubicBezTo>
                  <a:cubicBezTo>
                    <a:pt x="7456" y="49416"/>
                    <a:pt x="7689" y="50437"/>
                    <a:pt x="7223" y="50948"/>
                  </a:cubicBezTo>
                  <a:cubicBezTo>
                    <a:pt x="6873" y="51313"/>
                    <a:pt x="6291" y="51751"/>
                    <a:pt x="5883" y="51897"/>
                  </a:cubicBezTo>
                  <a:cubicBezTo>
                    <a:pt x="5883" y="51897"/>
                    <a:pt x="5242" y="52262"/>
                    <a:pt x="5067" y="52262"/>
                  </a:cubicBezTo>
                  <a:cubicBezTo>
                    <a:pt x="4951" y="52335"/>
                    <a:pt x="4776" y="52335"/>
                    <a:pt x="4776" y="52335"/>
                  </a:cubicBezTo>
                  <a:cubicBezTo>
                    <a:pt x="4427" y="52919"/>
                    <a:pt x="3961" y="53503"/>
                    <a:pt x="3495" y="53868"/>
                  </a:cubicBezTo>
                  <a:cubicBezTo>
                    <a:pt x="3262" y="54379"/>
                    <a:pt x="3087" y="55109"/>
                    <a:pt x="2679" y="55401"/>
                  </a:cubicBezTo>
                  <a:cubicBezTo>
                    <a:pt x="2504" y="55766"/>
                    <a:pt x="2155" y="55985"/>
                    <a:pt x="1805" y="56423"/>
                  </a:cubicBezTo>
                  <a:cubicBezTo>
                    <a:pt x="1514" y="56934"/>
                    <a:pt x="1456" y="57591"/>
                    <a:pt x="1339" y="58175"/>
                  </a:cubicBezTo>
                  <a:cubicBezTo>
                    <a:pt x="1165" y="58613"/>
                    <a:pt x="1106" y="59051"/>
                    <a:pt x="990" y="59562"/>
                  </a:cubicBezTo>
                  <a:cubicBezTo>
                    <a:pt x="873" y="59635"/>
                    <a:pt x="815" y="60145"/>
                    <a:pt x="815" y="60145"/>
                  </a:cubicBezTo>
                  <a:cubicBezTo>
                    <a:pt x="873" y="60656"/>
                    <a:pt x="1514" y="61459"/>
                    <a:pt x="1514" y="61459"/>
                  </a:cubicBezTo>
                  <a:cubicBezTo>
                    <a:pt x="1514" y="61824"/>
                    <a:pt x="990" y="62408"/>
                    <a:pt x="990" y="62408"/>
                  </a:cubicBezTo>
                  <a:cubicBezTo>
                    <a:pt x="815" y="62992"/>
                    <a:pt x="990" y="63284"/>
                    <a:pt x="1456" y="63503"/>
                  </a:cubicBezTo>
                  <a:cubicBezTo>
                    <a:pt x="1631" y="64525"/>
                    <a:pt x="990" y="65839"/>
                    <a:pt x="349" y="66350"/>
                  </a:cubicBezTo>
                  <a:cubicBezTo>
                    <a:pt x="0" y="67664"/>
                    <a:pt x="291" y="67664"/>
                    <a:pt x="699" y="68686"/>
                  </a:cubicBezTo>
                  <a:cubicBezTo>
                    <a:pt x="1339" y="70291"/>
                    <a:pt x="1689" y="70729"/>
                    <a:pt x="3087" y="71313"/>
                  </a:cubicBezTo>
                  <a:cubicBezTo>
                    <a:pt x="3495" y="71970"/>
                    <a:pt x="3262" y="71751"/>
                    <a:pt x="3669" y="72189"/>
                  </a:cubicBezTo>
                  <a:cubicBezTo>
                    <a:pt x="3611" y="72554"/>
                    <a:pt x="3436" y="72773"/>
                    <a:pt x="3436" y="73138"/>
                  </a:cubicBezTo>
                  <a:cubicBezTo>
                    <a:pt x="3320" y="73649"/>
                    <a:pt x="4077" y="74452"/>
                    <a:pt x="4310" y="74963"/>
                  </a:cubicBezTo>
                  <a:cubicBezTo>
                    <a:pt x="4485" y="75255"/>
                    <a:pt x="5300" y="75620"/>
                    <a:pt x="5300" y="75620"/>
                  </a:cubicBezTo>
                  <a:cubicBezTo>
                    <a:pt x="5475" y="75620"/>
                    <a:pt x="5592" y="75620"/>
                    <a:pt x="5708" y="75474"/>
                  </a:cubicBezTo>
                  <a:cubicBezTo>
                    <a:pt x="5766" y="75474"/>
                    <a:pt x="5708" y="75255"/>
                    <a:pt x="5766" y="75182"/>
                  </a:cubicBezTo>
                  <a:cubicBezTo>
                    <a:pt x="5883" y="75182"/>
                    <a:pt x="6233" y="75766"/>
                    <a:pt x="6291" y="75766"/>
                  </a:cubicBezTo>
                  <a:cubicBezTo>
                    <a:pt x="6932" y="76423"/>
                    <a:pt x="7747" y="77007"/>
                    <a:pt x="8504" y="77299"/>
                  </a:cubicBezTo>
                  <a:cubicBezTo>
                    <a:pt x="8679" y="77883"/>
                    <a:pt x="8854" y="77810"/>
                    <a:pt x="9262" y="77664"/>
                  </a:cubicBezTo>
                  <a:cubicBezTo>
                    <a:pt x="9495" y="77445"/>
                    <a:pt x="9669" y="77299"/>
                    <a:pt x="9844" y="77226"/>
                  </a:cubicBezTo>
                  <a:cubicBezTo>
                    <a:pt x="10019" y="77080"/>
                    <a:pt x="10368" y="77007"/>
                    <a:pt x="10368" y="77007"/>
                  </a:cubicBezTo>
                  <a:cubicBezTo>
                    <a:pt x="11184" y="77299"/>
                    <a:pt x="12174" y="77445"/>
                    <a:pt x="13048" y="77591"/>
                  </a:cubicBezTo>
                  <a:cubicBezTo>
                    <a:pt x="13456" y="77883"/>
                    <a:pt x="13339" y="78102"/>
                    <a:pt x="13864" y="78029"/>
                  </a:cubicBezTo>
                  <a:cubicBezTo>
                    <a:pt x="13864" y="77591"/>
                    <a:pt x="13864" y="77080"/>
                    <a:pt x="13864" y="76642"/>
                  </a:cubicBezTo>
                  <a:cubicBezTo>
                    <a:pt x="14038" y="75985"/>
                    <a:pt x="14970" y="77299"/>
                    <a:pt x="15145" y="77445"/>
                  </a:cubicBezTo>
                  <a:cubicBezTo>
                    <a:pt x="15495" y="76642"/>
                    <a:pt x="16252" y="76788"/>
                    <a:pt x="16951" y="76642"/>
                  </a:cubicBezTo>
                  <a:cubicBezTo>
                    <a:pt x="17300" y="76569"/>
                    <a:pt x="17592" y="76204"/>
                    <a:pt x="17941" y="75985"/>
                  </a:cubicBezTo>
                  <a:cubicBezTo>
                    <a:pt x="18582" y="76058"/>
                    <a:pt x="19223" y="76277"/>
                    <a:pt x="19864" y="76569"/>
                  </a:cubicBezTo>
                  <a:cubicBezTo>
                    <a:pt x="19922" y="76642"/>
                    <a:pt x="20038" y="77007"/>
                    <a:pt x="20038" y="77226"/>
                  </a:cubicBezTo>
                  <a:cubicBezTo>
                    <a:pt x="20038" y="77445"/>
                    <a:pt x="19922" y="77883"/>
                    <a:pt x="19922" y="77883"/>
                  </a:cubicBezTo>
                  <a:cubicBezTo>
                    <a:pt x="20213" y="78102"/>
                    <a:pt x="20679" y="78248"/>
                    <a:pt x="21029" y="78467"/>
                  </a:cubicBezTo>
                  <a:cubicBezTo>
                    <a:pt x="21087" y="78467"/>
                    <a:pt x="21262" y="78613"/>
                    <a:pt x="21262" y="78613"/>
                  </a:cubicBezTo>
                  <a:cubicBezTo>
                    <a:pt x="21844" y="78394"/>
                    <a:pt x="22368" y="78394"/>
                    <a:pt x="22893" y="78832"/>
                  </a:cubicBezTo>
                  <a:cubicBezTo>
                    <a:pt x="23067" y="79051"/>
                    <a:pt x="23184" y="79416"/>
                    <a:pt x="23359" y="79708"/>
                  </a:cubicBezTo>
                  <a:cubicBezTo>
                    <a:pt x="23533" y="79927"/>
                    <a:pt x="23708" y="80437"/>
                    <a:pt x="23708" y="80437"/>
                  </a:cubicBezTo>
                  <a:cubicBezTo>
                    <a:pt x="23533" y="81313"/>
                    <a:pt x="23242" y="82262"/>
                    <a:pt x="23067" y="83065"/>
                  </a:cubicBezTo>
                  <a:cubicBezTo>
                    <a:pt x="22893" y="83722"/>
                    <a:pt x="23009" y="83284"/>
                    <a:pt x="22660" y="84087"/>
                  </a:cubicBezTo>
                  <a:cubicBezTo>
                    <a:pt x="22543" y="84160"/>
                    <a:pt x="22427" y="84379"/>
                    <a:pt x="22427" y="84379"/>
                  </a:cubicBezTo>
                  <a:cubicBezTo>
                    <a:pt x="22660" y="86496"/>
                    <a:pt x="23067" y="86131"/>
                    <a:pt x="23883" y="87372"/>
                  </a:cubicBezTo>
                  <a:cubicBezTo>
                    <a:pt x="24873" y="88978"/>
                    <a:pt x="25631" y="90437"/>
                    <a:pt x="26038" y="92408"/>
                  </a:cubicBezTo>
                  <a:cubicBezTo>
                    <a:pt x="25980" y="93430"/>
                    <a:pt x="26330" y="95912"/>
                    <a:pt x="25339" y="96715"/>
                  </a:cubicBezTo>
                  <a:cubicBezTo>
                    <a:pt x="24873" y="98321"/>
                    <a:pt x="25223" y="96715"/>
                    <a:pt x="25048" y="99781"/>
                  </a:cubicBezTo>
                  <a:cubicBezTo>
                    <a:pt x="24990" y="100510"/>
                    <a:pt x="24524" y="100802"/>
                    <a:pt x="24349" y="101532"/>
                  </a:cubicBezTo>
                  <a:cubicBezTo>
                    <a:pt x="24524" y="103138"/>
                    <a:pt x="25048" y="103795"/>
                    <a:pt x="25980" y="104963"/>
                  </a:cubicBezTo>
                  <a:cubicBezTo>
                    <a:pt x="26155" y="105182"/>
                    <a:pt x="26213" y="105255"/>
                    <a:pt x="26330" y="105620"/>
                  </a:cubicBezTo>
                  <a:cubicBezTo>
                    <a:pt x="26446" y="105839"/>
                    <a:pt x="26504" y="106277"/>
                    <a:pt x="26504" y="106277"/>
                  </a:cubicBezTo>
                  <a:cubicBezTo>
                    <a:pt x="26621" y="107664"/>
                    <a:pt x="26679" y="108613"/>
                    <a:pt x="26796" y="109854"/>
                  </a:cubicBezTo>
                  <a:cubicBezTo>
                    <a:pt x="26854" y="110510"/>
                    <a:pt x="26854" y="110291"/>
                    <a:pt x="27029" y="111094"/>
                  </a:cubicBezTo>
                  <a:cubicBezTo>
                    <a:pt x="27145" y="111240"/>
                    <a:pt x="27145" y="111459"/>
                    <a:pt x="27145" y="111459"/>
                  </a:cubicBezTo>
                  <a:cubicBezTo>
                    <a:pt x="27262" y="112554"/>
                    <a:pt x="27320" y="113284"/>
                    <a:pt x="28019" y="113941"/>
                  </a:cubicBezTo>
                  <a:cubicBezTo>
                    <a:pt x="28252" y="114306"/>
                    <a:pt x="28427" y="114525"/>
                    <a:pt x="28776" y="114744"/>
                  </a:cubicBezTo>
                  <a:cubicBezTo>
                    <a:pt x="28951" y="115693"/>
                    <a:pt x="29300" y="116569"/>
                    <a:pt x="29475" y="117518"/>
                  </a:cubicBezTo>
                  <a:cubicBezTo>
                    <a:pt x="29475" y="117810"/>
                    <a:pt x="29592" y="118175"/>
                    <a:pt x="29417" y="118394"/>
                  </a:cubicBezTo>
                  <a:cubicBezTo>
                    <a:pt x="29300" y="118613"/>
                    <a:pt x="28951" y="118832"/>
                    <a:pt x="28951" y="118832"/>
                  </a:cubicBezTo>
                  <a:cubicBezTo>
                    <a:pt x="28427" y="119854"/>
                    <a:pt x="29650" y="120000"/>
                    <a:pt x="30116" y="120000"/>
                  </a:cubicBezTo>
                  <a:cubicBezTo>
                    <a:pt x="31398" y="119635"/>
                    <a:pt x="32446" y="119343"/>
                    <a:pt x="33728" y="119197"/>
                  </a:cubicBezTo>
                  <a:cubicBezTo>
                    <a:pt x="34834" y="118978"/>
                    <a:pt x="35708" y="118759"/>
                    <a:pt x="36815" y="118540"/>
                  </a:cubicBezTo>
                  <a:cubicBezTo>
                    <a:pt x="36990" y="118540"/>
                    <a:pt x="37165" y="118394"/>
                    <a:pt x="37339" y="118321"/>
                  </a:cubicBezTo>
                  <a:cubicBezTo>
                    <a:pt x="37398" y="118321"/>
                    <a:pt x="37514" y="118175"/>
                    <a:pt x="37631" y="118029"/>
                  </a:cubicBezTo>
                  <a:cubicBezTo>
                    <a:pt x="37805" y="118029"/>
                    <a:pt x="38155" y="117956"/>
                    <a:pt x="38155" y="117956"/>
                  </a:cubicBezTo>
                  <a:cubicBezTo>
                    <a:pt x="38388" y="117518"/>
                    <a:pt x="38679" y="117007"/>
                    <a:pt x="39029" y="116788"/>
                  </a:cubicBezTo>
                  <a:cubicBezTo>
                    <a:pt x="39320" y="116350"/>
                    <a:pt x="39495" y="116131"/>
                    <a:pt x="39786" y="115912"/>
                  </a:cubicBezTo>
                  <a:cubicBezTo>
                    <a:pt x="40019" y="115401"/>
                    <a:pt x="40601" y="115109"/>
                    <a:pt x="41009" y="114890"/>
                  </a:cubicBezTo>
                  <a:cubicBezTo>
                    <a:pt x="41650" y="114087"/>
                    <a:pt x="42291" y="113138"/>
                    <a:pt x="42582" y="112043"/>
                  </a:cubicBezTo>
                  <a:cubicBezTo>
                    <a:pt x="42582" y="111751"/>
                    <a:pt x="42466" y="111532"/>
                    <a:pt x="42466" y="111313"/>
                  </a:cubicBezTo>
                  <a:cubicBezTo>
                    <a:pt x="42466" y="109051"/>
                    <a:pt x="42932" y="109854"/>
                    <a:pt x="43922" y="109051"/>
                  </a:cubicBezTo>
                  <a:cubicBezTo>
                    <a:pt x="44213" y="108613"/>
                    <a:pt x="44388" y="108248"/>
                    <a:pt x="44563" y="107664"/>
                  </a:cubicBezTo>
                  <a:cubicBezTo>
                    <a:pt x="44446" y="106423"/>
                    <a:pt x="44563" y="105036"/>
                    <a:pt x="43980" y="103941"/>
                  </a:cubicBezTo>
                  <a:cubicBezTo>
                    <a:pt x="44213" y="103138"/>
                    <a:pt x="44912" y="103576"/>
                    <a:pt x="45378" y="103795"/>
                  </a:cubicBezTo>
                  <a:cubicBezTo>
                    <a:pt x="45553" y="104160"/>
                    <a:pt x="45553" y="104744"/>
                    <a:pt x="45728" y="104160"/>
                  </a:cubicBezTo>
                  <a:cubicBezTo>
                    <a:pt x="45786" y="103357"/>
                    <a:pt x="45786" y="102554"/>
                    <a:pt x="45786" y="101897"/>
                  </a:cubicBezTo>
                  <a:cubicBezTo>
                    <a:pt x="45902" y="101167"/>
                    <a:pt x="47184" y="101094"/>
                    <a:pt x="47592" y="100729"/>
                  </a:cubicBezTo>
                  <a:cubicBezTo>
                    <a:pt x="47766" y="100291"/>
                    <a:pt x="48407" y="99781"/>
                    <a:pt x="48757" y="99489"/>
                  </a:cubicBezTo>
                  <a:cubicBezTo>
                    <a:pt x="48990" y="99343"/>
                    <a:pt x="49339" y="98978"/>
                    <a:pt x="49339" y="98978"/>
                  </a:cubicBezTo>
                  <a:cubicBezTo>
                    <a:pt x="49805" y="98175"/>
                    <a:pt x="49223" y="97299"/>
                    <a:pt x="49165" y="96350"/>
                  </a:cubicBezTo>
                  <a:cubicBezTo>
                    <a:pt x="49223" y="95620"/>
                    <a:pt x="49339" y="95474"/>
                    <a:pt x="49514" y="94817"/>
                  </a:cubicBezTo>
                  <a:cubicBezTo>
                    <a:pt x="49339" y="94014"/>
                    <a:pt x="49048" y="94014"/>
                    <a:pt x="48582" y="93430"/>
                  </a:cubicBezTo>
                  <a:cubicBezTo>
                    <a:pt x="48524" y="93065"/>
                    <a:pt x="48349" y="92408"/>
                    <a:pt x="48349" y="92408"/>
                  </a:cubicBezTo>
                  <a:cubicBezTo>
                    <a:pt x="48407" y="91240"/>
                    <a:pt x="48407" y="90218"/>
                    <a:pt x="48407" y="89051"/>
                  </a:cubicBezTo>
                  <a:cubicBezTo>
                    <a:pt x="48524" y="87007"/>
                    <a:pt x="50155" y="86350"/>
                    <a:pt x="51029" y="85109"/>
                  </a:cubicBezTo>
                  <a:cubicBezTo>
                    <a:pt x="51203" y="84671"/>
                    <a:pt x="51495" y="84671"/>
                    <a:pt x="51553" y="84160"/>
                  </a:cubicBezTo>
                  <a:cubicBezTo>
                    <a:pt x="51844" y="83503"/>
                    <a:pt x="51786" y="83357"/>
                    <a:pt x="52135" y="82919"/>
                  </a:cubicBezTo>
                  <a:cubicBezTo>
                    <a:pt x="52310" y="82262"/>
                    <a:pt x="52776" y="81313"/>
                    <a:pt x="53300" y="81094"/>
                  </a:cubicBezTo>
                  <a:cubicBezTo>
                    <a:pt x="53592" y="80656"/>
                    <a:pt x="53825" y="80218"/>
                    <a:pt x="54174" y="79854"/>
                  </a:cubicBezTo>
                  <a:cubicBezTo>
                    <a:pt x="54466" y="79489"/>
                    <a:pt x="54640" y="79489"/>
                    <a:pt x="54932" y="79124"/>
                  </a:cubicBezTo>
                  <a:cubicBezTo>
                    <a:pt x="55165" y="78832"/>
                    <a:pt x="55281" y="78686"/>
                    <a:pt x="55631" y="78613"/>
                  </a:cubicBezTo>
                  <a:cubicBezTo>
                    <a:pt x="55980" y="77810"/>
                    <a:pt x="55805" y="78029"/>
                    <a:pt x="56271" y="77664"/>
                  </a:cubicBezTo>
                  <a:cubicBezTo>
                    <a:pt x="56621" y="77007"/>
                    <a:pt x="56970" y="76277"/>
                    <a:pt x="57262" y="75620"/>
                  </a:cubicBezTo>
                  <a:cubicBezTo>
                    <a:pt x="57553" y="75182"/>
                    <a:pt x="57611" y="74379"/>
                    <a:pt x="57728" y="73941"/>
                  </a:cubicBezTo>
                  <a:cubicBezTo>
                    <a:pt x="57902" y="73211"/>
                    <a:pt x="57786" y="73649"/>
                    <a:pt x="58135" y="72919"/>
                  </a:cubicBezTo>
                  <a:cubicBezTo>
                    <a:pt x="58427" y="72408"/>
                    <a:pt x="58427" y="71824"/>
                    <a:pt x="58543" y="71313"/>
                  </a:cubicBezTo>
                  <a:cubicBezTo>
                    <a:pt x="58427" y="70510"/>
                    <a:pt x="58252" y="70802"/>
                    <a:pt x="57611" y="71094"/>
                  </a:cubicBezTo>
                  <a:cubicBezTo>
                    <a:pt x="56563" y="71970"/>
                    <a:pt x="54815" y="71751"/>
                    <a:pt x="53650" y="71751"/>
                  </a:cubicBezTo>
                  <a:cubicBezTo>
                    <a:pt x="51961" y="71605"/>
                    <a:pt x="52135" y="71313"/>
                    <a:pt x="51145" y="70145"/>
                  </a:cubicBezTo>
                  <a:cubicBezTo>
                    <a:pt x="50970" y="69270"/>
                    <a:pt x="50504" y="68905"/>
                    <a:pt x="49980" y="68321"/>
                  </a:cubicBezTo>
                  <a:cubicBezTo>
                    <a:pt x="49689" y="68102"/>
                    <a:pt x="49165" y="67883"/>
                    <a:pt x="49165" y="67883"/>
                  </a:cubicBezTo>
                  <a:cubicBezTo>
                    <a:pt x="48757" y="66350"/>
                    <a:pt x="48233" y="65036"/>
                    <a:pt x="47592" y="63649"/>
                  </a:cubicBezTo>
                  <a:cubicBezTo>
                    <a:pt x="47242" y="63211"/>
                    <a:pt x="47533" y="63430"/>
                    <a:pt x="46893" y="62992"/>
                  </a:cubicBezTo>
                  <a:cubicBezTo>
                    <a:pt x="46718" y="62700"/>
                    <a:pt x="46368" y="62481"/>
                    <a:pt x="46368" y="62481"/>
                  </a:cubicBezTo>
                  <a:cubicBezTo>
                    <a:pt x="45786" y="61459"/>
                    <a:pt x="46252" y="60218"/>
                    <a:pt x="45728" y="59343"/>
                  </a:cubicBezTo>
                  <a:cubicBezTo>
                    <a:pt x="45087" y="57956"/>
                    <a:pt x="44213" y="56350"/>
                    <a:pt x="43398" y="55328"/>
                  </a:cubicBezTo>
                  <a:cubicBezTo>
                    <a:pt x="43223" y="54306"/>
                    <a:pt x="42932" y="53722"/>
                    <a:pt x="42466" y="52773"/>
                  </a:cubicBezTo>
                  <a:cubicBezTo>
                    <a:pt x="42291" y="52554"/>
                    <a:pt x="42116" y="51751"/>
                    <a:pt x="42116" y="51751"/>
                  </a:cubicBezTo>
                  <a:cubicBezTo>
                    <a:pt x="43106" y="51459"/>
                    <a:pt x="44097" y="53503"/>
                    <a:pt x="44621" y="54306"/>
                  </a:cubicBezTo>
                  <a:cubicBezTo>
                    <a:pt x="44912" y="55328"/>
                    <a:pt x="44912" y="55401"/>
                    <a:pt x="45786" y="55766"/>
                  </a:cubicBezTo>
                  <a:cubicBezTo>
                    <a:pt x="46194" y="55912"/>
                    <a:pt x="46601" y="56423"/>
                    <a:pt x="46601" y="56423"/>
                  </a:cubicBezTo>
                  <a:cubicBezTo>
                    <a:pt x="46776" y="56934"/>
                    <a:pt x="47067" y="57226"/>
                    <a:pt x="47359" y="57737"/>
                  </a:cubicBezTo>
                  <a:cubicBezTo>
                    <a:pt x="47359" y="58613"/>
                    <a:pt x="47417" y="59051"/>
                    <a:pt x="47592" y="59781"/>
                  </a:cubicBezTo>
                  <a:cubicBezTo>
                    <a:pt x="47708" y="61459"/>
                    <a:pt x="47766" y="61386"/>
                    <a:pt x="48873" y="61824"/>
                  </a:cubicBezTo>
                  <a:cubicBezTo>
                    <a:pt x="49165" y="62189"/>
                    <a:pt x="49339" y="62481"/>
                    <a:pt x="49572" y="62846"/>
                  </a:cubicBezTo>
                  <a:cubicBezTo>
                    <a:pt x="49572" y="62992"/>
                    <a:pt x="49689" y="63065"/>
                    <a:pt x="49689" y="63211"/>
                  </a:cubicBezTo>
                  <a:cubicBezTo>
                    <a:pt x="49689" y="63430"/>
                    <a:pt x="49689" y="63795"/>
                    <a:pt x="49805" y="64014"/>
                  </a:cubicBezTo>
                  <a:cubicBezTo>
                    <a:pt x="49864" y="64525"/>
                    <a:pt x="50679" y="64890"/>
                    <a:pt x="50970" y="65255"/>
                  </a:cubicBezTo>
                  <a:cubicBezTo>
                    <a:pt x="51669" y="67664"/>
                    <a:pt x="50679" y="68978"/>
                    <a:pt x="53009" y="69708"/>
                  </a:cubicBezTo>
                  <a:cubicBezTo>
                    <a:pt x="53650" y="69562"/>
                    <a:pt x="53941" y="69708"/>
                    <a:pt x="54349" y="69270"/>
                  </a:cubicBezTo>
                  <a:cubicBezTo>
                    <a:pt x="54640" y="68759"/>
                    <a:pt x="54990" y="68686"/>
                    <a:pt x="55398" y="68321"/>
                  </a:cubicBezTo>
                  <a:cubicBezTo>
                    <a:pt x="56621" y="67445"/>
                    <a:pt x="56970" y="67153"/>
                    <a:pt x="58427" y="66861"/>
                  </a:cubicBezTo>
                  <a:cubicBezTo>
                    <a:pt x="58776" y="66715"/>
                    <a:pt x="59242" y="66496"/>
                    <a:pt x="59708" y="66350"/>
                  </a:cubicBezTo>
                  <a:cubicBezTo>
                    <a:pt x="60058" y="66131"/>
                    <a:pt x="60349" y="65620"/>
                    <a:pt x="60699" y="65474"/>
                  </a:cubicBezTo>
                  <a:cubicBezTo>
                    <a:pt x="61223" y="65255"/>
                    <a:pt x="61747" y="65255"/>
                    <a:pt x="62213" y="64817"/>
                  </a:cubicBezTo>
                  <a:cubicBezTo>
                    <a:pt x="62504" y="64306"/>
                    <a:pt x="62854" y="64014"/>
                    <a:pt x="63145" y="63430"/>
                  </a:cubicBezTo>
                  <a:cubicBezTo>
                    <a:pt x="63320" y="62846"/>
                    <a:pt x="63378" y="62043"/>
                    <a:pt x="63961" y="61605"/>
                  </a:cubicBezTo>
                  <a:cubicBezTo>
                    <a:pt x="64310" y="61021"/>
                    <a:pt x="64368" y="60218"/>
                    <a:pt x="64543" y="59562"/>
                  </a:cubicBezTo>
                  <a:cubicBezTo>
                    <a:pt x="64660" y="59197"/>
                    <a:pt x="64951" y="58978"/>
                    <a:pt x="65009" y="58613"/>
                  </a:cubicBezTo>
                  <a:cubicBezTo>
                    <a:pt x="64660" y="58394"/>
                    <a:pt x="64660" y="58759"/>
                    <a:pt x="64194" y="58978"/>
                  </a:cubicBezTo>
                  <a:cubicBezTo>
                    <a:pt x="64019" y="58540"/>
                    <a:pt x="64310" y="58029"/>
                    <a:pt x="63961" y="57810"/>
                  </a:cubicBezTo>
                  <a:cubicBezTo>
                    <a:pt x="63728" y="57591"/>
                    <a:pt x="63145" y="57518"/>
                    <a:pt x="63145" y="57518"/>
                  </a:cubicBezTo>
                  <a:cubicBezTo>
                    <a:pt x="62737" y="56934"/>
                    <a:pt x="62679" y="57153"/>
                    <a:pt x="62155" y="57372"/>
                  </a:cubicBezTo>
                  <a:cubicBezTo>
                    <a:pt x="61980" y="57518"/>
                    <a:pt x="61572" y="57591"/>
                    <a:pt x="61572" y="57591"/>
                  </a:cubicBezTo>
                  <a:cubicBezTo>
                    <a:pt x="61398" y="57591"/>
                    <a:pt x="61223" y="57591"/>
                    <a:pt x="61048" y="57518"/>
                  </a:cubicBezTo>
                  <a:cubicBezTo>
                    <a:pt x="60932" y="57372"/>
                    <a:pt x="60873" y="56788"/>
                    <a:pt x="60873" y="56788"/>
                  </a:cubicBezTo>
                  <a:cubicBezTo>
                    <a:pt x="60932" y="56788"/>
                    <a:pt x="61048" y="56715"/>
                    <a:pt x="61165" y="56569"/>
                  </a:cubicBezTo>
                  <a:cubicBezTo>
                    <a:pt x="61747" y="56350"/>
                    <a:pt x="62155" y="56788"/>
                    <a:pt x="61747" y="55693"/>
                  </a:cubicBezTo>
                  <a:cubicBezTo>
                    <a:pt x="61689" y="55693"/>
                    <a:pt x="61572" y="55547"/>
                    <a:pt x="61514" y="55547"/>
                  </a:cubicBezTo>
                  <a:cubicBezTo>
                    <a:pt x="61339" y="55547"/>
                    <a:pt x="61048" y="55547"/>
                    <a:pt x="60932" y="55693"/>
                  </a:cubicBezTo>
                  <a:cubicBezTo>
                    <a:pt x="60932" y="55766"/>
                    <a:pt x="60873" y="55912"/>
                    <a:pt x="60757" y="55985"/>
                  </a:cubicBezTo>
                  <a:cubicBezTo>
                    <a:pt x="60349" y="56569"/>
                    <a:pt x="59708" y="56715"/>
                    <a:pt x="59184" y="56934"/>
                  </a:cubicBezTo>
                  <a:cubicBezTo>
                    <a:pt x="58893" y="56934"/>
                    <a:pt x="58601" y="56788"/>
                    <a:pt x="58427" y="56715"/>
                  </a:cubicBezTo>
                  <a:cubicBezTo>
                    <a:pt x="58368" y="56715"/>
                    <a:pt x="58077" y="56569"/>
                    <a:pt x="58077" y="56569"/>
                  </a:cubicBezTo>
                  <a:cubicBezTo>
                    <a:pt x="57553" y="55693"/>
                    <a:pt x="57436" y="55547"/>
                    <a:pt x="56563" y="55328"/>
                  </a:cubicBezTo>
                  <a:cubicBezTo>
                    <a:pt x="56563" y="54963"/>
                    <a:pt x="56737" y="54525"/>
                    <a:pt x="56563" y="54160"/>
                  </a:cubicBezTo>
                  <a:cubicBezTo>
                    <a:pt x="56446" y="53941"/>
                    <a:pt x="55922" y="53722"/>
                    <a:pt x="55747" y="53576"/>
                  </a:cubicBezTo>
                  <a:cubicBezTo>
                    <a:pt x="55572" y="53503"/>
                    <a:pt x="55165" y="53357"/>
                    <a:pt x="55165" y="53357"/>
                  </a:cubicBezTo>
                  <a:cubicBezTo>
                    <a:pt x="54815" y="52919"/>
                    <a:pt x="54466" y="52700"/>
                    <a:pt x="54116" y="52262"/>
                  </a:cubicBezTo>
                  <a:cubicBezTo>
                    <a:pt x="54174" y="51532"/>
                    <a:pt x="54291" y="51094"/>
                    <a:pt x="54815" y="50875"/>
                  </a:cubicBezTo>
                  <a:cubicBezTo>
                    <a:pt x="55631" y="50948"/>
                    <a:pt x="56388" y="51240"/>
                    <a:pt x="57087" y="51459"/>
                  </a:cubicBezTo>
                  <a:cubicBezTo>
                    <a:pt x="57436" y="51897"/>
                    <a:pt x="57553" y="52262"/>
                    <a:pt x="57961" y="52554"/>
                  </a:cubicBezTo>
                  <a:cubicBezTo>
                    <a:pt x="58543" y="53576"/>
                    <a:pt x="58951" y="53722"/>
                    <a:pt x="59708" y="54306"/>
                  </a:cubicBezTo>
                  <a:cubicBezTo>
                    <a:pt x="60174" y="54160"/>
                    <a:pt x="60873" y="54525"/>
                    <a:pt x="61223" y="54087"/>
                  </a:cubicBezTo>
                  <a:cubicBezTo>
                    <a:pt x="61747" y="53503"/>
                    <a:pt x="61048" y="53868"/>
                    <a:pt x="61689" y="53576"/>
                  </a:cubicBezTo>
                  <a:cubicBezTo>
                    <a:pt x="61980" y="53868"/>
                    <a:pt x="62213" y="53941"/>
                    <a:pt x="62504" y="54160"/>
                  </a:cubicBezTo>
                  <a:cubicBezTo>
                    <a:pt x="62854" y="54890"/>
                    <a:pt x="63669" y="54744"/>
                    <a:pt x="64310" y="54963"/>
                  </a:cubicBezTo>
                  <a:cubicBezTo>
                    <a:pt x="65300" y="55766"/>
                    <a:pt x="64660" y="55401"/>
                    <a:pt x="66466" y="55547"/>
                  </a:cubicBezTo>
                  <a:cubicBezTo>
                    <a:pt x="67106" y="55693"/>
                    <a:pt x="67339" y="55912"/>
                    <a:pt x="67747" y="56569"/>
                  </a:cubicBezTo>
                  <a:cubicBezTo>
                    <a:pt x="67514" y="57518"/>
                    <a:pt x="67980" y="57007"/>
                    <a:pt x="68330" y="56715"/>
                  </a:cubicBezTo>
                  <a:cubicBezTo>
                    <a:pt x="68446" y="56204"/>
                    <a:pt x="68621" y="56204"/>
                    <a:pt x="68796" y="55766"/>
                  </a:cubicBezTo>
                  <a:cubicBezTo>
                    <a:pt x="69320" y="55985"/>
                    <a:pt x="69262" y="56350"/>
                    <a:pt x="69145" y="57153"/>
                  </a:cubicBezTo>
                  <a:cubicBezTo>
                    <a:pt x="69611" y="57591"/>
                    <a:pt x="70252" y="57372"/>
                    <a:pt x="70776" y="57591"/>
                  </a:cubicBezTo>
                  <a:cubicBezTo>
                    <a:pt x="71126" y="57737"/>
                    <a:pt x="71417" y="58175"/>
                    <a:pt x="71883" y="58394"/>
                  </a:cubicBezTo>
                  <a:cubicBezTo>
                    <a:pt x="72524" y="58613"/>
                    <a:pt x="73106" y="58978"/>
                    <a:pt x="73689" y="59562"/>
                  </a:cubicBezTo>
                  <a:cubicBezTo>
                    <a:pt x="73864" y="60364"/>
                    <a:pt x="74097" y="60656"/>
                    <a:pt x="74679" y="60875"/>
                  </a:cubicBezTo>
                  <a:cubicBezTo>
                    <a:pt x="74912" y="61459"/>
                    <a:pt x="75029" y="61824"/>
                    <a:pt x="75495" y="62189"/>
                  </a:cubicBezTo>
                  <a:cubicBezTo>
                    <a:pt x="76194" y="61970"/>
                    <a:pt x="75844" y="62043"/>
                    <a:pt x="76543" y="61824"/>
                  </a:cubicBezTo>
                  <a:cubicBezTo>
                    <a:pt x="76660" y="61678"/>
                    <a:pt x="76834" y="61678"/>
                    <a:pt x="76834" y="61678"/>
                  </a:cubicBezTo>
                  <a:cubicBezTo>
                    <a:pt x="77359" y="62189"/>
                    <a:pt x="77009" y="61459"/>
                    <a:pt x="76834" y="61240"/>
                  </a:cubicBezTo>
                  <a:cubicBezTo>
                    <a:pt x="76660" y="61605"/>
                    <a:pt x="76368" y="61824"/>
                    <a:pt x="76310" y="62262"/>
                  </a:cubicBezTo>
                  <a:cubicBezTo>
                    <a:pt x="76310" y="62481"/>
                    <a:pt x="76135" y="62992"/>
                    <a:pt x="76135" y="62992"/>
                  </a:cubicBezTo>
                  <a:cubicBezTo>
                    <a:pt x="76194" y="63430"/>
                    <a:pt x="76310" y="64233"/>
                    <a:pt x="76834" y="64233"/>
                  </a:cubicBezTo>
                  <a:lnTo>
                    <a:pt x="76893" y="66861"/>
                  </a:lnTo>
                  <a:lnTo>
                    <a:pt x="78524" y="73357"/>
                  </a:lnTo>
                  <a:lnTo>
                    <a:pt x="79980" y="75401"/>
                  </a:lnTo>
                  <a:lnTo>
                    <a:pt x="82485" y="72554"/>
                  </a:lnTo>
                  <a:lnTo>
                    <a:pt x="82310" y="70583"/>
                  </a:lnTo>
                  <a:lnTo>
                    <a:pt x="82951" y="70000"/>
                  </a:lnTo>
                  <a:lnTo>
                    <a:pt x="82893" y="67518"/>
                  </a:lnTo>
                  <a:lnTo>
                    <a:pt x="84582" y="66861"/>
                  </a:lnTo>
                  <a:lnTo>
                    <a:pt x="88543" y="62408"/>
                  </a:lnTo>
                  <a:lnTo>
                    <a:pt x="89300" y="61240"/>
                  </a:lnTo>
                  <a:lnTo>
                    <a:pt x="92504" y="60145"/>
                  </a:lnTo>
                  <a:lnTo>
                    <a:pt x="93669" y="61824"/>
                  </a:lnTo>
                  <a:lnTo>
                    <a:pt x="93320" y="62627"/>
                  </a:lnTo>
                  <a:lnTo>
                    <a:pt x="94310" y="63868"/>
                  </a:lnTo>
                  <a:lnTo>
                    <a:pt x="94601" y="65620"/>
                  </a:lnTo>
                  <a:lnTo>
                    <a:pt x="95592" y="66131"/>
                  </a:lnTo>
                  <a:lnTo>
                    <a:pt x="97689" y="65109"/>
                  </a:lnTo>
                  <a:lnTo>
                    <a:pt x="97572" y="71167"/>
                  </a:lnTo>
                  <a:lnTo>
                    <a:pt x="98097" y="69781"/>
                  </a:lnTo>
                  <a:lnTo>
                    <a:pt x="99436" y="72992"/>
                  </a:lnTo>
                  <a:lnTo>
                    <a:pt x="99262" y="75182"/>
                  </a:lnTo>
                  <a:lnTo>
                    <a:pt x="100077" y="73941"/>
                  </a:lnTo>
                  <a:lnTo>
                    <a:pt x="100252" y="72773"/>
                  </a:lnTo>
                  <a:lnTo>
                    <a:pt x="101242" y="70948"/>
                  </a:lnTo>
                  <a:lnTo>
                    <a:pt x="100660" y="69927"/>
                  </a:lnTo>
                  <a:lnTo>
                    <a:pt x="101184" y="68759"/>
                  </a:lnTo>
                  <a:lnTo>
                    <a:pt x="100485" y="66642"/>
                  </a:lnTo>
                  <a:lnTo>
                    <a:pt x="100893" y="64890"/>
                  </a:lnTo>
                  <a:lnTo>
                    <a:pt x="99902" y="65328"/>
                  </a:lnTo>
                  <a:lnTo>
                    <a:pt x="99436" y="63795"/>
                  </a:lnTo>
                  <a:lnTo>
                    <a:pt x="99087" y="61605"/>
                  </a:lnTo>
                  <a:lnTo>
                    <a:pt x="99844" y="59562"/>
                  </a:lnTo>
                  <a:lnTo>
                    <a:pt x="100660" y="60875"/>
                  </a:lnTo>
                  <a:lnTo>
                    <a:pt x="100252" y="64233"/>
                  </a:lnTo>
                  <a:lnTo>
                    <a:pt x="101242" y="61970"/>
                  </a:lnTo>
                  <a:lnTo>
                    <a:pt x="100893" y="60145"/>
                  </a:lnTo>
                  <a:lnTo>
                    <a:pt x="102058" y="58978"/>
                  </a:lnTo>
                  <a:lnTo>
                    <a:pt x="102058" y="58175"/>
                  </a:lnTo>
                  <a:lnTo>
                    <a:pt x="102466" y="58394"/>
                  </a:lnTo>
                  <a:lnTo>
                    <a:pt x="104621" y="55182"/>
                  </a:lnTo>
                  <a:lnTo>
                    <a:pt x="105145" y="49927"/>
                  </a:lnTo>
                  <a:lnTo>
                    <a:pt x="105436" y="47810"/>
                  </a:lnTo>
                  <a:lnTo>
                    <a:pt x="104504" y="48467"/>
                  </a:lnTo>
                  <a:lnTo>
                    <a:pt x="104155" y="47810"/>
                  </a:lnTo>
                  <a:lnTo>
                    <a:pt x="104854" y="46569"/>
                  </a:lnTo>
                  <a:lnTo>
                    <a:pt x="103456" y="43211"/>
                  </a:lnTo>
                  <a:lnTo>
                    <a:pt x="102699" y="42335"/>
                  </a:lnTo>
                  <a:lnTo>
                    <a:pt x="103864" y="39708"/>
                  </a:lnTo>
                  <a:lnTo>
                    <a:pt x="102640" y="39343"/>
                  </a:lnTo>
                  <a:lnTo>
                    <a:pt x="101533" y="38759"/>
                  </a:lnTo>
                  <a:lnTo>
                    <a:pt x="102000" y="36715"/>
                  </a:lnTo>
                  <a:lnTo>
                    <a:pt x="102699" y="35547"/>
                  </a:lnTo>
                  <a:lnTo>
                    <a:pt x="102873" y="37883"/>
                  </a:lnTo>
                  <a:lnTo>
                    <a:pt x="104155" y="36350"/>
                  </a:lnTo>
                  <a:lnTo>
                    <a:pt x="105145" y="36277"/>
                  </a:lnTo>
                  <a:lnTo>
                    <a:pt x="104679" y="37883"/>
                  </a:lnTo>
                  <a:lnTo>
                    <a:pt x="106252" y="38540"/>
                  </a:lnTo>
                  <a:lnTo>
                    <a:pt x="105786" y="39781"/>
                  </a:lnTo>
                  <a:lnTo>
                    <a:pt x="106601" y="40802"/>
                  </a:lnTo>
                  <a:lnTo>
                    <a:pt x="106601" y="42919"/>
                  </a:lnTo>
                  <a:lnTo>
                    <a:pt x="108407" y="40802"/>
                  </a:lnTo>
                  <a:lnTo>
                    <a:pt x="107766" y="38759"/>
                  </a:lnTo>
                  <a:lnTo>
                    <a:pt x="106077" y="35693"/>
                  </a:lnTo>
                  <a:lnTo>
                    <a:pt x="106601" y="34525"/>
                  </a:lnTo>
                  <a:lnTo>
                    <a:pt x="106252" y="32700"/>
                  </a:lnTo>
                  <a:lnTo>
                    <a:pt x="107417" y="31167"/>
                  </a:lnTo>
                  <a:lnTo>
                    <a:pt x="108815" y="30364"/>
                  </a:lnTo>
                  <a:lnTo>
                    <a:pt x="108757" y="26788"/>
                  </a:lnTo>
                  <a:lnTo>
                    <a:pt x="108640" y="24306"/>
                  </a:lnTo>
                  <a:lnTo>
                    <a:pt x="108233" y="22043"/>
                  </a:lnTo>
                  <a:lnTo>
                    <a:pt x="106601" y="18102"/>
                  </a:lnTo>
                  <a:lnTo>
                    <a:pt x="106310" y="20072"/>
                  </a:lnTo>
                  <a:lnTo>
                    <a:pt x="105262" y="18832"/>
                  </a:lnTo>
                  <a:lnTo>
                    <a:pt x="104271" y="19416"/>
                  </a:lnTo>
                  <a:lnTo>
                    <a:pt x="105145" y="16496"/>
                  </a:lnTo>
                  <a:lnTo>
                    <a:pt x="106077" y="14014"/>
                  </a:lnTo>
                  <a:lnTo>
                    <a:pt x="107766" y="12846"/>
                  </a:lnTo>
                  <a:lnTo>
                    <a:pt x="107941" y="11751"/>
                  </a:lnTo>
                  <a:lnTo>
                    <a:pt x="109106" y="11313"/>
                  </a:lnTo>
                  <a:lnTo>
                    <a:pt x="109106" y="12408"/>
                  </a:lnTo>
                  <a:lnTo>
                    <a:pt x="110446" y="10583"/>
                  </a:lnTo>
                  <a:lnTo>
                    <a:pt x="109631" y="10145"/>
                  </a:lnTo>
                  <a:lnTo>
                    <a:pt x="109631" y="8759"/>
                  </a:lnTo>
                  <a:lnTo>
                    <a:pt x="110621" y="7883"/>
                  </a:lnTo>
                  <a:lnTo>
                    <a:pt x="111029" y="8905"/>
                  </a:lnTo>
                  <a:lnTo>
                    <a:pt x="112368" y="7299"/>
                  </a:lnTo>
                  <a:lnTo>
                    <a:pt x="112194" y="8759"/>
                  </a:lnTo>
                  <a:lnTo>
                    <a:pt x="112252" y="9927"/>
                  </a:lnTo>
                  <a:lnTo>
                    <a:pt x="112194" y="11532"/>
                  </a:lnTo>
                  <a:lnTo>
                    <a:pt x="111728" y="12773"/>
                  </a:lnTo>
                  <a:lnTo>
                    <a:pt x="112543" y="14379"/>
                  </a:lnTo>
                  <a:lnTo>
                    <a:pt x="112893" y="15474"/>
                  </a:lnTo>
                  <a:lnTo>
                    <a:pt x="113417" y="15255"/>
                  </a:lnTo>
                  <a:lnTo>
                    <a:pt x="116038" y="18686"/>
                  </a:lnTo>
                  <a:lnTo>
                    <a:pt x="116621" y="17007"/>
                  </a:lnTo>
                  <a:lnTo>
                    <a:pt x="117320" y="15766"/>
                  </a:lnTo>
                  <a:lnTo>
                    <a:pt x="116155" y="14963"/>
                  </a:lnTo>
                  <a:lnTo>
                    <a:pt x="116446" y="13430"/>
                  </a:lnTo>
                  <a:lnTo>
                    <a:pt x="116446" y="12554"/>
                  </a:lnTo>
                  <a:lnTo>
                    <a:pt x="115223" y="10948"/>
                  </a:lnTo>
                  <a:lnTo>
                    <a:pt x="114174" y="10729"/>
                  </a:lnTo>
                  <a:lnTo>
                    <a:pt x="113184" y="8978"/>
                  </a:lnTo>
                  <a:lnTo>
                    <a:pt x="114524" y="8686"/>
                  </a:lnTo>
                  <a:lnTo>
                    <a:pt x="115165" y="7299"/>
                  </a:lnTo>
                  <a:lnTo>
                    <a:pt x="115980" y="7737"/>
                  </a:lnTo>
                  <a:lnTo>
                    <a:pt x="116796" y="7153"/>
                  </a:lnTo>
                  <a:lnTo>
                    <a:pt x="115922" y="5839"/>
                  </a:lnTo>
                  <a:lnTo>
                    <a:pt x="116621" y="5036"/>
                  </a:lnTo>
                  <a:lnTo>
                    <a:pt x="117728" y="4963"/>
                  </a:lnTo>
                  <a:lnTo>
                    <a:pt x="116504" y="3868"/>
                  </a:lnTo>
                  <a:lnTo>
                    <a:pt x="115048" y="3722"/>
                  </a:lnTo>
                  <a:lnTo>
                    <a:pt x="115922" y="2335"/>
                  </a:lnTo>
                  <a:lnTo>
                    <a:pt x="115864" y="802"/>
                  </a:lnTo>
                  <a:lnTo>
                    <a:pt x="116796" y="1970"/>
                  </a:lnTo>
                  <a:lnTo>
                    <a:pt x="117378" y="1313"/>
                  </a:lnTo>
                  <a:lnTo>
                    <a:pt x="117902" y="1532"/>
                  </a:lnTo>
                  <a:lnTo>
                    <a:pt x="118718" y="2627"/>
                  </a:lnTo>
                  <a:lnTo>
                    <a:pt x="120000" y="2408"/>
                  </a:lnTo>
                  <a:lnTo>
                    <a:pt x="118951" y="1094"/>
                  </a:lnTo>
                  <a:lnTo>
                    <a:pt x="118718" y="0"/>
                  </a:lnTo>
                  <a:lnTo>
                    <a:pt x="116854" y="364"/>
                  </a:lnTo>
                  <a:lnTo>
                    <a:pt x="116155" y="0"/>
                  </a:lnTo>
                  <a:lnTo>
                    <a:pt x="113883" y="802"/>
                  </a:lnTo>
                  <a:lnTo>
                    <a:pt x="111436" y="1313"/>
                  </a:lnTo>
                  <a:lnTo>
                    <a:pt x="109864" y="2189"/>
                  </a:lnTo>
                  <a:lnTo>
                    <a:pt x="109805" y="3430"/>
                  </a:lnTo>
                  <a:lnTo>
                    <a:pt x="108582" y="3649"/>
                  </a:lnTo>
                  <a:cubicBezTo>
                    <a:pt x="108233" y="4014"/>
                    <a:pt x="108000" y="5474"/>
                    <a:pt x="107592" y="5620"/>
                  </a:cubicBezTo>
                  <a:cubicBezTo>
                    <a:pt x="107126" y="5985"/>
                    <a:pt x="106601" y="4744"/>
                    <a:pt x="106019" y="4598"/>
                  </a:cubicBezTo>
                  <a:lnTo>
                    <a:pt x="104038" y="4817"/>
                  </a:lnTo>
                  <a:lnTo>
                    <a:pt x="100893" y="4087"/>
                  </a:lnTo>
                  <a:lnTo>
                    <a:pt x="99553" y="4525"/>
                  </a:lnTo>
                  <a:lnTo>
                    <a:pt x="97747" y="4087"/>
                  </a:lnTo>
                  <a:lnTo>
                    <a:pt x="97048" y="3430"/>
                  </a:lnTo>
                  <a:lnTo>
                    <a:pt x="95708" y="3649"/>
                  </a:lnTo>
                  <a:cubicBezTo>
                    <a:pt x="95242" y="3795"/>
                    <a:pt x="94718" y="4160"/>
                    <a:pt x="94252" y="4379"/>
                  </a:cubicBezTo>
                  <a:cubicBezTo>
                    <a:pt x="93786" y="4598"/>
                    <a:pt x="93378" y="4890"/>
                    <a:pt x="93029" y="5182"/>
                  </a:cubicBezTo>
                  <a:cubicBezTo>
                    <a:pt x="92679" y="5474"/>
                    <a:pt x="92446" y="6131"/>
                    <a:pt x="92213" y="6058"/>
                  </a:cubicBezTo>
                  <a:cubicBezTo>
                    <a:pt x="91514" y="6569"/>
                    <a:pt x="91805" y="4890"/>
                    <a:pt x="91514" y="4744"/>
                  </a:cubicBezTo>
                  <a:lnTo>
                    <a:pt x="90466" y="5036"/>
                  </a:lnTo>
                  <a:cubicBezTo>
                    <a:pt x="89941" y="4817"/>
                    <a:pt x="89184" y="3649"/>
                    <a:pt x="88368" y="3430"/>
                  </a:cubicBezTo>
                  <a:cubicBezTo>
                    <a:pt x="87553" y="3357"/>
                    <a:pt x="86155" y="3284"/>
                    <a:pt x="85514" y="3503"/>
                  </a:cubicBezTo>
                  <a:cubicBezTo>
                    <a:pt x="84873" y="3722"/>
                    <a:pt x="85106" y="4598"/>
                    <a:pt x="84524" y="4598"/>
                  </a:cubicBezTo>
                  <a:cubicBezTo>
                    <a:pt x="83825" y="4817"/>
                    <a:pt x="82660" y="3503"/>
                    <a:pt x="82019" y="3430"/>
                  </a:cubicBezTo>
                  <a:cubicBezTo>
                    <a:pt x="81378" y="3357"/>
                    <a:pt x="80970" y="4306"/>
                    <a:pt x="80504" y="4306"/>
                  </a:cubicBezTo>
                  <a:cubicBezTo>
                    <a:pt x="80038" y="4306"/>
                    <a:pt x="79339" y="3795"/>
                    <a:pt x="79048" y="3430"/>
                  </a:cubicBezTo>
                  <a:cubicBezTo>
                    <a:pt x="78757" y="3065"/>
                    <a:pt x="78990" y="2627"/>
                    <a:pt x="78582" y="2189"/>
                  </a:cubicBezTo>
                  <a:cubicBezTo>
                    <a:pt x="77650" y="1897"/>
                    <a:pt x="77475" y="948"/>
                    <a:pt x="76776" y="802"/>
                  </a:cubicBezTo>
                  <a:cubicBezTo>
                    <a:pt x="76077" y="656"/>
                    <a:pt x="74970" y="1459"/>
                    <a:pt x="74388" y="1459"/>
                  </a:cubicBezTo>
                  <a:cubicBezTo>
                    <a:pt x="73805" y="1459"/>
                    <a:pt x="73864" y="729"/>
                    <a:pt x="73339" y="656"/>
                  </a:cubicBezTo>
                  <a:lnTo>
                    <a:pt x="71184" y="1021"/>
                  </a:lnTo>
                  <a:lnTo>
                    <a:pt x="70485" y="2335"/>
                  </a:lnTo>
                  <a:cubicBezTo>
                    <a:pt x="70077" y="2554"/>
                    <a:pt x="69145" y="2043"/>
                    <a:pt x="68621" y="2116"/>
                  </a:cubicBezTo>
                  <a:cubicBezTo>
                    <a:pt x="68097" y="2189"/>
                    <a:pt x="67805" y="2627"/>
                    <a:pt x="67223" y="2846"/>
                  </a:cubicBezTo>
                  <a:cubicBezTo>
                    <a:pt x="66640" y="3065"/>
                    <a:pt x="65475" y="3211"/>
                    <a:pt x="65242" y="3503"/>
                  </a:cubicBezTo>
                  <a:cubicBezTo>
                    <a:pt x="64601" y="4160"/>
                    <a:pt x="65941" y="4452"/>
                    <a:pt x="65941" y="4744"/>
                  </a:cubicBezTo>
                  <a:cubicBezTo>
                    <a:pt x="65941" y="5036"/>
                    <a:pt x="65592" y="5109"/>
                    <a:pt x="65126" y="5255"/>
                  </a:cubicBezTo>
                  <a:cubicBezTo>
                    <a:pt x="64660" y="5401"/>
                    <a:pt x="63145" y="5255"/>
                    <a:pt x="63203" y="5620"/>
                  </a:cubicBezTo>
                  <a:cubicBezTo>
                    <a:pt x="63203" y="6277"/>
                    <a:pt x="65592" y="7518"/>
                    <a:pt x="65650" y="7664"/>
                  </a:cubicBezTo>
                  <a:lnTo>
                    <a:pt x="63495" y="6569"/>
                  </a:lnTo>
                  <a:lnTo>
                    <a:pt x="62446" y="6934"/>
                  </a:lnTo>
                  <a:cubicBezTo>
                    <a:pt x="61922" y="6788"/>
                    <a:pt x="60524" y="4744"/>
                    <a:pt x="60174" y="5839"/>
                  </a:cubicBezTo>
                  <a:cubicBezTo>
                    <a:pt x="59825" y="6934"/>
                    <a:pt x="62737" y="9635"/>
                    <a:pt x="63145" y="10729"/>
                  </a:cubicBezTo>
                  <a:lnTo>
                    <a:pt x="62621" y="12481"/>
                  </a:lnTo>
                  <a:lnTo>
                    <a:pt x="60582" y="12408"/>
                  </a:lnTo>
                  <a:cubicBezTo>
                    <a:pt x="60582" y="12408"/>
                    <a:pt x="61805" y="11970"/>
                    <a:pt x="61747" y="11313"/>
                  </a:cubicBezTo>
                  <a:cubicBezTo>
                    <a:pt x="61689" y="10656"/>
                    <a:pt x="60757" y="9270"/>
                    <a:pt x="60058" y="8248"/>
                  </a:cubicBezTo>
                  <a:cubicBezTo>
                    <a:pt x="59708" y="7372"/>
                    <a:pt x="60000" y="6131"/>
                    <a:pt x="59650" y="5912"/>
                  </a:cubicBezTo>
                  <a:cubicBezTo>
                    <a:pt x="59300" y="5693"/>
                    <a:pt x="58077" y="4744"/>
                    <a:pt x="57611" y="5182"/>
                  </a:cubicBezTo>
                  <a:cubicBezTo>
                    <a:pt x="56388" y="5401"/>
                    <a:pt x="56504" y="7810"/>
                    <a:pt x="56737" y="8467"/>
                  </a:cubicBezTo>
                  <a:cubicBezTo>
                    <a:pt x="56970" y="9124"/>
                    <a:pt x="58776" y="8905"/>
                    <a:pt x="58951" y="9124"/>
                  </a:cubicBezTo>
                  <a:cubicBezTo>
                    <a:pt x="59883" y="11167"/>
                    <a:pt x="58543" y="10437"/>
                    <a:pt x="57611" y="9781"/>
                  </a:cubicBezTo>
                  <a:cubicBezTo>
                    <a:pt x="56679" y="9124"/>
                    <a:pt x="56388" y="9343"/>
                    <a:pt x="55805" y="9343"/>
                  </a:cubicBezTo>
                  <a:cubicBezTo>
                    <a:pt x="55223" y="9343"/>
                    <a:pt x="54233" y="9708"/>
                    <a:pt x="53941" y="10000"/>
                  </a:cubicBezTo>
                  <a:cubicBezTo>
                    <a:pt x="53650" y="10291"/>
                    <a:pt x="54699" y="11459"/>
                    <a:pt x="53941" y="11094"/>
                  </a:cubicBezTo>
                  <a:cubicBezTo>
                    <a:pt x="53184" y="10729"/>
                    <a:pt x="52368" y="10875"/>
                    <a:pt x="51611" y="10729"/>
                  </a:cubicBezTo>
                  <a:cubicBezTo>
                    <a:pt x="50854" y="10583"/>
                    <a:pt x="50271" y="9927"/>
                    <a:pt x="49339" y="10218"/>
                  </a:cubicBezTo>
                  <a:cubicBezTo>
                    <a:pt x="48058" y="10729"/>
                    <a:pt x="46252" y="13503"/>
                    <a:pt x="45844" y="12481"/>
                  </a:cubicBezTo>
                  <a:cubicBezTo>
                    <a:pt x="45436" y="11459"/>
                    <a:pt x="46601" y="11313"/>
                    <a:pt x="46601" y="10948"/>
                  </a:cubicBezTo>
                  <a:cubicBezTo>
                    <a:pt x="46601" y="10583"/>
                    <a:pt x="46368" y="10072"/>
                    <a:pt x="46019" y="10072"/>
                  </a:cubicBezTo>
                  <a:cubicBezTo>
                    <a:pt x="45669" y="10072"/>
                    <a:pt x="44504" y="10510"/>
                    <a:pt x="44446" y="11094"/>
                  </a:cubicBezTo>
                  <a:cubicBezTo>
                    <a:pt x="44330" y="11897"/>
                    <a:pt x="45611" y="13211"/>
                    <a:pt x="45553" y="13576"/>
                  </a:cubicBezTo>
                  <a:cubicBezTo>
                    <a:pt x="45495" y="13941"/>
                    <a:pt x="44563" y="13138"/>
                    <a:pt x="44155" y="13357"/>
                  </a:cubicBezTo>
                  <a:cubicBezTo>
                    <a:pt x="43747" y="13576"/>
                    <a:pt x="43456" y="15109"/>
                    <a:pt x="43223" y="14817"/>
                  </a:cubicBezTo>
                  <a:lnTo>
                    <a:pt x="42407" y="13795"/>
                  </a:lnTo>
                  <a:lnTo>
                    <a:pt x="43456" y="12408"/>
                  </a:lnTo>
                  <a:lnTo>
                    <a:pt x="42699" y="11532"/>
                  </a:lnTo>
                  <a:cubicBezTo>
                    <a:pt x="42349" y="11313"/>
                    <a:pt x="41825" y="10948"/>
                    <a:pt x="41475" y="10875"/>
                  </a:cubicBezTo>
                  <a:cubicBezTo>
                    <a:pt x="41126" y="10802"/>
                    <a:pt x="40834" y="11240"/>
                    <a:pt x="40660" y="11094"/>
                  </a:cubicBezTo>
                  <a:cubicBezTo>
                    <a:pt x="40485" y="10948"/>
                    <a:pt x="40660" y="10145"/>
                    <a:pt x="40485" y="10072"/>
                  </a:cubicBezTo>
                  <a:cubicBezTo>
                    <a:pt x="40310" y="10000"/>
                    <a:pt x="39902" y="10656"/>
                    <a:pt x="39611" y="10656"/>
                  </a:cubicBezTo>
                  <a:cubicBezTo>
                    <a:pt x="39320" y="10656"/>
                    <a:pt x="39436" y="10364"/>
                    <a:pt x="38854" y="10218"/>
                  </a:cubicBezTo>
                  <a:cubicBezTo>
                    <a:pt x="38271" y="10072"/>
                    <a:pt x="36815" y="10145"/>
                    <a:pt x="36233" y="9854"/>
                  </a:cubicBezTo>
                  <a:cubicBezTo>
                    <a:pt x="35650" y="9562"/>
                    <a:pt x="36815" y="8540"/>
                    <a:pt x="35417" y="8248"/>
                  </a:cubicBezTo>
                  <a:cubicBezTo>
                    <a:pt x="34019" y="7956"/>
                    <a:pt x="34368" y="8686"/>
                    <a:pt x="33961" y="8686"/>
                  </a:cubicBezTo>
                  <a:lnTo>
                    <a:pt x="33087" y="8321"/>
                  </a:lnTo>
                  <a:cubicBezTo>
                    <a:pt x="32330" y="8467"/>
                    <a:pt x="30349" y="9124"/>
                    <a:pt x="29417" y="9562"/>
                  </a:cubicBezTo>
                  <a:cubicBezTo>
                    <a:pt x="28077" y="10218"/>
                    <a:pt x="28252" y="10218"/>
                    <a:pt x="27495" y="11094"/>
                  </a:cubicBezTo>
                  <a:cubicBezTo>
                    <a:pt x="26737" y="11970"/>
                    <a:pt x="25805" y="14014"/>
                    <a:pt x="24932" y="14890"/>
                  </a:cubicBezTo>
                  <a:cubicBezTo>
                    <a:pt x="23883" y="16277"/>
                    <a:pt x="22893" y="15839"/>
                    <a:pt x="22252" y="16350"/>
                  </a:cubicBezTo>
                  <a:lnTo>
                    <a:pt x="21203" y="18102"/>
                  </a:lnTo>
                  <a:lnTo>
                    <a:pt x="21436" y="21167"/>
                  </a:lnTo>
                  <a:lnTo>
                    <a:pt x="22660" y="22335"/>
                  </a:lnTo>
                  <a:lnTo>
                    <a:pt x="25398" y="21167"/>
                  </a:lnTo>
                  <a:cubicBezTo>
                    <a:pt x="26038" y="21605"/>
                    <a:pt x="26097" y="24452"/>
                    <a:pt x="26621" y="24890"/>
                  </a:cubicBezTo>
                  <a:cubicBezTo>
                    <a:pt x="27262" y="25401"/>
                    <a:pt x="28310" y="24087"/>
                    <a:pt x="28601" y="23649"/>
                  </a:cubicBezTo>
                  <a:lnTo>
                    <a:pt x="28893" y="21897"/>
                  </a:lnTo>
                  <a:lnTo>
                    <a:pt x="29941" y="20510"/>
                  </a:lnTo>
                  <a:cubicBezTo>
                    <a:pt x="30000" y="19708"/>
                    <a:pt x="29067" y="17883"/>
                    <a:pt x="29242" y="17080"/>
                  </a:cubicBezTo>
                  <a:cubicBezTo>
                    <a:pt x="29417" y="16423"/>
                    <a:pt x="30640" y="16058"/>
                    <a:pt x="31165" y="15547"/>
                  </a:cubicBezTo>
                  <a:cubicBezTo>
                    <a:pt x="31689" y="15036"/>
                    <a:pt x="31805" y="14014"/>
                    <a:pt x="32271" y="13941"/>
                  </a:cubicBezTo>
                  <a:cubicBezTo>
                    <a:pt x="33029" y="13868"/>
                    <a:pt x="33786" y="14598"/>
                    <a:pt x="33844" y="14890"/>
                  </a:cubicBezTo>
                  <a:cubicBezTo>
                    <a:pt x="33844" y="15182"/>
                    <a:pt x="32621" y="14598"/>
                    <a:pt x="32446" y="15693"/>
                  </a:cubicBezTo>
                  <a:cubicBezTo>
                    <a:pt x="32271" y="16788"/>
                    <a:pt x="31165" y="17007"/>
                    <a:pt x="31048" y="17664"/>
                  </a:cubicBezTo>
                  <a:lnTo>
                    <a:pt x="31922" y="19489"/>
                  </a:lnTo>
                  <a:lnTo>
                    <a:pt x="33262" y="20145"/>
                  </a:lnTo>
                  <a:lnTo>
                    <a:pt x="34834" y="19270"/>
                  </a:lnTo>
                  <a:lnTo>
                    <a:pt x="36407" y="19051"/>
                  </a:lnTo>
                  <a:cubicBezTo>
                    <a:pt x="36815" y="19197"/>
                    <a:pt x="37572" y="19781"/>
                    <a:pt x="37165" y="20145"/>
                  </a:cubicBezTo>
                  <a:cubicBezTo>
                    <a:pt x="36757" y="20510"/>
                    <a:pt x="34543" y="20948"/>
                    <a:pt x="34019" y="21386"/>
                  </a:cubicBezTo>
                  <a:cubicBezTo>
                    <a:pt x="33495" y="21824"/>
                    <a:pt x="34194" y="22554"/>
                    <a:pt x="33844" y="22700"/>
                  </a:cubicBezTo>
                  <a:cubicBezTo>
                    <a:pt x="33029" y="23284"/>
                    <a:pt x="32388" y="21970"/>
                    <a:pt x="32038" y="22116"/>
                  </a:cubicBezTo>
                  <a:lnTo>
                    <a:pt x="31864" y="23576"/>
                  </a:lnTo>
                  <a:lnTo>
                    <a:pt x="31223" y="25547"/>
                  </a:lnTo>
                  <a:lnTo>
                    <a:pt x="29825" y="25620"/>
                  </a:lnTo>
                  <a:lnTo>
                    <a:pt x="27728" y="26277"/>
                  </a:lnTo>
                  <a:lnTo>
                    <a:pt x="26621" y="25620"/>
                  </a:lnTo>
                  <a:lnTo>
                    <a:pt x="25805" y="26058"/>
                  </a:lnTo>
                  <a:lnTo>
                    <a:pt x="24407" y="24963"/>
                  </a:lnTo>
                  <a:cubicBezTo>
                    <a:pt x="24291" y="24452"/>
                    <a:pt x="25223" y="24014"/>
                    <a:pt x="24932" y="23138"/>
                  </a:cubicBezTo>
                  <a:cubicBezTo>
                    <a:pt x="24640" y="22262"/>
                    <a:pt x="23067" y="22846"/>
                    <a:pt x="22834" y="23430"/>
                  </a:cubicBezTo>
                  <a:lnTo>
                    <a:pt x="23126" y="26423"/>
                  </a:lnTo>
                  <a:lnTo>
                    <a:pt x="21728" y="26423"/>
                  </a:lnTo>
                  <a:cubicBezTo>
                    <a:pt x="21262" y="26715"/>
                    <a:pt x="20679" y="27737"/>
                    <a:pt x="20213" y="28175"/>
                  </a:cubicBezTo>
                  <a:cubicBezTo>
                    <a:pt x="19747" y="28613"/>
                    <a:pt x="19339" y="27664"/>
                    <a:pt x="18757" y="29124"/>
                  </a:cubicBezTo>
                  <a:cubicBezTo>
                    <a:pt x="18174" y="30583"/>
                    <a:pt x="17533" y="30000"/>
                    <a:pt x="17067" y="30218"/>
                  </a:cubicBezTo>
                  <a:cubicBezTo>
                    <a:pt x="16601" y="30437"/>
                    <a:pt x="16310" y="30218"/>
                    <a:pt x="16019" y="30364"/>
                  </a:cubicBezTo>
                  <a:cubicBezTo>
                    <a:pt x="15728" y="30510"/>
                    <a:pt x="15553" y="31094"/>
                    <a:pt x="15145" y="31094"/>
                  </a:cubicBezTo>
                  <a:cubicBezTo>
                    <a:pt x="14737" y="31094"/>
                    <a:pt x="13864" y="30437"/>
                    <a:pt x="13514" y="30583"/>
                  </a:cubicBezTo>
                  <a:cubicBezTo>
                    <a:pt x="13165" y="30729"/>
                    <a:pt x="12873" y="31532"/>
                    <a:pt x="13165" y="31897"/>
                  </a:cubicBezTo>
                  <a:lnTo>
                    <a:pt x="15320" y="32773"/>
                  </a:lnTo>
                  <a:lnTo>
                    <a:pt x="15844" y="34598"/>
                  </a:lnTo>
                  <a:lnTo>
                    <a:pt x="15262" y="36715"/>
                  </a:lnTo>
                  <a:cubicBezTo>
                    <a:pt x="14621" y="37007"/>
                    <a:pt x="12990" y="36423"/>
                    <a:pt x="12000" y="36350"/>
                  </a:cubicBezTo>
                  <a:cubicBezTo>
                    <a:pt x="11009" y="36277"/>
                    <a:pt x="9553" y="35912"/>
                    <a:pt x="9203" y="36350"/>
                  </a:cubicBezTo>
                  <a:cubicBezTo>
                    <a:pt x="8854" y="36788"/>
                    <a:pt x="9728" y="38467"/>
                    <a:pt x="9728" y="39197"/>
                  </a:cubicBezTo>
                  <a:cubicBezTo>
                    <a:pt x="9728" y="39927"/>
                    <a:pt x="9262" y="40218"/>
                    <a:pt x="9145" y="40656"/>
                  </a:cubicBezTo>
                  <a:cubicBezTo>
                    <a:pt x="9029" y="41094"/>
                    <a:pt x="9378" y="41532"/>
                    <a:pt x="9145" y="42043"/>
                  </a:cubicBezTo>
                  <a:cubicBezTo>
                    <a:pt x="8912" y="42554"/>
                    <a:pt x="7398" y="43357"/>
                    <a:pt x="7572" y="43576"/>
                  </a:cubicBezTo>
                  <a:cubicBezTo>
                    <a:pt x="8097" y="44233"/>
                    <a:pt x="9320" y="43211"/>
                    <a:pt x="10252" y="43211"/>
                  </a:cubicBezTo>
                  <a:lnTo>
                    <a:pt x="13165" y="43649"/>
                  </a:lnTo>
                  <a:lnTo>
                    <a:pt x="15145" y="42919"/>
                  </a:lnTo>
                  <a:lnTo>
                    <a:pt x="15961" y="42043"/>
                  </a:lnTo>
                  <a:cubicBezTo>
                    <a:pt x="16427" y="41824"/>
                    <a:pt x="17825" y="41824"/>
                    <a:pt x="17883" y="41532"/>
                  </a:cubicBezTo>
                  <a:cubicBezTo>
                    <a:pt x="18699" y="40656"/>
                    <a:pt x="16485" y="40802"/>
                    <a:pt x="16485" y="40291"/>
                  </a:cubicBezTo>
                  <a:cubicBezTo>
                    <a:pt x="16485" y="39781"/>
                    <a:pt x="17475" y="38905"/>
                    <a:pt x="17883" y="38540"/>
                  </a:cubicBezTo>
                  <a:lnTo>
                    <a:pt x="18932" y="38102"/>
                  </a:lnTo>
                  <a:lnTo>
                    <a:pt x="18640" y="36715"/>
                  </a:lnTo>
                  <a:cubicBezTo>
                    <a:pt x="18815" y="36423"/>
                    <a:pt x="19572" y="36131"/>
                    <a:pt x="19922" y="36131"/>
                  </a:cubicBezTo>
                  <a:cubicBezTo>
                    <a:pt x="20271" y="36131"/>
                    <a:pt x="20388" y="36934"/>
                    <a:pt x="20854" y="36861"/>
                  </a:cubicBezTo>
                  <a:cubicBezTo>
                    <a:pt x="21320" y="36788"/>
                    <a:pt x="22368" y="35766"/>
                    <a:pt x="22893" y="35839"/>
                  </a:cubicBezTo>
                  <a:lnTo>
                    <a:pt x="24174" y="37226"/>
                  </a:lnTo>
                  <a:cubicBezTo>
                    <a:pt x="24233" y="37737"/>
                    <a:pt x="23708" y="37956"/>
                    <a:pt x="23359" y="38686"/>
                  </a:cubicBezTo>
                  <a:lnTo>
                    <a:pt x="22194" y="41824"/>
                  </a:lnTo>
                  <a:lnTo>
                    <a:pt x="23650" y="42043"/>
                  </a:lnTo>
                  <a:lnTo>
                    <a:pt x="24000" y="40948"/>
                  </a:lnTo>
                  <a:lnTo>
                    <a:pt x="23533" y="39635"/>
                  </a:lnTo>
                  <a:cubicBezTo>
                    <a:pt x="23650" y="39343"/>
                    <a:pt x="24291" y="39489"/>
                    <a:pt x="24640" y="39270"/>
                  </a:cubicBezTo>
                  <a:cubicBezTo>
                    <a:pt x="25048" y="39197"/>
                    <a:pt x="25339" y="38394"/>
                    <a:pt x="25689" y="38467"/>
                  </a:cubicBezTo>
                  <a:cubicBezTo>
                    <a:pt x="26038" y="38540"/>
                    <a:pt x="26388" y="39562"/>
                    <a:pt x="26796" y="39927"/>
                  </a:cubicBezTo>
                  <a:lnTo>
                    <a:pt x="28135" y="40802"/>
                  </a:lnTo>
                  <a:lnTo>
                    <a:pt x="28543" y="41824"/>
                  </a:lnTo>
                  <a:lnTo>
                    <a:pt x="28718" y="43065"/>
                  </a:lnTo>
                  <a:lnTo>
                    <a:pt x="29592" y="42262"/>
                  </a:lnTo>
                  <a:cubicBezTo>
                    <a:pt x="29592" y="42262"/>
                    <a:pt x="29533" y="41313"/>
                    <a:pt x="29650" y="41167"/>
                  </a:cubicBezTo>
                  <a:cubicBezTo>
                    <a:pt x="29883" y="40948"/>
                    <a:pt x="29825" y="42408"/>
                    <a:pt x="30349" y="41532"/>
                  </a:cubicBezTo>
                  <a:cubicBezTo>
                    <a:pt x="30873" y="40656"/>
                    <a:pt x="30582" y="40583"/>
                    <a:pt x="30000" y="40072"/>
                  </a:cubicBezTo>
                  <a:lnTo>
                    <a:pt x="27262" y="38175"/>
                  </a:lnTo>
                  <a:lnTo>
                    <a:pt x="25689" y="37080"/>
                  </a:lnTo>
                  <a:lnTo>
                    <a:pt x="26504" y="35036"/>
                  </a:lnTo>
                  <a:lnTo>
                    <a:pt x="27029" y="36350"/>
                  </a:lnTo>
                  <a:lnTo>
                    <a:pt x="28368" y="37372"/>
                  </a:lnTo>
                  <a:lnTo>
                    <a:pt x="30116" y="38467"/>
                  </a:lnTo>
                  <a:cubicBezTo>
                    <a:pt x="30640" y="39051"/>
                    <a:pt x="30815" y="39854"/>
                    <a:pt x="31398" y="40802"/>
                  </a:cubicBezTo>
                  <a:cubicBezTo>
                    <a:pt x="31980" y="41751"/>
                    <a:pt x="33203" y="43941"/>
                    <a:pt x="33728" y="44379"/>
                  </a:cubicBezTo>
                  <a:cubicBezTo>
                    <a:pt x="34252" y="44817"/>
                    <a:pt x="34252" y="43649"/>
                    <a:pt x="34485" y="43576"/>
                  </a:cubicBezTo>
                  <a:cubicBezTo>
                    <a:pt x="34718" y="43357"/>
                    <a:pt x="35184" y="43941"/>
                    <a:pt x="35184" y="43722"/>
                  </a:cubicBezTo>
                  <a:cubicBezTo>
                    <a:pt x="35184" y="43503"/>
                    <a:pt x="34718" y="42554"/>
                    <a:pt x="34543" y="42189"/>
                  </a:cubicBezTo>
                  <a:cubicBezTo>
                    <a:pt x="34310" y="41897"/>
                    <a:pt x="34368" y="41459"/>
                    <a:pt x="34194" y="41386"/>
                  </a:cubicBezTo>
                  <a:cubicBezTo>
                    <a:pt x="34077" y="41094"/>
                    <a:pt x="33961" y="40729"/>
                    <a:pt x="34019" y="40510"/>
                  </a:cubicBezTo>
                  <a:cubicBezTo>
                    <a:pt x="34077" y="40291"/>
                    <a:pt x="34310" y="40145"/>
                    <a:pt x="34485" y="40000"/>
                  </a:cubicBezTo>
                  <a:lnTo>
                    <a:pt x="35009" y="39562"/>
                  </a:lnTo>
                  <a:cubicBezTo>
                    <a:pt x="35359" y="39489"/>
                    <a:pt x="36174" y="39489"/>
                    <a:pt x="36524" y="39489"/>
                  </a:cubicBezTo>
                  <a:cubicBezTo>
                    <a:pt x="36873" y="39489"/>
                    <a:pt x="37048" y="39489"/>
                    <a:pt x="37281" y="39343"/>
                  </a:cubicBezTo>
                  <a:cubicBezTo>
                    <a:pt x="37514" y="39197"/>
                    <a:pt x="37747" y="38832"/>
                    <a:pt x="37864" y="38540"/>
                  </a:cubicBezTo>
                  <a:lnTo>
                    <a:pt x="38038" y="37445"/>
                  </a:lnTo>
                  <a:lnTo>
                    <a:pt x="37223" y="36861"/>
                  </a:lnTo>
                  <a:cubicBezTo>
                    <a:pt x="37223" y="36715"/>
                    <a:pt x="37864" y="36861"/>
                    <a:pt x="38155" y="36569"/>
                  </a:cubicBezTo>
                  <a:cubicBezTo>
                    <a:pt x="38446" y="36277"/>
                    <a:pt x="38737" y="35620"/>
                    <a:pt x="39029" y="35255"/>
                  </a:cubicBezTo>
                  <a:cubicBezTo>
                    <a:pt x="39320" y="34890"/>
                    <a:pt x="39669" y="34379"/>
                    <a:pt x="39961" y="34306"/>
                  </a:cubicBezTo>
                  <a:lnTo>
                    <a:pt x="40951" y="34744"/>
                  </a:lnTo>
                  <a:lnTo>
                    <a:pt x="41825" y="36058"/>
                  </a:lnTo>
                  <a:cubicBezTo>
                    <a:pt x="42116" y="36350"/>
                    <a:pt x="42349" y="36715"/>
                    <a:pt x="42582" y="36569"/>
                  </a:cubicBezTo>
                  <a:cubicBezTo>
                    <a:pt x="42815" y="36423"/>
                    <a:pt x="43223" y="35620"/>
                    <a:pt x="43223" y="35182"/>
                  </a:cubicBezTo>
                  <a:lnTo>
                    <a:pt x="42407" y="34014"/>
                  </a:lnTo>
                  <a:cubicBezTo>
                    <a:pt x="42524" y="33722"/>
                    <a:pt x="43456" y="33795"/>
                    <a:pt x="43980" y="33503"/>
                  </a:cubicBezTo>
                  <a:cubicBezTo>
                    <a:pt x="44504" y="33211"/>
                    <a:pt x="45262" y="32408"/>
                    <a:pt x="45553" y="32408"/>
                  </a:cubicBezTo>
                  <a:cubicBezTo>
                    <a:pt x="45844" y="32408"/>
                    <a:pt x="45786" y="32992"/>
                    <a:pt x="45669" y="33430"/>
                  </a:cubicBezTo>
                  <a:cubicBezTo>
                    <a:pt x="45553" y="33868"/>
                    <a:pt x="44563" y="34233"/>
                    <a:pt x="44970" y="35036"/>
                  </a:cubicBezTo>
                  <a:cubicBezTo>
                    <a:pt x="45378" y="35839"/>
                    <a:pt x="47766" y="37664"/>
                    <a:pt x="48000" y="38321"/>
                  </a:cubicBezTo>
                  <a:cubicBezTo>
                    <a:pt x="48233" y="38978"/>
                    <a:pt x="47067" y="39051"/>
                    <a:pt x="46368" y="39197"/>
                  </a:cubicBezTo>
                  <a:cubicBezTo>
                    <a:pt x="45669" y="39343"/>
                    <a:pt x="44446" y="39489"/>
                    <a:pt x="43747" y="39343"/>
                  </a:cubicBezTo>
                  <a:cubicBezTo>
                    <a:pt x="43048" y="39197"/>
                    <a:pt x="43048" y="38248"/>
                    <a:pt x="42058" y="38248"/>
                  </a:cubicBezTo>
                  <a:cubicBezTo>
                    <a:pt x="41067" y="38248"/>
                    <a:pt x="41184" y="38905"/>
                    <a:pt x="40601" y="39197"/>
                  </a:cubicBezTo>
                  <a:lnTo>
                    <a:pt x="38854" y="39270"/>
                  </a:lnTo>
                  <a:lnTo>
                    <a:pt x="36291" y="40875"/>
                  </a:lnTo>
                  <a:lnTo>
                    <a:pt x="36932" y="42043"/>
                  </a:lnTo>
                  <a:lnTo>
                    <a:pt x="37223" y="43649"/>
                  </a:lnTo>
                  <a:lnTo>
                    <a:pt x="38970" y="45036"/>
                  </a:lnTo>
                  <a:lnTo>
                    <a:pt x="40776" y="43941"/>
                  </a:lnTo>
                  <a:lnTo>
                    <a:pt x="41825" y="44598"/>
                  </a:lnTo>
                  <a:lnTo>
                    <a:pt x="43805" y="44379"/>
                  </a:lnTo>
                  <a:lnTo>
                    <a:pt x="44097" y="47007"/>
                  </a:lnTo>
                  <a:lnTo>
                    <a:pt x="40601" y="49416"/>
                  </a:lnTo>
                  <a:close/>
                </a:path>
              </a:pathLst>
            </a:custGeom>
            <a:solidFill>
              <a:srgbClr val="FEFEFE">
                <a:alpha val="2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pic>
        <p:nvPicPr>
          <p:cNvPr id="207" name="Google Shape;207;p20" descr="G_2_Finel.png"/>
          <p:cNvPicPr preferRelativeResize="0"/>
          <p:nvPr/>
        </p:nvPicPr>
        <p:blipFill rotWithShape="1">
          <a:blip r:embed="rId3">
            <a:alphaModFix/>
          </a:blip>
          <a:srcRect/>
          <a:stretch/>
        </p:blipFill>
        <p:spPr>
          <a:xfrm>
            <a:off x="4554604" y="3124200"/>
            <a:ext cx="4513196" cy="3048000"/>
          </a:xfrm>
          <a:prstGeom prst="rect">
            <a:avLst/>
          </a:prstGeom>
          <a:noFill/>
          <a:ln>
            <a:noFill/>
          </a:ln>
        </p:spPr>
      </p:pic>
      <p:pic>
        <p:nvPicPr>
          <p:cNvPr id="208" name="Google Shape;208;p20" descr="artplus_nature_naturalcity42_f"/>
          <p:cNvPicPr preferRelativeResize="0"/>
          <p:nvPr/>
        </p:nvPicPr>
        <p:blipFill rotWithShape="1">
          <a:blip r:embed="rId4">
            <a:alphaModFix/>
          </a:blip>
          <a:srcRect/>
          <a:stretch/>
        </p:blipFill>
        <p:spPr>
          <a:xfrm>
            <a:off x="4994275" y="4594225"/>
            <a:ext cx="4911725" cy="1882775"/>
          </a:xfrm>
          <a:prstGeom prst="rect">
            <a:avLst/>
          </a:prstGeom>
          <a:noFill/>
          <a:ln>
            <a:noFill/>
          </a:ln>
        </p:spPr>
      </p:pic>
      <p:sp>
        <p:nvSpPr>
          <p:cNvPr id="209" name="Google Shape;209;p20"/>
          <p:cNvSpPr txBox="1">
            <a:spLocks noGrp="1"/>
          </p:cNvSpPr>
          <p:nvPr>
            <p:ph type="ctrTitle"/>
          </p:nvPr>
        </p:nvSpPr>
        <p:spPr>
          <a:xfrm>
            <a:off x="304800" y="4419600"/>
            <a:ext cx="6400800" cy="11430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lt1"/>
              </a:buClr>
              <a:buSzPts val="3400"/>
              <a:buFont typeface="Arial"/>
              <a:buNone/>
              <a:defRPr sz="3400" b="1" i="0">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pic>
        <p:nvPicPr>
          <p:cNvPr id="210" name="Google Shape;210;p20" descr="artplus_nature_naturalcity42_b"/>
          <p:cNvPicPr preferRelativeResize="0"/>
          <p:nvPr/>
        </p:nvPicPr>
        <p:blipFill rotWithShape="1">
          <a:blip r:embed="rId5">
            <a:alphaModFix/>
          </a:blip>
          <a:srcRect/>
          <a:stretch/>
        </p:blipFill>
        <p:spPr>
          <a:xfrm>
            <a:off x="5195888" y="3097213"/>
            <a:ext cx="2971800" cy="571500"/>
          </a:xfrm>
          <a:prstGeom prst="rect">
            <a:avLst/>
          </a:prstGeom>
          <a:noFill/>
          <a:ln>
            <a:noFill/>
          </a:ln>
        </p:spPr>
      </p:pic>
      <p:pic>
        <p:nvPicPr>
          <p:cNvPr id="211" name="Google Shape;211;p20" descr="artplus_nature_naturalcity42_e"/>
          <p:cNvPicPr preferRelativeResize="0"/>
          <p:nvPr/>
        </p:nvPicPr>
        <p:blipFill rotWithShape="1">
          <a:blip r:embed="rId6">
            <a:alphaModFix/>
          </a:blip>
          <a:srcRect/>
          <a:stretch/>
        </p:blipFill>
        <p:spPr>
          <a:xfrm>
            <a:off x="5925312" y="1993900"/>
            <a:ext cx="1546225" cy="1663700"/>
          </a:xfrm>
          <a:prstGeom prst="rect">
            <a:avLst/>
          </a:prstGeom>
          <a:noFill/>
          <a:ln>
            <a:noFill/>
          </a:ln>
        </p:spPr>
      </p:pic>
      <p:pic>
        <p:nvPicPr>
          <p:cNvPr id="212" name="Google Shape;212;p20" descr="artplus_nature_naturalcity42_d"/>
          <p:cNvPicPr preferRelativeResize="0"/>
          <p:nvPr/>
        </p:nvPicPr>
        <p:blipFill rotWithShape="1">
          <a:blip r:embed="rId7">
            <a:alphaModFix/>
          </a:blip>
          <a:srcRect/>
          <a:stretch/>
        </p:blipFill>
        <p:spPr>
          <a:xfrm>
            <a:off x="5626100" y="2862263"/>
            <a:ext cx="623888" cy="579437"/>
          </a:xfrm>
          <a:prstGeom prst="rect">
            <a:avLst/>
          </a:prstGeom>
          <a:noFill/>
          <a:ln>
            <a:noFill/>
          </a:ln>
        </p:spPr>
      </p:pic>
    </p:spTree>
    <p:extLst>
      <p:ext uri="{BB962C8B-B14F-4D97-AF65-F5344CB8AC3E}">
        <p14:creationId xmlns:p14="http://schemas.microsoft.com/office/powerpoint/2010/main" val="119630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1000"/>
                                        <p:tgtEl>
                                          <p:spTgt spid="21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
                                        </p:tgtEl>
                                        <p:attrNameLst>
                                          <p:attrName>style.visibility</p:attrName>
                                        </p:attrNameLst>
                                      </p:cBhvr>
                                      <p:to>
                                        <p:strVal val="visible"/>
                                      </p:to>
                                    </p:set>
                                    <p:animEffect transition="in" filter="fade">
                                      <p:cBhvr>
                                        <p:cTn id="11" dur="500"/>
                                        <p:tgtEl>
                                          <p:spTgt spid="212"/>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11"/>
                                        </p:tgtEl>
                                        <p:attrNameLst>
                                          <p:attrName>style.visibility</p:attrName>
                                        </p:attrNameLst>
                                      </p:cBhvr>
                                      <p:to>
                                        <p:strVal val="visible"/>
                                      </p:to>
                                    </p:set>
                                    <p:animEffect transition="in" filter="fade">
                                      <p:cBhvr>
                                        <p:cTn id="15" dur="500"/>
                                        <p:tgtEl>
                                          <p:spTgt spid="211"/>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08"/>
                                        </p:tgtEl>
                                        <p:attrNameLst>
                                          <p:attrName>style.visibility</p:attrName>
                                        </p:attrNameLst>
                                      </p:cBhvr>
                                      <p:to>
                                        <p:strVal val="visible"/>
                                      </p:to>
                                    </p:set>
                                    <p:animEffect transition="in" filter="fade">
                                      <p:cBhvr>
                                        <p:cTn id="19" dur="10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ext Layout 1">
  <p:cSld name="1_Text Layout 1">
    <p:spTree>
      <p:nvGrpSpPr>
        <p:cNvPr id="1" name="Shape 213"/>
        <p:cNvGrpSpPr/>
        <p:nvPr/>
      </p:nvGrpSpPr>
      <p:grpSpPr>
        <a:xfrm>
          <a:off x="0" y="0"/>
          <a:ext cx="0" cy="0"/>
          <a:chOff x="0" y="0"/>
          <a:chExt cx="0" cy="0"/>
        </a:xfrm>
      </p:grpSpPr>
      <p:sp>
        <p:nvSpPr>
          <p:cNvPr id="214" name="Google Shape;214;p21"/>
          <p:cNvSpPr txBox="1">
            <a:spLocks noGrp="1"/>
          </p:cNvSpPr>
          <p:nvPr>
            <p:ph type="body" idx="1"/>
          </p:nvPr>
        </p:nvSpPr>
        <p:spPr>
          <a:xfrm>
            <a:off x="460376" y="145140"/>
            <a:ext cx="8229600" cy="553998"/>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215" name="Google Shape;215;p21"/>
          <p:cNvSpPr txBox="1">
            <a:spLocks noGrp="1"/>
          </p:cNvSpPr>
          <p:nvPr>
            <p:ph type="body" idx="2"/>
          </p:nvPr>
        </p:nvSpPr>
        <p:spPr>
          <a:xfrm>
            <a:off x="457200" y="1360488"/>
            <a:ext cx="8240713" cy="4473575"/>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rgbClr val="0070C0"/>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rgbClr val="0070C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rgbClr val="0070C0"/>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rgbClr val="0070C0"/>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rgbClr val="0070C0"/>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extLst>
      <p:ext uri="{BB962C8B-B14F-4D97-AF65-F5344CB8AC3E}">
        <p14:creationId xmlns:p14="http://schemas.microsoft.com/office/powerpoint/2010/main" val="159630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Name Here">
  <p:cSld name="Section Name Here">
    <p:bg>
      <p:bgPr>
        <a:solidFill>
          <a:schemeClr val="lt1"/>
        </a:solidFill>
        <a:effectLst/>
      </p:bgPr>
    </p:bg>
    <p:spTree>
      <p:nvGrpSpPr>
        <p:cNvPr id="1" name="Shape 19"/>
        <p:cNvGrpSpPr/>
        <p:nvPr/>
      </p:nvGrpSpPr>
      <p:grpSpPr>
        <a:xfrm>
          <a:off x="0" y="0"/>
          <a:ext cx="0" cy="0"/>
          <a:chOff x="0" y="0"/>
          <a:chExt cx="0" cy="0"/>
        </a:xfrm>
      </p:grpSpPr>
      <p:sp>
        <p:nvSpPr>
          <p:cNvPr id="20" name="Google Shape;20;p4"/>
          <p:cNvSpPr/>
          <p:nvPr/>
        </p:nvSpPr>
        <p:spPr>
          <a:xfrm>
            <a:off x="0" y="647700"/>
            <a:ext cx="9144000" cy="304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 name="Google Shape;21;p4"/>
          <p:cNvSpPr txBox="1">
            <a:spLocks noGrp="1"/>
          </p:cNvSpPr>
          <p:nvPr>
            <p:ph type="body" idx="1"/>
          </p:nvPr>
        </p:nvSpPr>
        <p:spPr>
          <a:xfrm>
            <a:off x="469901" y="2612799"/>
            <a:ext cx="8220074" cy="623887"/>
          </a:xfrm>
          <a:prstGeom prst="rect">
            <a:avLst/>
          </a:prstGeom>
          <a:noFill/>
          <a:ln>
            <a:noFill/>
          </a:ln>
        </p:spPr>
        <p:txBody>
          <a:bodyPr spcFirstLastPara="1" wrap="square" lIns="91425" tIns="91425" rIns="91425" bIns="91425" anchor="t" anchorCtr="0"/>
          <a:lstStyle>
            <a:lvl1pPr marL="457200" marR="0" lvl="0" indent="-228600" algn="ctr" rtl="0">
              <a:spcBef>
                <a:spcPts val="680"/>
              </a:spcBef>
              <a:spcAft>
                <a:spcPts val="0"/>
              </a:spcAft>
              <a:buClr>
                <a:schemeClr val="dk1"/>
              </a:buClr>
              <a:buSzPts val="3400"/>
              <a:buFont typeface="Arial"/>
              <a:buNone/>
              <a:defRPr sz="3400" b="1"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22" name="Google Shape;22;p4"/>
          <p:cNvSpPr txBox="1">
            <a:spLocks noGrp="1"/>
          </p:cNvSpPr>
          <p:nvPr>
            <p:ph type="body" idx="2"/>
          </p:nvPr>
        </p:nvSpPr>
        <p:spPr>
          <a:xfrm>
            <a:off x="469901" y="3290677"/>
            <a:ext cx="8220074" cy="439496"/>
          </a:xfrm>
          <a:prstGeom prst="rect">
            <a:avLst/>
          </a:prstGeom>
          <a:noFill/>
          <a:ln>
            <a:noFill/>
          </a:ln>
        </p:spPr>
        <p:txBody>
          <a:bodyPr spcFirstLastPara="1" wrap="square" lIns="91425" tIns="91425" rIns="91425" bIns="91425" anchor="t" anchorCtr="0"/>
          <a:lstStyle>
            <a:lvl1pPr marL="457200" marR="0" lvl="0" indent="-228600" algn="ctr" rtl="0">
              <a:spcBef>
                <a:spcPts val="400"/>
              </a:spcBef>
              <a:spcAft>
                <a:spcPts val="0"/>
              </a:spcAft>
              <a:buClr>
                <a:srgbClr val="595959"/>
              </a:buClr>
              <a:buSzPts val="2000"/>
              <a:buFont typeface="Arial"/>
              <a:buNone/>
              <a:defRPr sz="2000" b="0" i="0" u="none" strike="noStrike" cap="none">
                <a:solidFill>
                  <a:srgbClr val="595959"/>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extLst>
      <p:ext uri="{BB962C8B-B14F-4D97-AF65-F5344CB8AC3E}">
        <p14:creationId xmlns:p14="http://schemas.microsoft.com/office/powerpoint/2010/main" val="477236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bg>
      <p:bgPr>
        <a:gradFill>
          <a:gsLst>
            <a:gs pos="0">
              <a:srgbClr val="CBCBCF"/>
            </a:gs>
            <a:gs pos="40000">
              <a:srgbClr val="C1C1C8"/>
            </a:gs>
            <a:gs pos="100000">
              <a:srgbClr val="171926"/>
            </a:gs>
          </a:gsLst>
          <a:path path="circle">
            <a:fillToRect l="50000" t="50000" r="50000" b="50000"/>
          </a:path>
          <a:tileRect/>
        </a:gradFill>
        <a:effectLst/>
      </p:bgPr>
    </p:bg>
    <p:spTree>
      <p:nvGrpSpPr>
        <p:cNvPr id="1" name="Shape 216"/>
        <p:cNvGrpSpPr/>
        <p:nvPr/>
      </p:nvGrpSpPr>
      <p:grpSpPr>
        <a:xfrm>
          <a:off x="0" y="0"/>
          <a:ext cx="0" cy="0"/>
          <a:chOff x="0" y="0"/>
          <a:chExt cx="0" cy="0"/>
        </a:xfrm>
      </p:grpSpPr>
      <p:sp>
        <p:nvSpPr>
          <p:cNvPr id="217" name="Google Shape;217;p22"/>
          <p:cNvSpPr/>
          <p:nvPr/>
        </p:nvSpPr>
        <p:spPr>
          <a:xfrm>
            <a:off x="0" y="1"/>
            <a:ext cx="9144000" cy="260252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8" name="Google Shape;218;p22"/>
          <p:cNvSpPr/>
          <p:nvPr/>
        </p:nvSpPr>
        <p:spPr>
          <a:xfrm>
            <a:off x="0" y="2602520"/>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9" name="Google Shape;219;p22"/>
          <p:cNvSpPr txBox="1">
            <a:spLocks noGrp="1"/>
          </p:cNvSpPr>
          <p:nvPr>
            <p:ph type="title"/>
          </p:nvPr>
        </p:nvSpPr>
        <p:spPr>
          <a:xfrm>
            <a:off x="749808" y="118872"/>
            <a:ext cx="8013192" cy="1636776"/>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lt1"/>
              </a:buClr>
              <a:buSzPts val="4700"/>
              <a:buFont typeface="Arial"/>
              <a:buNone/>
              <a:defRPr sz="4700" b="1"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220" name="Google Shape;220;p22"/>
          <p:cNvSpPr txBox="1">
            <a:spLocks noGrp="1"/>
          </p:cNvSpPr>
          <p:nvPr>
            <p:ph type="body" idx="1"/>
          </p:nvPr>
        </p:nvSpPr>
        <p:spPr>
          <a:xfrm>
            <a:off x="740664" y="1828800"/>
            <a:ext cx="8022336" cy="685800"/>
          </a:xfrm>
          <a:prstGeom prst="rect">
            <a:avLst/>
          </a:prstGeom>
          <a:noFill/>
          <a:ln>
            <a:noFill/>
          </a:ln>
        </p:spPr>
        <p:txBody>
          <a:bodyPr spcFirstLastPara="1" wrap="square" lIns="91425" tIns="91425" rIns="91425" bIns="91425" anchor="t" anchorCtr="0"/>
          <a:lstStyle>
            <a:lvl1pPr marL="457200" marR="0" lvl="0" indent="-228600" algn="l" rtl="0">
              <a:spcBef>
                <a:spcPts val="400"/>
              </a:spcBef>
              <a:spcAft>
                <a:spcPts val="0"/>
              </a:spcAft>
              <a:buClr>
                <a:srgbClr val="FFFFFF"/>
              </a:buClr>
              <a:buSzPts val="2000"/>
              <a:buFont typeface="Arial"/>
              <a:buNone/>
              <a:defRPr sz="2000" b="0" i="0" u="none" strike="noStrike" cap="none">
                <a:solidFill>
                  <a:srgbClr val="FFFFFF"/>
                </a:solidFill>
                <a:latin typeface="Arial"/>
                <a:ea typeface="Arial"/>
                <a:cs typeface="Arial"/>
                <a:sym typeface="Arial"/>
              </a:defRPr>
            </a:lvl1pPr>
            <a:lvl2pPr marL="914400" marR="0" lvl="1" indent="-228600" algn="l" rtl="0">
              <a:spcBef>
                <a:spcPts val="36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L="1371600" marR="0" lvl="2" indent="-228600" algn="l" rtl="0">
              <a:spcBef>
                <a:spcPts val="32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2286000" marR="0" lvl="4"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2743200" marR="0" lvl="5"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3200400" marR="0" lvl="6"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3657600" marR="0" lvl="7"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4114800" marR="0" lvl="8"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221" name="Google Shape;221;p22"/>
          <p:cNvSpPr txBox="1">
            <a:spLocks noGrp="1"/>
          </p:cNvSpPr>
          <p:nvPr>
            <p:ph type="dt" idx="10"/>
          </p:nvPr>
        </p:nvSpPr>
        <p:spPr>
          <a:xfrm>
            <a:off x="457200" y="6476999"/>
            <a:ext cx="2133600" cy="27432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fld id="{E99D138E-6BF1-4244-ACBA-C2015836F064}" type="datetimeFigureOut">
              <a:rPr lang="en-US" smtClean="0"/>
              <a:t>4/15/2020</a:t>
            </a:fld>
            <a:endParaRPr lang="en-US"/>
          </a:p>
        </p:txBody>
      </p:sp>
      <p:sp>
        <p:nvSpPr>
          <p:cNvPr id="222" name="Google Shape;222;p22"/>
          <p:cNvSpPr txBox="1">
            <a:spLocks noGrp="1"/>
          </p:cNvSpPr>
          <p:nvPr>
            <p:ph type="ftr" idx="11"/>
          </p:nvPr>
        </p:nvSpPr>
        <p:spPr>
          <a:xfrm>
            <a:off x="2640596" y="6476999"/>
            <a:ext cx="5507719" cy="27432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lang="en-US"/>
          </a:p>
        </p:txBody>
      </p:sp>
      <p:sp>
        <p:nvSpPr>
          <p:cNvPr id="223" name="Google Shape;223;p22"/>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lt1"/>
                </a:solidFill>
                <a:latin typeface="Arial"/>
                <a:ea typeface="Arial"/>
                <a:cs typeface="Arial"/>
                <a:sym typeface="Arial"/>
              </a:defRPr>
            </a:lvl1pPr>
            <a:lvl2pPr marL="0" marR="0" lvl="1" indent="0" algn="l" rtl="0">
              <a:spcBef>
                <a:spcPts val="0"/>
              </a:spcBef>
              <a:spcAft>
                <a:spcPts val="0"/>
              </a:spcAft>
              <a:buNone/>
              <a:defRPr sz="1800">
                <a:solidFill>
                  <a:schemeClr val="lt1"/>
                </a:solidFill>
                <a:latin typeface="Arial"/>
                <a:ea typeface="Arial"/>
                <a:cs typeface="Arial"/>
                <a:sym typeface="Arial"/>
              </a:defRPr>
            </a:lvl2pPr>
            <a:lvl3pPr marL="0" marR="0" lvl="2" indent="0" algn="l" rtl="0">
              <a:spcBef>
                <a:spcPts val="0"/>
              </a:spcBef>
              <a:spcAft>
                <a:spcPts val="0"/>
              </a:spcAft>
              <a:buNone/>
              <a:defRPr sz="1800">
                <a:solidFill>
                  <a:schemeClr val="lt1"/>
                </a:solidFill>
                <a:latin typeface="Arial"/>
                <a:ea typeface="Arial"/>
                <a:cs typeface="Arial"/>
                <a:sym typeface="Arial"/>
              </a:defRPr>
            </a:lvl3pPr>
            <a:lvl4pPr marL="0" marR="0" lvl="3" indent="0" algn="l" rtl="0">
              <a:spcBef>
                <a:spcPts val="0"/>
              </a:spcBef>
              <a:spcAft>
                <a:spcPts val="0"/>
              </a:spcAft>
              <a:buNone/>
              <a:defRPr sz="1800">
                <a:solidFill>
                  <a:schemeClr val="lt1"/>
                </a:solidFill>
                <a:latin typeface="Arial"/>
                <a:ea typeface="Arial"/>
                <a:cs typeface="Arial"/>
                <a:sym typeface="Arial"/>
              </a:defRPr>
            </a:lvl4pPr>
            <a:lvl5pPr marL="0" marR="0" lvl="4" indent="0" algn="l" rtl="0">
              <a:spcBef>
                <a:spcPts val="0"/>
              </a:spcBef>
              <a:spcAft>
                <a:spcPts val="0"/>
              </a:spcAft>
              <a:buNone/>
              <a:defRPr sz="1800">
                <a:solidFill>
                  <a:schemeClr val="lt1"/>
                </a:solidFill>
                <a:latin typeface="Arial"/>
                <a:ea typeface="Arial"/>
                <a:cs typeface="Arial"/>
                <a:sym typeface="Arial"/>
              </a:defRPr>
            </a:lvl5pPr>
            <a:lvl6pPr marL="0" marR="0" lvl="5" indent="0" algn="l" rtl="0">
              <a:spcBef>
                <a:spcPts val="0"/>
              </a:spcBef>
              <a:spcAft>
                <a:spcPts val="0"/>
              </a:spcAft>
              <a:buNone/>
              <a:defRPr sz="1800">
                <a:solidFill>
                  <a:schemeClr val="lt1"/>
                </a:solidFill>
                <a:latin typeface="Arial"/>
                <a:ea typeface="Arial"/>
                <a:cs typeface="Arial"/>
                <a:sym typeface="Arial"/>
              </a:defRPr>
            </a:lvl6pPr>
            <a:lvl7pPr marL="0" marR="0" lvl="6" indent="0" algn="l" rtl="0">
              <a:spcBef>
                <a:spcPts val="0"/>
              </a:spcBef>
              <a:spcAft>
                <a:spcPts val="0"/>
              </a:spcAft>
              <a:buNone/>
              <a:defRPr sz="1800">
                <a:solidFill>
                  <a:schemeClr val="lt1"/>
                </a:solidFill>
                <a:latin typeface="Arial"/>
                <a:ea typeface="Arial"/>
                <a:cs typeface="Arial"/>
                <a:sym typeface="Arial"/>
              </a:defRPr>
            </a:lvl7pPr>
            <a:lvl8pPr marL="0" marR="0" lvl="7" indent="0" algn="l" rtl="0">
              <a:spcBef>
                <a:spcPts val="0"/>
              </a:spcBef>
              <a:spcAft>
                <a:spcPts val="0"/>
              </a:spcAft>
              <a:buNone/>
              <a:defRPr sz="1800">
                <a:solidFill>
                  <a:schemeClr val="lt1"/>
                </a:solidFill>
                <a:latin typeface="Arial"/>
                <a:ea typeface="Arial"/>
                <a:cs typeface="Arial"/>
                <a:sym typeface="Arial"/>
              </a:defRPr>
            </a:lvl8pPr>
            <a:lvl9pPr marL="0" marR="0" lvl="8" indent="0" algn="l" rtl="0">
              <a:spcBef>
                <a:spcPts val="0"/>
              </a:spcBef>
              <a:spcAft>
                <a:spcPts val="0"/>
              </a:spcAft>
              <a:buNone/>
              <a:defRPr sz="1800">
                <a:solidFill>
                  <a:schemeClr val="lt1"/>
                </a:solidFill>
                <a:latin typeface="Arial"/>
                <a:ea typeface="Arial"/>
                <a:cs typeface="Arial"/>
                <a:sym typeface="Arial"/>
              </a:defRPr>
            </a:lvl9pPr>
          </a:lstStyle>
          <a:p>
            <a:fld id="{4290A3A2-A206-4BBC-9C4A-6E2A96213635}" type="slidenum">
              <a:rPr lang="en-US" smtClean="0"/>
              <a:t>‹#›</a:t>
            </a:fld>
            <a:endParaRPr lang="en-US"/>
          </a:p>
        </p:txBody>
      </p:sp>
    </p:spTree>
    <p:extLst>
      <p:ext uri="{BB962C8B-B14F-4D97-AF65-F5344CB8AC3E}">
        <p14:creationId xmlns:p14="http://schemas.microsoft.com/office/powerpoint/2010/main" val="2971282309"/>
      </p:ext>
    </p:extLst>
  </p:cSld>
  <p:clrMapOvr>
    <a:masterClrMapping/>
  </p:clrMapOvr>
  <p:transition spd="med">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Title slide">
  <p:cSld name="3_Title slide">
    <p:bg>
      <p:bgPr>
        <a:solidFill>
          <a:schemeClr val="lt1"/>
        </a:solidFill>
        <a:effectLst/>
      </p:bgPr>
    </p:bg>
    <p:spTree>
      <p:nvGrpSpPr>
        <p:cNvPr id="1" name="Shape 224"/>
        <p:cNvGrpSpPr/>
        <p:nvPr/>
      </p:nvGrpSpPr>
      <p:grpSpPr>
        <a:xfrm>
          <a:off x="0" y="0"/>
          <a:ext cx="0" cy="0"/>
          <a:chOff x="0" y="0"/>
          <a:chExt cx="0" cy="0"/>
        </a:xfrm>
      </p:grpSpPr>
      <p:pic>
        <p:nvPicPr>
          <p:cNvPr id="225" name="Google Shape;225;p23" descr="WIPRO PPT Design.jpg"/>
          <p:cNvPicPr preferRelativeResize="0"/>
          <p:nvPr/>
        </p:nvPicPr>
        <p:blipFill rotWithShape="1">
          <a:blip r:embed="rId2">
            <a:alphaModFix/>
          </a:blip>
          <a:srcRect/>
          <a:stretch/>
        </p:blipFill>
        <p:spPr>
          <a:xfrm>
            <a:off x="5121" y="4471039"/>
            <a:ext cx="9133758" cy="2171061"/>
          </a:xfrm>
          <a:prstGeom prst="rect">
            <a:avLst/>
          </a:prstGeom>
          <a:noFill/>
          <a:ln>
            <a:noFill/>
          </a:ln>
        </p:spPr>
      </p:pic>
      <p:sp>
        <p:nvSpPr>
          <p:cNvPr id="226" name="Google Shape;226;p23"/>
          <p:cNvSpPr txBox="1">
            <a:spLocks noGrp="1"/>
          </p:cNvSpPr>
          <p:nvPr>
            <p:ph type="ctrTitle"/>
          </p:nvPr>
        </p:nvSpPr>
        <p:spPr>
          <a:xfrm>
            <a:off x="4547710" y="1480457"/>
            <a:ext cx="4142266" cy="1547161"/>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rgbClr val="595959"/>
              </a:buClr>
              <a:buSzPts val="3400"/>
              <a:buFont typeface="Arial"/>
              <a:buNone/>
              <a:defRPr sz="3400" b="1">
                <a:solidFill>
                  <a:srgbClr val="59595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227" name="Google Shape;227;p23"/>
          <p:cNvSpPr txBox="1">
            <a:spLocks noGrp="1"/>
          </p:cNvSpPr>
          <p:nvPr>
            <p:ph type="subTitle" idx="1"/>
          </p:nvPr>
        </p:nvSpPr>
        <p:spPr>
          <a:xfrm>
            <a:off x="4547710" y="3318659"/>
            <a:ext cx="4142266" cy="338554"/>
          </a:xfrm>
          <a:prstGeom prst="rect">
            <a:avLst/>
          </a:prstGeom>
          <a:noFill/>
          <a:ln>
            <a:noFill/>
          </a:ln>
        </p:spPr>
        <p:txBody>
          <a:bodyPr spcFirstLastPara="1" wrap="square" lIns="91425" tIns="91425" rIns="91425" bIns="91425" anchor="t" anchorCtr="0"/>
          <a:lstStyle>
            <a:lvl1pPr marR="0" lvl="0" algn="l" rtl="0">
              <a:lnSpc>
                <a:spcPct val="100000"/>
              </a:lnSpc>
              <a:spcBef>
                <a:spcPts val="320"/>
              </a:spcBef>
              <a:spcAft>
                <a:spcPts val="0"/>
              </a:spcAft>
              <a:buClr>
                <a:srgbClr val="595959"/>
              </a:buClr>
              <a:buSzPts val="1600"/>
              <a:buFont typeface="Arial"/>
              <a:buNone/>
              <a:defRPr sz="1600" b="0" i="0" u="none" strike="noStrike" cap="none">
                <a:solidFill>
                  <a:srgbClr val="595959"/>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to edit Master subtitle style</a:t>
            </a:r>
            <a:endParaRPr/>
          </a:p>
        </p:txBody>
      </p:sp>
      <p:sp>
        <p:nvSpPr>
          <p:cNvPr id="228" name="Google Shape;228;p23"/>
          <p:cNvSpPr/>
          <p:nvPr/>
        </p:nvSpPr>
        <p:spPr>
          <a:xfrm>
            <a:off x="0" y="647700"/>
            <a:ext cx="9144000" cy="304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9" name="Google Shape;229;p23"/>
          <p:cNvSpPr txBox="1">
            <a:spLocks noGrp="1"/>
          </p:cNvSpPr>
          <p:nvPr>
            <p:ph type="body" idx="2"/>
          </p:nvPr>
        </p:nvSpPr>
        <p:spPr>
          <a:xfrm>
            <a:off x="4549775" y="3766911"/>
            <a:ext cx="4148138" cy="347889"/>
          </a:xfrm>
          <a:prstGeom prst="rect">
            <a:avLst/>
          </a:prstGeom>
          <a:noFill/>
          <a:ln>
            <a:noFill/>
          </a:ln>
        </p:spPr>
        <p:txBody>
          <a:bodyPr spcFirstLastPara="1" wrap="square" lIns="91425" tIns="91425" rIns="91425" bIns="91425" anchor="t" anchorCtr="0"/>
          <a:lstStyle>
            <a:lvl1pPr marL="457200" marR="0" lvl="0" indent="-228600" algn="l" rtl="0">
              <a:spcBef>
                <a:spcPts val="320"/>
              </a:spcBef>
              <a:spcAft>
                <a:spcPts val="0"/>
              </a:spcAft>
              <a:buClr>
                <a:srgbClr val="595959"/>
              </a:buClr>
              <a:buSzPts val="1600"/>
              <a:buFont typeface="Arial"/>
              <a:buNone/>
              <a:defRPr sz="1600" b="0" i="0" u="none" strike="noStrike" cap="none">
                <a:solidFill>
                  <a:srgbClr val="595959"/>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extLst>
      <p:ext uri="{BB962C8B-B14F-4D97-AF65-F5344CB8AC3E}">
        <p14:creationId xmlns:p14="http://schemas.microsoft.com/office/powerpoint/2010/main" val="28650912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Green">
  <p:cSld name="Content Green">
    <p:spTree>
      <p:nvGrpSpPr>
        <p:cNvPr id="1" name="Shape 230"/>
        <p:cNvGrpSpPr/>
        <p:nvPr/>
      </p:nvGrpSpPr>
      <p:grpSpPr>
        <a:xfrm>
          <a:off x="0" y="0"/>
          <a:ext cx="0" cy="0"/>
          <a:chOff x="0" y="0"/>
          <a:chExt cx="0" cy="0"/>
        </a:xfrm>
      </p:grpSpPr>
      <p:pic>
        <p:nvPicPr>
          <p:cNvPr id="231" name="Google Shape;231;p24" descr="E:\My Documents\1 Temple\1 Wipro\1 On-going Jobs\Corporate ppt\z+ final\TMPLTS\8a.gif"/>
          <p:cNvPicPr preferRelativeResize="0"/>
          <p:nvPr/>
        </p:nvPicPr>
        <p:blipFill rotWithShape="1">
          <a:blip r:embed="rId2">
            <a:alphaModFix/>
          </a:blip>
          <a:srcRect/>
          <a:stretch/>
        </p:blipFill>
        <p:spPr>
          <a:xfrm>
            <a:off x="0" y="6324600"/>
            <a:ext cx="9144000" cy="533400"/>
          </a:xfrm>
          <a:prstGeom prst="rect">
            <a:avLst/>
          </a:prstGeom>
          <a:noFill/>
          <a:ln>
            <a:noFill/>
          </a:ln>
        </p:spPr>
      </p:pic>
      <p:sp>
        <p:nvSpPr>
          <p:cNvPr id="232" name="Google Shape;232;p24"/>
          <p:cNvSpPr txBox="1">
            <a:spLocks noGrp="1"/>
          </p:cNvSpPr>
          <p:nvPr>
            <p:ph type="body" idx="1"/>
          </p:nvPr>
        </p:nvSpPr>
        <p:spPr>
          <a:xfrm>
            <a:off x="457200" y="1295400"/>
            <a:ext cx="8229600" cy="50292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Cabin"/>
                <a:ea typeface="Cabin"/>
                <a:cs typeface="Cabin"/>
                <a:sym typeface="Cabin"/>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Cabin"/>
                <a:ea typeface="Cabin"/>
                <a:cs typeface="Cabin"/>
                <a:sym typeface="Cabin"/>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abin"/>
                <a:ea typeface="Cabin"/>
                <a:cs typeface="Cabin"/>
                <a:sym typeface="Cabin"/>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Cabin"/>
                <a:ea typeface="Cabin"/>
                <a:cs typeface="Cabin"/>
                <a:sym typeface="Cabi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233" name="Google Shape;233;p24"/>
          <p:cNvSpPr txBox="1">
            <a:spLocks noGrp="1"/>
          </p:cNvSpPr>
          <p:nvPr>
            <p:ph type="title"/>
          </p:nvPr>
        </p:nvSpPr>
        <p:spPr>
          <a:xfrm>
            <a:off x="3541" y="301152"/>
            <a:ext cx="7563358" cy="9144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3200"/>
              <a:buFont typeface="Cabin"/>
              <a:buNone/>
              <a:defRPr sz="3200" b="1">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extLst>
      <p:ext uri="{BB962C8B-B14F-4D97-AF65-F5344CB8AC3E}">
        <p14:creationId xmlns:p14="http://schemas.microsoft.com/office/powerpoint/2010/main" val="19774644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Yellow">
  <p:cSld name="Two Content Yellow">
    <p:spTree>
      <p:nvGrpSpPr>
        <p:cNvPr id="1" name="Shape 234"/>
        <p:cNvGrpSpPr/>
        <p:nvPr/>
      </p:nvGrpSpPr>
      <p:grpSpPr>
        <a:xfrm>
          <a:off x="0" y="0"/>
          <a:ext cx="0" cy="0"/>
          <a:chOff x="0" y="0"/>
          <a:chExt cx="0" cy="0"/>
        </a:xfrm>
      </p:grpSpPr>
      <p:pic>
        <p:nvPicPr>
          <p:cNvPr id="235" name="Google Shape;235;p25" descr="E:\My Documents\1 Temple\1 Wipro\1 On-going Jobs\Corporate ppt\z+ final\TMPLTS\6a.gif"/>
          <p:cNvPicPr preferRelativeResize="0"/>
          <p:nvPr/>
        </p:nvPicPr>
        <p:blipFill rotWithShape="1">
          <a:blip r:embed="rId2">
            <a:alphaModFix/>
          </a:blip>
          <a:srcRect/>
          <a:stretch/>
        </p:blipFill>
        <p:spPr>
          <a:xfrm>
            <a:off x="0" y="6324600"/>
            <a:ext cx="9144000" cy="533400"/>
          </a:xfrm>
          <a:prstGeom prst="rect">
            <a:avLst/>
          </a:prstGeom>
          <a:noFill/>
          <a:ln>
            <a:noFill/>
          </a:ln>
        </p:spPr>
      </p:pic>
      <p:sp>
        <p:nvSpPr>
          <p:cNvPr id="236" name="Google Shape;236;p25"/>
          <p:cNvSpPr txBox="1">
            <a:spLocks noGrp="1"/>
          </p:cNvSpPr>
          <p:nvPr>
            <p:ph type="body" idx="1"/>
          </p:nvPr>
        </p:nvSpPr>
        <p:spPr>
          <a:xfrm>
            <a:off x="457200" y="1637778"/>
            <a:ext cx="4038600" cy="45259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237" name="Google Shape;237;p25"/>
          <p:cNvSpPr txBox="1">
            <a:spLocks noGrp="1"/>
          </p:cNvSpPr>
          <p:nvPr>
            <p:ph type="body" idx="2"/>
          </p:nvPr>
        </p:nvSpPr>
        <p:spPr>
          <a:xfrm>
            <a:off x="4648200" y="1637778"/>
            <a:ext cx="4038600" cy="45259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238" name="Google Shape;238;p25"/>
          <p:cNvSpPr txBox="1">
            <a:spLocks noGrp="1"/>
          </p:cNvSpPr>
          <p:nvPr>
            <p:ph type="title"/>
          </p:nvPr>
        </p:nvSpPr>
        <p:spPr>
          <a:xfrm>
            <a:off x="0" y="178103"/>
            <a:ext cx="7696200" cy="11430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extLst>
      <p:ext uri="{BB962C8B-B14F-4D97-AF65-F5344CB8AC3E}">
        <p14:creationId xmlns:p14="http://schemas.microsoft.com/office/powerpoint/2010/main" val="36600667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Red">
  <p:cSld name="Content Red">
    <p:spTree>
      <p:nvGrpSpPr>
        <p:cNvPr id="1" name="Shape 239"/>
        <p:cNvGrpSpPr/>
        <p:nvPr/>
      </p:nvGrpSpPr>
      <p:grpSpPr>
        <a:xfrm>
          <a:off x="0" y="0"/>
          <a:ext cx="0" cy="0"/>
          <a:chOff x="0" y="0"/>
          <a:chExt cx="0" cy="0"/>
        </a:xfrm>
      </p:grpSpPr>
      <p:pic>
        <p:nvPicPr>
          <p:cNvPr id="240" name="Google Shape;240;p26" descr="E:\My Documents\1 Temple\1 Wipro\1 On-going Jobs\Corporate ppt\z+ final\TMPLTS\4a.gif"/>
          <p:cNvPicPr preferRelativeResize="0"/>
          <p:nvPr/>
        </p:nvPicPr>
        <p:blipFill rotWithShape="1">
          <a:blip r:embed="rId2">
            <a:alphaModFix/>
          </a:blip>
          <a:srcRect/>
          <a:stretch/>
        </p:blipFill>
        <p:spPr>
          <a:xfrm>
            <a:off x="0" y="6324600"/>
            <a:ext cx="9144000" cy="533400"/>
          </a:xfrm>
          <a:prstGeom prst="rect">
            <a:avLst/>
          </a:prstGeom>
          <a:noFill/>
          <a:ln>
            <a:noFill/>
          </a:ln>
        </p:spPr>
      </p:pic>
      <p:sp>
        <p:nvSpPr>
          <p:cNvPr id="241" name="Google Shape;241;p26"/>
          <p:cNvSpPr txBox="1">
            <a:spLocks noGrp="1"/>
          </p:cNvSpPr>
          <p:nvPr>
            <p:ph type="body" idx="1"/>
          </p:nvPr>
        </p:nvSpPr>
        <p:spPr>
          <a:xfrm>
            <a:off x="457200" y="1371600"/>
            <a:ext cx="8229600" cy="50292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Cabin"/>
                <a:ea typeface="Cabin"/>
                <a:cs typeface="Cabin"/>
                <a:sym typeface="Cabin"/>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Cabin"/>
                <a:ea typeface="Cabin"/>
                <a:cs typeface="Cabin"/>
                <a:sym typeface="Cabin"/>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abin"/>
                <a:ea typeface="Cabin"/>
                <a:cs typeface="Cabin"/>
                <a:sym typeface="Cabin"/>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Cabin"/>
                <a:ea typeface="Cabin"/>
                <a:cs typeface="Cabin"/>
                <a:sym typeface="Cabi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242" name="Google Shape;242;p26"/>
          <p:cNvSpPr txBox="1">
            <a:spLocks noGrp="1"/>
          </p:cNvSpPr>
          <p:nvPr>
            <p:ph type="title"/>
          </p:nvPr>
        </p:nvSpPr>
        <p:spPr>
          <a:xfrm>
            <a:off x="0" y="0"/>
            <a:ext cx="7563358" cy="9144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3200"/>
              <a:buFont typeface="Cabin"/>
              <a:buNone/>
              <a:defRPr sz="3200" b="1">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extLst>
      <p:ext uri="{BB962C8B-B14F-4D97-AF65-F5344CB8AC3E}">
        <p14:creationId xmlns:p14="http://schemas.microsoft.com/office/powerpoint/2010/main" val="39524567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3"/>
        <p:cNvGrpSpPr/>
        <p:nvPr/>
      </p:nvGrpSpPr>
      <p:grpSpPr>
        <a:xfrm>
          <a:off x="0" y="0"/>
          <a:ext cx="0" cy="0"/>
          <a:chOff x="0" y="0"/>
          <a:chExt cx="0" cy="0"/>
        </a:xfrm>
      </p:grpSpPr>
    </p:spTree>
    <p:extLst>
      <p:ext uri="{BB962C8B-B14F-4D97-AF65-F5344CB8AC3E}">
        <p14:creationId xmlns:p14="http://schemas.microsoft.com/office/powerpoint/2010/main" val="19837406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9D138E-6BF1-4244-ACBA-C2015836F064}"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0A3A2-A206-4BBC-9C4A-6E2A96213635}" type="slidenum">
              <a:rPr lang="en-US" smtClean="0"/>
              <a:t>‹#›</a:t>
            </a:fld>
            <a:endParaRPr lang="en-US"/>
          </a:p>
        </p:txBody>
      </p:sp>
    </p:spTree>
    <p:extLst>
      <p:ext uri="{BB962C8B-B14F-4D97-AF65-F5344CB8AC3E}">
        <p14:creationId xmlns:p14="http://schemas.microsoft.com/office/powerpoint/2010/main" val="1251295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9D138E-6BF1-4244-ACBA-C2015836F064}"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0A3A2-A206-4BBC-9C4A-6E2A96213635}" type="slidenum">
              <a:rPr lang="en-US" smtClean="0"/>
              <a:t>‹#›</a:t>
            </a:fld>
            <a:endParaRPr lang="en-US"/>
          </a:p>
        </p:txBody>
      </p:sp>
    </p:spTree>
    <p:extLst>
      <p:ext uri="{BB962C8B-B14F-4D97-AF65-F5344CB8AC3E}">
        <p14:creationId xmlns:p14="http://schemas.microsoft.com/office/powerpoint/2010/main" val="39027484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Unsupervised Machine Learning</a:t>
            </a:r>
          </a:p>
        </p:txBody>
      </p:sp>
    </p:spTree>
    <p:extLst>
      <p:ext uri="{BB962C8B-B14F-4D97-AF65-F5344CB8AC3E}">
        <p14:creationId xmlns:p14="http://schemas.microsoft.com/office/powerpoint/2010/main" val="2900580965"/>
      </p:ext>
    </p:extLst>
  </p:cSld>
  <p:clrMapOvr>
    <a:masterClrMapping/>
  </p:clrMapOvr>
  <p:transition spd="med">
    <p:wipe di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Unsupervised Machine Learning</a:t>
            </a:r>
          </a:p>
        </p:txBody>
      </p:sp>
    </p:spTree>
    <p:extLst>
      <p:ext uri="{BB962C8B-B14F-4D97-AF65-F5344CB8AC3E}">
        <p14:creationId xmlns:p14="http://schemas.microsoft.com/office/powerpoint/2010/main" val="4250850932"/>
      </p:ext>
    </p:extLst>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with 2 lists">
  <p:cSld name="Slide with 2 lists">
    <p:spTree>
      <p:nvGrpSpPr>
        <p:cNvPr id="1" name="Shape 23"/>
        <p:cNvGrpSpPr/>
        <p:nvPr/>
      </p:nvGrpSpPr>
      <p:grpSpPr>
        <a:xfrm>
          <a:off x="0" y="0"/>
          <a:ext cx="0" cy="0"/>
          <a:chOff x="0" y="0"/>
          <a:chExt cx="0" cy="0"/>
        </a:xfrm>
      </p:grpSpPr>
      <p:sp>
        <p:nvSpPr>
          <p:cNvPr id="24" name="Google Shape;24;p5"/>
          <p:cNvSpPr/>
          <p:nvPr/>
        </p:nvSpPr>
        <p:spPr>
          <a:xfrm>
            <a:off x="751112" y="2394858"/>
            <a:ext cx="3624943" cy="631371"/>
          </a:xfrm>
          <a:prstGeom prst="rect">
            <a:avLst/>
          </a:prstGeom>
          <a:solidFill>
            <a:srgbClr val="0070C0"/>
          </a:solidFill>
          <a:ln w="9525" cap="flat" cmpd="sng">
            <a:solidFill>
              <a:srgbClr val="00A0DE"/>
            </a:solidFill>
            <a:prstDash val="solid"/>
            <a:round/>
            <a:headEnd type="none" w="sm" len="sm"/>
            <a:tailEnd type="none" w="sm" len="sm"/>
          </a:ln>
        </p:spPr>
        <p:txBody>
          <a:bodyPr spcFirstLastPara="1" wrap="square" lIns="91425" tIns="45700" rIns="91425" bIns="45700" anchor="ctr" anchorCtr="0">
            <a:noAutofit/>
          </a:bodyPr>
          <a:lstStyle/>
          <a:p>
            <a:pPr marL="0" marR="0" lvl="1" indent="0" algn="l" rtl="0">
              <a:spcBef>
                <a:spcPts val="0"/>
              </a:spcBef>
              <a:spcAft>
                <a:spcPts val="0"/>
              </a:spcAft>
              <a:buClr>
                <a:schemeClr val="dk1"/>
              </a:buClr>
              <a:buSzPts val="2600"/>
              <a:buFont typeface="Arial"/>
              <a:buNone/>
            </a:pPr>
            <a:endParaRPr sz="2600" b="0" i="0" u="none" strike="noStrike" cap="none">
              <a:solidFill>
                <a:schemeClr val="lt1"/>
              </a:solidFill>
              <a:latin typeface="Arial"/>
              <a:ea typeface="Arial"/>
              <a:cs typeface="Arial"/>
              <a:sym typeface="Arial"/>
            </a:endParaRPr>
          </a:p>
        </p:txBody>
      </p:sp>
      <p:sp>
        <p:nvSpPr>
          <p:cNvPr id="25" name="Google Shape;25;p5"/>
          <p:cNvSpPr txBox="1">
            <a:spLocks noGrp="1"/>
          </p:cNvSpPr>
          <p:nvPr>
            <p:ph type="body" idx="1"/>
          </p:nvPr>
        </p:nvSpPr>
        <p:spPr>
          <a:xfrm>
            <a:off x="751339" y="3178402"/>
            <a:ext cx="3635375" cy="2344093"/>
          </a:xfrm>
          <a:prstGeom prst="rect">
            <a:avLst/>
          </a:prstGeom>
          <a:noFill/>
          <a:ln w="12700" cap="flat" cmpd="sng">
            <a:solidFill>
              <a:srgbClr val="D2D2D2"/>
            </a:solidFill>
            <a:prstDash val="solid"/>
            <a:round/>
            <a:headEnd type="none" w="sm" len="sm"/>
            <a:tailEnd type="none" w="sm" len="sm"/>
          </a:ln>
        </p:spPr>
        <p:txBody>
          <a:bodyPr spcFirstLastPara="1" wrap="square" lIns="91425" tIns="91425" rIns="91425" bIns="91425" anchor="t" anchorCtr="0"/>
          <a:lstStyle>
            <a:lvl1pPr marL="457200" marR="0" lvl="0" indent="-355600" algn="l" rtl="0">
              <a:lnSpc>
                <a:spcPct val="100000"/>
              </a:lnSpc>
              <a:spcBef>
                <a:spcPts val="400"/>
              </a:spcBef>
              <a:spcAft>
                <a:spcPts val="0"/>
              </a:spcAft>
              <a:buClr>
                <a:srgbClr val="0070C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26" name="Google Shape;26;p5"/>
          <p:cNvSpPr txBox="1">
            <a:spLocks noGrp="1"/>
          </p:cNvSpPr>
          <p:nvPr>
            <p:ph type="body" idx="2"/>
          </p:nvPr>
        </p:nvSpPr>
        <p:spPr>
          <a:xfrm>
            <a:off x="729340" y="2384652"/>
            <a:ext cx="3679372" cy="663575"/>
          </a:xfrm>
          <a:prstGeom prst="rect">
            <a:avLst/>
          </a:prstGeom>
          <a:noFill/>
          <a:ln>
            <a:noFill/>
          </a:ln>
        </p:spPr>
        <p:txBody>
          <a:bodyPr spcFirstLastPara="1" wrap="square" lIns="91425" tIns="91425" rIns="91425" bIns="91425" anchor="ctr" anchorCtr="0"/>
          <a:lstStyle>
            <a:lvl1pPr marL="457200" marR="0" lvl="0" indent="-228600" algn="l" rtl="0">
              <a:spcBef>
                <a:spcPts val="60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marL="914400" marR="0" lvl="1" indent="-368300" algn="l" rtl="0">
              <a:spcBef>
                <a:spcPts val="440"/>
              </a:spcBef>
              <a:spcAft>
                <a:spcPts val="0"/>
              </a:spcAft>
              <a:buClr>
                <a:schemeClr val="lt1"/>
              </a:buClr>
              <a:buSzPts val="2200"/>
              <a:buFont typeface="Arial"/>
              <a:buChar char="–"/>
              <a:defRPr sz="2200" b="0" i="0" u="none" strike="noStrike" cap="none">
                <a:solidFill>
                  <a:schemeClr val="lt1"/>
                </a:solidFill>
                <a:latin typeface="Arial"/>
                <a:ea typeface="Arial"/>
                <a:cs typeface="Arial"/>
                <a:sym typeface="Arial"/>
              </a:defRPr>
            </a:lvl2pPr>
            <a:lvl3pPr marL="1371600" marR="0" lvl="2" indent="-368300" algn="l" rtl="0">
              <a:spcBef>
                <a:spcPts val="440"/>
              </a:spcBef>
              <a:spcAft>
                <a:spcPts val="0"/>
              </a:spcAft>
              <a:buClr>
                <a:schemeClr val="lt1"/>
              </a:buClr>
              <a:buSzPts val="2200"/>
              <a:buFont typeface="Arial"/>
              <a:buChar char="•"/>
              <a:defRPr sz="2200" b="0" i="0" u="none" strike="noStrike" cap="none">
                <a:solidFill>
                  <a:schemeClr val="lt1"/>
                </a:solidFill>
                <a:latin typeface="Arial"/>
                <a:ea typeface="Arial"/>
                <a:cs typeface="Arial"/>
                <a:sym typeface="Arial"/>
              </a:defRPr>
            </a:lvl3pPr>
            <a:lvl4pPr marL="1828800" marR="0" lvl="3" indent="-368300" algn="l" rtl="0">
              <a:spcBef>
                <a:spcPts val="440"/>
              </a:spcBef>
              <a:spcAft>
                <a:spcPts val="0"/>
              </a:spcAft>
              <a:buClr>
                <a:schemeClr val="lt1"/>
              </a:buClr>
              <a:buSzPts val="2200"/>
              <a:buFont typeface="Arial"/>
              <a:buChar char="–"/>
              <a:defRPr sz="2200" b="0" i="0" u="none" strike="noStrike" cap="none">
                <a:solidFill>
                  <a:schemeClr val="lt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27" name="Google Shape;27;p5"/>
          <p:cNvSpPr/>
          <p:nvPr/>
        </p:nvSpPr>
        <p:spPr>
          <a:xfrm>
            <a:off x="4751389" y="2394858"/>
            <a:ext cx="3624943" cy="631371"/>
          </a:xfrm>
          <a:prstGeom prst="rect">
            <a:avLst/>
          </a:prstGeom>
          <a:solidFill>
            <a:srgbClr val="0070C0"/>
          </a:solidFill>
          <a:ln w="9525" cap="flat" cmpd="sng">
            <a:solidFill>
              <a:srgbClr val="00A0DE"/>
            </a:solidFill>
            <a:prstDash val="solid"/>
            <a:round/>
            <a:headEnd type="none" w="sm" len="sm"/>
            <a:tailEnd type="none" w="sm" len="sm"/>
          </a:ln>
        </p:spPr>
        <p:txBody>
          <a:bodyPr spcFirstLastPara="1" wrap="square" lIns="91425" tIns="45700" rIns="91425" bIns="45700" anchor="ctr" anchorCtr="0">
            <a:noAutofit/>
          </a:bodyPr>
          <a:lstStyle/>
          <a:p>
            <a:pPr marL="0" marR="0" lvl="1" indent="0" algn="l" rtl="0">
              <a:spcBef>
                <a:spcPts val="0"/>
              </a:spcBef>
              <a:spcAft>
                <a:spcPts val="0"/>
              </a:spcAft>
              <a:buClr>
                <a:schemeClr val="dk1"/>
              </a:buClr>
              <a:buSzPts val="2600"/>
              <a:buFont typeface="Arial"/>
              <a:buNone/>
            </a:pPr>
            <a:endParaRPr sz="2600" b="0" i="0" u="none" strike="noStrike" cap="none">
              <a:solidFill>
                <a:schemeClr val="lt1"/>
              </a:solidFill>
              <a:latin typeface="Arial"/>
              <a:ea typeface="Arial"/>
              <a:cs typeface="Arial"/>
              <a:sym typeface="Arial"/>
            </a:endParaRPr>
          </a:p>
        </p:txBody>
      </p:sp>
      <p:sp>
        <p:nvSpPr>
          <p:cNvPr id="28" name="Google Shape;28;p5"/>
          <p:cNvSpPr txBox="1">
            <a:spLocks noGrp="1"/>
          </p:cNvSpPr>
          <p:nvPr>
            <p:ph type="body" idx="3"/>
          </p:nvPr>
        </p:nvSpPr>
        <p:spPr>
          <a:xfrm>
            <a:off x="4751616" y="3178402"/>
            <a:ext cx="3635375" cy="2344093"/>
          </a:xfrm>
          <a:prstGeom prst="rect">
            <a:avLst/>
          </a:prstGeom>
          <a:noFill/>
          <a:ln w="12700" cap="flat" cmpd="sng">
            <a:solidFill>
              <a:srgbClr val="D2D2D2"/>
            </a:solidFill>
            <a:prstDash val="solid"/>
            <a:round/>
            <a:headEnd type="none" w="sm" len="sm"/>
            <a:tailEnd type="none" w="sm" len="sm"/>
          </a:ln>
        </p:spPr>
        <p:txBody>
          <a:bodyPr spcFirstLastPara="1" wrap="square" lIns="91425" tIns="91425" rIns="91425" bIns="91425" anchor="t" anchorCtr="0"/>
          <a:lstStyle>
            <a:lvl1pPr marL="457200" marR="0" lvl="0" indent="-355600" algn="l" rtl="0">
              <a:lnSpc>
                <a:spcPct val="100000"/>
              </a:lnSpc>
              <a:spcBef>
                <a:spcPts val="400"/>
              </a:spcBef>
              <a:spcAft>
                <a:spcPts val="0"/>
              </a:spcAft>
              <a:buClr>
                <a:srgbClr val="0070C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29" name="Google Shape;29;p5"/>
          <p:cNvSpPr txBox="1">
            <a:spLocks noGrp="1"/>
          </p:cNvSpPr>
          <p:nvPr>
            <p:ph type="body" idx="4"/>
          </p:nvPr>
        </p:nvSpPr>
        <p:spPr>
          <a:xfrm>
            <a:off x="4729617" y="2384652"/>
            <a:ext cx="3679372" cy="663575"/>
          </a:xfrm>
          <a:prstGeom prst="rect">
            <a:avLst/>
          </a:prstGeom>
          <a:noFill/>
          <a:ln>
            <a:noFill/>
          </a:ln>
        </p:spPr>
        <p:txBody>
          <a:bodyPr spcFirstLastPara="1" wrap="square" lIns="91425" tIns="91425" rIns="91425" bIns="91425" anchor="ctr" anchorCtr="0"/>
          <a:lstStyle>
            <a:lvl1pPr marL="457200" marR="0" lvl="0" indent="-228600" algn="l" rtl="0">
              <a:spcBef>
                <a:spcPts val="60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1pPr>
            <a:lvl2pPr marL="914400" marR="0" lvl="1" indent="-368300" algn="l" rtl="0">
              <a:spcBef>
                <a:spcPts val="440"/>
              </a:spcBef>
              <a:spcAft>
                <a:spcPts val="0"/>
              </a:spcAft>
              <a:buClr>
                <a:schemeClr val="lt1"/>
              </a:buClr>
              <a:buSzPts val="2200"/>
              <a:buFont typeface="Arial"/>
              <a:buChar char="–"/>
              <a:defRPr sz="2200" b="0" i="0" u="none" strike="noStrike" cap="none">
                <a:solidFill>
                  <a:schemeClr val="lt1"/>
                </a:solidFill>
                <a:latin typeface="Arial"/>
                <a:ea typeface="Arial"/>
                <a:cs typeface="Arial"/>
                <a:sym typeface="Arial"/>
              </a:defRPr>
            </a:lvl2pPr>
            <a:lvl3pPr marL="1371600" marR="0" lvl="2" indent="-368300" algn="l" rtl="0">
              <a:spcBef>
                <a:spcPts val="440"/>
              </a:spcBef>
              <a:spcAft>
                <a:spcPts val="0"/>
              </a:spcAft>
              <a:buClr>
                <a:schemeClr val="lt1"/>
              </a:buClr>
              <a:buSzPts val="2200"/>
              <a:buFont typeface="Arial"/>
              <a:buChar char="•"/>
              <a:defRPr sz="2200" b="0" i="0" u="none" strike="noStrike" cap="none">
                <a:solidFill>
                  <a:schemeClr val="lt1"/>
                </a:solidFill>
                <a:latin typeface="Arial"/>
                <a:ea typeface="Arial"/>
                <a:cs typeface="Arial"/>
                <a:sym typeface="Arial"/>
              </a:defRPr>
            </a:lvl3pPr>
            <a:lvl4pPr marL="1828800" marR="0" lvl="3" indent="-368300" algn="l" rtl="0">
              <a:spcBef>
                <a:spcPts val="440"/>
              </a:spcBef>
              <a:spcAft>
                <a:spcPts val="0"/>
              </a:spcAft>
              <a:buClr>
                <a:schemeClr val="lt1"/>
              </a:buClr>
              <a:buSzPts val="2200"/>
              <a:buFont typeface="Arial"/>
              <a:buChar char="–"/>
              <a:defRPr sz="2200" b="0" i="0" u="none" strike="noStrike" cap="none">
                <a:solidFill>
                  <a:schemeClr val="lt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0" name="Google Shape;30;p5"/>
          <p:cNvSpPr txBox="1">
            <a:spLocks noGrp="1"/>
          </p:cNvSpPr>
          <p:nvPr>
            <p:ph type="body" idx="5"/>
          </p:nvPr>
        </p:nvSpPr>
        <p:spPr>
          <a:xfrm>
            <a:off x="460376" y="145140"/>
            <a:ext cx="8229600" cy="553998"/>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1" name="Google Shape;31;p5"/>
          <p:cNvSpPr txBox="1">
            <a:spLocks noGrp="1"/>
          </p:cNvSpPr>
          <p:nvPr>
            <p:ph type="body" idx="6"/>
          </p:nvPr>
        </p:nvSpPr>
        <p:spPr>
          <a:xfrm>
            <a:off x="451301" y="1465489"/>
            <a:ext cx="8238674" cy="360000"/>
          </a:xfrm>
          <a:prstGeom prst="rect">
            <a:avLst/>
          </a:prstGeom>
          <a:noFill/>
          <a:ln>
            <a:noFill/>
          </a:ln>
        </p:spPr>
        <p:txBody>
          <a:bodyPr spcFirstLastPara="1" wrap="square" lIns="91425" tIns="91425" rIns="91425" bIns="91425" anchor="t" anchorCtr="0"/>
          <a:lstStyle>
            <a:lvl1pPr marL="457200" marR="0" lvl="0" indent="-228600" algn="ctr" rtl="0">
              <a:spcBef>
                <a:spcPts val="440"/>
              </a:spcBef>
              <a:spcAft>
                <a:spcPts val="0"/>
              </a:spcAft>
              <a:buClr>
                <a:schemeClr val="dk1"/>
              </a:buClr>
              <a:buSzPts val="2200"/>
              <a:buFont typeface="Arial"/>
              <a:buNone/>
              <a:defRPr sz="2200" b="1"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extLst>
      <p:ext uri="{BB962C8B-B14F-4D97-AF65-F5344CB8AC3E}">
        <p14:creationId xmlns:p14="http://schemas.microsoft.com/office/powerpoint/2010/main" val="6626256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Unsupervised Machine Learning</a:t>
            </a:r>
          </a:p>
        </p:txBody>
      </p:sp>
    </p:spTree>
    <p:extLst>
      <p:ext uri="{BB962C8B-B14F-4D97-AF65-F5344CB8AC3E}">
        <p14:creationId xmlns:p14="http://schemas.microsoft.com/office/powerpoint/2010/main" val="3910747614"/>
      </p:ext>
    </p:extLst>
  </p:cSld>
  <p:clrMapOvr>
    <a:masterClrMapping/>
  </p:clrMapOvr>
  <p:transition spd="med">
    <p:wipe di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6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Unsupervised Machine Learning</a:t>
            </a:r>
          </a:p>
        </p:txBody>
      </p:sp>
    </p:spTree>
    <p:extLst>
      <p:ext uri="{BB962C8B-B14F-4D97-AF65-F5344CB8AC3E}">
        <p14:creationId xmlns:p14="http://schemas.microsoft.com/office/powerpoint/2010/main" val="190703690"/>
      </p:ext>
    </p:extLst>
  </p:cSld>
  <p:clrMapOvr>
    <a:masterClrMapping/>
  </p:clrMapOvr>
  <p:transition spd="med">
    <p:wipe di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7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Unsupervised Machine Learning</a:t>
            </a:r>
          </a:p>
        </p:txBody>
      </p:sp>
    </p:spTree>
    <p:extLst>
      <p:ext uri="{BB962C8B-B14F-4D97-AF65-F5344CB8AC3E}">
        <p14:creationId xmlns:p14="http://schemas.microsoft.com/office/powerpoint/2010/main" val="52295741"/>
      </p:ext>
    </p:extLst>
  </p:cSld>
  <p:clrMapOvr>
    <a:masterClrMapping/>
  </p:clrMapOvr>
  <p:transition spd="med">
    <p:wipe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8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Unsupervised Machine Learning</a:t>
            </a:r>
          </a:p>
        </p:txBody>
      </p:sp>
    </p:spTree>
    <p:extLst>
      <p:ext uri="{BB962C8B-B14F-4D97-AF65-F5344CB8AC3E}">
        <p14:creationId xmlns:p14="http://schemas.microsoft.com/office/powerpoint/2010/main" val="187098105"/>
      </p:ext>
    </p:extLst>
  </p:cSld>
  <p:clrMapOvr>
    <a:masterClrMapping/>
  </p:clrMapOvr>
  <p:transition spd="med">
    <p:wipe di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9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Unsupervised Machine Learning</a:t>
            </a:r>
          </a:p>
        </p:txBody>
      </p:sp>
    </p:spTree>
    <p:extLst>
      <p:ext uri="{BB962C8B-B14F-4D97-AF65-F5344CB8AC3E}">
        <p14:creationId xmlns:p14="http://schemas.microsoft.com/office/powerpoint/2010/main" val="3347240921"/>
      </p:ext>
    </p:extLst>
  </p:cSld>
  <p:clrMapOvr>
    <a:masterClrMapping/>
  </p:clrMapOvr>
  <p:transition spd="med">
    <p:wipe dir="d"/>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10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Unsupervised Machine Learning</a:t>
            </a:r>
          </a:p>
        </p:txBody>
      </p:sp>
    </p:spTree>
    <p:extLst>
      <p:ext uri="{BB962C8B-B14F-4D97-AF65-F5344CB8AC3E}">
        <p14:creationId xmlns:p14="http://schemas.microsoft.com/office/powerpoint/2010/main" val="1931756155"/>
      </p:ext>
    </p:extLst>
  </p:cSld>
  <p:clrMapOvr>
    <a:masterClrMapping/>
  </p:clrMapOvr>
  <p:transition spd="med">
    <p:wipe dir="d"/>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1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Unsupervised Machine Learning</a:t>
            </a:r>
          </a:p>
        </p:txBody>
      </p:sp>
    </p:spTree>
    <p:extLst>
      <p:ext uri="{BB962C8B-B14F-4D97-AF65-F5344CB8AC3E}">
        <p14:creationId xmlns:p14="http://schemas.microsoft.com/office/powerpoint/2010/main" val="1750817120"/>
      </p:ext>
    </p:extLst>
  </p:cSld>
  <p:clrMapOvr>
    <a:masterClrMapping/>
  </p:clrMapOvr>
  <p:transition spd="med">
    <p:wipe dir="d"/>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1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Unsupervised Machine Learning</a:t>
            </a:r>
          </a:p>
        </p:txBody>
      </p:sp>
    </p:spTree>
    <p:extLst>
      <p:ext uri="{BB962C8B-B14F-4D97-AF65-F5344CB8AC3E}">
        <p14:creationId xmlns:p14="http://schemas.microsoft.com/office/powerpoint/2010/main" val="2205670308"/>
      </p:ext>
    </p:extLst>
  </p:cSld>
  <p:clrMapOvr>
    <a:masterClrMapping/>
  </p:clrMapOvr>
  <p:transition spd="med">
    <p:wipe dir="d"/>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1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Unsupervised Machine Learning</a:t>
            </a:r>
          </a:p>
        </p:txBody>
      </p:sp>
    </p:spTree>
    <p:extLst>
      <p:ext uri="{BB962C8B-B14F-4D97-AF65-F5344CB8AC3E}">
        <p14:creationId xmlns:p14="http://schemas.microsoft.com/office/powerpoint/2010/main" val="2624731532"/>
      </p:ext>
    </p:extLst>
  </p:cSld>
  <p:clrMapOvr>
    <a:masterClrMapping/>
  </p:clrMapOvr>
  <p:transition spd="med">
    <p:wipe dir="d"/>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4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Unsupervised Machine Learning</a:t>
            </a:r>
          </a:p>
        </p:txBody>
      </p:sp>
    </p:spTree>
    <p:extLst>
      <p:ext uri="{BB962C8B-B14F-4D97-AF65-F5344CB8AC3E}">
        <p14:creationId xmlns:p14="http://schemas.microsoft.com/office/powerpoint/2010/main" val="3791383315"/>
      </p:ext>
    </p:extLst>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Layout 1">
  <p:cSld name="Text Layout 1">
    <p:spTree>
      <p:nvGrpSpPr>
        <p:cNvPr id="1" name="Shape 32"/>
        <p:cNvGrpSpPr/>
        <p:nvPr/>
      </p:nvGrpSpPr>
      <p:grpSpPr>
        <a:xfrm>
          <a:off x="0" y="0"/>
          <a:ext cx="0" cy="0"/>
          <a:chOff x="0" y="0"/>
          <a:chExt cx="0" cy="0"/>
        </a:xfrm>
      </p:grpSpPr>
      <p:sp>
        <p:nvSpPr>
          <p:cNvPr id="33" name="Google Shape;33;p6"/>
          <p:cNvSpPr txBox="1">
            <a:spLocks noGrp="1"/>
          </p:cNvSpPr>
          <p:nvPr>
            <p:ph type="body" idx="1"/>
          </p:nvPr>
        </p:nvSpPr>
        <p:spPr>
          <a:xfrm>
            <a:off x="460376" y="145140"/>
            <a:ext cx="8229600" cy="553998"/>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4" name="Google Shape;34;p6"/>
          <p:cNvSpPr txBox="1">
            <a:spLocks noGrp="1"/>
          </p:cNvSpPr>
          <p:nvPr>
            <p:ph type="body" idx="2"/>
          </p:nvPr>
        </p:nvSpPr>
        <p:spPr>
          <a:xfrm>
            <a:off x="457200" y="1360488"/>
            <a:ext cx="8240713" cy="4473575"/>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rgbClr val="0070C0"/>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rgbClr val="0070C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rgbClr val="0070C0"/>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rgbClr val="0070C0"/>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rgbClr val="0070C0"/>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extLst>
      <p:ext uri="{BB962C8B-B14F-4D97-AF65-F5344CB8AC3E}">
        <p14:creationId xmlns:p14="http://schemas.microsoft.com/office/powerpoint/2010/main" val="13346972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5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Unsupervised Machine Learning</a:t>
            </a:r>
          </a:p>
        </p:txBody>
      </p:sp>
    </p:spTree>
    <p:extLst>
      <p:ext uri="{BB962C8B-B14F-4D97-AF65-F5344CB8AC3E}">
        <p14:creationId xmlns:p14="http://schemas.microsoft.com/office/powerpoint/2010/main" val="1848075810"/>
      </p:ext>
    </p:extLst>
  </p:cSld>
  <p:clrMapOvr>
    <a:masterClrMapping/>
  </p:clrMapOvr>
  <p:transition spd="med">
    <p:wipe dir="d"/>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6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Unsupervised Machine Learning</a:t>
            </a:r>
          </a:p>
        </p:txBody>
      </p:sp>
    </p:spTree>
    <p:extLst>
      <p:ext uri="{BB962C8B-B14F-4D97-AF65-F5344CB8AC3E}">
        <p14:creationId xmlns:p14="http://schemas.microsoft.com/office/powerpoint/2010/main" val="1008899127"/>
      </p:ext>
    </p:extLst>
  </p:cSld>
  <p:clrMapOvr>
    <a:masterClrMapping/>
  </p:clrMapOvr>
  <p:transition spd="med">
    <p:wipe dir="d"/>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7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Unsupervised Machine Learning</a:t>
            </a:r>
          </a:p>
        </p:txBody>
      </p:sp>
    </p:spTree>
    <p:extLst>
      <p:ext uri="{BB962C8B-B14F-4D97-AF65-F5344CB8AC3E}">
        <p14:creationId xmlns:p14="http://schemas.microsoft.com/office/powerpoint/2010/main" val="3340679332"/>
      </p:ext>
    </p:extLst>
  </p:cSld>
  <p:clrMapOvr>
    <a:masterClrMapping/>
  </p:clrMapOvr>
  <p:transition spd="med">
    <p:wipe dir="d"/>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18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Unsupervised Machine Learning</a:t>
            </a:r>
          </a:p>
        </p:txBody>
      </p:sp>
    </p:spTree>
    <p:extLst>
      <p:ext uri="{BB962C8B-B14F-4D97-AF65-F5344CB8AC3E}">
        <p14:creationId xmlns:p14="http://schemas.microsoft.com/office/powerpoint/2010/main" val="3756674950"/>
      </p:ext>
    </p:extLst>
  </p:cSld>
  <p:clrMapOvr>
    <a:masterClrMapping/>
  </p:clrMapOvr>
  <p:transition spd="med">
    <p:wipe dir="d"/>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19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Unsupervised Machine Learning</a:t>
            </a:r>
          </a:p>
        </p:txBody>
      </p:sp>
    </p:spTree>
    <p:extLst>
      <p:ext uri="{BB962C8B-B14F-4D97-AF65-F5344CB8AC3E}">
        <p14:creationId xmlns:p14="http://schemas.microsoft.com/office/powerpoint/2010/main" val="283315956"/>
      </p:ext>
    </p:extLst>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Layout">
  <p:cSld name="Picture Layout">
    <p:spTree>
      <p:nvGrpSpPr>
        <p:cNvPr id="1" name="Shape 35"/>
        <p:cNvGrpSpPr/>
        <p:nvPr/>
      </p:nvGrpSpPr>
      <p:grpSpPr>
        <a:xfrm>
          <a:off x="0" y="0"/>
          <a:ext cx="0" cy="0"/>
          <a:chOff x="0" y="0"/>
          <a:chExt cx="0" cy="0"/>
        </a:xfrm>
      </p:grpSpPr>
      <p:sp>
        <p:nvSpPr>
          <p:cNvPr id="36" name="Google Shape;36;p7"/>
          <p:cNvSpPr>
            <a:spLocks noGrp="1"/>
          </p:cNvSpPr>
          <p:nvPr>
            <p:ph type="pic" idx="2"/>
          </p:nvPr>
        </p:nvSpPr>
        <p:spPr>
          <a:xfrm>
            <a:off x="0" y="957943"/>
            <a:ext cx="9144000" cy="5442858"/>
          </a:xfrm>
          <a:prstGeom prst="rect">
            <a:avLst/>
          </a:prstGeom>
          <a:noFill/>
          <a:ln>
            <a:noFill/>
          </a:ln>
        </p:spPr>
        <p:txBody>
          <a:bodyPr spcFirstLastPara="1" wrap="square" lIns="91425" tIns="91425" rIns="91425" bIns="91425" anchor="ctr" anchorCtr="0"/>
          <a:lstStyle>
            <a:lvl1pPr marR="0" lvl="0" algn="ctr" rtl="0">
              <a:spcBef>
                <a:spcPts val="108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37" name="Google Shape;37;p7"/>
          <p:cNvSpPr txBox="1">
            <a:spLocks noGrp="1"/>
          </p:cNvSpPr>
          <p:nvPr>
            <p:ph type="body" idx="1"/>
          </p:nvPr>
        </p:nvSpPr>
        <p:spPr>
          <a:xfrm>
            <a:off x="0" y="4517571"/>
            <a:ext cx="9144000" cy="1110343"/>
          </a:xfrm>
          <a:prstGeom prst="rect">
            <a:avLst/>
          </a:prstGeom>
          <a:solidFill>
            <a:srgbClr val="D8D9DF">
              <a:alpha val="74901"/>
            </a:srgbClr>
          </a:solidFill>
          <a:ln>
            <a:noFill/>
          </a:ln>
        </p:spPr>
        <p:txBody>
          <a:bodyPr spcFirstLastPara="1" wrap="square" lIns="91425" tIns="91425" rIns="91425" bIns="91425" anchor="ctr" anchorCtr="0"/>
          <a:lstStyle>
            <a:lvl1pPr marL="457200" marR="0" lvl="0" indent="-228600" algn="ctr"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extLst>
      <p:ext uri="{BB962C8B-B14F-4D97-AF65-F5344CB8AC3E}">
        <p14:creationId xmlns:p14="http://schemas.microsoft.com/office/powerpoint/2010/main" val="232069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with Paragarph Text">
  <p:cSld name="Image with Paragarph 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48140" y="140511"/>
            <a:ext cx="8229600" cy="553998"/>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40" name="Google Shape;40;p8"/>
          <p:cNvSpPr>
            <a:spLocks noGrp="1"/>
          </p:cNvSpPr>
          <p:nvPr>
            <p:ph type="pic" idx="2"/>
          </p:nvPr>
        </p:nvSpPr>
        <p:spPr>
          <a:xfrm>
            <a:off x="448140" y="1208314"/>
            <a:ext cx="4417774" cy="5046436"/>
          </a:xfrm>
          <a:prstGeom prst="rect">
            <a:avLst/>
          </a:prstGeom>
          <a:noFill/>
          <a:ln>
            <a:noFill/>
          </a:ln>
        </p:spPr>
        <p:txBody>
          <a:bodyPr spcFirstLastPara="1" wrap="square" lIns="91425" tIns="91425" rIns="91425" bIns="91425" anchor="t" anchorCtr="0"/>
          <a:lstStyle>
            <a:lvl1pPr marR="0" lvl="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41" name="Google Shape;41;p8"/>
          <p:cNvSpPr txBox="1">
            <a:spLocks noGrp="1"/>
          </p:cNvSpPr>
          <p:nvPr>
            <p:ph type="body" idx="1"/>
          </p:nvPr>
        </p:nvSpPr>
        <p:spPr>
          <a:xfrm>
            <a:off x="5159829" y="2331357"/>
            <a:ext cx="3530146" cy="2800350"/>
          </a:xfrm>
          <a:prstGeom prst="rect">
            <a:avLst/>
          </a:prstGeom>
          <a:noFill/>
          <a:ln>
            <a:noFill/>
          </a:ln>
        </p:spPr>
        <p:txBody>
          <a:bodyPr spcFirstLastPara="1" wrap="square" lIns="91425" tIns="91425" rIns="91425" bIns="91425" anchor="t" anchorCtr="0"/>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rgbClr val="595959"/>
              </a:buClr>
              <a:buSzPts val="2000"/>
              <a:buFont typeface="Arial"/>
              <a:buNone/>
              <a:defRPr sz="2000" b="0" i="0" u="none" strike="noStrike" cap="none">
                <a:solidFill>
                  <a:srgbClr val="595959"/>
                </a:solidFill>
                <a:latin typeface="Arial"/>
                <a:ea typeface="Arial"/>
                <a:cs typeface="Arial"/>
                <a:sym typeface="Arial"/>
              </a:defRPr>
            </a:lvl2pPr>
            <a:lvl3pPr marL="1371600" marR="0" lvl="2" indent="-228600" algn="l" rtl="0">
              <a:spcBef>
                <a:spcPts val="400"/>
              </a:spcBef>
              <a:spcAft>
                <a:spcPts val="0"/>
              </a:spcAft>
              <a:buClr>
                <a:srgbClr val="595959"/>
              </a:buClr>
              <a:buSzPts val="2000"/>
              <a:buFont typeface="Arial"/>
              <a:buNone/>
              <a:defRPr sz="2000" b="0" i="0" u="none" strike="noStrike" cap="none">
                <a:solidFill>
                  <a:srgbClr val="595959"/>
                </a:solidFill>
                <a:latin typeface="Arial"/>
                <a:ea typeface="Arial"/>
                <a:cs typeface="Arial"/>
                <a:sym typeface="Arial"/>
              </a:defRPr>
            </a:lvl3pPr>
            <a:lvl4pPr marL="1828800" marR="0" lvl="3" indent="-228600" algn="l" rtl="0">
              <a:spcBef>
                <a:spcPts val="400"/>
              </a:spcBef>
              <a:spcAft>
                <a:spcPts val="0"/>
              </a:spcAft>
              <a:buClr>
                <a:srgbClr val="595959"/>
              </a:buClr>
              <a:buSzPts val="2000"/>
              <a:buFont typeface="Arial"/>
              <a:buNone/>
              <a:defRPr sz="2000" b="0" i="0" u="none" strike="noStrike" cap="none">
                <a:solidFill>
                  <a:srgbClr val="595959"/>
                </a:solidFill>
                <a:latin typeface="Arial"/>
                <a:ea typeface="Arial"/>
                <a:cs typeface="Arial"/>
                <a:sym typeface="Arial"/>
              </a:defRPr>
            </a:lvl4pPr>
            <a:lvl5pPr marL="2286000" marR="0" lvl="4" indent="-228600" algn="l" rtl="0">
              <a:spcBef>
                <a:spcPts val="400"/>
              </a:spcBef>
              <a:spcAft>
                <a:spcPts val="0"/>
              </a:spcAft>
              <a:buClr>
                <a:srgbClr val="595959"/>
              </a:buClr>
              <a:buSzPts val="2000"/>
              <a:buFont typeface="Arial"/>
              <a:buNone/>
              <a:defRPr sz="2000" b="0" i="0" u="none" strike="noStrike" cap="none">
                <a:solidFill>
                  <a:srgbClr val="59595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extLst>
      <p:ext uri="{BB962C8B-B14F-4D97-AF65-F5344CB8AC3E}">
        <p14:creationId xmlns:p14="http://schemas.microsoft.com/office/powerpoint/2010/main" val="1459226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with Bullet Points">
  <p:cSld name="Image with Bullet Points">
    <p:spTree>
      <p:nvGrpSpPr>
        <p:cNvPr id="1" name="Shape 42"/>
        <p:cNvGrpSpPr/>
        <p:nvPr/>
      </p:nvGrpSpPr>
      <p:grpSpPr>
        <a:xfrm>
          <a:off x="0" y="0"/>
          <a:ext cx="0" cy="0"/>
          <a:chOff x="0" y="0"/>
          <a:chExt cx="0" cy="0"/>
        </a:xfrm>
      </p:grpSpPr>
      <p:sp>
        <p:nvSpPr>
          <p:cNvPr id="43" name="Google Shape;43;p9"/>
          <p:cNvSpPr txBox="1">
            <a:spLocks noGrp="1"/>
          </p:cNvSpPr>
          <p:nvPr>
            <p:ph type="body" idx="1"/>
          </p:nvPr>
        </p:nvSpPr>
        <p:spPr>
          <a:xfrm>
            <a:off x="5173663" y="2204017"/>
            <a:ext cx="3516312" cy="305503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0070C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44" name="Google Shape;44;p9"/>
          <p:cNvSpPr>
            <a:spLocks noGrp="1"/>
          </p:cNvSpPr>
          <p:nvPr>
            <p:ph type="pic" idx="2"/>
          </p:nvPr>
        </p:nvSpPr>
        <p:spPr>
          <a:xfrm>
            <a:off x="448140" y="1208314"/>
            <a:ext cx="4417774" cy="5046436"/>
          </a:xfrm>
          <a:prstGeom prst="rect">
            <a:avLst/>
          </a:prstGeom>
          <a:noFill/>
          <a:ln>
            <a:noFill/>
          </a:ln>
        </p:spPr>
        <p:txBody>
          <a:bodyPr spcFirstLastPara="1" wrap="square" lIns="91425" tIns="91425" rIns="91425" bIns="91425" anchor="t" anchorCtr="0"/>
          <a:lstStyle>
            <a:lvl1pPr marR="0" lvl="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45" name="Google Shape;45;p9"/>
          <p:cNvSpPr txBox="1">
            <a:spLocks noGrp="1"/>
          </p:cNvSpPr>
          <p:nvPr>
            <p:ph type="title"/>
          </p:nvPr>
        </p:nvSpPr>
        <p:spPr>
          <a:xfrm>
            <a:off x="448140" y="140511"/>
            <a:ext cx="8229600" cy="553998"/>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extLst>
      <p:ext uri="{BB962C8B-B14F-4D97-AF65-F5344CB8AC3E}">
        <p14:creationId xmlns:p14="http://schemas.microsoft.com/office/powerpoint/2010/main" val="174468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orizonatal image with p text">
  <p:cSld name="Horizonatal image with p text">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457200" y="140511"/>
            <a:ext cx="8229600" cy="553998"/>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48" name="Google Shape;48;p10"/>
          <p:cNvSpPr>
            <a:spLocks noGrp="1"/>
          </p:cNvSpPr>
          <p:nvPr>
            <p:ph type="pic" idx="2"/>
          </p:nvPr>
        </p:nvSpPr>
        <p:spPr>
          <a:xfrm>
            <a:off x="460376" y="1103313"/>
            <a:ext cx="8229600" cy="3149600"/>
          </a:xfrm>
          <a:prstGeom prst="rect">
            <a:avLst/>
          </a:prstGeom>
          <a:noFill/>
          <a:ln>
            <a:noFill/>
          </a:ln>
        </p:spPr>
        <p:txBody>
          <a:bodyPr spcFirstLastPara="1" wrap="square" lIns="91425" tIns="91425" rIns="91425" bIns="91425" anchor="t" anchorCtr="0"/>
          <a:lstStyle>
            <a:lvl1pPr marR="0" lvl="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49" name="Google Shape;49;p10"/>
          <p:cNvSpPr txBox="1">
            <a:spLocks noGrp="1"/>
          </p:cNvSpPr>
          <p:nvPr>
            <p:ph type="body" idx="1"/>
          </p:nvPr>
        </p:nvSpPr>
        <p:spPr>
          <a:xfrm>
            <a:off x="1146289" y="4498975"/>
            <a:ext cx="6851423" cy="1495425"/>
          </a:xfrm>
          <a:prstGeom prst="rect">
            <a:avLst/>
          </a:prstGeom>
          <a:noFill/>
          <a:ln>
            <a:noFill/>
          </a:ln>
        </p:spPr>
        <p:txBody>
          <a:bodyPr spcFirstLastPara="1" wrap="square" lIns="91425" tIns="91425" rIns="91425" bIns="91425" anchor="t" anchorCtr="0"/>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extLst>
      <p:ext uri="{BB962C8B-B14F-4D97-AF65-F5344CB8AC3E}">
        <p14:creationId xmlns:p14="http://schemas.microsoft.com/office/powerpoint/2010/main" val="309811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orizonatal image with Bullet Points">
  <p:cSld name="Horizonatal image with Bullet Points">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460374" y="140511"/>
            <a:ext cx="8229601" cy="553998"/>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52" name="Google Shape;52;p11"/>
          <p:cNvSpPr>
            <a:spLocks noGrp="1"/>
          </p:cNvSpPr>
          <p:nvPr>
            <p:ph type="pic" idx="2"/>
          </p:nvPr>
        </p:nvSpPr>
        <p:spPr>
          <a:xfrm>
            <a:off x="460376" y="1103313"/>
            <a:ext cx="8229600" cy="2699430"/>
          </a:xfrm>
          <a:prstGeom prst="rect">
            <a:avLst/>
          </a:prstGeom>
          <a:noFill/>
          <a:ln>
            <a:noFill/>
          </a:ln>
        </p:spPr>
        <p:txBody>
          <a:bodyPr spcFirstLastPara="1" wrap="square" lIns="91425" tIns="91425" rIns="91425" bIns="91425" anchor="t" anchorCtr="0"/>
          <a:lstStyle>
            <a:lvl1pPr marR="0" lvl="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53" name="Google Shape;53;p11"/>
          <p:cNvSpPr txBox="1">
            <a:spLocks noGrp="1"/>
          </p:cNvSpPr>
          <p:nvPr>
            <p:ph type="body" idx="1"/>
          </p:nvPr>
        </p:nvSpPr>
        <p:spPr>
          <a:xfrm>
            <a:off x="1130300" y="4508500"/>
            <a:ext cx="6883400" cy="14986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0070C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extLst>
      <p:ext uri="{BB962C8B-B14F-4D97-AF65-F5344CB8AC3E}">
        <p14:creationId xmlns:p14="http://schemas.microsoft.com/office/powerpoint/2010/main" val="378477080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jp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6">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457200" y="1362456"/>
            <a:ext cx="8229600" cy="45259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 name="Google Shape;11;p1"/>
          <p:cNvSpPr txBox="1"/>
          <p:nvPr/>
        </p:nvSpPr>
        <p:spPr>
          <a:xfrm>
            <a:off x="10884" y="6647351"/>
            <a:ext cx="360000" cy="1489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IN" sz="1000" b="0" i="0" u="none" strike="noStrike" cap="none">
                <a:solidFill>
                  <a:srgbClr val="7F7F7F"/>
                </a:solidFill>
                <a:latin typeface="Arial"/>
                <a:ea typeface="Arial"/>
                <a:cs typeface="Arial"/>
                <a:sym typeface="Arial"/>
              </a:rPr>
              <a:t>‹#›</a:t>
            </a:fld>
            <a:endParaRPr sz="1000" b="0" i="0" u="none" strike="noStrike" cap="none">
              <a:solidFill>
                <a:srgbClr val="7F7F7F"/>
              </a:solidFill>
              <a:latin typeface="Arial"/>
              <a:ea typeface="Arial"/>
              <a:cs typeface="Arial"/>
              <a:sym typeface="Arial"/>
            </a:endParaRPr>
          </a:p>
        </p:txBody>
      </p:sp>
    </p:spTree>
    <p:extLst>
      <p:ext uri="{BB962C8B-B14F-4D97-AF65-F5344CB8AC3E}">
        <p14:creationId xmlns:p14="http://schemas.microsoft.com/office/powerpoint/2010/main" val="227732851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machinelearning1.wordpress.com/2013/03/25/three-famous-metrics-manhattan-euclidean-minkowski/"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14400" y="2286000"/>
            <a:ext cx="7772400" cy="1546225"/>
          </a:xfrm>
        </p:spPr>
        <p:txBody>
          <a:bodyPr/>
          <a:lstStyle/>
          <a:p>
            <a:pPr algn="ctr"/>
            <a:r>
              <a:rPr lang="en-US" sz="3000" b="1" dirty="0" smtClean="0"/>
              <a:t>UNSUPERVISED LEARNING – DAY01</a:t>
            </a:r>
            <a:endParaRPr lang="en-US" sz="3000" b="1" dirty="0"/>
          </a:p>
        </p:txBody>
      </p:sp>
    </p:spTree>
    <p:extLst>
      <p:ext uri="{BB962C8B-B14F-4D97-AF65-F5344CB8AC3E}">
        <p14:creationId xmlns:p14="http://schemas.microsoft.com/office/powerpoint/2010/main" val="1699510304"/>
      </p:ext>
    </p:extLst>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45710" y="1524000"/>
            <a:ext cx="8229600" cy="4525963"/>
          </a:xfrm>
        </p:spPr>
        <p:txBody>
          <a:bodyPr>
            <a:normAutofit/>
          </a:bodyPr>
          <a:lstStyle/>
          <a:p>
            <a:pPr>
              <a:lnSpc>
                <a:spcPct val="150000"/>
              </a:lnSpc>
            </a:pPr>
            <a:r>
              <a:rPr lang="en-IN" sz="1600" dirty="0" smtClean="0">
                <a:solidFill>
                  <a:schemeClr val="tx1"/>
                </a:solidFill>
                <a:cs typeface="Arial" pitchFamily="34" charset="0"/>
              </a:rPr>
              <a:t>Unsupervised learning is where you only have input data (X) and no corresponding output variables.</a:t>
            </a:r>
          </a:p>
          <a:p>
            <a:pPr>
              <a:lnSpc>
                <a:spcPct val="150000"/>
              </a:lnSpc>
            </a:pPr>
            <a:r>
              <a:rPr lang="en-US" sz="1600" dirty="0" smtClean="0"/>
              <a:t>Algorithm is trained using data  that is unlabeled</a:t>
            </a:r>
          </a:p>
          <a:p>
            <a:pPr>
              <a:lnSpc>
                <a:spcPct val="150000"/>
              </a:lnSpc>
            </a:pPr>
            <a:r>
              <a:rPr lang="en-US" sz="1600" dirty="0" smtClean="0"/>
              <a:t>Machine tries to identify the patterns and gives the response</a:t>
            </a:r>
          </a:p>
          <a:p>
            <a:pPr>
              <a:lnSpc>
                <a:spcPct val="150000"/>
              </a:lnSpc>
            </a:pPr>
            <a:r>
              <a:rPr lang="en-IN" sz="1600" dirty="0" smtClean="0">
                <a:solidFill>
                  <a:schemeClr val="tx1"/>
                </a:solidFill>
              </a:rPr>
              <a:t>There is no supervisor to teach the machine what is right and what is wrong</a:t>
            </a:r>
            <a:endParaRPr lang="en-IN" sz="1600" dirty="0" smtClean="0">
              <a:solidFill>
                <a:schemeClr val="tx1"/>
              </a:solidFill>
              <a:cs typeface="Arial" pitchFamily="34" charset="0"/>
            </a:endParaRPr>
          </a:p>
          <a:p>
            <a:pPr marL="0" indent="0">
              <a:lnSpc>
                <a:spcPct val="150000"/>
              </a:lnSpc>
              <a:buNone/>
            </a:pPr>
            <a:endParaRPr lang="en-US" sz="1600" dirty="0"/>
          </a:p>
        </p:txBody>
      </p:sp>
      <p:sp>
        <p:nvSpPr>
          <p:cNvPr id="4" name="Rectangle 3"/>
          <p:cNvSpPr/>
          <p:nvPr/>
        </p:nvSpPr>
        <p:spPr>
          <a:xfrm>
            <a:off x="3207040" y="914400"/>
            <a:ext cx="3106941" cy="400110"/>
          </a:xfrm>
          <a:prstGeom prst="rect">
            <a:avLst/>
          </a:prstGeom>
        </p:spPr>
        <p:txBody>
          <a:bodyPr wrap="none">
            <a:spAutoFit/>
          </a:bodyPr>
          <a:lstStyle/>
          <a:p>
            <a:pPr algn="ctr"/>
            <a:r>
              <a:rPr lang="en-US" sz="2000" b="1" dirty="0"/>
              <a:t>Unsupervised  Learning</a:t>
            </a:r>
            <a:endParaRPr lang="en-IN" sz="2000" b="1" dirty="0"/>
          </a:p>
        </p:txBody>
      </p:sp>
    </p:spTree>
    <p:extLst>
      <p:ext uri="{BB962C8B-B14F-4D97-AF65-F5344CB8AC3E}">
        <p14:creationId xmlns:p14="http://schemas.microsoft.com/office/powerpoint/2010/main" val="3104703590"/>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Image result for unsupervised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68361"/>
            <a:ext cx="865517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79652" y="914400"/>
            <a:ext cx="4161717" cy="400110"/>
          </a:xfrm>
          <a:prstGeom prst="rect">
            <a:avLst/>
          </a:prstGeom>
        </p:spPr>
        <p:txBody>
          <a:bodyPr wrap="none">
            <a:spAutoFit/>
          </a:bodyPr>
          <a:lstStyle/>
          <a:p>
            <a:pPr algn="ctr"/>
            <a:r>
              <a:rPr lang="en-US" sz="2000" b="1" dirty="0"/>
              <a:t>Unsupervised Learning Example</a:t>
            </a:r>
            <a:endParaRPr lang="en-IN" sz="2000" b="1" dirty="0"/>
          </a:p>
        </p:txBody>
      </p:sp>
    </p:spTree>
    <p:extLst>
      <p:ext uri="{BB962C8B-B14F-4D97-AF65-F5344CB8AC3E}">
        <p14:creationId xmlns:p14="http://schemas.microsoft.com/office/powerpoint/2010/main" val="2674152719"/>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1371600"/>
          </a:xfrm>
        </p:spPr>
        <p:txBody>
          <a:bodyPr>
            <a:noAutofit/>
          </a:bodyPr>
          <a:lstStyle/>
          <a:p>
            <a:pPr lvl="2">
              <a:lnSpc>
                <a:spcPct val="160000"/>
              </a:lnSpc>
            </a:pPr>
            <a:r>
              <a:rPr lang="en-US" b="1" dirty="0" smtClean="0"/>
              <a:t>Clustering</a:t>
            </a:r>
          </a:p>
          <a:p>
            <a:pPr lvl="2">
              <a:lnSpc>
                <a:spcPct val="160000"/>
              </a:lnSpc>
            </a:pPr>
            <a:r>
              <a:rPr lang="en-US" b="1" dirty="0" smtClean="0"/>
              <a:t>Association</a:t>
            </a:r>
          </a:p>
          <a:p>
            <a:pPr lvl="2">
              <a:lnSpc>
                <a:spcPct val="160000"/>
              </a:lnSpc>
            </a:pPr>
            <a:r>
              <a:rPr lang="en-US" b="1" dirty="0" smtClean="0"/>
              <a:t>Density Estimation </a:t>
            </a:r>
          </a:p>
          <a:p>
            <a:pPr lvl="2">
              <a:lnSpc>
                <a:spcPct val="160000"/>
              </a:lnSpc>
            </a:pPr>
            <a:r>
              <a:rPr lang="en-US" b="1" dirty="0" smtClean="0"/>
              <a:t>Dimensionality </a:t>
            </a:r>
            <a:r>
              <a:rPr lang="en-US" b="1" dirty="0"/>
              <a:t>reduction</a:t>
            </a:r>
          </a:p>
        </p:txBody>
      </p:sp>
      <p:sp>
        <p:nvSpPr>
          <p:cNvPr id="4" name="Rectangle 3"/>
          <p:cNvSpPr/>
          <p:nvPr/>
        </p:nvSpPr>
        <p:spPr>
          <a:xfrm>
            <a:off x="3242306" y="914400"/>
            <a:ext cx="3036409" cy="400110"/>
          </a:xfrm>
          <a:prstGeom prst="rect">
            <a:avLst/>
          </a:prstGeom>
        </p:spPr>
        <p:txBody>
          <a:bodyPr wrap="none">
            <a:spAutoFit/>
          </a:bodyPr>
          <a:lstStyle/>
          <a:p>
            <a:pPr algn="ctr"/>
            <a:r>
              <a:rPr lang="en-US" sz="2000" b="1" dirty="0"/>
              <a:t>Unsupervised Learning</a:t>
            </a:r>
            <a:endParaRPr lang="en-IN" sz="2000" b="1" dirty="0"/>
          </a:p>
        </p:txBody>
      </p:sp>
    </p:spTree>
    <p:extLst>
      <p:ext uri="{BB962C8B-B14F-4D97-AF65-F5344CB8AC3E}">
        <p14:creationId xmlns:p14="http://schemas.microsoft.com/office/powerpoint/2010/main" val="3288561819"/>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89410" y="1257300"/>
            <a:ext cx="4419600" cy="5334000"/>
          </a:xfrm>
          <a:ln>
            <a:solidFill>
              <a:schemeClr val="accent1"/>
            </a:solidFill>
            <a:prstDash val="lgDash"/>
          </a:ln>
        </p:spPr>
        <p:txBody>
          <a:bodyPr>
            <a:normAutofit fontScale="92500" lnSpcReduction="20000"/>
          </a:bodyPr>
          <a:lstStyle/>
          <a:p>
            <a:pPr>
              <a:lnSpc>
                <a:spcPct val="150000"/>
              </a:lnSpc>
            </a:pPr>
            <a:r>
              <a:rPr lang="en-US" sz="2000" b="1" dirty="0"/>
              <a:t>Clustering</a:t>
            </a:r>
            <a:r>
              <a:rPr lang="en-US" sz="2000" dirty="0"/>
              <a:t> is the task of dividing the population or data points into a number of groups such that data points in the same groups are more similar to other data points in the same group </a:t>
            </a:r>
            <a:r>
              <a:rPr lang="en-US" sz="2000" dirty="0" smtClean="0"/>
              <a:t>and dissimilar </a:t>
            </a:r>
            <a:r>
              <a:rPr lang="en-US" sz="2000" dirty="0"/>
              <a:t>to the data points in other groups. </a:t>
            </a:r>
            <a:endParaRPr lang="en-US" sz="2000" dirty="0" smtClean="0"/>
          </a:p>
          <a:p>
            <a:pPr>
              <a:lnSpc>
                <a:spcPct val="150000"/>
              </a:lnSpc>
            </a:pPr>
            <a:r>
              <a:rPr lang="en-US" sz="2000" dirty="0" smtClean="0"/>
              <a:t>It </a:t>
            </a:r>
            <a:r>
              <a:rPr lang="en-US" sz="2000" dirty="0"/>
              <a:t>is basically a collection of objects on the basis of similarity and dissimilarity between them</a:t>
            </a:r>
            <a:r>
              <a:rPr lang="en-US" sz="2000" dirty="0" smtClean="0"/>
              <a:t>.</a:t>
            </a:r>
          </a:p>
          <a:p>
            <a:pPr>
              <a:lnSpc>
                <a:spcPct val="150000"/>
              </a:lnSpc>
            </a:pPr>
            <a:r>
              <a:rPr lang="en-US" sz="2000" dirty="0"/>
              <a:t>The data points in the graph below clustered together can be classified into one single group</a:t>
            </a:r>
          </a:p>
        </p:txBody>
      </p:sp>
      <p:sp>
        <p:nvSpPr>
          <p:cNvPr id="4" name="AutoShape 2" descr="https://cdncontribute.geeksforgeeks.org/wp-content/uploads/merge3cluster.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1143000"/>
            <a:ext cx="4385187"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3924300"/>
            <a:ext cx="3269226" cy="2215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800600" y="6183868"/>
            <a:ext cx="3712298" cy="646331"/>
          </a:xfrm>
          <a:prstGeom prst="rect">
            <a:avLst/>
          </a:prstGeom>
          <a:noFill/>
        </p:spPr>
        <p:txBody>
          <a:bodyPr wrap="none" rtlCol="0">
            <a:spAutoFit/>
          </a:bodyPr>
          <a:lstStyle/>
          <a:p>
            <a:r>
              <a:rPr lang="en-US" dirty="0"/>
              <a:t>It is not necessary for clusters to be a </a:t>
            </a:r>
            <a:endParaRPr lang="en-US" dirty="0" smtClean="0"/>
          </a:p>
          <a:p>
            <a:r>
              <a:rPr lang="en-US" dirty="0" smtClean="0"/>
              <a:t>spherical</a:t>
            </a:r>
            <a:endParaRPr lang="en-US" dirty="0"/>
          </a:p>
        </p:txBody>
      </p:sp>
      <p:sp>
        <p:nvSpPr>
          <p:cNvPr id="6" name="Rectangle 5"/>
          <p:cNvSpPr/>
          <p:nvPr/>
        </p:nvSpPr>
        <p:spPr>
          <a:xfrm>
            <a:off x="3557138" y="339832"/>
            <a:ext cx="2029723" cy="584775"/>
          </a:xfrm>
          <a:prstGeom prst="rect">
            <a:avLst/>
          </a:prstGeom>
        </p:spPr>
        <p:txBody>
          <a:bodyPr wrap="none">
            <a:spAutoFit/>
          </a:bodyPr>
          <a:lstStyle/>
          <a:p>
            <a:r>
              <a:rPr lang="en-US" sz="3200" dirty="0"/>
              <a:t>Clustering</a:t>
            </a:r>
            <a:endParaRPr lang="en-IN" sz="3200" dirty="0"/>
          </a:p>
        </p:txBody>
      </p:sp>
    </p:spTree>
    <p:extLst>
      <p:ext uri="{BB962C8B-B14F-4D97-AF65-F5344CB8AC3E}">
        <p14:creationId xmlns:p14="http://schemas.microsoft.com/office/powerpoint/2010/main" val="3443808455"/>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Historic application of clustering</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085500" cy="438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38536"/>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Clustering</a:t>
            </a:r>
            <a:endParaRPr lang="en-US" dirty="0"/>
          </a:p>
        </p:txBody>
      </p:sp>
      <p:sp>
        <p:nvSpPr>
          <p:cNvPr id="3" name="Content Placeholder 2"/>
          <p:cNvSpPr>
            <a:spLocks noGrp="1"/>
          </p:cNvSpPr>
          <p:nvPr>
            <p:ph idx="4294967295"/>
          </p:nvPr>
        </p:nvSpPr>
        <p:spPr>
          <a:xfrm>
            <a:off x="914400" y="1143000"/>
            <a:ext cx="8229600" cy="1295400"/>
          </a:xfrm>
        </p:spPr>
        <p:txBody>
          <a:bodyPr>
            <a:normAutofit/>
          </a:bodyPr>
          <a:lstStyle/>
          <a:p>
            <a:pPr algn="just"/>
            <a:r>
              <a:rPr lang="en-US" sz="1800" dirty="0" smtClean="0"/>
              <a:t>Clustering is most popular </a:t>
            </a:r>
            <a:r>
              <a:rPr lang="en-US" sz="1800" b="1" dirty="0" smtClean="0"/>
              <a:t>data segmentation </a:t>
            </a:r>
            <a:r>
              <a:rPr lang="en-US" sz="1800" dirty="0" smtClean="0"/>
              <a:t>technique</a:t>
            </a:r>
          </a:p>
          <a:p>
            <a:pPr algn="just"/>
            <a:endParaRPr lang="en-US" sz="1800" dirty="0" smtClean="0"/>
          </a:p>
          <a:p>
            <a:pPr algn="just"/>
            <a:r>
              <a:rPr lang="en-US" sz="1800" dirty="0" smtClean="0"/>
              <a:t>Clustering is a data classification technique.</a:t>
            </a:r>
          </a:p>
          <a:p>
            <a:pPr algn="just"/>
            <a:endParaRPr lang="en-US" sz="1800" dirty="0" smtClean="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0"/>
            <a:ext cx="68580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4867275"/>
            <a:ext cx="7620000" cy="1477328"/>
          </a:xfrm>
          <a:prstGeom prst="rect">
            <a:avLst/>
          </a:prstGeom>
          <a:noFill/>
        </p:spPr>
        <p:txBody>
          <a:bodyPr wrap="square" rtlCol="0">
            <a:spAutoFit/>
          </a:bodyPr>
          <a:lstStyle/>
          <a:p>
            <a:pPr marL="285750" indent="-285750" algn="just">
              <a:buFont typeface="Arial" pitchFamily="34" charset="0"/>
              <a:buChar char="•"/>
            </a:pPr>
            <a:r>
              <a:rPr lang="en-US" dirty="0"/>
              <a:t>It is an </a:t>
            </a:r>
            <a:r>
              <a:rPr lang="en-US" b="1" dirty="0"/>
              <a:t>Unsupervised Machine Learning </a:t>
            </a:r>
            <a:r>
              <a:rPr lang="en-US" dirty="0"/>
              <a:t>Technique.</a:t>
            </a:r>
          </a:p>
          <a:p>
            <a:pPr marL="285750" indent="-285750" algn="just">
              <a:buFont typeface="Arial" pitchFamily="34" charset="0"/>
              <a:buChar char="•"/>
            </a:pPr>
            <a:endParaRPr lang="en-US" dirty="0"/>
          </a:p>
          <a:p>
            <a:pPr marL="285750" indent="-285750" algn="just">
              <a:buFont typeface="Arial" pitchFamily="34" charset="0"/>
              <a:buChar char="•"/>
            </a:pPr>
            <a:r>
              <a:rPr lang="en-US" dirty="0"/>
              <a:t>Given a collection of N documents, Clustering segregates them into k groups based on some</a:t>
            </a:r>
            <a:r>
              <a:rPr lang="en-US" b="1" dirty="0"/>
              <a:t> similarity/dissimilarity </a:t>
            </a:r>
            <a:r>
              <a:rPr lang="en-US" dirty="0"/>
              <a:t>measure.</a:t>
            </a:r>
          </a:p>
          <a:p>
            <a:pPr marL="285750" indent="-285750">
              <a:buFont typeface="Arial" pitchFamily="34" charset="0"/>
              <a:buChar char="•"/>
            </a:pPr>
            <a:endParaRPr lang="en-US" dirty="0"/>
          </a:p>
        </p:txBody>
      </p:sp>
    </p:spTree>
    <p:extLst>
      <p:ext uri="{BB962C8B-B14F-4D97-AF65-F5344CB8AC3E}">
        <p14:creationId xmlns:p14="http://schemas.microsoft.com/office/powerpoint/2010/main" val="1577370017"/>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1371600"/>
            <a:ext cx="8229600" cy="4525963"/>
          </a:xfrm>
        </p:spPr>
        <p:txBody>
          <a:bodyPr>
            <a:normAutofit fontScale="92500" lnSpcReduction="20000"/>
          </a:bodyPr>
          <a:lstStyle/>
          <a:p>
            <a:r>
              <a:rPr lang="en-US" dirty="0" smtClean="0"/>
              <a:t>Classification is a method to assign an observation  to one of a finite number of classes.</a:t>
            </a:r>
          </a:p>
          <a:p>
            <a:endParaRPr lang="en-US" dirty="0" smtClean="0"/>
          </a:p>
          <a:p>
            <a:r>
              <a:rPr lang="en-US" dirty="0" smtClean="0"/>
              <a:t>The classes are defined before hand.</a:t>
            </a:r>
          </a:p>
          <a:p>
            <a:endParaRPr lang="en-US" dirty="0" smtClean="0"/>
          </a:p>
          <a:p>
            <a:r>
              <a:rPr lang="en-US" dirty="0" smtClean="0"/>
              <a:t>These classes serve as training set.</a:t>
            </a:r>
          </a:p>
          <a:p>
            <a:endParaRPr lang="en-US" dirty="0" smtClean="0"/>
          </a:p>
          <a:p>
            <a:r>
              <a:rPr lang="en-US" dirty="0" smtClean="0"/>
              <a:t>Based on a measure or analysis incoming</a:t>
            </a:r>
          </a:p>
          <a:p>
            <a:r>
              <a:rPr lang="en-US" dirty="0" smtClean="0"/>
              <a:t>observations are assigned to established classes.</a:t>
            </a:r>
          </a:p>
          <a:p>
            <a:endParaRPr lang="en-US" dirty="0" smtClean="0"/>
          </a:p>
          <a:p>
            <a:r>
              <a:rPr lang="en-US" dirty="0" smtClean="0"/>
              <a:t>On the other hand statistical clustering attempts to dissect a  heterogeneous set of observations into smaller natural homogeneous groups.</a:t>
            </a:r>
          </a:p>
          <a:p>
            <a:endParaRPr lang="en-US" dirty="0" smtClean="0"/>
          </a:p>
          <a:p>
            <a:r>
              <a:rPr lang="en-US" dirty="0" smtClean="0"/>
              <a:t>Clustering is a unsupervised classification technique.</a:t>
            </a:r>
            <a:endParaRPr lang="en-US" dirty="0"/>
          </a:p>
        </p:txBody>
      </p:sp>
      <p:sp>
        <p:nvSpPr>
          <p:cNvPr id="4" name="Rectangle 3"/>
          <p:cNvSpPr/>
          <p:nvPr/>
        </p:nvSpPr>
        <p:spPr>
          <a:xfrm>
            <a:off x="2030278" y="609600"/>
            <a:ext cx="5083443" cy="584775"/>
          </a:xfrm>
          <a:prstGeom prst="rect">
            <a:avLst/>
          </a:prstGeom>
        </p:spPr>
        <p:txBody>
          <a:bodyPr wrap="none">
            <a:spAutoFit/>
          </a:bodyPr>
          <a:lstStyle/>
          <a:p>
            <a:r>
              <a:rPr lang="en-US" sz="3200" dirty="0"/>
              <a:t>Classification vs Clustering</a:t>
            </a:r>
            <a:endParaRPr lang="en-IN" sz="3200" dirty="0"/>
          </a:p>
        </p:txBody>
      </p:sp>
    </p:spTree>
    <p:extLst>
      <p:ext uri="{BB962C8B-B14F-4D97-AF65-F5344CB8AC3E}">
        <p14:creationId xmlns:p14="http://schemas.microsoft.com/office/powerpoint/2010/main" val="1868566732"/>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1524000"/>
            <a:ext cx="8229600" cy="1752600"/>
          </a:xfrm>
        </p:spPr>
        <p:txBody>
          <a:bodyPr>
            <a:normAutofit/>
          </a:bodyPr>
          <a:lstStyle/>
          <a:p>
            <a:pPr marL="0" indent="0">
              <a:buNone/>
            </a:pPr>
            <a:r>
              <a:rPr lang="en-US" sz="1600" dirty="0" smtClean="0"/>
              <a:t> A Telecom company  wants to reduce the customer churn  rate by  providing a personalized call and data plans</a:t>
            </a:r>
            <a:endParaRPr lang="en-US" sz="16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48000"/>
            <a:ext cx="6083449"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229482" y="914400"/>
            <a:ext cx="3062057" cy="400110"/>
          </a:xfrm>
          <a:prstGeom prst="rect">
            <a:avLst/>
          </a:prstGeom>
        </p:spPr>
        <p:txBody>
          <a:bodyPr wrap="none">
            <a:spAutoFit/>
          </a:bodyPr>
          <a:lstStyle/>
          <a:p>
            <a:pPr algn="ctr"/>
            <a:r>
              <a:rPr lang="en-US" sz="2000" b="1" dirty="0"/>
              <a:t>Clustering – case study</a:t>
            </a:r>
            <a:endParaRPr lang="en-IN" sz="2000" b="1" dirty="0"/>
          </a:p>
        </p:txBody>
      </p:sp>
    </p:spTree>
    <p:extLst>
      <p:ext uri="{BB962C8B-B14F-4D97-AF65-F5344CB8AC3E}">
        <p14:creationId xmlns:p14="http://schemas.microsoft.com/office/powerpoint/2010/main" val="2132947265"/>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1219200"/>
            <a:ext cx="8229600" cy="1905000"/>
          </a:xfrm>
        </p:spPr>
        <p:txBody>
          <a:bodyPr>
            <a:normAutofit/>
          </a:bodyPr>
          <a:lstStyle/>
          <a:p>
            <a:r>
              <a:rPr lang="en-US" sz="1600" dirty="0" smtClean="0"/>
              <a:t>Discover the  probability of the co- occurrence  of items in a collection</a:t>
            </a:r>
          </a:p>
          <a:p>
            <a:pPr marL="101600" indent="0">
              <a:buNone/>
            </a:pPr>
            <a:r>
              <a:rPr lang="en-US" sz="1600" dirty="0" smtClean="0"/>
              <a:t>Eg. Which Product will purchased together in a retail shop</a:t>
            </a:r>
            <a:endParaRPr lang="en-US" sz="16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00400"/>
            <a:ext cx="5740891"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05949" y="685800"/>
            <a:ext cx="1709122" cy="400110"/>
          </a:xfrm>
          <a:prstGeom prst="rect">
            <a:avLst/>
          </a:prstGeom>
        </p:spPr>
        <p:txBody>
          <a:bodyPr wrap="none">
            <a:spAutoFit/>
          </a:bodyPr>
          <a:lstStyle/>
          <a:p>
            <a:pPr algn="ctr"/>
            <a:r>
              <a:rPr lang="en-US" sz="2000" b="1" dirty="0"/>
              <a:t>Association </a:t>
            </a:r>
            <a:endParaRPr lang="en-IN" sz="2000" b="1" dirty="0"/>
          </a:p>
        </p:txBody>
      </p:sp>
    </p:spTree>
    <p:extLst>
      <p:ext uri="{BB962C8B-B14F-4D97-AF65-F5344CB8AC3E}">
        <p14:creationId xmlns:p14="http://schemas.microsoft.com/office/powerpoint/2010/main" val="2233766942"/>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57400"/>
            <a:ext cx="5834132" cy="3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66879" y="914400"/>
            <a:ext cx="4987263" cy="400110"/>
          </a:xfrm>
          <a:prstGeom prst="rect">
            <a:avLst/>
          </a:prstGeom>
        </p:spPr>
        <p:txBody>
          <a:bodyPr wrap="none">
            <a:spAutoFit/>
          </a:bodyPr>
          <a:lstStyle/>
          <a:p>
            <a:pPr algn="ctr"/>
            <a:r>
              <a:rPr lang="en-US" sz="2000" b="1" dirty="0"/>
              <a:t>Applications of </a:t>
            </a:r>
            <a:r>
              <a:rPr lang="en-US" sz="2000" b="1" dirty="0" smtClean="0"/>
              <a:t>Unsupervised </a:t>
            </a:r>
            <a:r>
              <a:rPr lang="en-US" sz="2000" b="1" dirty="0"/>
              <a:t>Learning</a:t>
            </a:r>
            <a:endParaRPr lang="en-IN" sz="2000" b="1" dirty="0"/>
          </a:p>
        </p:txBody>
      </p:sp>
    </p:spTree>
    <p:extLst>
      <p:ext uri="{BB962C8B-B14F-4D97-AF65-F5344CB8AC3E}">
        <p14:creationId xmlns:p14="http://schemas.microsoft.com/office/powerpoint/2010/main" val="2917553397"/>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hp\Desktop\Fireblaze Tech\Unsupervised\Unsupervised\Day1\Supervised-and-Unsupervised-Learning.png"/>
          <p:cNvPicPr>
            <a:picLocks noChangeAspect="1" noChangeArrowheads="1"/>
          </p:cNvPicPr>
          <p:nvPr/>
        </p:nvPicPr>
        <p:blipFill>
          <a:blip r:embed="rId2" cstate="print"/>
          <a:srcRect/>
          <a:stretch>
            <a:fillRect/>
          </a:stretch>
        </p:blipFill>
        <p:spPr bwMode="auto">
          <a:xfrm>
            <a:off x="914400" y="1524000"/>
            <a:ext cx="7430210" cy="4674840"/>
          </a:xfrm>
          <a:prstGeom prst="rect">
            <a:avLst/>
          </a:prstGeom>
          <a:noFill/>
        </p:spPr>
      </p:pic>
      <p:sp>
        <p:nvSpPr>
          <p:cNvPr id="3" name="TextBox 2"/>
          <p:cNvSpPr txBox="1"/>
          <p:nvPr/>
        </p:nvSpPr>
        <p:spPr>
          <a:xfrm>
            <a:off x="2057400" y="609600"/>
            <a:ext cx="4876800" cy="400110"/>
          </a:xfrm>
          <a:prstGeom prst="rect">
            <a:avLst/>
          </a:prstGeom>
          <a:noFill/>
        </p:spPr>
        <p:txBody>
          <a:bodyPr wrap="square" rtlCol="0">
            <a:spAutoFit/>
          </a:bodyPr>
          <a:lstStyle/>
          <a:p>
            <a:pPr algn="ctr"/>
            <a:r>
              <a:rPr lang="en-US" sz="2000" b="1" dirty="0"/>
              <a:t>Types of Machine Learning</a:t>
            </a:r>
            <a:endParaRPr lang="en-IN" sz="2000" dirty="0"/>
          </a:p>
        </p:txBody>
      </p:sp>
    </p:spTree>
    <p:extLst>
      <p:ext uri="{BB962C8B-B14F-4D97-AF65-F5344CB8AC3E}">
        <p14:creationId xmlns:p14="http://schemas.microsoft.com/office/powerpoint/2010/main" val="2825650727"/>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1314510"/>
            <a:ext cx="8229600" cy="4525963"/>
          </a:xfrm>
        </p:spPr>
        <p:txBody>
          <a:bodyPr>
            <a:normAutofit/>
          </a:bodyPr>
          <a:lstStyle/>
          <a:p>
            <a:pPr>
              <a:lnSpc>
                <a:spcPct val="150000"/>
              </a:lnSpc>
            </a:pPr>
            <a:endParaRPr lang="en-US" sz="1600" dirty="0" smtClean="0"/>
          </a:p>
          <a:p>
            <a:pPr>
              <a:lnSpc>
                <a:spcPct val="150000"/>
              </a:lnSpc>
            </a:pPr>
            <a:r>
              <a:rPr lang="en-US" sz="1600" dirty="0" smtClean="0"/>
              <a:t>Dimensionality </a:t>
            </a:r>
            <a:r>
              <a:rPr lang="en-US" sz="1600" dirty="0"/>
              <a:t>reduction is the process of reducing the </a:t>
            </a:r>
            <a:r>
              <a:rPr lang="en-US" sz="1600" dirty="0" smtClean="0"/>
              <a:t>dimension of your feature set. For example your dataset might have 100 features and dimensionality reduction is bringing the number of variables say to twenty or thirty</a:t>
            </a:r>
          </a:p>
          <a:p>
            <a:pPr>
              <a:lnSpc>
                <a:spcPct val="150000"/>
              </a:lnSpc>
            </a:pPr>
            <a:r>
              <a:rPr lang="en-US" sz="1600" dirty="0"/>
              <a:t>Dimensionality </a:t>
            </a:r>
            <a:r>
              <a:rPr lang="en-US" sz="1600" dirty="0" smtClean="0"/>
              <a:t>reduction can be divided </a:t>
            </a:r>
            <a:r>
              <a:rPr lang="en-US" sz="1600" dirty="0"/>
              <a:t>into </a:t>
            </a:r>
            <a:endParaRPr lang="en-US" sz="1600" dirty="0" smtClean="0"/>
          </a:p>
          <a:p>
            <a:pPr lvl="1">
              <a:lnSpc>
                <a:spcPct val="150000"/>
              </a:lnSpc>
            </a:pPr>
            <a:r>
              <a:rPr lang="en-US" sz="1600" dirty="0" smtClean="0"/>
              <a:t>feature </a:t>
            </a:r>
            <a:r>
              <a:rPr lang="en-US" sz="1600" dirty="0"/>
              <a:t>selection and </a:t>
            </a:r>
            <a:endParaRPr lang="en-US" sz="1600" dirty="0" smtClean="0"/>
          </a:p>
          <a:p>
            <a:pPr lvl="1">
              <a:lnSpc>
                <a:spcPct val="150000"/>
              </a:lnSpc>
            </a:pPr>
            <a:r>
              <a:rPr lang="en-US" sz="1600" dirty="0" smtClean="0"/>
              <a:t>feature </a:t>
            </a:r>
            <a:r>
              <a:rPr lang="en-US" sz="1600" dirty="0"/>
              <a:t>extraction</a:t>
            </a:r>
            <a:r>
              <a:rPr lang="en-US" sz="1600" dirty="0" smtClean="0"/>
              <a:t>.</a:t>
            </a:r>
            <a:endParaRPr lang="en-US" sz="1600" dirty="0"/>
          </a:p>
        </p:txBody>
      </p:sp>
      <p:sp>
        <p:nvSpPr>
          <p:cNvPr id="4" name="Rectangle 3"/>
          <p:cNvSpPr/>
          <p:nvPr/>
        </p:nvSpPr>
        <p:spPr>
          <a:xfrm>
            <a:off x="3137309" y="914400"/>
            <a:ext cx="3246402" cy="400110"/>
          </a:xfrm>
          <a:prstGeom prst="rect">
            <a:avLst/>
          </a:prstGeom>
        </p:spPr>
        <p:txBody>
          <a:bodyPr wrap="none">
            <a:spAutoFit/>
          </a:bodyPr>
          <a:lstStyle/>
          <a:p>
            <a:pPr algn="ctr"/>
            <a:r>
              <a:rPr lang="en-US" sz="2000" b="1" dirty="0"/>
              <a:t>Dimensionality reduction</a:t>
            </a:r>
            <a:endParaRPr lang="en-IN" sz="2000" b="1" dirty="0"/>
          </a:p>
        </p:txBody>
      </p:sp>
    </p:spTree>
    <p:extLst>
      <p:ext uri="{BB962C8B-B14F-4D97-AF65-F5344CB8AC3E}">
        <p14:creationId xmlns:p14="http://schemas.microsoft.com/office/powerpoint/2010/main" val="2764263300"/>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447800"/>
            <a:ext cx="8229600" cy="4525963"/>
          </a:xfrm>
        </p:spPr>
        <p:txBody>
          <a:bodyPr/>
          <a:lstStyle/>
          <a:p>
            <a:pPr marL="101600" indent="0" fontAlgn="base">
              <a:buNone/>
            </a:pPr>
            <a:r>
              <a:rPr lang="en-US" sz="1600" dirty="0"/>
              <a:t>In this, we try to find a subset of the original set of variables, or features, to get a smaller subset which can be used to model the problem. </a:t>
            </a:r>
            <a:r>
              <a:rPr lang="en-US" sz="1600" dirty="0" smtClean="0"/>
              <a:t>There are three ways of Feature selection: </a:t>
            </a:r>
          </a:p>
          <a:p>
            <a:pPr fontAlgn="base"/>
            <a:endParaRPr lang="en-US" sz="1600" dirty="0"/>
          </a:p>
          <a:p>
            <a:pPr fontAlgn="base"/>
            <a:endParaRPr lang="en-US" sz="1600" dirty="0" smtClean="0"/>
          </a:p>
          <a:p>
            <a:pPr fontAlgn="base"/>
            <a:r>
              <a:rPr lang="en-US" sz="1600" dirty="0" smtClean="0"/>
              <a:t>Filter</a:t>
            </a:r>
            <a:endParaRPr lang="en-US" sz="1600" dirty="0"/>
          </a:p>
          <a:p>
            <a:pPr fontAlgn="base"/>
            <a:r>
              <a:rPr lang="en-US" sz="1600" dirty="0"/>
              <a:t>Wrapper</a:t>
            </a:r>
          </a:p>
          <a:p>
            <a:pPr fontAlgn="base"/>
            <a:r>
              <a:rPr lang="en-US" sz="1600" dirty="0"/>
              <a:t>Embedded</a:t>
            </a:r>
          </a:p>
          <a:p>
            <a:endParaRPr lang="en-US" sz="1600" dirty="0"/>
          </a:p>
        </p:txBody>
      </p:sp>
      <p:sp>
        <p:nvSpPr>
          <p:cNvPr id="4" name="Rectangle 3"/>
          <p:cNvSpPr/>
          <p:nvPr/>
        </p:nvSpPr>
        <p:spPr>
          <a:xfrm>
            <a:off x="3614202" y="914400"/>
            <a:ext cx="2292615" cy="400110"/>
          </a:xfrm>
          <a:prstGeom prst="rect">
            <a:avLst/>
          </a:prstGeom>
        </p:spPr>
        <p:txBody>
          <a:bodyPr wrap="none">
            <a:spAutoFit/>
          </a:bodyPr>
          <a:lstStyle/>
          <a:p>
            <a:pPr algn="ctr"/>
            <a:r>
              <a:rPr lang="en-US" sz="2000" b="1" dirty="0"/>
              <a:t>Feature selection</a:t>
            </a:r>
            <a:endParaRPr lang="en-IN" sz="2000" b="1" dirty="0"/>
          </a:p>
        </p:txBody>
      </p:sp>
    </p:spTree>
    <p:extLst>
      <p:ext uri="{BB962C8B-B14F-4D97-AF65-F5344CB8AC3E}">
        <p14:creationId xmlns:p14="http://schemas.microsoft.com/office/powerpoint/2010/main" val="1603822693"/>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1314510"/>
            <a:ext cx="8229600" cy="4525963"/>
          </a:xfrm>
        </p:spPr>
        <p:txBody>
          <a:bodyPr>
            <a:noAutofit/>
          </a:bodyPr>
          <a:lstStyle/>
          <a:p>
            <a:pPr fontAlgn="base">
              <a:lnSpc>
                <a:spcPct val="150000"/>
              </a:lnSpc>
            </a:pPr>
            <a:r>
              <a:rPr lang="en-US" sz="1600" dirty="0"/>
              <a:t>This reduces the data in a high dimensional space to a lower dimension space, </a:t>
            </a:r>
            <a:endParaRPr lang="en-US" sz="1600" dirty="0" smtClean="0"/>
          </a:p>
          <a:p>
            <a:pPr marL="101600" indent="0" fontAlgn="base">
              <a:lnSpc>
                <a:spcPct val="150000"/>
              </a:lnSpc>
              <a:buNone/>
            </a:pPr>
            <a:r>
              <a:rPr lang="en-US" sz="1600" dirty="0" smtClean="0"/>
              <a:t>       i.e</a:t>
            </a:r>
            <a:r>
              <a:rPr lang="en-US" sz="1600" dirty="0"/>
              <a:t>. a space with lesser no. of dimensions.</a:t>
            </a:r>
          </a:p>
          <a:p>
            <a:pPr fontAlgn="base">
              <a:lnSpc>
                <a:spcPct val="150000"/>
              </a:lnSpc>
            </a:pPr>
            <a:r>
              <a:rPr lang="en-US" sz="1600" b="1" dirty="0"/>
              <a:t>Methods of Dimensionality Reduction</a:t>
            </a:r>
            <a:endParaRPr lang="en-US" sz="1600" dirty="0"/>
          </a:p>
          <a:p>
            <a:pPr lvl="1" fontAlgn="base">
              <a:lnSpc>
                <a:spcPct val="150000"/>
              </a:lnSpc>
            </a:pPr>
            <a:r>
              <a:rPr lang="en-US" sz="1600" dirty="0" smtClean="0"/>
              <a:t>Principal </a:t>
            </a:r>
            <a:r>
              <a:rPr lang="en-US" sz="1600" dirty="0"/>
              <a:t>Component Analysis (PCA)</a:t>
            </a:r>
          </a:p>
          <a:p>
            <a:pPr lvl="1" fontAlgn="base">
              <a:lnSpc>
                <a:spcPct val="150000"/>
              </a:lnSpc>
            </a:pPr>
            <a:r>
              <a:rPr lang="en-US" sz="1600" dirty="0"/>
              <a:t>Linear Discriminant Analysis (LDA)</a:t>
            </a:r>
          </a:p>
          <a:p>
            <a:pPr lvl="1" fontAlgn="base">
              <a:lnSpc>
                <a:spcPct val="150000"/>
              </a:lnSpc>
            </a:pPr>
            <a:r>
              <a:rPr lang="en-US" sz="1600" dirty="0" smtClean="0"/>
              <a:t>Singular Value Decomposition (SVD)</a:t>
            </a:r>
          </a:p>
          <a:p>
            <a:pPr marL="457200" lvl="1" indent="0" fontAlgn="base">
              <a:lnSpc>
                <a:spcPct val="150000"/>
              </a:lnSpc>
              <a:buNone/>
            </a:pPr>
            <a:r>
              <a:rPr lang="en-US" sz="1600" dirty="0" smtClean="0"/>
              <a:t>Dimensionality </a:t>
            </a:r>
            <a:r>
              <a:rPr lang="en-US" sz="1600" dirty="0"/>
              <a:t>reduction may be both linear or non-linear, depending upon the method used. </a:t>
            </a:r>
          </a:p>
        </p:txBody>
      </p:sp>
      <p:sp>
        <p:nvSpPr>
          <p:cNvPr id="4" name="Rectangle 3"/>
          <p:cNvSpPr/>
          <p:nvPr/>
        </p:nvSpPr>
        <p:spPr>
          <a:xfrm>
            <a:off x="3542869" y="914400"/>
            <a:ext cx="2435282" cy="400110"/>
          </a:xfrm>
          <a:prstGeom prst="rect">
            <a:avLst/>
          </a:prstGeom>
        </p:spPr>
        <p:txBody>
          <a:bodyPr wrap="none">
            <a:spAutoFit/>
          </a:bodyPr>
          <a:lstStyle/>
          <a:p>
            <a:pPr algn="ctr"/>
            <a:r>
              <a:rPr lang="en-US" sz="2000" b="1" dirty="0"/>
              <a:t>Feature Extraction</a:t>
            </a:r>
            <a:endParaRPr lang="en-IN" sz="2000" b="1" dirty="0"/>
          </a:p>
        </p:txBody>
      </p:sp>
    </p:spTree>
    <p:extLst>
      <p:ext uri="{BB962C8B-B14F-4D97-AF65-F5344CB8AC3E}">
        <p14:creationId xmlns:p14="http://schemas.microsoft.com/office/powerpoint/2010/main" val="1415892949"/>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990600" y="2209800"/>
            <a:ext cx="7056437" cy="1119188"/>
          </a:xfrm>
        </p:spPr>
        <p:txBody>
          <a:bodyPr wrap="square">
            <a:spAutoFit/>
          </a:bodyPr>
          <a:lstStyle/>
          <a:p>
            <a:pPr marL="0" indent="0" algn="ctr">
              <a:buNone/>
            </a:pPr>
            <a:endParaRPr lang="en-US" sz="2400" b="1" u="sng" dirty="0" smtClean="0"/>
          </a:p>
          <a:p>
            <a:pPr marL="0" indent="0" algn="ctr">
              <a:buNone/>
            </a:pPr>
            <a:r>
              <a:rPr lang="en-US" sz="3000" b="1" dirty="0"/>
              <a:t>K </a:t>
            </a:r>
            <a:r>
              <a:rPr lang="en-US" sz="3000" b="1" dirty="0" smtClean="0"/>
              <a:t>– Means Clustering </a:t>
            </a:r>
            <a:endParaRPr lang="en-IN" sz="3000" b="1" dirty="0"/>
          </a:p>
        </p:txBody>
      </p:sp>
    </p:spTree>
    <p:extLst>
      <p:ext uri="{BB962C8B-B14F-4D97-AF65-F5344CB8AC3E}">
        <p14:creationId xmlns:p14="http://schemas.microsoft.com/office/powerpoint/2010/main" val="1159646732"/>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itle 2"/>
          <p:cNvSpPr>
            <a:spLocks noGrp="1"/>
          </p:cNvSpPr>
          <p:nvPr>
            <p:ph type="title" idx="4294967295"/>
          </p:nvPr>
        </p:nvSpPr>
        <p:spPr>
          <a:xfrm>
            <a:off x="0" y="652463"/>
            <a:ext cx="8421688" cy="414337"/>
          </a:xfrm>
          <a:prstGeom prst="rect">
            <a:avLst/>
          </a:prstGeom>
        </p:spPr>
        <p:txBody>
          <a:bodyPr/>
          <a:lstStyle/>
          <a:p>
            <a:pPr algn="ctr"/>
            <a:r>
              <a:rPr lang="en-US" altLang="en-US" sz="2000" b="1" dirty="0" smtClean="0"/>
              <a:t>Machine Learning (Clustering - Types) </a:t>
            </a:r>
            <a:endParaRPr lang="en-US" altLang="en-US" sz="2000" b="1" dirty="0"/>
          </a:p>
        </p:txBody>
      </p:sp>
      <p:sp>
        <p:nvSpPr>
          <p:cNvPr id="340995" name="Rectangle 3"/>
          <p:cNvSpPr>
            <a:spLocks noGrp="1" noChangeArrowheads="1"/>
          </p:cNvSpPr>
          <p:nvPr>
            <p:ph idx="4294967295"/>
          </p:nvPr>
        </p:nvSpPr>
        <p:spPr>
          <a:xfrm>
            <a:off x="914400" y="1066800"/>
            <a:ext cx="8229600" cy="5607050"/>
          </a:xfrm>
        </p:spPr>
        <p:txBody>
          <a:bodyPr>
            <a:spAutoFit/>
          </a:bodyPr>
          <a:lstStyle/>
          <a:p>
            <a:pPr marL="342900" indent="-342900">
              <a:buFont typeface="+mj-lt"/>
              <a:buAutoNum type="arabicPeriod"/>
            </a:pPr>
            <a:r>
              <a:rPr lang="en-US" sz="1600" dirty="0"/>
              <a:t>Grouping a set of objects such that objects in the same group (i.e. cluster) are more similar to each other in some sense than to objects of different groups</a:t>
            </a:r>
          </a:p>
          <a:p>
            <a:pPr marL="342900" indent="-342900">
              <a:buFont typeface="+mj-lt"/>
              <a:buAutoNum type="arabicPeriod"/>
            </a:pPr>
            <a:endParaRPr lang="en-IN" sz="1600" dirty="0"/>
          </a:p>
          <a:p>
            <a:pPr marL="342900" indent="-342900">
              <a:buFont typeface="+mj-lt"/>
              <a:buAutoNum type="arabicPeriod"/>
            </a:pPr>
            <a:r>
              <a:rPr lang="en-IN" sz="1600" dirty="0"/>
              <a:t>Being unsupervised learning method, it does not have any concept of training set, test set, training or test labels etc.</a:t>
            </a:r>
          </a:p>
          <a:p>
            <a:pPr marL="342900" indent="-342900">
              <a:buFont typeface="+mj-lt"/>
              <a:buAutoNum type="arabicPeriod"/>
            </a:pPr>
            <a:endParaRPr lang="en-IN" sz="1600" dirty="0"/>
          </a:p>
          <a:p>
            <a:pPr marL="342900" indent="-342900">
              <a:buFont typeface="+mj-lt"/>
              <a:buAutoNum type="arabicPeriod"/>
            </a:pPr>
            <a:r>
              <a:rPr lang="en-IN" sz="1600" dirty="0"/>
              <a:t>Each cluster gets a unique identification number. It is the data scientist responsibility to explore each cluster and assign a meaningful label </a:t>
            </a:r>
          </a:p>
          <a:p>
            <a:pPr marL="342900" indent="-342900">
              <a:buFont typeface="+mj-lt"/>
              <a:buAutoNum type="arabicPeriod"/>
            </a:pPr>
            <a:endParaRPr lang="en-IN" sz="1600" b="1" dirty="0"/>
          </a:p>
          <a:p>
            <a:pPr marL="342900" indent="-342900">
              <a:buFont typeface="+mj-lt"/>
              <a:buAutoNum type="arabicPeriod"/>
            </a:pPr>
            <a:r>
              <a:rPr lang="en-IN" sz="1600" dirty="0"/>
              <a:t>Two broad categories of clustering include hierarchical (agglomerative, divisive) and non hierarchical</a:t>
            </a:r>
          </a:p>
          <a:p>
            <a:pPr marL="342900" indent="-342900">
              <a:buFont typeface="+mj-lt"/>
              <a:buAutoNum type="arabicPeriod"/>
            </a:pPr>
            <a:endParaRPr lang="en-IN" sz="1600" dirty="0"/>
          </a:p>
          <a:p>
            <a:pPr marL="342900" indent="-342900">
              <a:buFont typeface="+mj-lt"/>
              <a:buAutoNum type="arabicPeriod"/>
            </a:pPr>
            <a:r>
              <a:rPr lang="en-IN" sz="1600" dirty="0"/>
              <a:t>Agglomerative clustering algorithm uses a bottom-up approach and merges smaller clusters into larger ones</a:t>
            </a:r>
          </a:p>
          <a:p>
            <a:pPr marL="342900" indent="-342900">
              <a:buFont typeface="+mj-lt"/>
              <a:buAutoNum type="arabicPeriod"/>
            </a:pPr>
            <a:endParaRPr lang="en-IN" sz="1600" dirty="0"/>
          </a:p>
          <a:p>
            <a:pPr marL="342900" indent="-342900">
              <a:buFont typeface="+mj-lt"/>
              <a:buAutoNum type="arabicPeriod"/>
            </a:pPr>
            <a:r>
              <a:rPr lang="en-IN" sz="1600" dirty="0"/>
              <a:t>Divisive clustering uses top-bottom approach to break a large cluster into smaller clusters</a:t>
            </a:r>
          </a:p>
          <a:p>
            <a:pPr marL="342900" indent="-342900">
              <a:buFont typeface="+mj-lt"/>
              <a:buAutoNum type="arabicPeriod"/>
            </a:pPr>
            <a:endParaRPr lang="en-IN" sz="1600" dirty="0"/>
          </a:p>
          <a:p>
            <a:pPr marL="342900" indent="-342900">
              <a:buFont typeface="+mj-lt"/>
              <a:buAutoNum type="arabicPeriod"/>
            </a:pPr>
            <a:r>
              <a:rPr lang="en-IN" sz="1600" dirty="0"/>
              <a:t>Non-hierarchical / partitional clusters are formed on assumption that the clusters are disjoint and there is no hierarchical relation between them. K Means is an example</a:t>
            </a:r>
          </a:p>
        </p:txBody>
      </p:sp>
    </p:spTree>
    <p:extLst>
      <p:ext uri="{BB962C8B-B14F-4D97-AF65-F5344CB8AC3E}">
        <p14:creationId xmlns:p14="http://schemas.microsoft.com/office/powerpoint/2010/main" val="3286191882"/>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itle 2"/>
          <p:cNvSpPr>
            <a:spLocks noGrp="1"/>
          </p:cNvSpPr>
          <p:nvPr>
            <p:ph type="title" idx="4294967295"/>
          </p:nvPr>
        </p:nvSpPr>
        <p:spPr>
          <a:xfrm>
            <a:off x="0" y="652463"/>
            <a:ext cx="8421688" cy="414337"/>
          </a:xfrm>
          <a:prstGeom prst="rect">
            <a:avLst/>
          </a:prstGeom>
        </p:spPr>
        <p:txBody>
          <a:bodyPr/>
          <a:lstStyle/>
          <a:p>
            <a:pPr algn="ctr"/>
            <a:r>
              <a:rPr lang="en-US" altLang="en-US" sz="2000" b="1" dirty="0"/>
              <a:t>Machine Learning (Clustering - Types) </a:t>
            </a:r>
          </a:p>
        </p:txBody>
      </p:sp>
      <p:sp>
        <p:nvSpPr>
          <p:cNvPr id="340995" name="Rectangle 3"/>
          <p:cNvSpPr>
            <a:spLocks noGrp="1" noChangeArrowheads="1"/>
          </p:cNvSpPr>
          <p:nvPr>
            <p:ph idx="4294967295"/>
          </p:nvPr>
        </p:nvSpPr>
        <p:spPr>
          <a:xfrm>
            <a:off x="914400" y="1484313"/>
            <a:ext cx="8229600" cy="1176337"/>
          </a:xfrm>
        </p:spPr>
        <p:txBody>
          <a:bodyPr>
            <a:spAutoFit/>
          </a:bodyPr>
          <a:lstStyle/>
          <a:p>
            <a:pPr marL="342900" indent="-342900">
              <a:buFont typeface="+mj-lt"/>
              <a:buAutoNum type="arabicPeriod"/>
            </a:pPr>
            <a:r>
              <a:rPr lang="en-US" sz="1600" dirty="0"/>
              <a:t>Irrespective of the clustering algorithm, we need a way of defining and calculating distance between two data points in mathematical space (records in the database)</a:t>
            </a:r>
          </a:p>
          <a:p>
            <a:pPr marL="342900" indent="-342900">
              <a:buFont typeface="+mj-lt"/>
              <a:buAutoNum type="arabicPeriod"/>
            </a:pPr>
            <a:endParaRPr lang="en-US" sz="1600" dirty="0"/>
          </a:p>
          <a:p>
            <a:pPr marL="342900" indent="-342900">
              <a:buFont typeface="+mj-lt"/>
              <a:buAutoNum type="arabicPeriod"/>
            </a:pPr>
            <a:r>
              <a:rPr lang="en-US" sz="1600" dirty="0"/>
              <a:t>We also need a way to  define and calculate distance between clusters</a:t>
            </a:r>
            <a:endParaRPr lang="en-IN" sz="1600" dirty="0"/>
          </a:p>
        </p:txBody>
      </p:sp>
    </p:spTree>
    <p:extLst>
      <p:ext uri="{BB962C8B-B14F-4D97-AF65-F5344CB8AC3E}">
        <p14:creationId xmlns:p14="http://schemas.microsoft.com/office/powerpoint/2010/main" val="1664675658"/>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464574" y="1422041"/>
            <a:ext cx="8229600" cy="5399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cs typeface="+mn-cs"/>
              </a:defRPr>
            </a:lvl2pPr>
            <a:lvl3pPr marL="1143000" indent="-228600" algn="l" rtl="0" eaLnBrk="0" fontAlgn="base" hangingPunct="0">
              <a:spcBef>
                <a:spcPct val="20000"/>
              </a:spcBef>
              <a:spcAft>
                <a:spcPct val="0"/>
              </a:spcAft>
              <a:buChar char="•"/>
              <a:defRPr sz="2000">
                <a:solidFill>
                  <a:schemeClr val="tx1"/>
                </a:solidFill>
                <a:latin typeface="+mn-lt"/>
                <a:cs typeface="+mn-cs"/>
              </a:defRPr>
            </a:lvl3pPr>
            <a:lvl4pPr marL="1600200" indent="-228600" algn="l" rtl="0" eaLnBrk="0" fontAlgn="base" hangingPunct="0">
              <a:spcBef>
                <a:spcPct val="20000"/>
              </a:spcBef>
              <a:spcAft>
                <a:spcPct val="0"/>
              </a:spcAft>
              <a:buChar char="–"/>
              <a:defRPr>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Arial" charset="0"/>
                <a:cs typeface="+mn-cs"/>
              </a:defRPr>
            </a:lvl5pPr>
            <a:lvl6pPr marL="2514600" indent="-228600" algn="l" rtl="0" fontAlgn="base">
              <a:spcBef>
                <a:spcPct val="20000"/>
              </a:spcBef>
              <a:spcAft>
                <a:spcPct val="0"/>
              </a:spcAft>
              <a:buChar char="»"/>
              <a:defRPr sz="2000">
                <a:solidFill>
                  <a:schemeClr val="tx1"/>
                </a:solidFill>
                <a:latin typeface="Arial" charset="0"/>
                <a:cs typeface="+mn-cs"/>
              </a:defRPr>
            </a:lvl6pPr>
            <a:lvl7pPr marL="2971800" indent="-228600" algn="l" rtl="0" fontAlgn="base">
              <a:spcBef>
                <a:spcPct val="20000"/>
              </a:spcBef>
              <a:spcAft>
                <a:spcPct val="0"/>
              </a:spcAft>
              <a:buChar char="»"/>
              <a:defRPr sz="2000">
                <a:solidFill>
                  <a:schemeClr val="tx1"/>
                </a:solidFill>
                <a:latin typeface="Arial" charset="0"/>
                <a:cs typeface="+mn-cs"/>
              </a:defRPr>
            </a:lvl7pPr>
            <a:lvl8pPr marL="3429000" indent="-228600" algn="l" rtl="0" fontAlgn="base">
              <a:spcBef>
                <a:spcPct val="20000"/>
              </a:spcBef>
              <a:spcAft>
                <a:spcPct val="0"/>
              </a:spcAft>
              <a:buChar char="»"/>
              <a:defRPr sz="2000">
                <a:solidFill>
                  <a:schemeClr val="tx1"/>
                </a:solidFill>
                <a:latin typeface="Arial" charset="0"/>
                <a:cs typeface="+mn-cs"/>
              </a:defRPr>
            </a:lvl8pPr>
            <a:lvl9pPr marL="3886200" indent="-228600" algn="l" rtl="0" fontAlgn="base">
              <a:spcBef>
                <a:spcPct val="20000"/>
              </a:spcBef>
              <a:spcAft>
                <a:spcPct val="0"/>
              </a:spcAft>
              <a:buChar char="»"/>
              <a:defRPr sz="2000">
                <a:solidFill>
                  <a:schemeClr val="tx1"/>
                </a:solidFill>
                <a:latin typeface="Arial" charset="0"/>
                <a:cs typeface="+mn-cs"/>
              </a:defRPr>
            </a:lvl9pPr>
          </a:lstStyle>
          <a:p>
            <a:pPr marL="457200" indent="-457200" eaLnBrk="1" hangingPunct="1">
              <a:lnSpc>
                <a:spcPct val="90000"/>
              </a:lnSpc>
            </a:pPr>
            <a:r>
              <a:rPr lang="en-US" sz="1600" dirty="0" smtClean="0"/>
              <a:t>Distance </a:t>
            </a:r>
            <a:r>
              <a:rPr lang="en-US" sz="1600" i="1" dirty="0" smtClean="0"/>
              <a:t>d (p, q)</a:t>
            </a:r>
            <a:r>
              <a:rPr lang="en-US" sz="1600" dirty="0" smtClean="0"/>
              <a:t> between two points </a:t>
            </a:r>
            <a:r>
              <a:rPr lang="en-US" sz="1600" i="1" dirty="0" smtClean="0"/>
              <a:t>p</a:t>
            </a:r>
            <a:r>
              <a:rPr lang="en-US" sz="1600" dirty="0" smtClean="0"/>
              <a:t> and </a:t>
            </a:r>
            <a:r>
              <a:rPr lang="en-US" sz="1600" i="1" dirty="0" smtClean="0"/>
              <a:t>q </a:t>
            </a:r>
            <a:r>
              <a:rPr lang="en-US" sz="1600" dirty="0" smtClean="0"/>
              <a:t>is a dissimilarity measure if it satisfies:</a:t>
            </a:r>
          </a:p>
          <a:p>
            <a:pPr marL="457200" indent="-457200" eaLnBrk="1" hangingPunct="1">
              <a:lnSpc>
                <a:spcPct val="90000"/>
              </a:lnSpc>
            </a:pPr>
            <a:endParaRPr lang="en-US" sz="1600" dirty="0" smtClean="0"/>
          </a:p>
          <a:p>
            <a:pPr marL="457200" indent="-457200" eaLnBrk="1" hangingPunct="1">
              <a:lnSpc>
                <a:spcPct val="90000"/>
              </a:lnSpc>
            </a:pPr>
            <a:endParaRPr lang="en-US" sz="1600" dirty="0" smtClean="0"/>
          </a:p>
          <a:p>
            <a:pPr marL="914400" lvl="1" indent="-457200" eaLnBrk="1" hangingPunct="1">
              <a:lnSpc>
                <a:spcPct val="90000"/>
              </a:lnSpc>
              <a:buFontTx/>
              <a:buNone/>
            </a:pPr>
            <a:r>
              <a:rPr lang="en-US" sz="1600" b="1" dirty="0" smtClean="0"/>
              <a:t>1. Positive definiteness:</a:t>
            </a:r>
            <a:r>
              <a:rPr lang="en-US" sz="1600" i="1" dirty="0" smtClean="0"/>
              <a:t> </a:t>
            </a:r>
          </a:p>
          <a:p>
            <a:pPr marL="914400" lvl="1" indent="-457200" eaLnBrk="1" hangingPunct="1">
              <a:lnSpc>
                <a:spcPct val="90000"/>
              </a:lnSpc>
              <a:buFontTx/>
              <a:buNone/>
            </a:pPr>
            <a:r>
              <a:rPr lang="en-US" sz="1600" i="1" dirty="0" smtClean="0"/>
              <a:t>	d (p, q)</a:t>
            </a:r>
            <a:r>
              <a:rPr lang="en-US" sz="1600" dirty="0" smtClean="0"/>
              <a:t> </a:t>
            </a:r>
            <a:r>
              <a:rPr lang="en-US" sz="1600" dirty="0" smtClean="0">
                <a:sym typeface="Symbol" pitchFamily="18" charset="2"/>
              </a:rPr>
              <a:t></a:t>
            </a:r>
            <a:r>
              <a:rPr lang="en-US" sz="1600" dirty="0" smtClean="0"/>
              <a:t> 0   for all </a:t>
            </a:r>
            <a:r>
              <a:rPr lang="en-US" sz="1600" i="1" dirty="0" smtClean="0"/>
              <a:t>p</a:t>
            </a:r>
            <a:r>
              <a:rPr lang="en-US" sz="1600" dirty="0" smtClean="0"/>
              <a:t> and </a:t>
            </a:r>
            <a:r>
              <a:rPr lang="en-US" sz="1600" i="1" dirty="0" smtClean="0"/>
              <a:t>q</a:t>
            </a:r>
            <a:r>
              <a:rPr lang="en-US" sz="1600" dirty="0" smtClean="0"/>
              <a:t> and </a:t>
            </a:r>
          </a:p>
          <a:p>
            <a:pPr marL="914400" lvl="1" indent="-457200" eaLnBrk="1" hangingPunct="1">
              <a:lnSpc>
                <a:spcPct val="90000"/>
              </a:lnSpc>
              <a:buFontTx/>
              <a:buNone/>
            </a:pPr>
            <a:r>
              <a:rPr lang="en-US" sz="1600" i="1" dirty="0" smtClean="0"/>
              <a:t>	d (p, q)</a:t>
            </a:r>
            <a:r>
              <a:rPr lang="en-US" sz="1600" dirty="0" smtClean="0"/>
              <a:t> = 0 only if </a:t>
            </a:r>
            <a:r>
              <a:rPr lang="en-US" sz="1600" i="1" dirty="0" smtClean="0"/>
              <a:t>p</a:t>
            </a:r>
            <a:r>
              <a:rPr lang="en-US" sz="1600" dirty="0" smtClean="0"/>
              <a:t> = </a:t>
            </a:r>
            <a:r>
              <a:rPr lang="en-US" sz="1600" i="1" dirty="0" smtClean="0"/>
              <a:t>q</a:t>
            </a:r>
            <a:r>
              <a:rPr lang="en-US" sz="1600" dirty="0" smtClean="0"/>
              <a:t>. </a:t>
            </a:r>
          </a:p>
          <a:p>
            <a:pPr marL="914400" lvl="1" indent="-457200" eaLnBrk="1" hangingPunct="1">
              <a:lnSpc>
                <a:spcPct val="90000"/>
              </a:lnSpc>
              <a:buFontTx/>
              <a:buNone/>
            </a:pPr>
            <a:r>
              <a:rPr lang="en-US" sz="1600" b="1" dirty="0" smtClean="0"/>
              <a:t>2. Symmetry:</a:t>
            </a:r>
            <a:r>
              <a:rPr lang="en-US" sz="1600" i="1" dirty="0" smtClean="0"/>
              <a:t> d (p, q)</a:t>
            </a:r>
            <a:r>
              <a:rPr lang="en-US" sz="1600" dirty="0" smtClean="0"/>
              <a:t> = </a:t>
            </a:r>
            <a:r>
              <a:rPr lang="en-US" sz="1600" i="1" dirty="0" smtClean="0"/>
              <a:t>d (q, p)</a:t>
            </a:r>
            <a:r>
              <a:rPr lang="en-US" sz="1600" dirty="0" smtClean="0"/>
              <a:t>   for all </a:t>
            </a:r>
            <a:r>
              <a:rPr lang="en-US" sz="1600" i="1" dirty="0" smtClean="0"/>
              <a:t>p</a:t>
            </a:r>
            <a:r>
              <a:rPr lang="en-US" sz="1600" dirty="0" smtClean="0"/>
              <a:t> and </a:t>
            </a:r>
            <a:r>
              <a:rPr lang="en-US" sz="1600" i="1" dirty="0" smtClean="0"/>
              <a:t>q</a:t>
            </a:r>
            <a:r>
              <a:rPr lang="en-US" sz="1600" dirty="0" smtClean="0"/>
              <a:t>.</a:t>
            </a:r>
          </a:p>
          <a:p>
            <a:pPr marL="914400" lvl="1" indent="-457200" eaLnBrk="1" hangingPunct="1">
              <a:lnSpc>
                <a:spcPct val="90000"/>
              </a:lnSpc>
            </a:pPr>
            <a:endParaRPr lang="en-US" sz="1600" dirty="0" smtClean="0"/>
          </a:p>
          <a:p>
            <a:pPr marL="457200" indent="-457200" eaLnBrk="1" hangingPunct="1">
              <a:lnSpc>
                <a:spcPct val="90000"/>
              </a:lnSpc>
            </a:pPr>
            <a:r>
              <a:rPr lang="en-US" sz="1600" dirty="0" smtClean="0"/>
              <a:t>Examples:</a:t>
            </a:r>
          </a:p>
          <a:p>
            <a:pPr marL="914400" lvl="1" indent="-457200" eaLnBrk="1" hangingPunct="1">
              <a:lnSpc>
                <a:spcPct val="90000"/>
              </a:lnSpc>
            </a:pPr>
            <a:r>
              <a:rPr lang="en-US" sz="1600" dirty="0" smtClean="0"/>
              <a:t>Euclidean distance</a:t>
            </a:r>
          </a:p>
          <a:p>
            <a:pPr marL="914400" lvl="1" indent="-457200" eaLnBrk="1" hangingPunct="1">
              <a:lnSpc>
                <a:spcPct val="90000"/>
              </a:lnSpc>
            </a:pPr>
            <a:r>
              <a:rPr lang="en-US" sz="1600" dirty="0" smtClean="0"/>
              <a:t>Manhattan distance</a:t>
            </a:r>
          </a:p>
          <a:p>
            <a:pPr marL="914400" lvl="1" indent="-457200" eaLnBrk="1" hangingPunct="1">
              <a:lnSpc>
                <a:spcPct val="90000"/>
              </a:lnSpc>
            </a:pPr>
            <a:r>
              <a:rPr lang="en-US" sz="1600" dirty="0" smtClean="0"/>
              <a:t>Chebyshev distance</a:t>
            </a:r>
          </a:p>
          <a:p>
            <a:pPr marL="914400" lvl="1" indent="-457200" eaLnBrk="1" hangingPunct="1">
              <a:lnSpc>
                <a:spcPct val="90000"/>
              </a:lnSpc>
            </a:pPr>
            <a:r>
              <a:rPr lang="en-US" sz="1600" dirty="0"/>
              <a:t>Minkowski </a:t>
            </a:r>
            <a:r>
              <a:rPr lang="en-US" sz="1600" dirty="0" smtClean="0"/>
              <a:t>distance</a:t>
            </a:r>
          </a:p>
          <a:p>
            <a:pPr marL="914400" lvl="1" indent="-457200" eaLnBrk="1" hangingPunct="1">
              <a:lnSpc>
                <a:spcPct val="90000"/>
              </a:lnSpc>
            </a:pPr>
            <a:r>
              <a:rPr lang="en-US" sz="1600" dirty="0" smtClean="0"/>
              <a:t>Jaccard Distance</a:t>
            </a:r>
            <a:endParaRPr lang="en-US" sz="1600" dirty="0"/>
          </a:p>
          <a:p>
            <a:pPr marL="914400" lvl="1" indent="-457200" eaLnBrk="1" hangingPunct="1">
              <a:lnSpc>
                <a:spcPct val="90000"/>
              </a:lnSpc>
            </a:pPr>
            <a:endParaRPr lang="en-US" sz="1600" dirty="0" smtClean="0"/>
          </a:p>
        </p:txBody>
      </p:sp>
      <p:sp>
        <p:nvSpPr>
          <p:cNvPr id="4" name="Title 2"/>
          <p:cNvSpPr txBox="1">
            <a:spLocks/>
          </p:cNvSpPr>
          <p:nvPr/>
        </p:nvSpPr>
        <p:spPr>
          <a:xfrm>
            <a:off x="0" y="652463"/>
            <a:ext cx="8421688" cy="41433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fontAlgn="auto"/>
            <a:r>
              <a:rPr lang="en-US" altLang="en-US" sz="2000" b="1" kern="0" smtClean="0"/>
              <a:t>Machine Learning (Clustering – Distance calculations) </a:t>
            </a:r>
            <a:endParaRPr lang="en-US" altLang="en-US" sz="2000" b="1" kern="0" dirty="0"/>
          </a:p>
        </p:txBody>
      </p:sp>
    </p:spTree>
    <p:extLst>
      <p:ext uri="{BB962C8B-B14F-4D97-AF65-F5344CB8AC3E}">
        <p14:creationId xmlns:p14="http://schemas.microsoft.com/office/powerpoint/2010/main" val="2326229751"/>
      </p:ext>
    </p:extLst>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Image result for euclidean distance examp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39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438400"/>
            <a:ext cx="3870656"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38200" y="1295400"/>
            <a:ext cx="7848600" cy="785343"/>
          </a:xfrm>
          <a:prstGeom prst="rect">
            <a:avLst/>
          </a:prstGeom>
          <a:noFill/>
        </p:spPr>
        <p:txBody>
          <a:bodyPr wrap="square" rtlCol="0">
            <a:spAutoFit/>
          </a:bodyPr>
          <a:lstStyle/>
          <a:p>
            <a:pPr>
              <a:lnSpc>
                <a:spcPct val="150000"/>
              </a:lnSpc>
            </a:pPr>
            <a:r>
              <a:rPr lang="en-US" sz="1600" dirty="0" smtClean="0"/>
              <a:t>Euclidean distance is the most common use of distance. It examines the  root of  square difference between coordinates  of a pair of objects</a:t>
            </a:r>
            <a:endParaRPr lang="en-US" sz="1600" dirty="0"/>
          </a:p>
        </p:txBody>
      </p:sp>
      <p:sp>
        <p:nvSpPr>
          <p:cNvPr id="3" name="TextBox 2"/>
          <p:cNvSpPr txBox="1"/>
          <p:nvPr/>
        </p:nvSpPr>
        <p:spPr>
          <a:xfrm>
            <a:off x="1979712" y="476672"/>
            <a:ext cx="5328592" cy="400110"/>
          </a:xfrm>
          <a:prstGeom prst="rect">
            <a:avLst/>
          </a:prstGeom>
          <a:noFill/>
        </p:spPr>
        <p:txBody>
          <a:bodyPr wrap="square" rtlCol="0">
            <a:spAutoFit/>
          </a:bodyPr>
          <a:lstStyle/>
          <a:p>
            <a:pPr algn="ctr"/>
            <a:r>
              <a:rPr lang="en-US" sz="2000" b="1" dirty="0" smtClean="0"/>
              <a:t>Euclidean Distance</a:t>
            </a:r>
            <a:endParaRPr lang="en-IN" sz="2000" b="1" dirty="0"/>
          </a:p>
        </p:txBody>
      </p:sp>
    </p:spTree>
    <p:extLst>
      <p:ext uri="{BB962C8B-B14F-4D97-AF65-F5344CB8AC3E}">
        <p14:creationId xmlns:p14="http://schemas.microsoft.com/office/powerpoint/2010/main" val="1001211366"/>
      </p:ext>
    </p:extLst>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Image result for euclidean distance examp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199"/>
            <a:ext cx="7513209"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2"/>
          <p:cNvSpPr txBox="1">
            <a:spLocks/>
          </p:cNvSpPr>
          <p:nvPr/>
        </p:nvSpPr>
        <p:spPr>
          <a:xfrm>
            <a:off x="0" y="652463"/>
            <a:ext cx="8421688" cy="41433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fontAlgn="auto"/>
            <a:r>
              <a:rPr lang="en-US" sz="2000" b="1" dirty="0"/>
              <a:t>Euclidean Distance Calculation</a:t>
            </a:r>
            <a:endParaRPr lang="en-US" altLang="en-US" sz="2000" b="1" kern="0" dirty="0"/>
          </a:p>
        </p:txBody>
      </p:sp>
    </p:spTree>
    <p:extLst>
      <p:ext uri="{BB962C8B-B14F-4D97-AF65-F5344CB8AC3E}">
        <p14:creationId xmlns:p14="http://schemas.microsoft.com/office/powerpoint/2010/main" val="2219166055"/>
      </p:ext>
    </p:extLst>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8530" y="1371600"/>
            <a:ext cx="8229600" cy="4525963"/>
          </a:xfrm>
        </p:spPr>
        <p:txBody>
          <a:bodyPr>
            <a:normAutofit/>
          </a:bodyPr>
          <a:lstStyle/>
          <a:p>
            <a:r>
              <a:rPr lang="en-US" sz="1600" dirty="0" smtClean="0"/>
              <a:t>It is also know as  city block distance or boxcar distance or  absolute value distance</a:t>
            </a:r>
          </a:p>
          <a:p>
            <a:endParaRPr lang="en-US" sz="1600" dirty="0" smtClean="0"/>
          </a:p>
          <a:p>
            <a:r>
              <a:rPr lang="en-US" sz="1600" dirty="0" smtClean="0"/>
              <a:t>It represents the distance  between  point in  a city road grid</a:t>
            </a:r>
          </a:p>
          <a:p>
            <a:endParaRPr lang="en-US" sz="1600" dirty="0" smtClean="0"/>
          </a:p>
          <a:p>
            <a:r>
              <a:rPr lang="en-US" sz="1600" dirty="0" smtClean="0"/>
              <a:t>It examines  the absolute difference between the coordinates of a  pair of objects</a:t>
            </a:r>
            <a:endParaRPr lang="en-US" sz="1600" dirty="0"/>
          </a:p>
        </p:txBody>
      </p:sp>
      <p:sp>
        <p:nvSpPr>
          <p:cNvPr id="4" name="Rectangle 3"/>
          <p:cNvSpPr/>
          <p:nvPr/>
        </p:nvSpPr>
        <p:spPr>
          <a:xfrm>
            <a:off x="2483768" y="620688"/>
            <a:ext cx="4059125" cy="400110"/>
          </a:xfrm>
          <a:prstGeom prst="rect">
            <a:avLst/>
          </a:prstGeom>
        </p:spPr>
        <p:txBody>
          <a:bodyPr wrap="none">
            <a:spAutoFit/>
          </a:bodyPr>
          <a:lstStyle/>
          <a:p>
            <a:r>
              <a:rPr lang="en-US" sz="2000" b="1" dirty="0" smtClean="0"/>
              <a:t>Manhattan </a:t>
            </a:r>
            <a:r>
              <a:rPr lang="en-US" sz="2000" b="1" dirty="0"/>
              <a:t>Distance Calculation</a:t>
            </a:r>
            <a:endParaRPr lang="en-IN" sz="2000" b="1" dirty="0"/>
          </a:p>
        </p:txBody>
      </p:sp>
    </p:spTree>
    <p:extLst>
      <p:ext uri="{BB962C8B-B14F-4D97-AF65-F5344CB8AC3E}">
        <p14:creationId xmlns:p14="http://schemas.microsoft.com/office/powerpoint/2010/main" val="532720184"/>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87680" y="1392901"/>
            <a:ext cx="8229600" cy="1676400"/>
          </a:xfrm>
        </p:spPr>
        <p:txBody>
          <a:bodyPr>
            <a:normAutofit/>
          </a:bodyPr>
          <a:lstStyle/>
          <a:p>
            <a:r>
              <a:rPr lang="en-US" sz="1600" dirty="0" smtClean="0"/>
              <a:t>In supervised learning, Model is able to predict with the help of  the information from the Dataset </a:t>
            </a:r>
          </a:p>
          <a:p>
            <a:endParaRPr lang="en-US" sz="1600" dirty="0" smtClean="0"/>
          </a:p>
          <a:p>
            <a:r>
              <a:rPr lang="en-US" sz="1600" dirty="0" smtClean="0"/>
              <a:t>Target is known for supervised learning</a:t>
            </a:r>
          </a:p>
          <a:p>
            <a:pPr marL="0" indent="0">
              <a:buNone/>
            </a:pP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48001"/>
            <a:ext cx="3418522"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4267200" y="40386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9650" y="3333750"/>
            <a:ext cx="386715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345485" y="689154"/>
            <a:ext cx="2722220" cy="400110"/>
          </a:xfrm>
          <a:prstGeom prst="rect">
            <a:avLst/>
          </a:prstGeom>
        </p:spPr>
        <p:txBody>
          <a:bodyPr wrap="none">
            <a:spAutoFit/>
          </a:bodyPr>
          <a:lstStyle/>
          <a:p>
            <a:r>
              <a:rPr lang="en-US" sz="2000" b="1" dirty="0"/>
              <a:t>Supervised Learning</a:t>
            </a:r>
            <a:endParaRPr lang="en-IN" sz="2000" b="1" dirty="0"/>
          </a:p>
        </p:txBody>
      </p:sp>
    </p:spTree>
    <p:extLst>
      <p:ext uri="{BB962C8B-B14F-4D97-AF65-F5344CB8AC3E}">
        <p14:creationId xmlns:p14="http://schemas.microsoft.com/office/powerpoint/2010/main" val="2022194289"/>
      </p:ext>
    </p:extLst>
  </p:cSld>
  <p:clrMapOvr>
    <a:masterClrMapping/>
  </p:clrMapOvr>
  <p:transition spd="med">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961" y="1676400"/>
            <a:ext cx="6581185" cy="390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83768" y="692696"/>
            <a:ext cx="3732112" cy="400110"/>
          </a:xfrm>
          <a:prstGeom prst="rect">
            <a:avLst/>
          </a:prstGeom>
        </p:spPr>
        <p:txBody>
          <a:bodyPr wrap="none">
            <a:spAutoFit/>
          </a:bodyPr>
          <a:lstStyle/>
          <a:p>
            <a:r>
              <a:rPr lang="en-US" sz="2000" b="1" dirty="0" smtClean="0"/>
              <a:t>Manhattan </a:t>
            </a:r>
            <a:r>
              <a:rPr lang="en-US" sz="2000" b="1" dirty="0"/>
              <a:t>Distance </a:t>
            </a:r>
            <a:r>
              <a:rPr lang="en-US" sz="2000" b="1" dirty="0" smtClean="0"/>
              <a:t>Example</a:t>
            </a:r>
            <a:endParaRPr lang="en-IN" sz="2000" b="1" dirty="0"/>
          </a:p>
        </p:txBody>
      </p:sp>
    </p:spTree>
    <p:extLst>
      <p:ext uri="{BB962C8B-B14F-4D97-AF65-F5344CB8AC3E}">
        <p14:creationId xmlns:p14="http://schemas.microsoft.com/office/powerpoint/2010/main" val="2597757036"/>
      </p:ext>
    </p:extLst>
  </p:cSld>
  <p:clrMapOvr>
    <a:masterClrMapping/>
  </p:clrMapOvr>
  <p:transition spd="med">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1219200"/>
            <a:ext cx="8229600" cy="2057400"/>
          </a:xfrm>
        </p:spPr>
        <p:txBody>
          <a:bodyPr>
            <a:normAutofit/>
          </a:bodyPr>
          <a:lstStyle/>
          <a:p>
            <a:pPr>
              <a:lnSpc>
                <a:spcPct val="150000"/>
              </a:lnSpc>
            </a:pPr>
            <a:r>
              <a:rPr lang="en-US" sz="1600" dirty="0" smtClean="0"/>
              <a:t>It is maximum value distance</a:t>
            </a:r>
          </a:p>
          <a:p>
            <a:pPr>
              <a:lnSpc>
                <a:spcPct val="150000"/>
              </a:lnSpc>
            </a:pPr>
            <a:r>
              <a:rPr lang="en-US" sz="1600" dirty="0" smtClean="0"/>
              <a:t>It examines  the absolute  magnitude of  the difference  between coordinates of pairs of objects</a:t>
            </a:r>
            <a:endParaRPr lang="en-US" sz="1600" dirty="0"/>
          </a:p>
        </p:txBody>
      </p:sp>
      <p:pic>
        <p:nvPicPr>
          <p:cNvPr id="21506" name="Picture 2" descr="Image result for Chebyshev distance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048000"/>
            <a:ext cx="3597912"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99792" y="620688"/>
            <a:ext cx="2694969" cy="400110"/>
          </a:xfrm>
          <a:prstGeom prst="rect">
            <a:avLst/>
          </a:prstGeom>
        </p:spPr>
        <p:txBody>
          <a:bodyPr wrap="none">
            <a:spAutoFit/>
          </a:bodyPr>
          <a:lstStyle/>
          <a:p>
            <a:pPr algn="ctr"/>
            <a:r>
              <a:rPr lang="en-US" sz="2000" b="1" dirty="0" smtClean="0"/>
              <a:t>Chebyshev Distance</a:t>
            </a:r>
            <a:endParaRPr lang="en-IN" sz="2000" b="1" dirty="0"/>
          </a:p>
        </p:txBody>
      </p:sp>
    </p:spTree>
    <p:extLst>
      <p:ext uri="{BB962C8B-B14F-4D97-AF65-F5344CB8AC3E}">
        <p14:creationId xmlns:p14="http://schemas.microsoft.com/office/powerpoint/2010/main" val="3550399634"/>
      </p:ext>
    </p:extLst>
  </p:cSld>
  <p:clrMapOvr>
    <a:masterClrMapping/>
  </p:clrMapOvr>
  <p:transition spd="med">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698626"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339752" y="620688"/>
            <a:ext cx="3820277" cy="400110"/>
          </a:xfrm>
          <a:prstGeom prst="rect">
            <a:avLst/>
          </a:prstGeom>
        </p:spPr>
        <p:txBody>
          <a:bodyPr wrap="none">
            <a:spAutoFit/>
          </a:bodyPr>
          <a:lstStyle/>
          <a:p>
            <a:r>
              <a:rPr lang="en-US" sz="2000" b="1" dirty="0"/>
              <a:t>Chebyshev Distance Example</a:t>
            </a:r>
            <a:endParaRPr lang="en-IN" sz="2000" b="1" dirty="0"/>
          </a:p>
        </p:txBody>
      </p:sp>
    </p:spTree>
    <p:extLst>
      <p:ext uri="{BB962C8B-B14F-4D97-AF65-F5344CB8AC3E}">
        <p14:creationId xmlns:p14="http://schemas.microsoft.com/office/powerpoint/2010/main" val="302705993"/>
      </p:ext>
    </p:extLst>
  </p:cSld>
  <p:clrMapOvr>
    <a:masterClrMapping/>
  </p:clrMapOvr>
  <p:transition spd="med">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7975" y="1371600"/>
            <a:ext cx="8229600" cy="4525963"/>
          </a:xfrm>
        </p:spPr>
        <p:txBody>
          <a:bodyPr/>
          <a:lstStyle/>
          <a:p>
            <a:r>
              <a:rPr lang="en-US" sz="1600" dirty="0" smtClean="0"/>
              <a:t>Generalized metric distance</a:t>
            </a:r>
          </a:p>
          <a:p>
            <a:r>
              <a:rPr lang="en-US" sz="1600" dirty="0" smtClean="0"/>
              <a:t>When </a:t>
            </a:r>
            <a:r>
              <a:rPr lang="en-US" sz="1600" dirty="0"/>
              <a:t>l</a:t>
            </a:r>
            <a:r>
              <a:rPr lang="en-US" sz="1600" dirty="0" smtClean="0"/>
              <a:t>amda = 1, city block distance</a:t>
            </a:r>
          </a:p>
          <a:p>
            <a:r>
              <a:rPr lang="en-US" sz="1600" dirty="0" smtClean="0"/>
              <a:t>When lamda = 2, it become Euclidean</a:t>
            </a:r>
          </a:p>
          <a:p>
            <a:r>
              <a:rPr lang="en-US" sz="1600" dirty="0" smtClean="0"/>
              <a:t>When lamda &gt; 2 , it is Chebyshev distance</a:t>
            </a:r>
          </a:p>
          <a:p>
            <a:endParaRPr lang="en-US" sz="1600" dirty="0"/>
          </a:p>
        </p:txBody>
      </p:sp>
      <p:sp>
        <p:nvSpPr>
          <p:cNvPr id="4" name="AutoShape 2" descr="Image result for minkowski distance formul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495800"/>
            <a:ext cx="432435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890718" y="842446"/>
            <a:ext cx="2619628" cy="400110"/>
          </a:xfrm>
          <a:prstGeom prst="rect">
            <a:avLst/>
          </a:prstGeom>
        </p:spPr>
        <p:txBody>
          <a:bodyPr wrap="none">
            <a:spAutoFit/>
          </a:bodyPr>
          <a:lstStyle/>
          <a:p>
            <a:pPr algn="ctr"/>
            <a:r>
              <a:rPr lang="en-US" sz="2000" b="1" dirty="0"/>
              <a:t>Minkowski Distance</a:t>
            </a:r>
            <a:endParaRPr lang="en-IN" sz="2000" b="1" dirty="0"/>
          </a:p>
        </p:txBody>
      </p:sp>
    </p:spTree>
    <p:extLst>
      <p:ext uri="{BB962C8B-B14F-4D97-AF65-F5344CB8AC3E}">
        <p14:creationId xmlns:p14="http://schemas.microsoft.com/office/powerpoint/2010/main" val="1905862867"/>
      </p:ext>
    </p:extLst>
  </p:cSld>
  <p:clrMapOvr>
    <a:masterClrMapping/>
  </p:clrMapOvr>
  <p:transition spd="med">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minkowski distance formul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7408104" cy="383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890718" y="842446"/>
            <a:ext cx="2619628" cy="400110"/>
          </a:xfrm>
          <a:prstGeom prst="rect">
            <a:avLst/>
          </a:prstGeom>
        </p:spPr>
        <p:txBody>
          <a:bodyPr wrap="none">
            <a:spAutoFit/>
          </a:bodyPr>
          <a:lstStyle/>
          <a:p>
            <a:pPr algn="ctr"/>
            <a:r>
              <a:rPr lang="en-US" sz="2000" b="1" dirty="0"/>
              <a:t>Minkowski Distance</a:t>
            </a:r>
            <a:endParaRPr lang="en-IN" sz="2000" b="1" dirty="0"/>
          </a:p>
        </p:txBody>
      </p:sp>
    </p:spTree>
    <p:extLst>
      <p:ext uri="{BB962C8B-B14F-4D97-AF65-F5344CB8AC3E}">
        <p14:creationId xmlns:p14="http://schemas.microsoft.com/office/powerpoint/2010/main" val="2776134616"/>
      </p:ext>
    </p:extLst>
  </p:cSld>
  <p:clrMapOvr>
    <a:masterClrMapping/>
  </p:clrMapOvr>
  <p:transition spd="med">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371600"/>
            <a:ext cx="8229600" cy="4525963"/>
          </a:xfrm>
        </p:spPr>
        <p:txBody>
          <a:bodyPr>
            <a:normAutofit/>
          </a:bodyPr>
          <a:lstStyle/>
          <a:p>
            <a:r>
              <a:rPr lang="en-US" sz="1600" dirty="0"/>
              <a:t> </a:t>
            </a:r>
            <a:r>
              <a:rPr lang="en-US" sz="1600" dirty="0" smtClean="0"/>
              <a:t>Jaccard distance</a:t>
            </a:r>
            <a:r>
              <a:rPr lang="en-US" sz="1600" dirty="0"/>
              <a:t>, is a measure of how </a:t>
            </a:r>
            <a:r>
              <a:rPr lang="en-US" sz="1600" i="1" dirty="0"/>
              <a:t>dissimilar </a:t>
            </a:r>
            <a:r>
              <a:rPr lang="en-US" sz="1600" dirty="0"/>
              <a:t>two sets </a:t>
            </a:r>
            <a:endParaRPr lang="en-US" sz="1600" dirty="0" smtClean="0"/>
          </a:p>
          <a:p>
            <a:endParaRPr lang="en-US" sz="1600" dirty="0"/>
          </a:p>
          <a:p>
            <a:r>
              <a:rPr lang="en-US" sz="1600" b="1" dirty="0"/>
              <a:t> J(A,B) = </a:t>
            </a:r>
            <a:r>
              <a:rPr lang="en-US" sz="1600" b="1" dirty="0" smtClean="0"/>
              <a:t>(1-|A</a:t>
            </a:r>
            <a:r>
              <a:rPr lang="en-US" sz="1600" b="1" dirty="0"/>
              <a:t>∩B| / |A∪B</a:t>
            </a:r>
            <a:r>
              <a:rPr lang="en-US" sz="1600" b="1" dirty="0" smtClean="0"/>
              <a:t>|) *100 </a:t>
            </a:r>
          </a:p>
          <a:p>
            <a:r>
              <a:rPr lang="en-US" sz="1600" dirty="0" smtClean="0"/>
              <a:t>= (|{</a:t>
            </a:r>
            <a:r>
              <a:rPr lang="en-US" sz="1600" dirty="0"/>
              <a:t>0,2,5}| / |{0,1,2,3,4,5,6,7,9}| </a:t>
            </a:r>
            <a:r>
              <a:rPr lang="en-US" sz="1600" dirty="0" smtClean="0"/>
              <a:t>)*100</a:t>
            </a:r>
          </a:p>
          <a:p>
            <a:r>
              <a:rPr lang="en-US" sz="1600" dirty="0" smtClean="0"/>
              <a:t>= (1-3/9) *100</a:t>
            </a:r>
          </a:p>
          <a:p>
            <a:r>
              <a:rPr lang="en-US" sz="1600" dirty="0" smtClean="0"/>
              <a:t>= (1-0.33)*100 = .6667 *100 </a:t>
            </a:r>
          </a:p>
          <a:p>
            <a:r>
              <a:rPr lang="en-US" sz="1600" dirty="0" smtClean="0"/>
              <a:t>= 66.67%</a:t>
            </a:r>
            <a:endParaRPr lang="en-US" sz="1600" dirty="0"/>
          </a:p>
        </p:txBody>
      </p:sp>
      <p:sp>
        <p:nvSpPr>
          <p:cNvPr id="4" name="Rectangle 3"/>
          <p:cNvSpPr/>
          <p:nvPr/>
        </p:nvSpPr>
        <p:spPr>
          <a:xfrm>
            <a:off x="3053424" y="842446"/>
            <a:ext cx="2294218" cy="400110"/>
          </a:xfrm>
          <a:prstGeom prst="rect">
            <a:avLst/>
          </a:prstGeom>
        </p:spPr>
        <p:txBody>
          <a:bodyPr wrap="none">
            <a:spAutoFit/>
          </a:bodyPr>
          <a:lstStyle/>
          <a:p>
            <a:pPr algn="ctr"/>
            <a:r>
              <a:rPr lang="en-US" sz="2000" b="1" dirty="0" smtClean="0"/>
              <a:t>Jaccard </a:t>
            </a:r>
            <a:r>
              <a:rPr lang="en-US" sz="2000" b="1" dirty="0"/>
              <a:t>Distance</a:t>
            </a:r>
            <a:endParaRPr lang="en-IN" sz="2000" b="1" dirty="0"/>
          </a:p>
        </p:txBody>
      </p:sp>
    </p:spTree>
    <p:extLst>
      <p:ext uri="{BB962C8B-B14F-4D97-AF65-F5344CB8AC3E}">
        <p14:creationId xmlns:p14="http://schemas.microsoft.com/office/powerpoint/2010/main" val="1387880"/>
      </p:ext>
    </p:extLst>
  </p:cSld>
  <p:clrMapOvr>
    <a:masterClrMapping/>
  </p:clrMapOvr>
  <p:transition spd="med">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itle 2"/>
          <p:cNvSpPr>
            <a:spLocks noGrp="1"/>
          </p:cNvSpPr>
          <p:nvPr>
            <p:ph type="title" idx="4294967295"/>
          </p:nvPr>
        </p:nvSpPr>
        <p:spPr>
          <a:xfrm>
            <a:off x="0" y="652463"/>
            <a:ext cx="8421688" cy="414337"/>
          </a:xfrm>
          <a:prstGeom prst="rect">
            <a:avLst/>
          </a:prstGeom>
        </p:spPr>
        <p:txBody>
          <a:bodyPr/>
          <a:lstStyle/>
          <a:p>
            <a:pPr algn="ctr"/>
            <a:r>
              <a:rPr lang="en-US" altLang="en-US" sz="2000" b="1" dirty="0"/>
              <a:t>Machine Learning (Clustering – Distance calculations) </a:t>
            </a:r>
          </a:p>
        </p:txBody>
      </p:sp>
      <p:sp>
        <p:nvSpPr>
          <p:cNvPr id="340995" name="Rectangle 3"/>
          <p:cNvSpPr>
            <a:spLocks noGrp="1" noChangeArrowheads="1"/>
          </p:cNvSpPr>
          <p:nvPr>
            <p:ph idx="4294967295"/>
          </p:nvPr>
        </p:nvSpPr>
        <p:spPr>
          <a:xfrm>
            <a:off x="914400" y="1101725"/>
            <a:ext cx="8229600" cy="5487988"/>
          </a:xfrm>
        </p:spPr>
        <p:txBody>
          <a:bodyPr>
            <a:spAutoFit/>
          </a:bodyPr>
          <a:lstStyle/>
          <a:p>
            <a:pPr marL="342900" indent="-342900">
              <a:buFont typeface="+mj-lt"/>
              <a:buAutoNum type="arabicPeriod" startAt="4"/>
            </a:pPr>
            <a:r>
              <a:rPr lang="en-US" sz="1600" dirty="0"/>
              <a:t>Jaccard distance : 1 - ratio of intersecting of two sets (commonalities) /  Union of the two sets where the sets are values on various dimensions</a:t>
            </a:r>
          </a:p>
          <a:p>
            <a:pPr marL="342900" indent="-342900">
              <a:buFont typeface="+mj-lt"/>
              <a:buAutoNum type="arabicPeriod" startAt="4"/>
            </a:pPr>
            <a:endParaRPr lang="en-US" sz="1600" dirty="0"/>
          </a:p>
          <a:p>
            <a:pPr marL="854075" lvl="1" indent="-342900">
              <a:buFont typeface="+mj-lt"/>
              <a:buAutoNum type="alphaLcParenR"/>
            </a:pPr>
            <a:r>
              <a:rPr lang="en-US" sz="1600" dirty="0"/>
              <a:t>Xxx</a:t>
            </a:r>
          </a:p>
          <a:p>
            <a:pPr marL="854075" lvl="1" indent="-342900">
              <a:buFont typeface="+mj-lt"/>
              <a:buAutoNum type="alphaLcParenR"/>
            </a:pPr>
            <a:endParaRPr lang="en-US" sz="1600" dirty="0"/>
          </a:p>
          <a:p>
            <a:pPr marL="854075" lvl="1" indent="-342900">
              <a:buFont typeface="+mj-lt"/>
              <a:buAutoNum type="alphaLcParenR"/>
            </a:pPr>
            <a:r>
              <a:rPr lang="en-US" sz="1600" dirty="0"/>
              <a:t>Jaccard distance (</a:t>
            </a:r>
            <a:r>
              <a:rPr lang="en-US" sz="1600" dirty="0" err="1"/>
              <a:t>x,y</a:t>
            </a:r>
            <a:r>
              <a:rPr lang="en-US" sz="1600" dirty="0"/>
              <a:t>) =  1  - </a:t>
            </a:r>
            <a:r>
              <a:rPr lang="en-US" sz="1600" dirty="0" err="1"/>
              <a:t>jac</a:t>
            </a:r>
            <a:r>
              <a:rPr lang="en-US" sz="1600" dirty="0"/>
              <a:t>(x , y)</a:t>
            </a:r>
          </a:p>
          <a:p>
            <a:pPr marL="854075" lvl="1" indent="-342900">
              <a:buFont typeface="+mj-lt"/>
              <a:buAutoNum type="alphaLcParenR"/>
            </a:pPr>
            <a:endParaRPr lang="en-US" sz="1600" dirty="0"/>
          </a:p>
          <a:p>
            <a:pPr marL="854075" lvl="1" indent="-342900">
              <a:buFont typeface="+mj-lt"/>
              <a:buAutoNum type="alphaLcParenR"/>
            </a:pPr>
            <a:r>
              <a:rPr lang="en-US" sz="1600" dirty="0" err="1"/>
              <a:t>Jac</a:t>
            </a:r>
            <a:r>
              <a:rPr lang="en-US" sz="1600" dirty="0"/>
              <a:t>(</a:t>
            </a:r>
            <a:r>
              <a:rPr lang="en-US" sz="1600" dirty="0" err="1"/>
              <a:t>x,y</a:t>
            </a:r>
            <a:r>
              <a:rPr lang="en-US" sz="1600" dirty="0"/>
              <a:t>)  1 / 6</a:t>
            </a:r>
          </a:p>
          <a:p>
            <a:pPr marL="854075" lvl="1" indent="-342900">
              <a:buFont typeface="+mj-lt"/>
              <a:buAutoNum type="alphaLcParenR"/>
            </a:pPr>
            <a:endParaRPr lang="en-US" sz="1600" dirty="0"/>
          </a:p>
          <a:p>
            <a:pPr marL="854075" lvl="1" indent="-342900">
              <a:buFont typeface="+mj-lt"/>
              <a:buAutoNum type="alphaLcParenR"/>
            </a:pPr>
            <a:r>
              <a:rPr lang="en-US" sz="1600" dirty="0"/>
              <a:t>Jaccard distance = 1-1/6 = 5/6</a:t>
            </a:r>
          </a:p>
          <a:p>
            <a:pPr marL="342900" indent="-342900">
              <a:buFont typeface="+mj-lt"/>
              <a:buAutoNum type="arabicPeriod" startAt="4"/>
            </a:pPr>
            <a:endParaRPr lang="en-US" sz="1600" dirty="0"/>
          </a:p>
          <a:p>
            <a:pPr marL="342900" indent="-342900">
              <a:buFont typeface="+mj-lt"/>
              <a:buAutoNum type="arabicPeriod" startAt="4"/>
            </a:pPr>
            <a:endParaRPr lang="en-US" sz="1600" dirty="0"/>
          </a:p>
          <a:p>
            <a:pPr marL="342900" indent="-342900">
              <a:buFont typeface="+mj-lt"/>
              <a:buAutoNum type="arabicPeriod" startAt="4"/>
            </a:pPr>
            <a:r>
              <a:rPr lang="en-US" sz="1600" dirty="0"/>
              <a:t>Cosine distance :</a:t>
            </a:r>
          </a:p>
          <a:p>
            <a:pPr marL="854075" lvl="1" indent="-342900">
              <a:buFont typeface="+mj-lt"/>
              <a:buAutoNum type="alphaLcParenR"/>
            </a:pPr>
            <a:r>
              <a:rPr lang="en-US" sz="1600" dirty="0"/>
              <a:t>Similarity measure </a:t>
            </a:r>
          </a:p>
          <a:p>
            <a:pPr marL="854075" lvl="1" indent="-342900">
              <a:buFont typeface="+mj-lt"/>
              <a:buAutoNum type="alphaLcParenR"/>
            </a:pPr>
            <a:endParaRPr lang="en-US" sz="1600" dirty="0"/>
          </a:p>
          <a:p>
            <a:pPr marL="854075" lvl="1" indent="-342900">
              <a:buFont typeface="+mj-lt"/>
              <a:buAutoNum type="alphaLcParenR"/>
            </a:pPr>
            <a:endParaRPr lang="en-US" sz="1600" dirty="0"/>
          </a:p>
          <a:p>
            <a:pPr marL="854075" lvl="1" indent="-342900">
              <a:buFont typeface="+mj-lt"/>
              <a:buAutoNum type="alphaLcParenR"/>
            </a:pPr>
            <a:r>
              <a:rPr lang="en-US" sz="1600" dirty="0"/>
              <a:t>Cosine distance =  1 – s(</a:t>
            </a:r>
            <a:r>
              <a:rPr lang="en-US" sz="1600" dirty="0" err="1"/>
              <a:t>x,y</a:t>
            </a:r>
            <a:r>
              <a:rPr lang="en-US" sz="1600" dirty="0"/>
              <a:t>)</a:t>
            </a:r>
          </a:p>
          <a:p>
            <a:pPr marL="342900" indent="-342900">
              <a:buFont typeface="+mj-lt"/>
              <a:buAutoNum type="arabicPeriod" startAt="4"/>
            </a:pPr>
            <a:endParaRPr lang="en-US" sz="1600" dirty="0"/>
          </a:p>
        </p:txBody>
      </p:sp>
      <p:pic>
        <p:nvPicPr>
          <p:cNvPr id="2" name="Picture 1">
            <a:extLst>
              <a:ext uri="{FF2B5EF4-FFF2-40B4-BE49-F238E27FC236}">
                <a16:creationId xmlns:a16="http://schemas.microsoft.com/office/drawing/2014/main" id="{31B8D893-C08F-4951-B985-745E2967AB1B}"/>
              </a:ext>
            </a:extLst>
          </p:cNvPr>
          <p:cNvPicPr>
            <a:picLocks noChangeAspect="1"/>
          </p:cNvPicPr>
          <p:nvPr/>
        </p:nvPicPr>
        <p:blipFill>
          <a:blip r:embed="rId3"/>
          <a:stretch>
            <a:fillRect/>
          </a:stretch>
        </p:blipFill>
        <p:spPr>
          <a:xfrm>
            <a:off x="1219201" y="1752600"/>
            <a:ext cx="2514600" cy="639489"/>
          </a:xfrm>
          <a:prstGeom prst="rect">
            <a:avLst/>
          </a:prstGeom>
        </p:spPr>
      </p:pic>
      <p:pic>
        <p:nvPicPr>
          <p:cNvPr id="4" name="Picture 3">
            <a:extLst>
              <a:ext uri="{FF2B5EF4-FFF2-40B4-BE49-F238E27FC236}">
                <a16:creationId xmlns:a16="http://schemas.microsoft.com/office/drawing/2014/main" id="{D8CDD329-2167-442D-A380-0A6AD78319B3}"/>
              </a:ext>
            </a:extLst>
          </p:cNvPr>
          <p:cNvPicPr>
            <a:picLocks noChangeAspect="1"/>
          </p:cNvPicPr>
          <p:nvPr/>
        </p:nvPicPr>
        <p:blipFill>
          <a:blip r:embed="rId4"/>
          <a:stretch>
            <a:fillRect/>
          </a:stretch>
        </p:blipFill>
        <p:spPr>
          <a:xfrm>
            <a:off x="5508104" y="2240005"/>
            <a:ext cx="3257550" cy="1085850"/>
          </a:xfrm>
          <a:prstGeom prst="rect">
            <a:avLst/>
          </a:prstGeom>
        </p:spPr>
      </p:pic>
      <p:pic>
        <p:nvPicPr>
          <p:cNvPr id="5" name="Picture 4">
            <a:extLst>
              <a:ext uri="{FF2B5EF4-FFF2-40B4-BE49-F238E27FC236}">
                <a16:creationId xmlns:a16="http://schemas.microsoft.com/office/drawing/2014/main" id="{4B53E640-019C-475F-BB1D-A034796657D4}"/>
              </a:ext>
            </a:extLst>
          </p:cNvPr>
          <p:cNvPicPr>
            <a:picLocks noChangeAspect="1"/>
          </p:cNvPicPr>
          <p:nvPr/>
        </p:nvPicPr>
        <p:blipFill>
          <a:blip r:embed="rId5"/>
          <a:stretch>
            <a:fillRect/>
          </a:stretch>
        </p:blipFill>
        <p:spPr>
          <a:xfrm>
            <a:off x="3543300" y="4725144"/>
            <a:ext cx="2819400" cy="841612"/>
          </a:xfrm>
          <a:prstGeom prst="rect">
            <a:avLst/>
          </a:prstGeom>
        </p:spPr>
      </p:pic>
      <p:pic>
        <p:nvPicPr>
          <p:cNvPr id="7" name="Picture 6">
            <a:extLst>
              <a:ext uri="{FF2B5EF4-FFF2-40B4-BE49-F238E27FC236}">
                <a16:creationId xmlns:a16="http://schemas.microsoft.com/office/drawing/2014/main" id="{CCAEA38F-40D1-4407-B958-97EC240B0023}"/>
              </a:ext>
            </a:extLst>
          </p:cNvPr>
          <p:cNvPicPr>
            <a:picLocks noChangeAspect="1"/>
          </p:cNvPicPr>
          <p:nvPr/>
        </p:nvPicPr>
        <p:blipFill>
          <a:blip r:embed="rId6" cstate="print"/>
          <a:stretch>
            <a:fillRect/>
          </a:stretch>
        </p:blipFill>
        <p:spPr>
          <a:xfrm>
            <a:off x="7353299" y="4959537"/>
            <a:ext cx="1576956" cy="1214437"/>
          </a:xfrm>
          <a:prstGeom prst="rect">
            <a:avLst/>
          </a:prstGeom>
        </p:spPr>
      </p:pic>
      <p:cxnSp>
        <p:nvCxnSpPr>
          <p:cNvPr id="9" name="Connector: Curved 8">
            <a:extLst>
              <a:ext uri="{FF2B5EF4-FFF2-40B4-BE49-F238E27FC236}">
                <a16:creationId xmlns:a16="http://schemas.microsoft.com/office/drawing/2014/main" id="{BF854992-D0B8-4EB9-9580-37AA50F3EAE6}"/>
              </a:ext>
            </a:extLst>
          </p:cNvPr>
          <p:cNvCxnSpPr>
            <a:cxnSpLocks/>
          </p:cNvCxnSpPr>
          <p:nvPr/>
        </p:nvCxnSpPr>
        <p:spPr>
          <a:xfrm rot="10800000">
            <a:off x="5829301" y="4834001"/>
            <a:ext cx="1904998" cy="1276982"/>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863320"/>
      </p:ext>
    </p:extLst>
  </p:cSld>
  <p:clrMapOvr>
    <a:masterClrMapping/>
  </p:clrMapOvr>
  <p:transition spd="med">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itle 2"/>
          <p:cNvSpPr>
            <a:spLocks noGrp="1"/>
          </p:cNvSpPr>
          <p:nvPr>
            <p:ph type="title" idx="4294967295"/>
          </p:nvPr>
        </p:nvSpPr>
        <p:spPr>
          <a:xfrm>
            <a:off x="0" y="652463"/>
            <a:ext cx="8421688" cy="414337"/>
          </a:xfrm>
          <a:prstGeom prst="rect">
            <a:avLst/>
          </a:prstGeom>
        </p:spPr>
        <p:txBody>
          <a:bodyPr/>
          <a:lstStyle/>
          <a:p>
            <a:pPr algn="ctr"/>
            <a:r>
              <a:rPr lang="en-US" altLang="en-US" sz="2000" b="1" dirty="0" smtClean="0"/>
              <a:t>Machine Learning (Clustering – Distance calculations) </a:t>
            </a:r>
            <a:endParaRPr lang="en-US" altLang="en-US" sz="2000" b="1" dirty="0"/>
          </a:p>
        </p:txBody>
      </p:sp>
      <p:sp>
        <p:nvSpPr>
          <p:cNvPr id="340995" name="Rectangle 3"/>
          <p:cNvSpPr>
            <a:spLocks noGrp="1" noChangeArrowheads="1"/>
          </p:cNvSpPr>
          <p:nvPr>
            <p:ph idx="4294967295"/>
          </p:nvPr>
        </p:nvSpPr>
        <p:spPr>
          <a:xfrm>
            <a:off x="457200" y="1600200"/>
            <a:ext cx="8229600" cy="3808412"/>
          </a:xfrm>
        </p:spPr>
        <p:txBody>
          <a:bodyPr>
            <a:spAutoFit/>
          </a:bodyPr>
          <a:lstStyle/>
          <a:p>
            <a:pPr marL="342900" indent="-342900">
              <a:buFont typeface="+mj-lt"/>
              <a:buAutoNum type="arabicPeriod" startAt="6"/>
            </a:pPr>
            <a:r>
              <a:rPr lang="en-US" sz="1600" dirty="0"/>
              <a:t>Edit distance : is a way of quantifying how dissimilar two vectors are to one another by counting the minimum number of operations required to transform one string into the other**. One example of this is Levenshtein distance</a:t>
            </a:r>
          </a:p>
          <a:p>
            <a:pPr marL="854075" lvl="1" indent="-342900">
              <a:buFont typeface="+mj-lt"/>
              <a:buAutoNum type="alphaLcPeriod"/>
            </a:pPr>
            <a:r>
              <a:rPr lang="en-US" sz="1600" dirty="0"/>
              <a:t>For example, the Levenshtein distance between "kitten" and "sitting" is 3, since the following three edits change one into the other, and there is no way to do it with fewer than three edits:</a:t>
            </a:r>
          </a:p>
          <a:p>
            <a:pPr marL="1200150" lvl="2" indent="-342900">
              <a:buFont typeface="+mj-lt"/>
              <a:buAutoNum type="romanUcPeriod"/>
            </a:pPr>
            <a:r>
              <a:rPr lang="en-US" b="1" dirty="0"/>
              <a:t>k</a:t>
            </a:r>
            <a:r>
              <a:rPr lang="en-US" dirty="0"/>
              <a:t>itten → </a:t>
            </a:r>
            <a:r>
              <a:rPr lang="en-US" b="1" dirty="0"/>
              <a:t>s</a:t>
            </a:r>
            <a:r>
              <a:rPr lang="en-US" dirty="0"/>
              <a:t>itten (substitution of "s" for "k")</a:t>
            </a:r>
          </a:p>
          <a:p>
            <a:pPr marL="1200150" lvl="2" indent="-342900">
              <a:buFont typeface="+mj-lt"/>
              <a:buAutoNum type="romanUcPeriod"/>
            </a:pPr>
            <a:r>
              <a:rPr lang="en-US" dirty="0"/>
              <a:t>sitt</a:t>
            </a:r>
            <a:r>
              <a:rPr lang="en-US" b="1" dirty="0"/>
              <a:t>e</a:t>
            </a:r>
            <a:r>
              <a:rPr lang="en-US" dirty="0"/>
              <a:t>n → sitt</a:t>
            </a:r>
            <a:r>
              <a:rPr lang="en-US" b="1" dirty="0"/>
              <a:t>i</a:t>
            </a:r>
            <a:r>
              <a:rPr lang="en-US" dirty="0"/>
              <a:t>n (substitution of "</a:t>
            </a:r>
            <a:r>
              <a:rPr lang="en-US" dirty="0" err="1"/>
              <a:t>i</a:t>
            </a:r>
            <a:r>
              <a:rPr lang="en-US" dirty="0"/>
              <a:t>" for "e")</a:t>
            </a:r>
          </a:p>
          <a:p>
            <a:pPr marL="1200150" lvl="2" indent="-342900">
              <a:buFont typeface="+mj-lt"/>
              <a:buAutoNum type="romanUcPeriod"/>
            </a:pPr>
            <a:r>
              <a:rPr lang="en-US" dirty="0"/>
              <a:t>sittin → sittin</a:t>
            </a:r>
            <a:r>
              <a:rPr lang="en-US" b="1" dirty="0"/>
              <a:t>g</a:t>
            </a:r>
            <a:r>
              <a:rPr lang="en-US" dirty="0"/>
              <a:t> (insertion of "g" at the end).</a:t>
            </a:r>
          </a:p>
          <a:p>
            <a:pPr marL="342900" indent="-342900">
              <a:buFont typeface="+mj-lt"/>
              <a:buAutoNum type="arabicPeriod" startAt="6"/>
            </a:pPr>
            <a:endParaRPr lang="en-US" sz="1600" dirty="0"/>
          </a:p>
          <a:p>
            <a:pPr marL="342900" indent="-342900">
              <a:buFont typeface="+mj-lt"/>
              <a:buAutoNum type="arabicPeriod" startAt="6"/>
            </a:pPr>
            <a:endParaRPr lang="en-US" sz="1600" dirty="0"/>
          </a:p>
          <a:p>
            <a:pPr marL="342900" indent="-342900">
              <a:buFont typeface="+mj-lt"/>
              <a:buAutoNum type="arabicPeriod" startAt="6"/>
            </a:pPr>
            <a:endParaRPr lang="en-US" sz="1600" dirty="0"/>
          </a:p>
          <a:p>
            <a:pPr marL="342900" indent="-342900">
              <a:buFont typeface="+mj-lt"/>
              <a:buAutoNum type="arabicPeriod" startAt="6"/>
            </a:pPr>
            <a:endParaRPr lang="en-US" sz="1600" dirty="0"/>
          </a:p>
        </p:txBody>
      </p:sp>
      <p:sp>
        <p:nvSpPr>
          <p:cNvPr id="3" name="TextBox 2">
            <a:extLst>
              <a:ext uri="{FF2B5EF4-FFF2-40B4-BE49-F238E27FC236}">
                <a16:creationId xmlns:a16="http://schemas.microsoft.com/office/drawing/2014/main" id="{C054A535-681B-49D2-A1C0-FD61AF81E1A9}"/>
              </a:ext>
            </a:extLst>
          </p:cNvPr>
          <p:cNvSpPr txBox="1"/>
          <p:nvPr/>
        </p:nvSpPr>
        <p:spPr>
          <a:xfrm>
            <a:off x="457200" y="6248400"/>
            <a:ext cx="8414664" cy="369332"/>
          </a:xfrm>
          <a:prstGeom prst="rect">
            <a:avLst/>
          </a:prstGeom>
          <a:noFill/>
        </p:spPr>
        <p:txBody>
          <a:bodyPr wrap="square" rtlCol="0">
            <a:spAutoFit/>
          </a:bodyPr>
          <a:lstStyle/>
          <a:p>
            <a:r>
              <a:rPr lang="en-US" dirty="0">
                <a:solidFill>
                  <a:schemeClr val="tx1">
                    <a:lumMod val="50000"/>
                    <a:lumOff val="50000"/>
                  </a:schemeClr>
                </a:solidFill>
              </a:rPr>
              <a:t>** </a:t>
            </a:r>
            <a:r>
              <a:rPr lang="en-US" sz="1200" dirty="0"/>
              <a:t>https://en.wikipedia.org/wiki/Edit_distance</a:t>
            </a:r>
          </a:p>
        </p:txBody>
      </p:sp>
    </p:spTree>
    <p:extLst>
      <p:ext uri="{BB962C8B-B14F-4D97-AF65-F5344CB8AC3E}">
        <p14:creationId xmlns:p14="http://schemas.microsoft.com/office/powerpoint/2010/main" val="2233612642"/>
      </p:ext>
    </p:extLst>
  </p:cSld>
  <p:clrMapOvr>
    <a:masterClrMapping/>
  </p:clrMapOvr>
  <p:transition spd="med">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itle 2"/>
          <p:cNvSpPr>
            <a:spLocks noGrp="1"/>
          </p:cNvSpPr>
          <p:nvPr>
            <p:ph type="title" idx="4294967295"/>
          </p:nvPr>
        </p:nvSpPr>
        <p:spPr>
          <a:xfrm>
            <a:off x="0" y="652463"/>
            <a:ext cx="8421688" cy="414337"/>
          </a:xfrm>
          <a:prstGeom prst="rect">
            <a:avLst/>
          </a:prstGeom>
        </p:spPr>
        <p:txBody>
          <a:bodyPr/>
          <a:lstStyle/>
          <a:p>
            <a:pPr algn="ctr"/>
            <a:r>
              <a:rPr lang="en-US" altLang="en-US" sz="2000" b="1" dirty="0"/>
              <a:t>Machine Learning (Clustering – Distance calculations) </a:t>
            </a:r>
          </a:p>
        </p:txBody>
      </p:sp>
      <p:sp>
        <p:nvSpPr>
          <p:cNvPr id="340995" name="Rectangle 3"/>
          <p:cNvSpPr>
            <a:spLocks noGrp="1" noChangeArrowheads="1"/>
          </p:cNvSpPr>
          <p:nvPr>
            <p:ph idx="4294967295"/>
          </p:nvPr>
        </p:nvSpPr>
        <p:spPr>
          <a:xfrm>
            <a:off x="914400" y="1058863"/>
            <a:ext cx="8229600" cy="1717675"/>
          </a:xfrm>
        </p:spPr>
        <p:txBody>
          <a:bodyPr>
            <a:spAutoFit/>
          </a:bodyPr>
          <a:lstStyle/>
          <a:p>
            <a:pPr marL="342900" indent="-342900">
              <a:buFont typeface="+mj-lt"/>
              <a:buAutoNum type="arabicPeriod" startAt="7"/>
            </a:pPr>
            <a:r>
              <a:rPr lang="en-US" sz="1600" dirty="0"/>
              <a:t>Mahalanobis distance : It takes into account the correlation between measurements. Measurements that are highly correlated are closer than measurements that are uncorrelated or mildly correlated. </a:t>
            </a:r>
          </a:p>
          <a:p>
            <a:pPr marL="342900" indent="-342900">
              <a:buFont typeface="+mj-lt"/>
              <a:buAutoNum type="arabicPeriod" startAt="7"/>
            </a:pPr>
            <a:endParaRPr lang="en-US" sz="1600" dirty="0"/>
          </a:p>
          <a:p>
            <a:pPr marL="342900" indent="-342900">
              <a:buFont typeface="+mj-lt"/>
              <a:buAutoNum type="arabicPeriod" startAt="7"/>
            </a:pPr>
            <a:endParaRPr lang="en-US" sz="1600" dirty="0"/>
          </a:p>
          <a:p>
            <a:pPr marL="342900" indent="-342900">
              <a:buFont typeface="+mj-lt"/>
              <a:buAutoNum type="arabicPeriod" startAt="7"/>
            </a:pPr>
            <a:endParaRPr lang="en-US" sz="1600" dirty="0"/>
          </a:p>
        </p:txBody>
      </p:sp>
      <p:sp>
        <p:nvSpPr>
          <p:cNvPr id="3" name="TextBox 2">
            <a:extLst>
              <a:ext uri="{FF2B5EF4-FFF2-40B4-BE49-F238E27FC236}">
                <a16:creationId xmlns:a16="http://schemas.microsoft.com/office/drawing/2014/main" id="{C054A535-681B-49D2-A1C0-FD61AF81E1A9}"/>
              </a:ext>
            </a:extLst>
          </p:cNvPr>
          <p:cNvSpPr txBox="1"/>
          <p:nvPr/>
        </p:nvSpPr>
        <p:spPr>
          <a:xfrm>
            <a:off x="457200" y="6248400"/>
            <a:ext cx="8414664" cy="369332"/>
          </a:xfrm>
          <a:prstGeom prst="rect">
            <a:avLst/>
          </a:prstGeom>
          <a:noFill/>
        </p:spPr>
        <p:txBody>
          <a:bodyPr wrap="square" rtlCol="0">
            <a:spAutoFit/>
          </a:bodyPr>
          <a:lstStyle/>
          <a:p>
            <a:r>
              <a:rPr lang="en-US" dirty="0">
                <a:solidFill>
                  <a:schemeClr val="tx1">
                    <a:lumMod val="50000"/>
                    <a:lumOff val="50000"/>
                  </a:schemeClr>
                </a:solidFill>
              </a:rPr>
              <a:t>** </a:t>
            </a:r>
            <a:r>
              <a:rPr lang="en-US" sz="1200" dirty="0"/>
              <a:t>https://en.wikipedia.org/wiki/Edit_distance</a:t>
            </a:r>
          </a:p>
        </p:txBody>
      </p:sp>
      <p:pic>
        <p:nvPicPr>
          <p:cNvPr id="5" name="Picture 4">
            <a:extLst>
              <a:ext uri="{FF2B5EF4-FFF2-40B4-BE49-F238E27FC236}">
                <a16:creationId xmlns:a16="http://schemas.microsoft.com/office/drawing/2014/main" id="{D4FD9C96-61B5-4C74-A8C5-0A26A21FFE72}"/>
              </a:ext>
            </a:extLst>
          </p:cNvPr>
          <p:cNvPicPr>
            <a:picLocks noChangeAspect="1"/>
          </p:cNvPicPr>
          <p:nvPr/>
        </p:nvPicPr>
        <p:blipFill>
          <a:blip r:embed="rId3"/>
          <a:stretch>
            <a:fillRect/>
          </a:stretch>
        </p:blipFill>
        <p:spPr>
          <a:xfrm>
            <a:off x="762000" y="2133600"/>
            <a:ext cx="3048000" cy="3048000"/>
          </a:xfrm>
          <a:prstGeom prst="rect">
            <a:avLst/>
          </a:prstGeom>
        </p:spPr>
      </p:pic>
      <p:sp>
        <p:nvSpPr>
          <p:cNvPr id="2" name="TextBox 1">
            <a:extLst>
              <a:ext uri="{FF2B5EF4-FFF2-40B4-BE49-F238E27FC236}">
                <a16:creationId xmlns:a16="http://schemas.microsoft.com/office/drawing/2014/main" id="{C8ED30D2-9305-4DF4-A40F-57F6CE7E0DCF}"/>
              </a:ext>
            </a:extLst>
          </p:cNvPr>
          <p:cNvSpPr txBox="1"/>
          <p:nvPr/>
        </p:nvSpPr>
        <p:spPr>
          <a:xfrm>
            <a:off x="4038600" y="2209800"/>
            <a:ext cx="4648200" cy="2462213"/>
          </a:xfrm>
          <a:prstGeom prst="rect">
            <a:avLst/>
          </a:prstGeom>
          <a:noFill/>
        </p:spPr>
        <p:txBody>
          <a:bodyPr wrap="square" rtlCol="0">
            <a:spAutoFit/>
          </a:bodyPr>
          <a:lstStyle/>
          <a:p>
            <a:pPr marL="342900" indent="-342900">
              <a:buFont typeface="+mj-lt"/>
              <a:buAutoNum type="alphaLcPeriod"/>
            </a:pPr>
            <a:r>
              <a:rPr lang="en-US" sz="1400" dirty="0"/>
              <a:t>The Euclidean distance is circular while the Mahalanobis distance (</a:t>
            </a:r>
            <a:r>
              <a:rPr lang="en-US" sz="1400" i="1" dirty="0"/>
              <a:t>M</a:t>
            </a:r>
            <a:r>
              <a:rPr lang="en-US" sz="1400" dirty="0"/>
              <a:t>) is elliptical. </a:t>
            </a:r>
          </a:p>
          <a:p>
            <a:pPr marL="342900" indent="-342900">
              <a:buFont typeface="+mj-lt"/>
              <a:buAutoNum type="alphaLcPeriod"/>
            </a:pPr>
            <a:endParaRPr lang="en-US" sz="1400" dirty="0"/>
          </a:p>
          <a:p>
            <a:pPr marL="342900" indent="-342900">
              <a:buFont typeface="+mj-lt"/>
              <a:buAutoNum type="alphaLcPeriod"/>
            </a:pPr>
            <a:r>
              <a:rPr lang="en-US" sz="1400" dirty="0"/>
              <a:t>The blue ellipse represents a line of equidistant points in terms of </a:t>
            </a:r>
            <a:r>
              <a:rPr lang="en-US" sz="1400" i="1" dirty="0"/>
              <a:t>M</a:t>
            </a:r>
            <a:r>
              <a:rPr lang="en-US" sz="1400" dirty="0"/>
              <a:t> that scales data to the variance in each direction. </a:t>
            </a:r>
          </a:p>
          <a:p>
            <a:pPr marL="342900" indent="-342900">
              <a:buFont typeface="+mj-lt"/>
              <a:buAutoNum type="alphaLcPeriod"/>
            </a:pPr>
            <a:endParaRPr lang="en-US" sz="1400" dirty="0"/>
          </a:p>
          <a:p>
            <a:pPr marL="342900" indent="-342900">
              <a:buFont typeface="+mj-lt"/>
              <a:buAutoNum type="alphaLcPeriod"/>
            </a:pPr>
            <a:r>
              <a:rPr lang="en-US" sz="1400" dirty="0"/>
              <a:t>The </a:t>
            </a:r>
            <a:r>
              <a:rPr lang="en-US" sz="1400" i="1" dirty="0"/>
              <a:t>M</a:t>
            </a:r>
            <a:r>
              <a:rPr lang="en-US" sz="1400" dirty="0"/>
              <a:t> between green points and the center are equal. However, the Euclidean distance between each green point and the center is different, as shown by the Euclidean equidistance pink circles.</a:t>
            </a:r>
            <a:endParaRPr lang="en-US" sz="1400" dirty="0">
              <a:solidFill>
                <a:schemeClr val="tx1">
                  <a:lumMod val="50000"/>
                  <a:lumOff val="50000"/>
                </a:schemeClr>
              </a:solidFill>
            </a:endParaRPr>
          </a:p>
        </p:txBody>
      </p:sp>
      <p:sp>
        <p:nvSpPr>
          <p:cNvPr id="4" name="TextBox 3">
            <a:extLst>
              <a:ext uri="{FF2B5EF4-FFF2-40B4-BE49-F238E27FC236}">
                <a16:creationId xmlns:a16="http://schemas.microsoft.com/office/drawing/2014/main" id="{2F7CEEE0-ECBE-4F9D-9E41-30A0B8DE251F}"/>
              </a:ext>
            </a:extLst>
          </p:cNvPr>
          <p:cNvSpPr txBox="1"/>
          <p:nvPr/>
        </p:nvSpPr>
        <p:spPr>
          <a:xfrm>
            <a:off x="941618" y="5148943"/>
            <a:ext cx="7930246" cy="461665"/>
          </a:xfrm>
          <a:prstGeom prst="rect">
            <a:avLst/>
          </a:prstGeom>
          <a:noFill/>
        </p:spPr>
        <p:txBody>
          <a:bodyPr wrap="square" rtlCol="0">
            <a:spAutoFit/>
          </a:bodyPr>
          <a:lstStyle/>
          <a:p>
            <a:r>
              <a:rPr lang="en-US" sz="1200" dirty="0"/>
              <a:t>Source: https://www.intechopen.com/books/soil-fertility/nutrient-balance-as-paradigm-of-plant-and-soil-chemometricsnutrient-balance-as-paradigm-of-soil-and-</a:t>
            </a:r>
          </a:p>
        </p:txBody>
      </p:sp>
    </p:spTree>
    <p:extLst>
      <p:ext uri="{BB962C8B-B14F-4D97-AF65-F5344CB8AC3E}">
        <p14:creationId xmlns:p14="http://schemas.microsoft.com/office/powerpoint/2010/main" val="987193746"/>
      </p:ext>
    </p:extLst>
  </p:cSld>
  <p:clrMapOvr>
    <a:masterClrMapping/>
  </p:clrMapOvr>
  <p:transition spd="med">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itle 2"/>
          <p:cNvSpPr>
            <a:spLocks noGrp="1"/>
          </p:cNvSpPr>
          <p:nvPr>
            <p:ph type="title" idx="4294967295"/>
          </p:nvPr>
        </p:nvSpPr>
        <p:spPr>
          <a:xfrm>
            <a:off x="0" y="652463"/>
            <a:ext cx="8421688" cy="414337"/>
          </a:xfrm>
          <a:prstGeom prst="rect">
            <a:avLst/>
          </a:prstGeom>
        </p:spPr>
        <p:txBody>
          <a:bodyPr/>
          <a:lstStyle/>
          <a:p>
            <a:pPr algn="ctr"/>
            <a:r>
              <a:rPr lang="en-US" altLang="en-US" sz="2000" b="1" dirty="0"/>
              <a:t>Machine Learning (Clustering – Distance calculations) </a:t>
            </a:r>
          </a:p>
        </p:txBody>
      </p:sp>
      <p:sp>
        <p:nvSpPr>
          <p:cNvPr id="340995" name="Rectangle 3"/>
          <p:cNvSpPr>
            <a:spLocks noGrp="1" noChangeArrowheads="1"/>
          </p:cNvSpPr>
          <p:nvPr>
            <p:ph idx="4294967295"/>
          </p:nvPr>
        </p:nvSpPr>
        <p:spPr>
          <a:xfrm>
            <a:off x="914400" y="1268413"/>
            <a:ext cx="8229600" cy="4948237"/>
          </a:xfrm>
        </p:spPr>
        <p:txBody>
          <a:bodyPr>
            <a:spAutoFit/>
          </a:bodyPr>
          <a:lstStyle/>
          <a:p>
            <a:pPr marL="342900" indent="-342900">
              <a:buFont typeface="+mj-lt"/>
              <a:buAutoNum type="arabicPeriod"/>
            </a:pPr>
            <a:r>
              <a:rPr lang="en-US" sz="1600" dirty="0"/>
              <a:t>Distance measures and some key points:</a:t>
            </a:r>
          </a:p>
          <a:p>
            <a:pPr marL="854075" lvl="1" indent="-342900">
              <a:buFont typeface="+mj-lt"/>
              <a:buAutoNum type="alphaLcPeriod"/>
            </a:pPr>
            <a:r>
              <a:rPr lang="en-US" sz="1600" dirty="0"/>
              <a:t>Choice of distance measures play a key role in cluster analysis. </a:t>
            </a:r>
          </a:p>
          <a:p>
            <a:pPr marL="854075" lvl="1" indent="-342900">
              <a:buFont typeface="+mj-lt"/>
              <a:buAutoNum type="alphaLcPeriod"/>
            </a:pPr>
            <a:r>
              <a:rPr lang="en-US" sz="1600" dirty="0"/>
              <a:t>Domain expertise is required to select the most appropriate one</a:t>
            </a:r>
          </a:p>
          <a:p>
            <a:pPr marL="854075" lvl="1" indent="-342900">
              <a:buFont typeface="+mj-lt"/>
              <a:buAutoNum type="alphaLcPeriod"/>
            </a:pPr>
            <a:r>
              <a:rPr lang="en-US" sz="1600" dirty="0"/>
              <a:t>The key point to decide metric is what is being measured.</a:t>
            </a:r>
          </a:p>
          <a:p>
            <a:pPr marL="854075" lvl="1" indent="-342900">
              <a:buFont typeface="+mj-lt"/>
              <a:buAutoNum type="alphaLcPeriod"/>
            </a:pPr>
            <a:r>
              <a:rPr lang="en-US" sz="1600" dirty="0"/>
              <a:t>How are the different measurements related (independent or correlated)</a:t>
            </a:r>
          </a:p>
          <a:p>
            <a:pPr marL="854075" lvl="1" indent="-342900">
              <a:buFont typeface="+mj-lt"/>
              <a:buAutoNum type="alphaLcPeriod"/>
            </a:pPr>
            <a:r>
              <a:rPr lang="en-US" sz="1600" dirty="0"/>
              <a:t>What scale should be used (numerical, ordinal or nominal)</a:t>
            </a:r>
          </a:p>
          <a:p>
            <a:pPr marL="854075" lvl="1" indent="-342900">
              <a:buFont typeface="+mj-lt"/>
              <a:buAutoNum type="alphaLcPeriod"/>
            </a:pPr>
            <a:r>
              <a:rPr lang="en-US" sz="1600" dirty="0"/>
              <a:t>Are their outliers in the data on the various dimensions</a:t>
            </a:r>
          </a:p>
          <a:p>
            <a:pPr marL="854075" lvl="1" indent="-342900">
              <a:buFont typeface="+mj-lt"/>
              <a:buAutoNum type="alphaLcPeriod"/>
            </a:pPr>
            <a:r>
              <a:rPr lang="en-US" sz="1600" dirty="0"/>
              <a:t>Though Euclidian distance is the most commonly used distance metric, it has three main features that should be kept in view</a:t>
            </a:r>
          </a:p>
          <a:p>
            <a:pPr marL="1254125" lvl="2" indent="-342900">
              <a:buFont typeface="+mj-lt"/>
              <a:buAutoNum type="alphaLcPeriod"/>
            </a:pPr>
            <a:r>
              <a:rPr lang="en-US" dirty="0"/>
              <a:t>It is highly scale dependent. Changing the units of one variable can have a huge influence on the results. Hence standardizing the dimensions is a good practice</a:t>
            </a:r>
          </a:p>
          <a:p>
            <a:pPr marL="1254125" lvl="2" indent="-342900">
              <a:buFont typeface="+mj-lt"/>
              <a:buAutoNum type="alphaLcPeriod"/>
            </a:pPr>
            <a:r>
              <a:rPr lang="en-US" dirty="0"/>
              <a:t>It completely ignores the relationship between measurements (Refer to Mahalanobis distance diagram)</a:t>
            </a:r>
          </a:p>
          <a:p>
            <a:pPr marL="1254125" lvl="2" indent="-342900">
              <a:buFont typeface="+mj-lt"/>
              <a:buAutoNum type="alphaLcPeriod"/>
            </a:pPr>
            <a:r>
              <a:rPr lang="en-US" dirty="0"/>
              <a:t>It is sensitive to outliers. If the data has outliers that cannot be handled or removed, use of Manhattan distance is preferred</a:t>
            </a:r>
          </a:p>
          <a:p>
            <a:pPr marL="342900" indent="-342900">
              <a:buFont typeface="+mj-lt"/>
              <a:buAutoNum type="arabicPeriod"/>
            </a:pPr>
            <a:endParaRPr lang="en-US" sz="1600" dirty="0"/>
          </a:p>
        </p:txBody>
      </p:sp>
    </p:spTree>
    <p:extLst>
      <p:ext uri="{BB962C8B-B14F-4D97-AF65-F5344CB8AC3E}">
        <p14:creationId xmlns:p14="http://schemas.microsoft.com/office/powerpoint/2010/main" val="3028374207"/>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362075"/>
            <a:ext cx="8229600" cy="4525963"/>
          </a:xfrm>
        </p:spPr>
        <p:txBody>
          <a:bodyPr>
            <a:normAutofit/>
          </a:bodyPr>
          <a:lstStyle/>
          <a:p>
            <a:pPr lvl="2">
              <a:lnSpc>
                <a:spcPct val="200000"/>
              </a:lnSpc>
              <a:buFont typeface="Wingdings" pitchFamily="2" charset="2"/>
              <a:buChar char="ü"/>
            </a:pPr>
            <a:r>
              <a:rPr lang="en-US" sz="2400" dirty="0" smtClean="0"/>
              <a:t>Classification</a:t>
            </a:r>
          </a:p>
          <a:p>
            <a:pPr lvl="2">
              <a:lnSpc>
                <a:spcPct val="200000"/>
              </a:lnSpc>
              <a:buFont typeface="Wingdings" pitchFamily="2" charset="2"/>
              <a:buChar char="ü"/>
            </a:pPr>
            <a:r>
              <a:rPr lang="en-US" sz="2400" dirty="0" smtClean="0"/>
              <a:t>Regression</a:t>
            </a:r>
            <a:endParaRPr lang="en-US" sz="2400" dirty="0"/>
          </a:p>
        </p:txBody>
      </p:sp>
      <p:sp>
        <p:nvSpPr>
          <p:cNvPr id="4" name="Rectangle 3"/>
          <p:cNvSpPr/>
          <p:nvPr/>
        </p:nvSpPr>
        <p:spPr>
          <a:xfrm>
            <a:off x="2814050" y="685800"/>
            <a:ext cx="3515899" cy="400110"/>
          </a:xfrm>
          <a:prstGeom prst="rect">
            <a:avLst/>
          </a:prstGeom>
        </p:spPr>
        <p:txBody>
          <a:bodyPr wrap="none">
            <a:spAutoFit/>
          </a:bodyPr>
          <a:lstStyle/>
          <a:p>
            <a:r>
              <a:rPr lang="en-US" sz="2000" b="1" dirty="0"/>
              <a:t>Supervised </a:t>
            </a:r>
            <a:r>
              <a:rPr lang="en-US" sz="2000" b="1" dirty="0" smtClean="0"/>
              <a:t>Learning Types</a:t>
            </a:r>
            <a:endParaRPr lang="en-IN" sz="2000" b="1" dirty="0"/>
          </a:p>
        </p:txBody>
      </p:sp>
    </p:spTree>
    <p:extLst>
      <p:ext uri="{BB962C8B-B14F-4D97-AF65-F5344CB8AC3E}">
        <p14:creationId xmlns:p14="http://schemas.microsoft.com/office/powerpoint/2010/main" val="2160432874"/>
      </p:ext>
    </p:extLst>
  </p:cSld>
  <p:clrMapOvr>
    <a:masterClrMapping/>
  </p:clrMapOvr>
  <p:transition spd="med">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itle 2"/>
          <p:cNvSpPr>
            <a:spLocks noGrp="1"/>
          </p:cNvSpPr>
          <p:nvPr>
            <p:ph type="title" idx="4294967295"/>
          </p:nvPr>
        </p:nvSpPr>
        <p:spPr>
          <a:xfrm>
            <a:off x="404813" y="476250"/>
            <a:ext cx="8739187" cy="414338"/>
          </a:xfrm>
          <a:prstGeom prst="rect">
            <a:avLst/>
          </a:prstGeom>
        </p:spPr>
        <p:txBody>
          <a:bodyPr/>
          <a:lstStyle/>
          <a:p>
            <a:pPr algn="ctr"/>
            <a:r>
              <a:rPr lang="en-US" altLang="en-US" sz="2000" b="1" dirty="0"/>
              <a:t>Machine Learning (Clustering – Measuring distance between clusters) </a:t>
            </a:r>
          </a:p>
        </p:txBody>
      </p:sp>
      <p:sp>
        <p:nvSpPr>
          <p:cNvPr id="340995" name="Rectangle 3"/>
          <p:cNvSpPr>
            <a:spLocks noGrp="1" noChangeArrowheads="1"/>
          </p:cNvSpPr>
          <p:nvPr>
            <p:ph idx="4294967295"/>
          </p:nvPr>
        </p:nvSpPr>
        <p:spPr>
          <a:xfrm>
            <a:off x="404813" y="890588"/>
            <a:ext cx="6434138" cy="5919787"/>
          </a:xfrm>
        </p:spPr>
        <p:txBody>
          <a:bodyPr wrap="square">
            <a:spAutoFit/>
          </a:bodyPr>
          <a:lstStyle/>
          <a:p>
            <a:pPr marL="342900" indent="-342900">
              <a:buFont typeface="+mj-lt"/>
              <a:buAutoNum type="arabicPeriod"/>
            </a:pPr>
            <a:r>
              <a:rPr lang="en-US" sz="1600" dirty="0"/>
              <a:t>Ideally, a good clustering should result in compact clusters separated from one another by maximal distance. This calls for measuring the distance between cluster.  The most widely used methods include :</a:t>
            </a:r>
          </a:p>
          <a:p>
            <a:pPr marL="342900" indent="-342900">
              <a:buFont typeface="+mj-lt"/>
              <a:buAutoNum type="arabicPeriod"/>
            </a:pPr>
            <a:endParaRPr lang="en-US" sz="1600" dirty="0"/>
          </a:p>
          <a:p>
            <a:pPr marL="854075" lvl="1" indent="-342900">
              <a:buFont typeface="+mj-lt"/>
              <a:buAutoNum type="alphaLcPeriod"/>
            </a:pPr>
            <a:r>
              <a:rPr lang="en-US" sz="1600" dirty="0"/>
              <a:t>Minimum distance(single linkage) – is the distance between pair of records Ai and </a:t>
            </a:r>
            <a:r>
              <a:rPr lang="en-US" sz="1600" dirty="0" err="1"/>
              <a:t>Bj</a:t>
            </a:r>
            <a:r>
              <a:rPr lang="en-US" sz="1600" dirty="0"/>
              <a:t> that belong to clusters A and B respectively and are closest</a:t>
            </a:r>
          </a:p>
          <a:p>
            <a:pPr marL="854075" lvl="1" indent="-342900">
              <a:buFont typeface="+mj-lt"/>
              <a:buAutoNum type="alphaLcPeriod"/>
            </a:pPr>
            <a:endParaRPr lang="en-US" sz="1600" dirty="0"/>
          </a:p>
          <a:p>
            <a:pPr marL="854075" lvl="1" indent="-342900">
              <a:buFont typeface="+mj-lt"/>
              <a:buAutoNum type="alphaLcPeriod"/>
            </a:pPr>
            <a:r>
              <a:rPr lang="en-US" sz="1600" dirty="0"/>
              <a:t>Maximum distance(complete linkage) – is the largest distance between the pair of records Ai and </a:t>
            </a:r>
            <a:r>
              <a:rPr lang="en-US" sz="1600" dirty="0" err="1"/>
              <a:t>Bj</a:t>
            </a:r>
            <a:r>
              <a:rPr lang="en-US" sz="1600" dirty="0"/>
              <a:t> that belong to cluster A and B respectively </a:t>
            </a:r>
          </a:p>
          <a:p>
            <a:pPr marL="854075" lvl="1" indent="-342900">
              <a:buFont typeface="+mj-lt"/>
              <a:buAutoNum type="alphaLcPeriod"/>
            </a:pPr>
            <a:endParaRPr lang="en-US" sz="1600" dirty="0"/>
          </a:p>
          <a:p>
            <a:pPr marL="854075" lvl="1" indent="-342900">
              <a:buFont typeface="+mj-lt"/>
              <a:buAutoNum type="alphaLcPeriod"/>
            </a:pPr>
            <a:r>
              <a:rPr lang="en-US" sz="1600" dirty="0"/>
              <a:t>Average distance (average linkage) -  average distance of all possible distances between records in one cluster to records in other cluster</a:t>
            </a:r>
          </a:p>
          <a:p>
            <a:pPr marL="854075" lvl="1" indent="-342900">
              <a:buFont typeface="+mj-lt"/>
              <a:buAutoNum type="alphaLcPeriod"/>
            </a:pPr>
            <a:endParaRPr lang="en-US" sz="1600" dirty="0"/>
          </a:p>
          <a:p>
            <a:pPr marL="854075" lvl="1" indent="-342900">
              <a:buFont typeface="+mj-lt"/>
              <a:buAutoNum type="alphaLcPeriod"/>
            </a:pPr>
            <a:r>
              <a:rPr lang="en-US" sz="1600" dirty="0"/>
              <a:t>Centroid distance -  the distance between centroids of the different clusters. </a:t>
            </a:r>
          </a:p>
          <a:p>
            <a:pPr marL="342900" indent="-342900">
              <a:buFont typeface="+mj-lt"/>
              <a:buAutoNum type="arabicPeriod"/>
            </a:pPr>
            <a:endParaRPr lang="en-US" sz="1600" dirty="0"/>
          </a:p>
          <a:p>
            <a:pPr marL="342900" indent="-342900">
              <a:buFont typeface="+mj-lt"/>
              <a:buAutoNum type="arabicPeriod"/>
            </a:pPr>
            <a:r>
              <a:rPr lang="en-US" sz="1600" dirty="0"/>
              <a:t>Distance between clusters is used in hierarchical clustering</a:t>
            </a:r>
          </a:p>
        </p:txBody>
      </p:sp>
      <p:pic>
        <p:nvPicPr>
          <p:cNvPr id="2" name="Picture 1">
            <a:extLst>
              <a:ext uri="{FF2B5EF4-FFF2-40B4-BE49-F238E27FC236}">
                <a16:creationId xmlns:a16="http://schemas.microsoft.com/office/drawing/2014/main" id="{A3D1C6A8-0897-4F24-A17E-DDD031167B3B}"/>
              </a:ext>
            </a:extLst>
          </p:cNvPr>
          <p:cNvPicPr>
            <a:picLocks noChangeAspect="1"/>
          </p:cNvPicPr>
          <p:nvPr/>
        </p:nvPicPr>
        <p:blipFill>
          <a:blip r:embed="rId3"/>
          <a:stretch>
            <a:fillRect/>
          </a:stretch>
        </p:blipFill>
        <p:spPr>
          <a:xfrm>
            <a:off x="7162800" y="2057400"/>
            <a:ext cx="1576157" cy="3681412"/>
          </a:xfrm>
          <a:prstGeom prst="rect">
            <a:avLst/>
          </a:prstGeom>
        </p:spPr>
      </p:pic>
    </p:spTree>
    <p:extLst>
      <p:ext uri="{BB962C8B-B14F-4D97-AF65-F5344CB8AC3E}">
        <p14:creationId xmlns:p14="http://schemas.microsoft.com/office/powerpoint/2010/main" val="456355515"/>
      </p:ext>
    </p:extLst>
  </p:cSld>
  <p:clrMapOvr>
    <a:masterClrMapping/>
  </p:clrMapOvr>
  <p:transition spd="med">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itle 2"/>
          <p:cNvSpPr>
            <a:spLocks noGrp="1"/>
          </p:cNvSpPr>
          <p:nvPr>
            <p:ph type="title" idx="4294967295"/>
          </p:nvPr>
        </p:nvSpPr>
        <p:spPr>
          <a:xfrm>
            <a:off x="0" y="652463"/>
            <a:ext cx="8421688" cy="414337"/>
          </a:xfrm>
          <a:prstGeom prst="rect">
            <a:avLst/>
          </a:prstGeom>
        </p:spPr>
        <p:txBody>
          <a:bodyPr/>
          <a:lstStyle/>
          <a:p>
            <a:pPr algn="ctr"/>
            <a:r>
              <a:rPr lang="en-US" altLang="en-US" sz="2000" b="1" dirty="0"/>
              <a:t>Machine Learning (K Means Clustering – Some considerations ) </a:t>
            </a:r>
          </a:p>
        </p:txBody>
      </p:sp>
      <p:sp>
        <p:nvSpPr>
          <p:cNvPr id="340995" name="Rectangle 3"/>
          <p:cNvSpPr>
            <a:spLocks noGrp="1" noChangeArrowheads="1"/>
          </p:cNvSpPr>
          <p:nvPr>
            <p:ph idx="4294967295"/>
          </p:nvPr>
        </p:nvSpPr>
        <p:spPr>
          <a:xfrm>
            <a:off x="304800" y="1371600"/>
            <a:ext cx="8229600" cy="3638550"/>
          </a:xfrm>
        </p:spPr>
        <p:txBody>
          <a:bodyPr>
            <a:spAutoFit/>
          </a:bodyPr>
          <a:lstStyle/>
          <a:p>
            <a:pPr marL="342900" indent="-342900">
              <a:buFont typeface="+mj-lt"/>
              <a:buAutoNum type="arabicPeriod"/>
            </a:pPr>
            <a:r>
              <a:rPr lang="en-US" sz="1600" dirty="0"/>
              <a:t>K-Means (</a:t>
            </a:r>
            <a:r>
              <a:rPr lang="en-US" sz="1600" dirty="0" err="1"/>
              <a:t>a.k.a</a:t>
            </a:r>
            <a:r>
              <a:rPr lang="en-US" sz="1600" dirty="0"/>
              <a:t> Lloyd’s algorithm) clusters data by separating data points into groups of equal variance, minimizing a criterion known as the inertia or within-cluster sum-of-squared errors</a:t>
            </a:r>
          </a:p>
          <a:p>
            <a:pPr marL="342900" indent="-342900">
              <a:buFont typeface="+mj-lt"/>
              <a:buAutoNum type="arabicPeriod"/>
            </a:pPr>
            <a:endParaRPr lang="en-US" sz="1600" dirty="0"/>
          </a:p>
          <a:p>
            <a:pPr marL="342900" indent="-342900">
              <a:buFont typeface="+mj-lt"/>
              <a:buAutoNum type="arabicPeriod"/>
            </a:pPr>
            <a:r>
              <a:rPr lang="en-US" sz="1600" dirty="0"/>
              <a:t>It requires the number of clusters to be specified, hence the term “K” in its name</a:t>
            </a:r>
          </a:p>
          <a:p>
            <a:pPr marL="342900" indent="-342900">
              <a:buFont typeface="+mj-lt"/>
              <a:buAutoNum type="arabicPeriod"/>
            </a:pPr>
            <a:endParaRPr lang="en-US" sz="1600" dirty="0"/>
          </a:p>
          <a:p>
            <a:pPr marL="342900" indent="-342900">
              <a:buFont typeface="+mj-lt"/>
              <a:buAutoNum type="arabicPeriod"/>
            </a:pPr>
            <a:r>
              <a:rPr lang="en-US" sz="1600" dirty="0"/>
              <a:t>It divides the samples into K disjoint clusters Ci, each described by the mean of the samples in the cluster. The means are commonly called “centroids” (they are not the points from the data)</a:t>
            </a:r>
          </a:p>
          <a:p>
            <a:pPr marL="342900" indent="-342900">
              <a:buFont typeface="+mj-lt"/>
              <a:buAutoNum type="arabicPeriod"/>
            </a:pPr>
            <a:endParaRPr lang="en-US" sz="1600" dirty="0"/>
          </a:p>
          <a:p>
            <a:pPr marL="342900" indent="-342900">
              <a:buFont typeface="+mj-lt"/>
              <a:buAutoNum type="arabicPeriod"/>
            </a:pPr>
            <a:r>
              <a:rPr lang="en-US" sz="1600" dirty="0"/>
              <a:t>The K-Means algorithm chooses centroids that minimizes the inertia across all the clusters</a:t>
            </a:r>
          </a:p>
          <a:p>
            <a:pPr marL="342900" indent="-342900">
              <a:buFont typeface="+mj-lt"/>
              <a:buAutoNum type="arabicPeriod"/>
            </a:pPr>
            <a:endParaRPr lang="en-US" sz="1600" dirty="0"/>
          </a:p>
        </p:txBody>
      </p:sp>
    </p:spTree>
    <p:extLst>
      <p:ext uri="{BB962C8B-B14F-4D97-AF65-F5344CB8AC3E}">
        <p14:creationId xmlns:p14="http://schemas.microsoft.com/office/powerpoint/2010/main" val="1921482711"/>
      </p:ext>
    </p:extLst>
  </p:cSld>
  <p:clrMapOvr>
    <a:masterClrMapping/>
  </p:clrMapOvr>
  <p:transition spd="med">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itle 2"/>
          <p:cNvSpPr>
            <a:spLocks noGrp="1"/>
          </p:cNvSpPr>
          <p:nvPr>
            <p:ph type="title" idx="4294967295"/>
          </p:nvPr>
        </p:nvSpPr>
        <p:spPr>
          <a:xfrm>
            <a:off x="0" y="652463"/>
            <a:ext cx="8421688" cy="414337"/>
          </a:xfrm>
          <a:prstGeom prst="rect">
            <a:avLst/>
          </a:prstGeom>
        </p:spPr>
        <p:txBody>
          <a:bodyPr/>
          <a:lstStyle/>
          <a:p>
            <a:pPr algn="ctr"/>
            <a:r>
              <a:rPr lang="en-US" altLang="en-US" sz="2000" b="1" dirty="0"/>
              <a:t>Machine Learning (K Means Clustering – Some considerations ) </a:t>
            </a:r>
          </a:p>
        </p:txBody>
      </p:sp>
      <p:sp>
        <p:nvSpPr>
          <p:cNvPr id="340995" name="Rectangle 3"/>
          <p:cNvSpPr>
            <a:spLocks noGrp="1" noChangeArrowheads="1"/>
          </p:cNvSpPr>
          <p:nvPr>
            <p:ph idx="4294967295"/>
          </p:nvPr>
        </p:nvSpPr>
        <p:spPr>
          <a:xfrm>
            <a:off x="304800" y="1295400"/>
            <a:ext cx="8229600" cy="3884612"/>
          </a:xfrm>
        </p:spPr>
        <p:txBody>
          <a:bodyPr>
            <a:spAutoFit/>
          </a:bodyPr>
          <a:lstStyle/>
          <a:p>
            <a:pPr marL="0" indent="0">
              <a:buNone/>
            </a:pPr>
            <a:endParaRPr lang="en-US" sz="1600" dirty="0"/>
          </a:p>
          <a:p>
            <a:pPr marL="342900" indent="-342900">
              <a:buFont typeface="+mj-lt"/>
              <a:buAutoNum type="arabicPeriod" startAt="5"/>
            </a:pPr>
            <a:r>
              <a:rPr lang="en-US" sz="1600" dirty="0"/>
              <a:t>From a computational perspective, the k-means algorithm is indifferent to the units of measure for a given attribute (for example, meters or centimeters for a patient's height). However, the algorithm will identify different clusters depending on the choice of the units of measure. </a:t>
            </a:r>
          </a:p>
          <a:p>
            <a:pPr marL="342900" indent="-342900">
              <a:buFont typeface="+mj-lt"/>
              <a:buAutoNum type="arabicPeriod" startAt="5"/>
            </a:pPr>
            <a:endParaRPr lang="en-US" sz="1600" dirty="0"/>
          </a:p>
          <a:p>
            <a:pPr marL="342900" indent="-342900">
              <a:buFont typeface="+mj-lt"/>
              <a:buAutoNum type="arabicPeriod" startAt="5"/>
            </a:pPr>
            <a:r>
              <a:rPr lang="en-IN" sz="1600" dirty="0"/>
              <a:t>Choosing different starting points can result in different clusters. The algorithm is sensitive to the initial starting condition</a:t>
            </a:r>
          </a:p>
          <a:p>
            <a:pPr marL="342900" indent="-342900">
              <a:buFont typeface="+mj-lt"/>
              <a:buAutoNum type="arabicPeriod" startAt="5"/>
            </a:pPr>
            <a:endParaRPr lang="en-IN" sz="1600" dirty="0"/>
          </a:p>
          <a:p>
            <a:pPr marL="342900" indent="-342900">
              <a:buFont typeface="+mj-lt"/>
              <a:buAutoNum type="arabicPeriod" startAt="5"/>
            </a:pPr>
            <a:r>
              <a:rPr lang="en-IN" sz="1600" dirty="0"/>
              <a:t>Given enough time, K-means will always converge, however this may be a local minimum. This is highly dependent on the initialization of the centroids</a:t>
            </a:r>
          </a:p>
          <a:p>
            <a:pPr marL="342900" indent="-342900">
              <a:buFont typeface="+mj-lt"/>
              <a:buAutoNum type="arabicPeriod" startAt="5"/>
            </a:pPr>
            <a:endParaRPr lang="en-IN" sz="1600" dirty="0"/>
          </a:p>
          <a:p>
            <a:pPr marL="342900" indent="-342900">
              <a:buFont typeface="+mj-lt"/>
              <a:buAutoNum type="arabicPeriod" startAt="5"/>
            </a:pPr>
            <a:r>
              <a:rPr lang="en-IN" sz="1600" dirty="0" err="1"/>
              <a:t>Scikit</a:t>
            </a:r>
            <a:r>
              <a:rPr lang="en-IN" sz="1600" dirty="0"/>
              <a:t>-learn has implemented K-mean++ initialization scheme, which initializes centroids to be distant to one another which provably leads to better results</a:t>
            </a:r>
          </a:p>
        </p:txBody>
      </p:sp>
    </p:spTree>
    <p:extLst>
      <p:ext uri="{BB962C8B-B14F-4D97-AF65-F5344CB8AC3E}">
        <p14:creationId xmlns:p14="http://schemas.microsoft.com/office/powerpoint/2010/main" val="2866264271"/>
      </p:ext>
    </p:extLst>
  </p:cSld>
  <p:clrMapOvr>
    <a:masterClrMapping/>
  </p:clrMapOvr>
  <p:transition spd="med">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itle 2"/>
          <p:cNvSpPr>
            <a:spLocks noGrp="1"/>
          </p:cNvSpPr>
          <p:nvPr>
            <p:ph type="title" idx="4294967295"/>
          </p:nvPr>
        </p:nvSpPr>
        <p:spPr>
          <a:xfrm>
            <a:off x="0" y="404813"/>
            <a:ext cx="8421688" cy="414337"/>
          </a:xfrm>
          <a:prstGeom prst="rect">
            <a:avLst/>
          </a:prstGeom>
        </p:spPr>
        <p:txBody>
          <a:bodyPr/>
          <a:lstStyle/>
          <a:p>
            <a:pPr algn="ctr"/>
            <a:r>
              <a:rPr lang="en-US" altLang="en-US" sz="1800" b="1" dirty="0"/>
              <a:t>Machine Learning (Clustering – </a:t>
            </a:r>
            <a:r>
              <a:rPr lang="en-US" altLang="en-US" sz="1800" b="1" dirty="0" smtClean="0"/>
              <a:t>Use cases) </a:t>
            </a:r>
            <a:endParaRPr lang="en-US" altLang="en-US" sz="1800" b="1" dirty="0"/>
          </a:p>
        </p:txBody>
      </p:sp>
      <p:sp>
        <p:nvSpPr>
          <p:cNvPr id="340995" name="Rectangle 3"/>
          <p:cNvSpPr>
            <a:spLocks noGrp="1" noChangeArrowheads="1"/>
          </p:cNvSpPr>
          <p:nvPr>
            <p:ph idx="4294967295"/>
          </p:nvPr>
        </p:nvSpPr>
        <p:spPr>
          <a:xfrm>
            <a:off x="576263" y="819150"/>
            <a:ext cx="8567737" cy="6165850"/>
          </a:xfrm>
        </p:spPr>
        <p:txBody>
          <a:bodyPr wrap="square">
            <a:spAutoFit/>
          </a:bodyPr>
          <a:lstStyle/>
          <a:p>
            <a:pPr marL="342900" indent="-342900">
              <a:buFont typeface="+mj-lt"/>
              <a:buAutoNum type="arabicPeriod"/>
            </a:pPr>
            <a:r>
              <a:rPr lang="en-US" sz="1600" dirty="0"/>
              <a:t>Clustering is often used as a lead-in to classification. Once the clusters are identified, labels can be applied to each cluster to classify each group based on its characteristics. </a:t>
            </a:r>
          </a:p>
          <a:p>
            <a:pPr marL="342900" indent="-342900">
              <a:buFont typeface="+mj-lt"/>
              <a:buAutoNum type="arabicPeriod"/>
            </a:pPr>
            <a:endParaRPr lang="en-US" sz="1600" dirty="0"/>
          </a:p>
          <a:p>
            <a:pPr marL="342900" indent="-342900">
              <a:buFont typeface="+mj-lt"/>
              <a:buAutoNum type="arabicPeriod"/>
            </a:pPr>
            <a:r>
              <a:rPr lang="en-US" sz="1600" dirty="0"/>
              <a:t>Clustering is primarily an exploratory technique to discover hidden structures of the data, possibly as a prelude to more focused analysis or decision processes. </a:t>
            </a:r>
          </a:p>
          <a:p>
            <a:pPr marL="342900" indent="-342900">
              <a:buFont typeface="+mj-lt"/>
              <a:buAutoNum type="arabicPeriod"/>
            </a:pPr>
            <a:endParaRPr lang="en-US" sz="1600" dirty="0"/>
          </a:p>
          <a:p>
            <a:pPr marL="342900" indent="-342900">
              <a:buFont typeface="+mj-lt"/>
              <a:buAutoNum type="arabicPeriod"/>
            </a:pPr>
            <a:r>
              <a:rPr lang="en-US" sz="1600" dirty="0"/>
              <a:t>Some specific applications of k-means are image processing, medical, and customer segmentation</a:t>
            </a:r>
          </a:p>
          <a:p>
            <a:pPr marL="342900" indent="-342900">
              <a:buFont typeface="+mj-lt"/>
              <a:buAutoNum type="arabicPeriod"/>
            </a:pPr>
            <a:endParaRPr lang="en-US" sz="1600" dirty="0"/>
          </a:p>
          <a:p>
            <a:pPr marL="854075" lvl="1" indent="-342900">
              <a:buFont typeface="+mj-lt"/>
              <a:buAutoNum type="alphaLcPeriod"/>
            </a:pPr>
            <a:r>
              <a:rPr lang="en-US" sz="1600" b="1" dirty="0"/>
              <a:t>Image processing </a:t>
            </a:r>
            <a:r>
              <a:rPr lang="en-US" sz="1600" dirty="0"/>
              <a:t>: used to cluster of pixels representing objects in each frame. The attributes of each pixel can include brightness, color, and location, the x and y coordinates in the frame. Successive frames are examined to identify any changes to the clusters. These newly identified clusters may indicate unauthorized access to a facility. </a:t>
            </a:r>
          </a:p>
          <a:p>
            <a:pPr marL="854075" lvl="1" indent="-342900">
              <a:buFont typeface="+mj-lt"/>
              <a:buAutoNum type="alphaLcPeriod"/>
            </a:pPr>
            <a:endParaRPr lang="en-US" sz="1600" dirty="0"/>
          </a:p>
          <a:p>
            <a:pPr marL="854075" lvl="1" indent="-342900">
              <a:buFont typeface="+mj-lt"/>
              <a:buAutoNum type="alphaLcPeriod"/>
            </a:pPr>
            <a:r>
              <a:rPr lang="en-US" sz="1600" b="1" dirty="0"/>
              <a:t>Medical</a:t>
            </a:r>
            <a:r>
              <a:rPr lang="en-US" sz="1600" dirty="0"/>
              <a:t> : Patient attributes such as age, height, weight, systolic and diastolic blood pressures, cholesterol level, and other attributes can identify naturally occurring clusters under various health conditions</a:t>
            </a:r>
          </a:p>
          <a:p>
            <a:pPr marL="854075" lvl="1" indent="-342900">
              <a:buFont typeface="+mj-lt"/>
              <a:buAutoNum type="alphaLcPeriod"/>
            </a:pPr>
            <a:endParaRPr lang="en-US" sz="1600" dirty="0"/>
          </a:p>
          <a:p>
            <a:pPr marL="854075" lvl="1" indent="-342900">
              <a:buFont typeface="+mj-lt"/>
              <a:buAutoNum type="alphaLcPeriod"/>
            </a:pPr>
            <a:r>
              <a:rPr lang="en-US" sz="1600" b="1" dirty="0"/>
              <a:t>Customer segmentation </a:t>
            </a:r>
            <a:r>
              <a:rPr lang="en-US" sz="1600" dirty="0"/>
              <a:t>: Cluster customers on basis of frequency of purchase, recency of purchase, value of purchase and look for common attributes among high value customers. Target all potential customers who have similar attributes</a:t>
            </a:r>
          </a:p>
        </p:txBody>
      </p:sp>
    </p:spTree>
    <p:extLst>
      <p:ext uri="{BB962C8B-B14F-4D97-AF65-F5344CB8AC3E}">
        <p14:creationId xmlns:p14="http://schemas.microsoft.com/office/powerpoint/2010/main" val="1581596823"/>
      </p:ext>
    </p:extLst>
  </p:cSld>
  <p:clrMapOvr>
    <a:masterClrMapping/>
  </p:clrMapOvr>
  <p:transition spd="med">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itle 2"/>
          <p:cNvSpPr>
            <a:spLocks noGrp="1"/>
          </p:cNvSpPr>
          <p:nvPr>
            <p:ph type="title" idx="4294967295"/>
          </p:nvPr>
        </p:nvSpPr>
        <p:spPr>
          <a:xfrm>
            <a:off x="0" y="652463"/>
            <a:ext cx="8421688" cy="414337"/>
          </a:xfrm>
          <a:prstGeom prst="rect">
            <a:avLst/>
          </a:prstGeom>
        </p:spPr>
        <p:txBody>
          <a:bodyPr/>
          <a:lstStyle/>
          <a:p>
            <a:pPr algn="ctr"/>
            <a:r>
              <a:rPr lang="en-US" altLang="en-US" sz="2000" b="1" dirty="0"/>
              <a:t>Machine Learning (K-means Clustering) </a:t>
            </a:r>
          </a:p>
        </p:txBody>
      </p:sp>
      <p:sp>
        <p:nvSpPr>
          <p:cNvPr id="340995" name="Rectangle 3"/>
          <p:cNvSpPr>
            <a:spLocks noGrp="1" noChangeArrowheads="1"/>
          </p:cNvSpPr>
          <p:nvPr>
            <p:ph idx="4294967295"/>
          </p:nvPr>
        </p:nvSpPr>
        <p:spPr>
          <a:xfrm>
            <a:off x="914400" y="1066800"/>
            <a:ext cx="8229600" cy="5581650"/>
          </a:xfrm>
        </p:spPr>
        <p:txBody>
          <a:bodyPr>
            <a:spAutoFit/>
          </a:bodyPr>
          <a:lstStyle/>
          <a:p>
            <a:pPr marL="342900" indent="-342900">
              <a:buFont typeface="+mj-lt"/>
              <a:buAutoNum type="arabicPeriod"/>
            </a:pPr>
            <a:r>
              <a:rPr lang="en-IN" sz="1600" dirty="0"/>
              <a:t>K-means treats feature values as coordinates in the multi-dimensional feature space</a:t>
            </a:r>
          </a:p>
          <a:p>
            <a:pPr marL="342900" indent="-342900">
              <a:buFont typeface="+mj-lt"/>
              <a:buAutoNum type="arabicPeriod"/>
            </a:pPr>
            <a:endParaRPr lang="en-IN" sz="1600" dirty="0"/>
          </a:p>
          <a:p>
            <a:pPr marL="342900" indent="-342900">
              <a:buFont typeface="+mj-lt"/>
              <a:buAutoNum type="arabicPeriod"/>
            </a:pPr>
            <a:r>
              <a:rPr lang="en-IN" sz="1600" dirty="0"/>
              <a:t>The algorithm begins by choosing K points in the feature space. They serve as  initial                                 cluster centres </a:t>
            </a:r>
          </a:p>
          <a:p>
            <a:pPr marL="342900" indent="-342900">
              <a:buFont typeface="+mj-lt"/>
              <a:buAutoNum type="arabicPeriod"/>
            </a:pPr>
            <a:endParaRPr lang="en-IN" sz="1600" dirty="0"/>
          </a:p>
          <a:p>
            <a:pPr marL="342900" indent="-342900">
              <a:buFont typeface="+mj-lt"/>
              <a:buAutoNum type="arabicPeriod"/>
            </a:pPr>
            <a:r>
              <a:rPr lang="en-IN" sz="1600" dirty="0"/>
              <a:t>K-means uses same concept of distance measure as in KNN. There are different distance measuring methods </a:t>
            </a:r>
          </a:p>
          <a:p>
            <a:pPr marL="854075" lvl="1" indent="-342900">
              <a:buFont typeface="+mj-lt"/>
              <a:buAutoNum type="alphaLcPeriod"/>
            </a:pPr>
            <a:r>
              <a:rPr lang="en-IN" sz="1600" dirty="0"/>
              <a:t>Euclidean distance</a:t>
            </a:r>
          </a:p>
          <a:p>
            <a:pPr marL="854075" lvl="1" indent="-342900">
              <a:buFont typeface="+mj-lt"/>
              <a:buAutoNum type="alphaLcPeriod"/>
            </a:pPr>
            <a:r>
              <a:rPr lang="en-IN" sz="1600" dirty="0"/>
              <a:t>Manhattan distance</a:t>
            </a:r>
          </a:p>
          <a:p>
            <a:pPr marL="854075" lvl="1" indent="-342900">
              <a:buFont typeface="+mj-lt"/>
              <a:buAutoNum type="alphaLcPeriod"/>
            </a:pPr>
            <a:r>
              <a:rPr lang="en-IN" sz="1600" dirty="0"/>
              <a:t>Minkowski distance  (Ref: </a:t>
            </a:r>
            <a:r>
              <a:rPr lang="en-IN" sz="1600" dirty="0">
                <a:hlinkClick r:id="rId2"/>
              </a:rPr>
              <a:t>https://machinelearning1.wordpress.com/2013/03/25/three-famous-metrics-manhattan-euclidean-minkowski/</a:t>
            </a:r>
            <a:r>
              <a:rPr lang="en-IN" sz="1600" dirty="0"/>
              <a:t>)</a:t>
            </a:r>
          </a:p>
          <a:p>
            <a:pPr marL="854075" lvl="1" indent="-342900">
              <a:buFont typeface="+mj-lt"/>
              <a:buAutoNum type="alphaLcPeriod"/>
            </a:pPr>
            <a:endParaRPr lang="en-IN" sz="1600" dirty="0"/>
          </a:p>
          <a:p>
            <a:pPr marL="342900" indent="-342900">
              <a:buFont typeface="+mj-lt"/>
              <a:buAutoNum type="arabicPeriod"/>
            </a:pPr>
            <a:r>
              <a:rPr lang="en-IN" sz="1600" dirty="0"/>
              <a:t>If there are n features, the formula for distance between two points X and X2 is – </a:t>
            </a:r>
          </a:p>
          <a:p>
            <a:pPr marL="342900" indent="-342900">
              <a:buFont typeface="+mj-lt"/>
              <a:buAutoNum type="arabicPeriod"/>
            </a:pPr>
            <a:endParaRPr lang="en-IN" sz="1600" dirty="0"/>
          </a:p>
          <a:p>
            <a:pPr marL="0" indent="0">
              <a:buNone/>
            </a:pPr>
            <a:endParaRPr lang="en-IN" sz="1600" dirty="0"/>
          </a:p>
          <a:p>
            <a:pPr marL="342900" indent="-342900">
              <a:buFont typeface="+mj-lt"/>
              <a:buAutoNum type="arabicPeriod"/>
            </a:pPr>
            <a:endParaRPr lang="en-IN" sz="1600" dirty="0"/>
          </a:p>
          <a:p>
            <a:pPr marL="0" indent="0">
              <a:buNone/>
            </a:pPr>
            <a:r>
              <a:rPr lang="en-IN" sz="1600" dirty="0"/>
              <a:t>Using the distance formula, find distance between each sample point and each cluster centre</a:t>
            </a:r>
          </a:p>
        </p:txBody>
      </p:sp>
      <p:pic>
        <p:nvPicPr>
          <p:cNvPr id="530434" name="Picture 2"/>
          <p:cNvPicPr>
            <a:picLocks noChangeAspect="1" noChangeArrowheads="1"/>
          </p:cNvPicPr>
          <p:nvPr/>
        </p:nvPicPr>
        <p:blipFill>
          <a:blip r:embed="rId3" cstate="print"/>
          <a:srcRect/>
          <a:stretch>
            <a:fillRect/>
          </a:stretch>
        </p:blipFill>
        <p:spPr bwMode="auto">
          <a:xfrm>
            <a:off x="2339752" y="5229200"/>
            <a:ext cx="3224107" cy="609600"/>
          </a:xfrm>
          <a:prstGeom prst="rect">
            <a:avLst/>
          </a:prstGeom>
          <a:noFill/>
          <a:ln w="9525">
            <a:noFill/>
            <a:miter lim="800000"/>
            <a:headEnd/>
            <a:tailEnd/>
          </a:ln>
        </p:spPr>
      </p:pic>
    </p:spTree>
    <p:extLst>
      <p:ext uri="{BB962C8B-B14F-4D97-AF65-F5344CB8AC3E}">
        <p14:creationId xmlns:p14="http://schemas.microsoft.com/office/powerpoint/2010/main" val="1365778598"/>
      </p:ext>
    </p:extLst>
  </p:cSld>
  <p:clrMapOvr>
    <a:masterClrMapping/>
  </p:clrMapOvr>
  <p:transition spd="med">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itle 2"/>
          <p:cNvSpPr>
            <a:spLocks noGrp="1"/>
          </p:cNvSpPr>
          <p:nvPr>
            <p:ph type="title" idx="4294967295"/>
          </p:nvPr>
        </p:nvSpPr>
        <p:spPr>
          <a:xfrm>
            <a:off x="0" y="652463"/>
            <a:ext cx="8421688" cy="414337"/>
          </a:xfrm>
          <a:prstGeom prst="rect">
            <a:avLst/>
          </a:prstGeom>
        </p:spPr>
        <p:txBody>
          <a:bodyPr/>
          <a:lstStyle/>
          <a:p>
            <a:pPr algn="ctr"/>
            <a:r>
              <a:rPr lang="en-US" altLang="en-US" sz="2000" b="1" dirty="0"/>
              <a:t>Machine Learning (K-means Clustering) </a:t>
            </a:r>
          </a:p>
        </p:txBody>
      </p:sp>
      <mc:AlternateContent xmlns:mc="http://schemas.openxmlformats.org/markup-compatibility/2006" xmlns:a14="http://schemas.microsoft.com/office/drawing/2010/main">
        <mc:Choice Requires="a14">
          <p:sp>
            <p:nvSpPr>
              <p:cNvPr id="340995" name="Rectangle 3"/>
              <p:cNvSpPr>
                <a:spLocks noGrp="1" noChangeArrowheads="1"/>
              </p:cNvSpPr>
              <p:nvPr>
                <p:ph idx="4294967295"/>
              </p:nvPr>
            </p:nvSpPr>
            <p:spPr>
              <a:xfrm>
                <a:off x="914400" y="1341438"/>
                <a:ext cx="8229600" cy="3702050"/>
              </a:xfrm>
            </p:spPr>
            <p:txBody>
              <a:bodyPr>
                <a:spAutoFit/>
              </a:bodyPr>
              <a:lstStyle/>
              <a:p>
                <a:pPr marL="342900" indent="-342900">
                  <a:buFont typeface="+mj-lt"/>
                  <a:buAutoNum type="arabicPeriod" startAt="6"/>
                </a:pPr>
                <a:r>
                  <a:rPr lang="en-US" sz="1600" dirty="0"/>
                  <a:t>The objective function of clustering is </a:t>
                </a:r>
              </a:p>
              <a:p>
                <a:pPr lvl="1"/>
                <a:r>
                  <a:rPr lang="en-US" sz="1600" dirty="0"/>
                  <a:t>Given: a set of </a:t>
                </a:r>
                <a14:m>
                  <m:oMath xmlns:m="http://schemas.openxmlformats.org/officeDocument/2006/math">
                    <m:r>
                      <a:rPr lang="en-US" sz="1600" i="1" dirty="0">
                        <a:latin typeface="Cambria Math"/>
                      </a:rPr>
                      <m:t>𝑛</m:t>
                    </m:r>
                  </m:oMath>
                </a14:m>
                <a:r>
                  <a:rPr lang="en-US" sz="1600" dirty="0"/>
                  <a:t>observations </a:t>
                </a:r>
                <a14:m>
                  <m:oMath xmlns:m="http://schemas.openxmlformats.org/officeDocument/2006/math">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b="1" i="1">
                                <a:latin typeface="Cambria Math"/>
                              </a:rPr>
                              <m:t>𝒙</m:t>
                            </m:r>
                          </m:e>
                          <m:sub>
                            <m:r>
                              <a:rPr lang="en-US" sz="1600" i="1">
                                <a:latin typeface="Cambria Math"/>
                              </a:rPr>
                              <m:t>1</m:t>
                            </m:r>
                          </m:sub>
                        </m:sSub>
                        <m:r>
                          <a:rPr lang="en-US" sz="1600" i="1">
                            <a:latin typeface="Cambria Math"/>
                          </a:rPr>
                          <m:t>,</m:t>
                        </m:r>
                        <m:sSub>
                          <m:sSubPr>
                            <m:ctrlPr>
                              <a:rPr lang="en-US" sz="1600" i="1">
                                <a:latin typeface="Cambria Math" panose="02040503050406030204" pitchFamily="18" charset="0"/>
                              </a:rPr>
                            </m:ctrlPr>
                          </m:sSubPr>
                          <m:e>
                            <m:r>
                              <a:rPr lang="en-US" sz="1600" b="1" i="1">
                                <a:latin typeface="Cambria Math"/>
                              </a:rPr>
                              <m:t>𝒙</m:t>
                            </m:r>
                          </m:e>
                          <m:sub>
                            <m:r>
                              <a:rPr lang="en-US" sz="1600" i="1">
                                <a:latin typeface="Cambria Math"/>
                              </a:rPr>
                              <m:t>2</m:t>
                            </m:r>
                          </m:sub>
                        </m:sSub>
                        <m:r>
                          <a:rPr lang="en-US" sz="1600" i="1">
                            <a:latin typeface="Cambria Math"/>
                          </a:rPr>
                          <m:t>, …,</m:t>
                        </m:r>
                        <m:sSub>
                          <m:sSubPr>
                            <m:ctrlPr>
                              <a:rPr lang="en-US" sz="1600" i="1">
                                <a:latin typeface="Cambria Math" panose="02040503050406030204" pitchFamily="18" charset="0"/>
                              </a:rPr>
                            </m:ctrlPr>
                          </m:sSubPr>
                          <m:e>
                            <m:r>
                              <a:rPr lang="en-US" sz="1600" b="1" i="1">
                                <a:latin typeface="Cambria Math"/>
                              </a:rPr>
                              <m:t>𝒙</m:t>
                            </m:r>
                          </m:e>
                          <m:sub>
                            <m:r>
                              <a:rPr lang="en-US" sz="1600" i="1">
                                <a:latin typeface="Cambria Math"/>
                              </a:rPr>
                              <m:t>𝑛</m:t>
                            </m:r>
                          </m:sub>
                        </m:sSub>
                      </m:e>
                    </m:d>
                    <m:r>
                      <a:rPr lang="en-US" sz="1600">
                        <a:latin typeface="Cambria Math"/>
                      </a:rPr>
                      <m:t>, </m:t>
                    </m:r>
                  </m:oMath>
                </a14:m>
                <a:r>
                  <a:rPr lang="en-US" sz="1600" dirty="0"/>
                  <a:t>where each observation is a </a:t>
                </a:r>
                <a14:m>
                  <m:oMath xmlns:m="http://schemas.openxmlformats.org/officeDocument/2006/math">
                    <m:r>
                      <a:rPr lang="en-US" sz="1600" i="1" dirty="0">
                        <a:latin typeface="Cambria Math"/>
                      </a:rPr>
                      <m:t>𝑑</m:t>
                    </m:r>
                  </m:oMath>
                </a14:m>
                <a:r>
                  <a:rPr lang="en-US" sz="1600" dirty="0"/>
                  <a:t>-dimensional real vector</a:t>
                </a:r>
              </a:p>
              <a:p>
                <a:pPr lvl="1"/>
                <a:r>
                  <a:rPr lang="en-US" sz="1600" dirty="0"/>
                  <a:t>Given: a number of clusters </a:t>
                </a:r>
                <a14:m>
                  <m:oMath xmlns:m="http://schemas.openxmlformats.org/officeDocument/2006/math">
                    <m:r>
                      <a:rPr lang="en-US" sz="1600" i="1" dirty="0">
                        <a:latin typeface="Cambria Math"/>
                      </a:rPr>
                      <m:t>𝑘</m:t>
                    </m:r>
                  </m:oMath>
                </a14:m>
                <a:endParaRPr lang="en-US" sz="1600" dirty="0"/>
              </a:p>
              <a:p>
                <a:pPr lvl="1"/>
                <a:r>
                  <a:rPr lang="en-US" sz="1600" dirty="0"/>
                  <a:t>Compute: a cluster assignment mapping </a:t>
                </a:r>
                <a:br>
                  <a:rPr lang="en-US" sz="1600" dirty="0"/>
                </a:br>
                <a14:m>
                  <m:oMath xmlns:m="http://schemas.openxmlformats.org/officeDocument/2006/math">
                    <m:r>
                      <a:rPr lang="en-US" sz="1600" i="1">
                        <a:latin typeface="Cambria Math"/>
                        <a:ea typeface="Cambria Math"/>
                      </a:rPr>
                      <m:t>𝐶</m:t>
                    </m:r>
                    <m:d>
                      <m:dPr>
                        <m:ctrlPr>
                          <a:rPr lang="en-US" sz="1600" i="1">
                            <a:latin typeface="Cambria Math" panose="02040503050406030204" pitchFamily="18" charset="0"/>
                            <a:ea typeface="Cambria Math"/>
                          </a:rPr>
                        </m:ctrlPr>
                      </m:dPr>
                      <m:e>
                        <m:sSub>
                          <m:sSubPr>
                            <m:ctrlPr>
                              <a:rPr lang="en-US" sz="1600" i="1">
                                <a:latin typeface="Cambria Math" panose="02040503050406030204" pitchFamily="18" charset="0"/>
                              </a:rPr>
                            </m:ctrlPr>
                          </m:sSubPr>
                          <m:e>
                            <m:r>
                              <a:rPr lang="en-US" sz="1600" b="1" i="1">
                                <a:latin typeface="Cambria Math"/>
                              </a:rPr>
                              <m:t>𝒙</m:t>
                            </m:r>
                          </m:e>
                          <m:sub>
                            <m:r>
                              <a:rPr lang="en-US" sz="1600" i="1">
                                <a:latin typeface="Cambria Math"/>
                              </a:rPr>
                              <m:t>𝑖</m:t>
                            </m:r>
                          </m:sub>
                        </m:sSub>
                      </m:e>
                    </m:d>
                    <m:r>
                      <a:rPr lang="en-US" sz="1600" i="1">
                        <a:latin typeface="Cambria Math"/>
                        <a:ea typeface="Cambria Math"/>
                      </a:rPr>
                      <m:t>∈</m:t>
                    </m:r>
                    <m:d>
                      <m:dPr>
                        <m:begChr m:val="{"/>
                        <m:endChr m:val="}"/>
                        <m:ctrlPr>
                          <a:rPr lang="en-US" sz="1600" i="1">
                            <a:latin typeface="Cambria Math" panose="02040503050406030204" pitchFamily="18" charset="0"/>
                            <a:ea typeface="Cambria Math"/>
                          </a:rPr>
                        </m:ctrlPr>
                      </m:dPr>
                      <m:e>
                        <m:r>
                          <a:rPr lang="en-US" sz="1600" i="1">
                            <a:latin typeface="Cambria Math"/>
                            <a:ea typeface="Cambria Math"/>
                          </a:rPr>
                          <m:t>1, …, </m:t>
                        </m:r>
                        <m:r>
                          <a:rPr lang="en-US" sz="1600" i="1">
                            <a:latin typeface="Cambria Math"/>
                            <a:ea typeface="Cambria Math"/>
                          </a:rPr>
                          <m:t>𝑘</m:t>
                        </m:r>
                      </m:e>
                    </m:d>
                  </m:oMath>
                </a14:m>
                <a:r>
                  <a:rPr lang="en-US" sz="1600" dirty="0">
                    <a:sym typeface="Wingdings" panose="05000000000000000000" pitchFamily="2" charset="2"/>
                  </a:rPr>
                  <a:t>that minimizes the </a:t>
                </a:r>
                <a:r>
                  <a:rPr lang="en-US" sz="1600" b="1" dirty="0">
                    <a:sym typeface="Wingdings" panose="05000000000000000000" pitchFamily="2" charset="2"/>
                  </a:rPr>
                  <a:t>within cluster sum of squares (WCSS)</a:t>
                </a:r>
                <a:r>
                  <a:rPr lang="en-US" sz="1600" dirty="0">
                    <a:sym typeface="Wingdings" panose="05000000000000000000" pitchFamily="2" charset="2"/>
                  </a:rPr>
                  <a:t>:</a:t>
                </a:r>
                <a:endParaRPr lang="en-US" sz="1600" b="1" dirty="0">
                  <a:sym typeface="Wingdings" panose="05000000000000000000" pitchFamily="2" charset="2"/>
                </a:endParaRPr>
              </a:p>
              <a:p>
                <a:pPr marL="457200" lvl="1" indent="0">
                  <a:buNone/>
                </a:pPr>
                <a:r>
                  <a:rPr lang="en-US" sz="1600" dirty="0"/>
                  <a:t/>
                </a:r>
                <a:br>
                  <a:rPr lang="en-US" sz="1600" dirty="0"/>
                </a:br>
                <a14:m>
                  <m:oMathPara xmlns:m="http://schemas.openxmlformats.org/officeDocument/2006/math">
                    <m:oMathParaPr>
                      <m:jc m:val="centerGroup"/>
                    </m:oMathParaPr>
                    <m:oMath xmlns:m="http://schemas.openxmlformats.org/officeDocument/2006/math">
                      <m:nary>
                        <m:naryPr>
                          <m:chr m:val="∑"/>
                          <m:ctrlPr>
                            <a:rPr lang="en-US" sz="1600" i="1">
                              <a:latin typeface="Cambria Math" panose="02040503050406030204" pitchFamily="18" charset="0"/>
                            </a:rPr>
                          </m:ctrlPr>
                        </m:naryPr>
                        <m:sub>
                          <m:r>
                            <m:rPr>
                              <m:brk m:alnAt="23"/>
                            </m:rPr>
                            <a:rPr lang="en-US" sz="1600" i="1">
                              <a:latin typeface="Cambria Math"/>
                            </a:rPr>
                            <m:t>𝑖</m:t>
                          </m:r>
                          <m:r>
                            <a:rPr lang="en-US" sz="1600" i="1">
                              <a:latin typeface="Cambria Math"/>
                            </a:rPr>
                            <m:t>=1</m:t>
                          </m:r>
                        </m:sub>
                        <m:sup>
                          <m:r>
                            <a:rPr lang="en-US" sz="1600" i="1">
                              <a:latin typeface="Cambria Math"/>
                            </a:rPr>
                            <m:t>𝑛</m:t>
                          </m:r>
                        </m:sup>
                        <m:e>
                          <m:sSup>
                            <m:sSupPr>
                              <m:ctrlPr>
                                <a:rPr lang="en-US" sz="1600" i="1">
                                  <a:latin typeface="Cambria Math" panose="02040503050406030204" pitchFamily="18" charset="0"/>
                                </a:rPr>
                              </m:ctrlPr>
                            </m:sSupPr>
                            <m:e>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b="1" i="1">
                                          <a:latin typeface="Cambria Math"/>
                                        </a:rPr>
                                        <m:t>𝒙</m:t>
                                      </m:r>
                                    </m:e>
                                    <m:sub>
                                      <m:r>
                                        <a:rPr lang="en-US" sz="1600" i="1">
                                          <a:latin typeface="Cambria Math"/>
                                        </a:rPr>
                                        <m:t>𝑖</m:t>
                                      </m:r>
                                    </m:sub>
                                  </m:sSub>
                                  <m:r>
                                    <a:rPr lang="en-US" sz="1600" i="1">
                                      <a:latin typeface="Cambria Math"/>
                                    </a:rPr>
                                    <m:t>− </m:t>
                                  </m:r>
                                  <m:sSub>
                                    <m:sSubPr>
                                      <m:ctrlPr>
                                        <a:rPr lang="en-US" sz="1600" i="1">
                                          <a:latin typeface="Cambria Math" panose="02040503050406030204" pitchFamily="18" charset="0"/>
                                          <a:ea typeface="Cambria Math"/>
                                        </a:rPr>
                                      </m:ctrlPr>
                                    </m:sSubPr>
                                    <m:e>
                                      <m:r>
                                        <a:rPr lang="en-US" sz="1600" b="1" i="1">
                                          <a:latin typeface="Cambria Math"/>
                                          <a:ea typeface="Cambria Math"/>
                                        </a:rPr>
                                        <m:t>𝝁</m:t>
                                      </m:r>
                                    </m:e>
                                    <m:sub>
                                      <m:r>
                                        <a:rPr lang="en-US" sz="1600" i="1">
                                          <a:latin typeface="Cambria Math"/>
                                          <a:ea typeface="Cambria Math"/>
                                        </a:rPr>
                                        <m:t>𝐶</m:t>
                                      </m:r>
                                      <m:r>
                                        <a:rPr lang="en-US" sz="1600" i="1">
                                          <a:latin typeface="Cambria Math"/>
                                          <a:ea typeface="Cambria Math"/>
                                        </a:rPr>
                                        <m:t>(</m:t>
                                      </m:r>
                                      <m:sSub>
                                        <m:sSubPr>
                                          <m:ctrlPr>
                                            <a:rPr lang="en-US" sz="1600" i="1">
                                              <a:latin typeface="Cambria Math" panose="02040503050406030204" pitchFamily="18" charset="0"/>
                                            </a:rPr>
                                          </m:ctrlPr>
                                        </m:sSubPr>
                                        <m:e>
                                          <m:r>
                                            <a:rPr lang="en-US" sz="1600" b="1" i="1">
                                              <a:latin typeface="Cambria Math"/>
                                            </a:rPr>
                                            <m:t>𝒙</m:t>
                                          </m:r>
                                        </m:e>
                                        <m:sub>
                                          <m:r>
                                            <a:rPr lang="en-US" sz="1600" i="1">
                                              <a:latin typeface="Cambria Math"/>
                                            </a:rPr>
                                            <m:t>𝑖</m:t>
                                          </m:r>
                                        </m:sub>
                                      </m:sSub>
                                      <m:r>
                                        <a:rPr lang="en-US" sz="1600" i="1">
                                          <a:latin typeface="Cambria Math"/>
                                          <a:ea typeface="Cambria Math"/>
                                        </a:rPr>
                                        <m:t>)</m:t>
                                      </m:r>
                                    </m:sub>
                                  </m:sSub>
                                </m:e>
                              </m:d>
                            </m:e>
                            <m:sup>
                              <m:r>
                                <a:rPr lang="en-US" sz="1600" i="1">
                                  <a:latin typeface="Cambria Math"/>
                                </a:rPr>
                                <m:t>2</m:t>
                              </m:r>
                            </m:sup>
                          </m:sSup>
                        </m:e>
                      </m:nary>
                    </m:oMath>
                  </m:oMathPara>
                </a14:m>
                <a:endParaRPr lang="en-US" sz="1600" dirty="0"/>
              </a:p>
              <a:p>
                <a:pPr marL="457200" lvl="1" indent="0">
                  <a:buNone/>
                </a:pPr>
                <a:r>
                  <a:rPr lang="en-US" sz="1600" dirty="0"/>
                  <a:t/>
                </a:r>
                <a:br>
                  <a:rPr lang="en-US" sz="1600" dirty="0"/>
                </a:br>
                <a:r>
                  <a:rPr lang="en-US" sz="1600" dirty="0"/>
                  <a:t>	where </a:t>
                </a:r>
                <a:r>
                  <a:rPr lang="en-US" sz="1600" b="1" dirty="0"/>
                  <a:t>centroid</a:t>
                </a:r>
                <a14:m>
                  <m:oMath xmlns:m="http://schemas.openxmlformats.org/officeDocument/2006/math">
                    <m:sSub>
                      <m:sSubPr>
                        <m:ctrlPr>
                          <a:rPr lang="en-US" sz="1600" i="1">
                            <a:latin typeface="Cambria Math" panose="02040503050406030204" pitchFamily="18" charset="0"/>
                            <a:ea typeface="Cambria Math"/>
                          </a:rPr>
                        </m:ctrlPr>
                      </m:sSubPr>
                      <m:e>
                        <m:r>
                          <a:rPr lang="en-US" sz="1600" b="1" i="1">
                            <a:latin typeface="Cambria Math"/>
                            <a:ea typeface="Cambria Math"/>
                          </a:rPr>
                          <m:t>𝝁</m:t>
                        </m:r>
                      </m:e>
                      <m:sub>
                        <m:r>
                          <a:rPr lang="en-US" sz="1600" i="1">
                            <a:latin typeface="Cambria Math"/>
                            <a:ea typeface="Cambria Math"/>
                          </a:rPr>
                          <m:t>𝐶</m:t>
                        </m:r>
                        <m:r>
                          <a:rPr lang="en-US" sz="1600" i="1">
                            <a:latin typeface="Cambria Math"/>
                            <a:ea typeface="Cambria Math"/>
                          </a:rPr>
                          <m:t>(</m:t>
                        </m:r>
                        <m:sSub>
                          <m:sSubPr>
                            <m:ctrlPr>
                              <a:rPr lang="en-US" sz="1600" i="1">
                                <a:latin typeface="Cambria Math" panose="02040503050406030204" pitchFamily="18" charset="0"/>
                              </a:rPr>
                            </m:ctrlPr>
                          </m:sSubPr>
                          <m:e>
                            <m:r>
                              <a:rPr lang="en-US" sz="1600" b="1" i="1">
                                <a:latin typeface="Cambria Math"/>
                              </a:rPr>
                              <m:t>𝒙</m:t>
                            </m:r>
                          </m:e>
                          <m:sub>
                            <m:r>
                              <a:rPr lang="en-US" sz="1600" i="1">
                                <a:latin typeface="Cambria Math"/>
                              </a:rPr>
                              <m:t>𝑖</m:t>
                            </m:r>
                          </m:sub>
                        </m:sSub>
                        <m:r>
                          <a:rPr lang="en-US" sz="1600" i="1">
                            <a:latin typeface="Cambria Math"/>
                            <a:ea typeface="Cambria Math"/>
                          </a:rPr>
                          <m:t>)</m:t>
                        </m:r>
                      </m:sub>
                    </m:sSub>
                  </m:oMath>
                </a14:m>
                <a:r>
                  <a:rPr lang="en-US" sz="1600" dirty="0"/>
                  <a:t> is the mean of the points in cluster </a:t>
                </a:r>
                <a14:m>
                  <m:oMath xmlns:m="http://schemas.openxmlformats.org/officeDocument/2006/math">
                    <m:r>
                      <a:rPr lang="en-US" sz="1600" i="1">
                        <a:latin typeface="Cambria Math"/>
                        <a:ea typeface="Cambria Math"/>
                      </a:rPr>
                      <m:t>𝐶</m:t>
                    </m:r>
                    <m:r>
                      <a:rPr lang="en-US" sz="1600" i="1">
                        <a:latin typeface="Cambria Math"/>
                        <a:ea typeface="Cambria Math"/>
                      </a:rPr>
                      <m:t>(</m:t>
                    </m:r>
                    <m:sSub>
                      <m:sSubPr>
                        <m:ctrlPr>
                          <a:rPr lang="en-US" sz="1600" i="1">
                            <a:latin typeface="Cambria Math" panose="02040503050406030204" pitchFamily="18" charset="0"/>
                          </a:rPr>
                        </m:ctrlPr>
                      </m:sSubPr>
                      <m:e>
                        <m:r>
                          <a:rPr lang="en-US" sz="1600" b="1" i="1">
                            <a:latin typeface="Cambria Math"/>
                          </a:rPr>
                          <m:t>𝒙</m:t>
                        </m:r>
                      </m:e>
                      <m:sub>
                        <m:r>
                          <a:rPr lang="en-US" sz="1600" i="1">
                            <a:latin typeface="Cambria Math"/>
                          </a:rPr>
                          <m:t>𝑖</m:t>
                        </m:r>
                      </m:sub>
                    </m:sSub>
                    <m:r>
                      <a:rPr lang="en-US" sz="1600" i="1">
                        <a:latin typeface="Cambria Math"/>
                        <a:ea typeface="Cambria Math"/>
                      </a:rPr>
                      <m:t>)</m:t>
                    </m:r>
                  </m:oMath>
                </a14:m>
                <a:endParaRPr lang="en-US" sz="1600" dirty="0"/>
              </a:p>
              <a:p>
                <a:pPr marL="0" indent="0">
                  <a:buNone/>
                </a:pPr>
                <a:endParaRPr lang="en-IN" sz="1600" dirty="0"/>
              </a:p>
            </p:txBody>
          </p:sp>
        </mc:Choice>
        <mc:Fallback xmlns="">
          <p:sp>
            <p:nvSpPr>
              <p:cNvPr id="340995" name="Rectangle 3"/>
              <p:cNvSpPr>
                <a:spLocks noGrp="1" noRot="1" noChangeAspect="1" noMove="1" noResize="1" noEditPoints="1" noAdjustHandles="1" noChangeArrowheads="1" noChangeShapeType="1" noTextEdit="1"/>
              </p:cNvSpPr>
              <p:nvPr>
                <p:ph idx="4294967295"/>
              </p:nvPr>
            </p:nvSpPr>
            <p:spPr>
              <a:xfrm>
                <a:off x="467544" y="1340768"/>
                <a:ext cx="8229600" cy="3702202"/>
              </a:xfrm>
              <a:blipFill>
                <a:blip r:embed="rId2"/>
                <a:stretch>
                  <a:fillRect l="-667"/>
                </a:stretch>
              </a:blipFill>
            </p:spPr>
            <p:txBody>
              <a:bodyPr/>
              <a:lstStyle/>
              <a:p>
                <a:r>
                  <a:rPr lang="en-IN">
                    <a:noFill/>
                  </a:rPr>
                  <a:t> </a:t>
                </a:r>
              </a:p>
            </p:txBody>
          </p:sp>
        </mc:Fallback>
      </mc:AlternateContent>
    </p:spTree>
    <p:extLst>
      <p:ext uri="{BB962C8B-B14F-4D97-AF65-F5344CB8AC3E}">
        <p14:creationId xmlns:p14="http://schemas.microsoft.com/office/powerpoint/2010/main" val="3802869035"/>
      </p:ext>
    </p:extLst>
  </p:cSld>
  <p:clrMapOvr>
    <a:masterClrMapping/>
  </p:clrMapOvr>
  <p:transition spd="med">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188682" y="653130"/>
            <a:ext cx="8421918" cy="413670"/>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2000" b="1" i="0" u="none" strike="noStrike" kern="1200" cap="none" spc="0" normalizeH="0" baseline="0" noProof="0" dirty="0">
                <a:ln>
                  <a:noFill/>
                </a:ln>
                <a:solidFill>
                  <a:schemeClr val="tx1"/>
                </a:solidFill>
                <a:effectLst/>
                <a:uLnTx/>
                <a:uFillTx/>
                <a:latin typeface="+mj-lt"/>
                <a:ea typeface="+mn-ea"/>
                <a:cs typeface="Arial"/>
              </a:rPr>
              <a:t>Machine Learning (K-means Clustering) </a:t>
            </a:r>
          </a:p>
        </p:txBody>
      </p:sp>
      <p:sp>
        <p:nvSpPr>
          <p:cNvPr id="7" name="TextBox 6"/>
          <p:cNvSpPr txBox="1"/>
          <p:nvPr/>
        </p:nvSpPr>
        <p:spPr>
          <a:xfrm>
            <a:off x="381000" y="1361182"/>
            <a:ext cx="8229600" cy="1077218"/>
          </a:xfrm>
          <a:prstGeom prst="rect">
            <a:avLst/>
          </a:prstGeom>
          <a:noFill/>
        </p:spPr>
        <p:txBody>
          <a:bodyPr wrap="square" rtlCol="0">
            <a:spAutoFit/>
          </a:bodyPr>
          <a:lstStyle/>
          <a:p>
            <a:pPr marL="342900" indent="-342900">
              <a:buFont typeface="+mj-lt"/>
              <a:buAutoNum type="arabicPeriod" startAt="7"/>
            </a:pPr>
            <a:r>
              <a:rPr lang="en-IN" sz="1600" dirty="0"/>
              <a:t>Without apriori knowledge, one can  use elbow method that measures the homogeneity or heterogeneity within clusters as the number of clusters change </a:t>
            </a:r>
            <a:endParaRPr lang="en-IN" sz="1600" dirty="0" smtClean="0"/>
          </a:p>
          <a:p>
            <a:r>
              <a:rPr lang="en-IN" sz="1600" dirty="0" smtClean="0"/>
              <a:t>   (</a:t>
            </a:r>
            <a:r>
              <a:rPr lang="en-IN" sz="1600" dirty="0"/>
              <a:t>i.e. K is changed).  One way to measure is use sum of square errors in each cluster</a:t>
            </a:r>
          </a:p>
          <a:p>
            <a:endParaRPr lang="en-IN" sz="1600" dirty="0">
              <a:solidFill>
                <a:schemeClr val="tx1">
                  <a:lumMod val="50000"/>
                  <a:lumOff val="50000"/>
                </a:schemeClr>
              </a:solidFill>
            </a:endParaRPr>
          </a:p>
        </p:txBody>
      </p:sp>
      <p:pic>
        <p:nvPicPr>
          <p:cNvPr id="8" name="Picture 6" descr="https://qph.ec.quoracdn.net/main-qimg-678795190794dd4c071366c06bf32115-c?convert_to_webp=true"/>
          <p:cNvPicPr>
            <a:picLocks noChangeAspect="1" noChangeArrowheads="1"/>
          </p:cNvPicPr>
          <p:nvPr/>
        </p:nvPicPr>
        <p:blipFill>
          <a:blip r:embed="rId2" cstate="print"/>
          <a:srcRect/>
          <a:stretch>
            <a:fillRect/>
          </a:stretch>
        </p:blipFill>
        <p:spPr bwMode="auto">
          <a:xfrm>
            <a:off x="3124200" y="2286000"/>
            <a:ext cx="4343400" cy="4114800"/>
          </a:xfrm>
          <a:prstGeom prst="rect">
            <a:avLst/>
          </a:prstGeom>
          <a:noFill/>
        </p:spPr>
      </p:pic>
      <p:pic>
        <p:nvPicPr>
          <p:cNvPr id="9" name="Picture 2"/>
          <p:cNvPicPr>
            <a:picLocks noChangeAspect="1" noChangeArrowheads="1"/>
          </p:cNvPicPr>
          <p:nvPr/>
        </p:nvPicPr>
        <p:blipFill>
          <a:blip r:embed="rId3" cstate="print"/>
          <a:srcRect/>
          <a:stretch>
            <a:fillRect/>
          </a:stretch>
        </p:blipFill>
        <p:spPr bwMode="auto">
          <a:xfrm>
            <a:off x="3886200" y="3048000"/>
            <a:ext cx="3048000" cy="387927"/>
          </a:xfrm>
          <a:prstGeom prst="rect">
            <a:avLst/>
          </a:prstGeom>
          <a:noFill/>
          <a:ln w="9525">
            <a:noFill/>
            <a:miter lim="800000"/>
            <a:headEnd/>
            <a:tailEnd/>
          </a:ln>
        </p:spPr>
      </p:pic>
    </p:spTree>
    <p:extLst>
      <p:ext uri="{BB962C8B-B14F-4D97-AF65-F5344CB8AC3E}">
        <p14:creationId xmlns:p14="http://schemas.microsoft.com/office/powerpoint/2010/main" val="192814336"/>
      </p:ext>
    </p:extLst>
  </p:cSld>
  <p:clrMapOvr>
    <a:masterClrMapping/>
  </p:clrMapOvr>
  <p:transition spd="med">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1295400"/>
            <a:ext cx="8229600" cy="4525963"/>
          </a:xfrm>
        </p:spPr>
        <p:txBody>
          <a:bodyPr>
            <a:normAutofit/>
          </a:bodyPr>
          <a:lstStyle/>
          <a:p>
            <a:pPr marL="342900" indent="-342900">
              <a:buFont typeface="+mj-lt"/>
              <a:buAutoNum type="arabicPeriod" startAt="8"/>
            </a:pPr>
            <a:r>
              <a:rPr lang="en-US" sz="1600" dirty="0"/>
              <a:t>k-Means Clustering assumes real-valued data distributed in clusters that are:</a:t>
            </a:r>
          </a:p>
          <a:p>
            <a:pPr lvl="1"/>
            <a:r>
              <a:rPr lang="en-US" sz="1600" dirty="0"/>
              <a:t>Separate</a:t>
            </a:r>
          </a:p>
          <a:p>
            <a:pPr lvl="1"/>
            <a:r>
              <a:rPr lang="en-US" sz="1600" dirty="0"/>
              <a:t>Roughly </a:t>
            </a:r>
            <a:r>
              <a:rPr lang="en-US" sz="1600" dirty="0" smtClean="0"/>
              <a:t>hyper spherical </a:t>
            </a:r>
            <a:r>
              <a:rPr lang="en-US" sz="1600" dirty="0"/>
              <a:t>(circular in 2D, spherical in 3D) or easily clustered via a Voronoi partition.</a:t>
            </a:r>
          </a:p>
          <a:p>
            <a:pPr lvl="1"/>
            <a:r>
              <a:rPr lang="en-US" sz="1600" dirty="0"/>
              <a:t>Similar size</a:t>
            </a:r>
          </a:p>
          <a:p>
            <a:pPr lvl="1"/>
            <a:r>
              <a:rPr lang="en-US" sz="1600" dirty="0"/>
              <a:t>Similar density</a:t>
            </a:r>
          </a:p>
          <a:p>
            <a:pPr lvl="1"/>
            <a:endParaRPr lang="en-US" sz="1600" dirty="0"/>
          </a:p>
          <a:p>
            <a:pPr marL="342900" indent="-342900">
              <a:buFont typeface="+mj-lt"/>
              <a:buAutoNum type="arabicPeriod" startAt="8"/>
            </a:pPr>
            <a:r>
              <a:rPr lang="en-US" sz="1600" dirty="0"/>
              <a:t>Even with these assumptions being met, k-Means Clustering is not guaranteed to find the global minimum</a:t>
            </a:r>
          </a:p>
          <a:p>
            <a:pPr marL="342900" indent="-342900">
              <a:buFont typeface="+mj-lt"/>
              <a:buAutoNum type="arabicPeriod" startAt="8"/>
            </a:pPr>
            <a:endParaRPr lang="en-US" sz="1600" dirty="0"/>
          </a:p>
          <a:p>
            <a:pPr marL="342900" indent="-342900">
              <a:buFont typeface="+mj-lt"/>
              <a:buAutoNum type="arabicPeriod" startAt="8"/>
            </a:pPr>
            <a:endParaRPr lang="en-US" sz="1600" dirty="0"/>
          </a:p>
          <a:p>
            <a:pPr marL="342900" indent="-342900">
              <a:buFont typeface="+mj-lt"/>
              <a:buAutoNum type="arabicPeriod" startAt="8"/>
            </a:pPr>
            <a:endParaRPr lang="en-US" sz="1600" dirty="0"/>
          </a:p>
          <a:p>
            <a:pPr marL="342900" indent="-342900">
              <a:buFont typeface="+mj-lt"/>
              <a:buAutoNum type="arabicPeriod" startAt="8"/>
            </a:pPr>
            <a:endParaRPr lang="en-US" sz="1600" dirty="0"/>
          </a:p>
        </p:txBody>
      </p:sp>
    </p:spTree>
    <p:extLst>
      <p:ext uri="{BB962C8B-B14F-4D97-AF65-F5344CB8AC3E}">
        <p14:creationId xmlns:p14="http://schemas.microsoft.com/office/powerpoint/2010/main" val="2005866105"/>
      </p:ext>
    </p:extLst>
  </p:cSld>
  <p:clrMapOvr>
    <a:masterClrMapping/>
  </p:clrMapOvr>
  <p:transition spd="med">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itle 2"/>
          <p:cNvSpPr>
            <a:spLocks noGrp="1"/>
          </p:cNvSpPr>
          <p:nvPr>
            <p:ph type="title" idx="4294967295"/>
          </p:nvPr>
        </p:nvSpPr>
        <p:spPr>
          <a:xfrm>
            <a:off x="0" y="652463"/>
            <a:ext cx="8421688" cy="414337"/>
          </a:xfrm>
          <a:prstGeom prst="rect">
            <a:avLst/>
          </a:prstGeom>
        </p:spPr>
        <p:txBody>
          <a:bodyPr/>
          <a:lstStyle/>
          <a:p>
            <a:pPr algn="ctr"/>
            <a:r>
              <a:rPr lang="en-US" altLang="en-US" sz="2000" b="1" dirty="0"/>
              <a:t>Machine Learning (K-means Clustering) </a:t>
            </a:r>
          </a:p>
        </p:txBody>
      </p:sp>
      <p:sp>
        <p:nvSpPr>
          <p:cNvPr id="340995" name="Rectangle 3"/>
          <p:cNvSpPr>
            <a:spLocks noGrp="1" noChangeArrowheads="1"/>
          </p:cNvSpPr>
          <p:nvPr>
            <p:ph idx="4294967295"/>
          </p:nvPr>
        </p:nvSpPr>
        <p:spPr>
          <a:xfrm>
            <a:off x="381000" y="1049316"/>
            <a:ext cx="8229600" cy="779462"/>
          </a:xfrm>
        </p:spPr>
        <p:txBody>
          <a:bodyPr>
            <a:spAutoFit/>
          </a:bodyPr>
          <a:lstStyle/>
          <a:p>
            <a:pPr marL="0" indent="0">
              <a:buNone/>
            </a:pPr>
            <a:r>
              <a:rPr lang="en-IN" sz="1600" dirty="0"/>
              <a:t>K-means treats feature values as coordinates in the multi-dimensional feature space</a:t>
            </a:r>
          </a:p>
          <a:p>
            <a:pPr marL="342900" indent="-342900">
              <a:buFont typeface="+mj-lt"/>
              <a:buAutoNum type="arabicPeriod" startAt="12"/>
            </a:pPr>
            <a:endParaRPr lang="en-IN" sz="1600" dirty="0"/>
          </a:p>
        </p:txBody>
      </p:sp>
      <p:pic>
        <p:nvPicPr>
          <p:cNvPr id="531459" name="Picture 3"/>
          <p:cNvPicPr>
            <a:picLocks noChangeAspect="1" noChangeArrowheads="1"/>
          </p:cNvPicPr>
          <p:nvPr/>
        </p:nvPicPr>
        <p:blipFill>
          <a:blip r:embed="rId2" cstate="print"/>
          <a:srcRect/>
          <a:stretch>
            <a:fillRect/>
          </a:stretch>
        </p:blipFill>
        <p:spPr bwMode="auto">
          <a:xfrm>
            <a:off x="1138239" y="1758095"/>
            <a:ext cx="5795962" cy="4099779"/>
          </a:xfrm>
          <a:prstGeom prst="rect">
            <a:avLst/>
          </a:prstGeom>
          <a:noFill/>
          <a:ln w="9525">
            <a:noFill/>
            <a:miter lim="800000"/>
            <a:headEnd/>
            <a:tailEnd/>
          </a:ln>
        </p:spPr>
      </p:pic>
      <p:sp>
        <p:nvSpPr>
          <p:cNvPr id="7" name="Oval 6"/>
          <p:cNvSpPr/>
          <p:nvPr/>
        </p:nvSpPr>
        <p:spPr>
          <a:xfrm>
            <a:off x="5421090" y="3548742"/>
            <a:ext cx="522510" cy="515256"/>
          </a:xfrm>
          <a:prstGeom prst="ellipse">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 name="Oval 7"/>
          <p:cNvSpPr/>
          <p:nvPr/>
        </p:nvSpPr>
        <p:spPr>
          <a:xfrm>
            <a:off x="4818744" y="3200400"/>
            <a:ext cx="522510" cy="515256"/>
          </a:xfrm>
          <a:prstGeom prst="ellipse">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Oval 8"/>
          <p:cNvSpPr/>
          <p:nvPr/>
        </p:nvSpPr>
        <p:spPr>
          <a:xfrm>
            <a:off x="3276600" y="4056744"/>
            <a:ext cx="522510" cy="515256"/>
          </a:xfrm>
          <a:prstGeom prst="ellipse">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531460" name="Picture 4"/>
          <p:cNvPicPr>
            <a:picLocks noChangeAspect="1" noChangeArrowheads="1"/>
          </p:cNvPicPr>
          <p:nvPr/>
        </p:nvPicPr>
        <p:blipFill>
          <a:blip r:embed="rId3" cstate="print"/>
          <a:srcRect/>
          <a:stretch>
            <a:fillRect/>
          </a:stretch>
        </p:blipFill>
        <p:spPr bwMode="auto">
          <a:xfrm>
            <a:off x="1141826" y="1752600"/>
            <a:ext cx="5792374" cy="4105275"/>
          </a:xfrm>
          <a:prstGeom prst="rect">
            <a:avLst/>
          </a:prstGeom>
          <a:noFill/>
          <a:ln w="9525">
            <a:noFill/>
            <a:miter lim="800000"/>
            <a:headEnd/>
            <a:tailEnd/>
          </a:ln>
        </p:spPr>
      </p:pic>
      <p:sp>
        <p:nvSpPr>
          <p:cNvPr id="11" name="TextBox 10"/>
          <p:cNvSpPr txBox="1"/>
          <p:nvPr/>
        </p:nvSpPr>
        <p:spPr>
          <a:xfrm>
            <a:off x="7162800" y="2438400"/>
            <a:ext cx="1600200" cy="954107"/>
          </a:xfrm>
          <a:prstGeom prst="rect">
            <a:avLst/>
          </a:prstGeom>
          <a:noFill/>
        </p:spPr>
        <p:txBody>
          <a:bodyPr wrap="square" rtlCol="0">
            <a:spAutoFit/>
          </a:bodyPr>
          <a:lstStyle/>
          <a:p>
            <a:r>
              <a:rPr lang="en-IN" sz="1400" dirty="0"/>
              <a:t>Since K = 3</a:t>
            </a:r>
          </a:p>
          <a:p>
            <a:r>
              <a:rPr lang="en-IN" sz="1400" dirty="0"/>
              <a:t>Select 3 points at random from the data points</a:t>
            </a:r>
          </a:p>
        </p:txBody>
      </p:sp>
      <p:sp>
        <p:nvSpPr>
          <p:cNvPr id="12" name="TextBox 11"/>
          <p:cNvSpPr txBox="1"/>
          <p:nvPr/>
        </p:nvSpPr>
        <p:spPr>
          <a:xfrm>
            <a:off x="7162800" y="2286000"/>
            <a:ext cx="1600200" cy="1600438"/>
          </a:xfrm>
          <a:prstGeom prst="rect">
            <a:avLst/>
          </a:prstGeom>
          <a:solidFill>
            <a:schemeClr val="bg1"/>
          </a:solidFill>
        </p:spPr>
        <p:txBody>
          <a:bodyPr wrap="square" rtlCol="0">
            <a:spAutoFit/>
          </a:bodyPr>
          <a:lstStyle/>
          <a:p>
            <a:r>
              <a:rPr lang="en-IN" sz="1400" dirty="0"/>
              <a:t>Calculate distance of the points from each of the three selected points. Link to the one closest</a:t>
            </a:r>
          </a:p>
        </p:txBody>
      </p:sp>
      <p:pic>
        <p:nvPicPr>
          <p:cNvPr id="531461" name="Picture 5"/>
          <p:cNvPicPr>
            <a:picLocks noChangeAspect="1" noChangeArrowheads="1"/>
          </p:cNvPicPr>
          <p:nvPr/>
        </p:nvPicPr>
        <p:blipFill>
          <a:blip r:embed="rId4" cstate="print"/>
          <a:srcRect/>
          <a:stretch>
            <a:fillRect/>
          </a:stretch>
        </p:blipFill>
        <p:spPr bwMode="auto">
          <a:xfrm>
            <a:off x="1131688" y="1738087"/>
            <a:ext cx="5802512" cy="4114800"/>
          </a:xfrm>
          <a:prstGeom prst="rect">
            <a:avLst/>
          </a:prstGeom>
          <a:noFill/>
          <a:ln w="9525">
            <a:noFill/>
            <a:miter lim="800000"/>
            <a:headEnd/>
            <a:tailEnd/>
          </a:ln>
        </p:spPr>
      </p:pic>
      <p:pic>
        <p:nvPicPr>
          <p:cNvPr id="531462" name="Picture 6"/>
          <p:cNvPicPr>
            <a:picLocks noChangeAspect="1" noChangeArrowheads="1"/>
          </p:cNvPicPr>
          <p:nvPr/>
        </p:nvPicPr>
        <p:blipFill>
          <a:blip r:embed="rId5" cstate="print"/>
          <a:srcRect/>
          <a:stretch>
            <a:fillRect/>
          </a:stretch>
        </p:blipFill>
        <p:spPr bwMode="auto">
          <a:xfrm>
            <a:off x="1143000" y="1752600"/>
            <a:ext cx="5795961" cy="4107817"/>
          </a:xfrm>
          <a:prstGeom prst="rect">
            <a:avLst/>
          </a:prstGeom>
          <a:noFill/>
          <a:ln w="9525">
            <a:noFill/>
            <a:miter lim="800000"/>
            <a:headEnd/>
            <a:tailEnd/>
          </a:ln>
        </p:spPr>
      </p:pic>
      <p:sp>
        <p:nvSpPr>
          <p:cNvPr id="15" name="TextBox 14"/>
          <p:cNvSpPr txBox="1"/>
          <p:nvPr/>
        </p:nvSpPr>
        <p:spPr>
          <a:xfrm>
            <a:off x="7239000" y="2362200"/>
            <a:ext cx="1600200" cy="3754874"/>
          </a:xfrm>
          <a:prstGeom prst="rect">
            <a:avLst/>
          </a:prstGeom>
          <a:solidFill>
            <a:schemeClr val="bg1"/>
          </a:solidFill>
        </p:spPr>
        <p:txBody>
          <a:bodyPr wrap="square" rtlCol="0">
            <a:spAutoFit/>
          </a:bodyPr>
          <a:lstStyle/>
          <a:p>
            <a:r>
              <a:rPr lang="en-IN" sz="1400" dirty="0"/>
              <a:t>In the update phase the average position of each cluster is calculated (based on position of the points in the cluster)</a:t>
            </a:r>
          </a:p>
          <a:p>
            <a:endParaRPr lang="en-IN" sz="1400" dirty="0"/>
          </a:p>
          <a:p>
            <a:r>
              <a:rPr lang="en-IN" sz="1400" dirty="0"/>
              <a:t>Note : based on the distance of some boundary points from the new centroid, they get reallocated to different cluster</a:t>
            </a:r>
          </a:p>
        </p:txBody>
      </p:sp>
      <p:pic>
        <p:nvPicPr>
          <p:cNvPr id="531463" name="Picture 7"/>
          <p:cNvPicPr>
            <a:picLocks noChangeAspect="1" noChangeArrowheads="1"/>
          </p:cNvPicPr>
          <p:nvPr/>
        </p:nvPicPr>
        <p:blipFill>
          <a:blip r:embed="rId6" cstate="print"/>
          <a:srcRect/>
          <a:stretch>
            <a:fillRect/>
          </a:stretch>
        </p:blipFill>
        <p:spPr bwMode="auto">
          <a:xfrm>
            <a:off x="1133475" y="1769935"/>
            <a:ext cx="5800725" cy="4097465"/>
          </a:xfrm>
          <a:prstGeom prst="rect">
            <a:avLst/>
          </a:prstGeom>
          <a:noFill/>
          <a:ln w="9525">
            <a:noFill/>
            <a:miter lim="800000"/>
            <a:headEnd/>
            <a:tailEnd/>
          </a:ln>
        </p:spPr>
      </p:pic>
      <p:pic>
        <p:nvPicPr>
          <p:cNvPr id="531465" name="Picture 9"/>
          <p:cNvPicPr>
            <a:picLocks noChangeAspect="1" noChangeArrowheads="1"/>
          </p:cNvPicPr>
          <p:nvPr/>
        </p:nvPicPr>
        <p:blipFill>
          <a:blip r:embed="rId7" cstate="print"/>
          <a:srcRect/>
          <a:stretch>
            <a:fillRect/>
          </a:stretch>
        </p:blipFill>
        <p:spPr bwMode="auto">
          <a:xfrm>
            <a:off x="1113972" y="1752600"/>
            <a:ext cx="5791200" cy="4086013"/>
          </a:xfrm>
          <a:prstGeom prst="rect">
            <a:avLst/>
          </a:prstGeom>
          <a:noFill/>
          <a:ln w="9525">
            <a:noFill/>
            <a:miter lim="800000"/>
            <a:headEnd/>
            <a:tailEnd/>
          </a:ln>
        </p:spPr>
      </p:pic>
      <p:pic>
        <p:nvPicPr>
          <p:cNvPr id="531466" name="Picture 10"/>
          <p:cNvPicPr>
            <a:picLocks noChangeAspect="1" noChangeArrowheads="1"/>
          </p:cNvPicPr>
          <p:nvPr/>
        </p:nvPicPr>
        <p:blipFill>
          <a:blip r:embed="rId8" cstate="print"/>
          <a:srcRect/>
          <a:stretch>
            <a:fillRect/>
          </a:stretch>
        </p:blipFill>
        <p:spPr bwMode="auto">
          <a:xfrm>
            <a:off x="1143000" y="1752600"/>
            <a:ext cx="5758542" cy="4114801"/>
          </a:xfrm>
          <a:prstGeom prst="rect">
            <a:avLst/>
          </a:prstGeom>
          <a:noFill/>
          <a:ln w="9525">
            <a:noFill/>
            <a:miter lim="800000"/>
            <a:headEnd/>
            <a:tailEnd/>
          </a:ln>
        </p:spPr>
      </p:pic>
      <p:pic>
        <p:nvPicPr>
          <p:cNvPr id="531467" name="Picture 11"/>
          <p:cNvPicPr>
            <a:picLocks noChangeAspect="1" noChangeArrowheads="1"/>
          </p:cNvPicPr>
          <p:nvPr/>
        </p:nvPicPr>
        <p:blipFill>
          <a:blip r:embed="rId9" cstate="print"/>
          <a:srcRect/>
          <a:stretch>
            <a:fillRect/>
          </a:stretch>
        </p:blipFill>
        <p:spPr bwMode="auto">
          <a:xfrm>
            <a:off x="1143000" y="1778277"/>
            <a:ext cx="5758543" cy="4092651"/>
          </a:xfrm>
          <a:prstGeom prst="rect">
            <a:avLst/>
          </a:prstGeom>
          <a:noFill/>
          <a:ln w="9525">
            <a:noFill/>
            <a:miter lim="800000"/>
            <a:headEnd/>
            <a:tailEnd/>
          </a:ln>
        </p:spPr>
      </p:pic>
      <p:sp>
        <p:nvSpPr>
          <p:cNvPr id="21" name="TextBox 20"/>
          <p:cNvSpPr txBox="1"/>
          <p:nvPr/>
        </p:nvSpPr>
        <p:spPr>
          <a:xfrm>
            <a:off x="609600" y="6096000"/>
            <a:ext cx="5334000" cy="307777"/>
          </a:xfrm>
          <a:prstGeom prst="rect">
            <a:avLst/>
          </a:prstGeom>
          <a:noFill/>
        </p:spPr>
        <p:txBody>
          <a:bodyPr wrap="square" rtlCol="0">
            <a:spAutoFit/>
          </a:bodyPr>
          <a:lstStyle/>
          <a:p>
            <a:r>
              <a:rPr lang="en-IN" sz="1400" dirty="0"/>
              <a:t>Ref: http://tech.nitoyon.com/en/blog/2013/11/07/k-means/</a:t>
            </a:r>
          </a:p>
        </p:txBody>
      </p:sp>
    </p:spTree>
    <p:extLst>
      <p:ext uri="{BB962C8B-B14F-4D97-AF65-F5344CB8AC3E}">
        <p14:creationId xmlns:p14="http://schemas.microsoft.com/office/powerpoint/2010/main" val="1475502699"/>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14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14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14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14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14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14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31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5"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457200" y="1219201"/>
          <a:ext cx="7848600" cy="4367606"/>
        </p:xfrm>
        <a:graphic>
          <a:graphicData uri="http://schemas.openxmlformats.org/drawingml/2006/table">
            <a:tbl>
              <a:tblPr firstRow="1" bandRow="1">
                <a:tableStyleId>{5C22544A-7EE6-4342-B048-85BDC9FD1C3A}</a:tableStyleId>
              </a:tblPr>
              <a:tblGrid>
                <a:gridCol w="4011507">
                  <a:extLst>
                    <a:ext uri="{9D8B030D-6E8A-4147-A177-3AD203B41FA5}">
                      <a16:colId xmlns:a16="http://schemas.microsoft.com/office/drawing/2014/main" val="20000"/>
                    </a:ext>
                  </a:extLst>
                </a:gridCol>
                <a:gridCol w="3837093">
                  <a:extLst>
                    <a:ext uri="{9D8B030D-6E8A-4147-A177-3AD203B41FA5}">
                      <a16:colId xmlns:a16="http://schemas.microsoft.com/office/drawing/2014/main" val="20001"/>
                    </a:ext>
                  </a:extLst>
                </a:gridCol>
              </a:tblGrid>
              <a:tr h="445505">
                <a:tc>
                  <a:txBody>
                    <a:bodyPr/>
                    <a:lstStyle/>
                    <a:p>
                      <a:r>
                        <a:rPr lang="en-IN" sz="1600" dirty="0"/>
                        <a:t>Strengths</a:t>
                      </a:r>
                    </a:p>
                  </a:txBody>
                  <a:tcPr/>
                </a:tc>
                <a:tc>
                  <a:txBody>
                    <a:bodyPr/>
                    <a:lstStyle/>
                    <a:p>
                      <a:r>
                        <a:rPr lang="en-IN" sz="1600" dirty="0"/>
                        <a:t>Weakness</a:t>
                      </a:r>
                    </a:p>
                  </a:txBody>
                  <a:tcPr/>
                </a:tc>
                <a:extLst>
                  <a:ext uri="{0D108BD9-81ED-4DB2-BD59-A6C34878D82A}">
                    <a16:rowId xmlns:a16="http://schemas.microsoft.com/office/drawing/2014/main" val="10000"/>
                  </a:ext>
                </a:extLst>
              </a:tr>
              <a:tr h="622488">
                <a:tc>
                  <a:txBody>
                    <a:bodyPr/>
                    <a:lstStyle/>
                    <a:p>
                      <a:r>
                        <a:rPr lang="en-IN" sz="1600" dirty="0"/>
                        <a:t>Use simple principles without the</a:t>
                      </a:r>
                      <a:r>
                        <a:rPr lang="en-IN" sz="1600" baseline="0" dirty="0"/>
                        <a:t> need for any complex statistical terms</a:t>
                      </a:r>
                      <a:endParaRPr lang="en-IN" sz="1600" dirty="0"/>
                    </a:p>
                  </a:txBody>
                  <a:tcPr/>
                </a:tc>
                <a:tc>
                  <a:txBody>
                    <a:bodyPr/>
                    <a:lstStyle/>
                    <a:p>
                      <a:r>
                        <a:rPr lang="en-IN" sz="1600" dirty="0"/>
                        <a:t>Computationally intensive</a:t>
                      </a:r>
                    </a:p>
                    <a:p>
                      <a:r>
                        <a:rPr lang="en-IN" sz="1600" dirty="0"/>
                        <a:t>How to fix K?</a:t>
                      </a:r>
                    </a:p>
                  </a:txBody>
                  <a:tcPr/>
                </a:tc>
                <a:extLst>
                  <a:ext uri="{0D108BD9-81ED-4DB2-BD59-A6C34878D82A}">
                    <a16:rowId xmlns:a16="http://schemas.microsoft.com/office/drawing/2014/main" val="10001"/>
                  </a:ext>
                </a:extLst>
              </a:tr>
              <a:tr h="445505">
                <a:tc>
                  <a:txBody>
                    <a:bodyPr/>
                    <a:lstStyle/>
                    <a:p>
                      <a:r>
                        <a:rPr lang="en-US" sz="1600" dirty="0"/>
                        <a:t>Once clusters and their associated centroids are identified, it is easy to assign new objects (for example, new customers) to a cluster based on the object's distance from the closest centroid</a:t>
                      </a:r>
                      <a:endParaRPr lang="en-IN" sz="1600" dirty="0"/>
                    </a:p>
                  </a:txBody>
                  <a:tcPr/>
                </a:tc>
                <a:tc>
                  <a:txBody>
                    <a:bodyPr/>
                    <a:lstStyle/>
                    <a:p>
                      <a:r>
                        <a:rPr lang="en-US" sz="1600" dirty="0"/>
                        <a:t>The k-means algorithm is sensitive to the starting positions of the initial centroid. Thus, it is important to rerun the k-means analysis several times for a particular value of k to ensure the cluster results provide the overall minimum WSS</a:t>
                      </a:r>
                      <a:endParaRPr lang="en-IN" sz="1600" dirty="0"/>
                    </a:p>
                  </a:txBody>
                  <a:tcPr/>
                </a:tc>
                <a:extLst>
                  <a:ext uri="{0D108BD9-81ED-4DB2-BD59-A6C34878D82A}">
                    <a16:rowId xmlns:a16="http://schemas.microsoft.com/office/drawing/2014/main" val="10002"/>
                  </a:ext>
                </a:extLst>
              </a:tr>
              <a:tr h="878805">
                <a:tc>
                  <a:txBody>
                    <a:bodyPr/>
                    <a:lstStyle/>
                    <a:p>
                      <a:r>
                        <a:rPr lang="en-US" sz="1600" dirty="0"/>
                        <a:t>Because the method is unsupervised, using k-means helps to eliminate subjectivity from the analysis. </a:t>
                      </a:r>
                      <a:endParaRPr lang="en-IN" sz="1600" dirty="0"/>
                    </a:p>
                  </a:txBody>
                  <a:tcPr/>
                </a:tc>
                <a:tc>
                  <a:txBody>
                    <a:bodyPr/>
                    <a:lstStyle/>
                    <a:p>
                      <a:r>
                        <a:rPr lang="en-IN" sz="1600" dirty="0"/>
                        <a:t>Assumes linear relation</a:t>
                      </a:r>
                      <a:r>
                        <a:rPr lang="en-IN" sz="1600" baseline="0" dirty="0"/>
                        <a:t> between dependent and independent variables</a:t>
                      </a:r>
                      <a:endParaRPr lang="en-IN" sz="1600" dirty="0"/>
                    </a:p>
                  </a:txBody>
                  <a:tcPr/>
                </a:tc>
                <a:extLst>
                  <a:ext uri="{0D108BD9-81ED-4DB2-BD59-A6C34878D82A}">
                    <a16:rowId xmlns:a16="http://schemas.microsoft.com/office/drawing/2014/main" val="10003"/>
                  </a:ext>
                </a:extLst>
              </a:tr>
              <a:tr h="622488">
                <a:tc>
                  <a:txBody>
                    <a:bodyPr/>
                    <a:lstStyle/>
                    <a:p>
                      <a:endParaRPr lang="en-IN" sz="1600" dirty="0"/>
                    </a:p>
                  </a:txBody>
                  <a:tcPr/>
                </a:tc>
                <a:tc>
                  <a:txBody>
                    <a:bodyPr/>
                    <a:lstStyle/>
                    <a:p>
                      <a:r>
                        <a:rPr lang="en-IN" sz="1600" dirty="0"/>
                        <a:t>Susceptible to curse of dimensionality</a:t>
                      </a:r>
                    </a:p>
                  </a:txBody>
                  <a:tcPr/>
                </a:tc>
                <a:extLst>
                  <a:ext uri="{0D108BD9-81ED-4DB2-BD59-A6C34878D82A}">
                    <a16:rowId xmlns:a16="http://schemas.microsoft.com/office/drawing/2014/main" val="10004"/>
                  </a:ext>
                </a:extLst>
              </a:tr>
            </a:tbl>
          </a:graphicData>
        </a:graphic>
      </p:graphicFrame>
      <p:sp>
        <p:nvSpPr>
          <p:cNvPr id="5" name="Title 2"/>
          <p:cNvSpPr txBox="1">
            <a:spLocks/>
          </p:cNvSpPr>
          <p:nvPr/>
        </p:nvSpPr>
        <p:spPr>
          <a:xfrm>
            <a:off x="188682" y="653130"/>
            <a:ext cx="8421918" cy="413670"/>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Machine Learning (K-Means</a:t>
            </a:r>
            <a:r>
              <a:rPr kumimoji="0" lang="en-US" altLang="en-US" sz="1800" b="1" i="0" u="none" strike="noStrike" kern="1200" cap="none" spc="0" normalizeH="0" noProof="0" dirty="0">
                <a:ln>
                  <a:noFill/>
                </a:ln>
                <a:solidFill>
                  <a:schemeClr val="tx1"/>
                </a:solidFill>
                <a:effectLst/>
                <a:uLnTx/>
                <a:uFillTx/>
                <a:latin typeface="+mj-lt"/>
                <a:ea typeface="+mn-ea"/>
                <a:cs typeface="Arial"/>
              </a:rPr>
              <a:t> Clustering</a:t>
            </a: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 </a:t>
            </a:r>
          </a:p>
        </p:txBody>
      </p:sp>
    </p:spTree>
    <p:extLst>
      <p:ext uri="{BB962C8B-B14F-4D97-AF65-F5344CB8AC3E}">
        <p14:creationId xmlns:p14="http://schemas.microsoft.com/office/powerpoint/2010/main" val="413165782"/>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35769" y="1524000"/>
            <a:ext cx="8229600" cy="1905000"/>
          </a:xfrm>
        </p:spPr>
        <p:txBody>
          <a:bodyPr>
            <a:normAutofit/>
          </a:bodyPr>
          <a:lstStyle/>
          <a:p>
            <a:r>
              <a:rPr lang="en-US" sz="1600" dirty="0" smtClean="0"/>
              <a:t>When the Dependent variable or Target Variable is Categorical in Nature </a:t>
            </a:r>
            <a:endParaRPr lang="en-US" sz="1600" dirty="0"/>
          </a:p>
          <a:p>
            <a:pPr marL="101600" indent="0">
              <a:buNone/>
            </a:pPr>
            <a:r>
              <a:rPr lang="en-US" sz="1600" dirty="0" err="1" smtClean="0"/>
              <a:t>Eg</a:t>
            </a:r>
            <a:r>
              <a:rPr lang="en-US" sz="1600" dirty="0" smtClean="0"/>
              <a:t>. Mail is spam or not</a:t>
            </a:r>
          </a:p>
          <a:p>
            <a:pPr marL="0" indent="0">
              <a:buNone/>
            </a:pPr>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667000"/>
            <a:ext cx="4681538" cy="320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971800" y="838200"/>
            <a:ext cx="3459601" cy="400110"/>
          </a:xfrm>
          <a:prstGeom prst="rect">
            <a:avLst/>
          </a:prstGeom>
        </p:spPr>
        <p:txBody>
          <a:bodyPr wrap="none">
            <a:spAutoFit/>
          </a:bodyPr>
          <a:lstStyle/>
          <a:p>
            <a:r>
              <a:rPr lang="en-US" sz="2000" b="1" dirty="0"/>
              <a:t>Supervised </a:t>
            </a:r>
            <a:r>
              <a:rPr lang="en-US" sz="2000" b="1" dirty="0" smtClean="0"/>
              <a:t>- Classification</a:t>
            </a:r>
            <a:endParaRPr lang="en-IN" sz="2000" b="1" dirty="0"/>
          </a:p>
        </p:txBody>
      </p:sp>
    </p:spTree>
    <p:extLst>
      <p:ext uri="{BB962C8B-B14F-4D97-AF65-F5344CB8AC3E}">
        <p14:creationId xmlns:p14="http://schemas.microsoft.com/office/powerpoint/2010/main" val="163917359"/>
      </p:ext>
    </p:extLst>
  </p:cSld>
  <p:clrMapOvr>
    <a:masterClrMapping/>
  </p:clrMapOvr>
  <p:transition spd="med">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1400" y="3429000"/>
            <a:ext cx="5688632" cy="400110"/>
          </a:xfrm>
          <a:prstGeom prst="rect">
            <a:avLst/>
          </a:prstGeom>
          <a:noFill/>
        </p:spPr>
        <p:txBody>
          <a:bodyPr wrap="square" rtlCol="0">
            <a:spAutoFit/>
          </a:bodyPr>
          <a:lstStyle/>
          <a:p>
            <a:r>
              <a:rPr lang="en-US" sz="2000" b="1" dirty="0" smtClean="0"/>
              <a:t>THANK YOU</a:t>
            </a:r>
            <a:endParaRPr lang="en-IN" sz="2000" b="1" dirty="0"/>
          </a:p>
        </p:txBody>
      </p:sp>
    </p:spTree>
    <p:extLst>
      <p:ext uri="{BB962C8B-B14F-4D97-AF65-F5344CB8AC3E}">
        <p14:creationId xmlns:p14="http://schemas.microsoft.com/office/powerpoint/2010/main" val="2833340071"/>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2949" y="1447800"/>
            <a:ext cx="8229600" cy="1905000"/>
          </a:xfrm>
        </p:spPr>
        <p:txBody>
          <a:bodyPr>
            <a:normAutofit/>
          </a:bodyPr>
          <a:lstStyle/>
          <a:p>
            <a:pPr marL="0" indent="0">
              <a:buNone/>
            </a:pPr>
            <a:r>
              <a:rPr lang="en-US" sz="1600" dirty="0" smtClean="0"/>
              <a:t>When the Dependent Variable is Continuous in Nature it is a Regression problem</a:t>
            </a:r>
            <a:endParaRPr 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90800"/>
            <a:ext cx="514480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971800" y="838200"/>
            <a:ext cx="3191899" cy="400110"/>
          </a:xfrm>
          <a:prstGeom prst="rect">
            <a:avLst/>
          </a:prstGeom>
        </p:spPr>
        <p:txBody>
          <a:bodyPr wrap="none">
            <a:spAutoFit/>
          </a:bodyPr>
          <a:lstStyle/>
          <a:p>
            <a:r>
              <a:rPr lang="en-US" sz="2000" b="1" dirty="0"/>
              <a:t>Supervised </a:t>
            </a:r>
            <a:r>
              <a:rPr lang="en-US" sz="2000" b="1" dirty="0" smtClean="0"/>
              <a:t>- Regression</a:t>
            </a:r>
            <a:endParaRPr lang="en-IN" sz="2000" b="1" dirty="0"/>
          </a:p>
        </p:txBody>
      </p:sp>
    </p:spTree>
    <p:extLst>
      <p:ext uri="{BB962C8B-B14F-4D97-AF65-F5344CB8AC3E}">
        <p14:creationId xmlns:p14="http://schemas.microsoft.com/office/powerpoint/2010/main" val="3851576685"/>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81188"/>
            <a:ext cx="6715913" cy="337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38400" y="914400"/>
            <a:ext cx="4644220" cy="400110"/>
          </a:xfrm>
          <a:prstGeom prst="rect">
            <a:avLst/>
          </a:prstGeom>
        </p:spPr>
        <p:txBody>
          <a:bodyPr wrap="none">
            <a:spAutoFit/>
          </a:bodyPr>
          <a:lstStyle/>
          <a:p>
            <a:pPr algn="ctr"/>
            <a:r>
              <a:rPr lang="en-US" sz="2000" b="1" dirty="0"/>
              <a:t>Applications of Supervised Learning</a:t>
            </a:r>
            <a:endParaRPr lang="en-IN" sz="2000" b="1" dirty="0"/>
          </a:p>
        </p:txBody>
      </p:sp>
    </p:spTree>
    <p:extLst>
      <p:ext uri="{BB962C8B-B14F-4D97-AF65-F5344CB8AC3E}">
        <p14:creationId xmlns:p14="http://schemas.microsoft.com/office/powerpoint/2010/main" val="397174736"/>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447800"/>
            <a:ext cx="8229600" cy="4525963"/>
          </a:xfrm>
        </p:spPr>
        <p:txBody>
          <a:bodyPr>
            <a:normAutofit/>
          </a:bodyPr>
          <a:lstStyle/>
          <a:p>
            <a:pPr>
              <a:lnSpc>
                <a:spcPct val="200000"/>
              </a:lnSpc>
            </a:pPr>
            <a:r>
              <a:rPr lang="en-US" sz="1600" dirty="0"/>
              <a:t>Reinforcement Learning is an aspect of Machine learning where an agent learns to behave in an environment, by performing certain actions and observing the rewards/results which it get from those </a:t>
            </a:r>
            <a:r>
              <a:rPr lang="en-US" sz="1600" dirty="0" smtClean="0"/>
              <a:t>actions. </a:t>
            </a:r>
            <a:r>
              <a:rPr lang="en-US" sz="1600" dirty="0" err="1" smtClean="0"/>
              <a:t>Eg</a:t>
            </a:r>
            <a:r>
              <a:rPr lang="en-US" sz="1600" dirty="0" smtClean="0"/>
              <a:t>. Riding a Bicycle</a:t>
            </a:r>
            <a:endParaRPr lang="en-US" sz="1600" dirty="0"/>
          </a:p>
        </p:txBody>
      </p:sp>
      <p:sp>
        <p:nvSpPr>
          <p:cNvPr id="4" name="Rectangle 3"/>
          <p:cNvSpPr/>
          <p:nvPr/>
        </p:nvSpPr>
        <p:spPr>
          <a:xfrm>
            <a:off x="3193416" y="914400"/>
            <a:ext cx="3134191" cy="400110"/>
          </a:xfrm>
          <a:prstGeom prst="rect">
            <a:avLst/>
          </a:prstGeom>
        </p:spPr>
        <p:txBody>
          <a:bodyPr wrap="none">
            <a:spAutoFit/>
          </a:bodyPr>
          <a:lstStyle/>
          <a:p>
            <a:pPr algn="ctr"/>
            <a:r>
              <a:rPr lang="en-US" sz="2000" b="1" dirty="0"/>
              <a:t>Reinforcement Learning</a:t>
            </a:r>
            <a:endParaRPr lang="en-IN" sz="2000" b="1" dirty="0"/>
          </a:p>
        </p:txBody>
      </p:sp>
    </p:spTree>
    <p:extLst>
      <p:ext uri="{BB962C8B-B14F-4D97-AF65-F5344CB8AC3E}">
        <p14:creationId xmlns:p14="http://schemas.microsoft.com/office/powerpoint/2010/main" val="2572459610"/>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5800" y="1571284"/>
            <a:ext cx="3200400" cy="1371600"/>
          </a:xfrm>
        </p:spPr>
        <p:txBody>
          <a:bodyPr>
            <a:normAutofit/>
          </a:bodyPr>
          <a:lstStyle/>
          <a:p>
            <a:pPr marL="0" indent="0">
              <a:buNone/>
            </a:pPr>
            <a:r>
              <a:rPr lang="en-US" sz="1600" dirty="0"/>
              <a:t>Baby starts walking and successfully reaches the couch</a:t>
            </a:r>
          </a:p>
          <a:p>
            <a:endParaRPr lang="en-US" sz="1600" dirty="0"/>
          </a:p>
        </p:txBody>
      </p:sp>
      <p:pic>
        <p:nvPicPr>
          <p:cNvPr id="11266" name="Picture 2" descr="https://cdn-images-1.medium.com/max/1600/1*sDMJA6qzlo59o7iivh6U6Q.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1281113"/>
            <a:ext cx="3276600" cy="18430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7700" y="3627044"/>
            <a:ext cx="3505200" cy="830997"/>
          </a:xfrm>
          <a:prstGeom prst="rect">
            <a:avLst/>
          </a:prstGeom>
        </p:spPr>
        <p:txBody>
          <a:bodyPr wrap="square">
            <a:spAutoFit/>
          </a:bodyPr>
          <a:lstStyle/>
          <a:p>
            <a:pPr>
              <a:spcBef>
                <a:spcPct val="20000"/>
              </a:spcBef>
              <a:buFont typeface="Arial" pitchFamily="34" charset="0"/>
            </a:pPr>
            <a:r>
              <a:rPr lang="en-US" sz="1600" dirty="0"/>
              <a:t>Baby starts walking and falls due to some obstacle in between and gets bruised.</a:t>
            </a:r>
          </a:p>
        </p:txBody>
      </p:sp>
      <p:pic>
        <p:nvPicPr>
          <p:cNvPr id="11268" name="Picture 4" descr="https://cdn-images-1.medium.com/max/1600/1*i_999FG_Y-DnlCtpEKb5Vw.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5126" y="3627044"/>
            <a:ext cx="2959947" cy="1628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7419" y="5772834"/>
            <a:ext cx="7620000" cy="584775"/>
          </a:xfrm>
          <a:prstGeom prst="rect">
            <a:avLst/>
          </a:prstGeom>
          <a:noFill/>
        </p:spPr>
        <p:txBody>
          <a:bodyPr wrap="square" rtlCol="0">
            <a:spAutoFit/>
          </a:bodyPr>
          <a:lstStyle/>
          <a:p>
            <a:r>
              <a:rPr lang="en-US" sz="1600" b="1" dirty="0">
                <a:solidFill>
                  <a:schemeClr val="accent2">
                    <a:lumMod val="75000"/>
                  </a:schemeClr>
                </a:solidFill>
              </a:rPr>
              <a:t>H</a:t>
            </a:r>
            <a:r>
              <a:rPr lang="en-US" sz="1600" b="1" dirty="0" smtClean="0">
                <a:solidFill>
                  <a:schemeClr val="accent2">
                    <a:lumMod val="75000"/>
                  </a:schemeClr>
                </a:solidFill>
              </a:rPr>
              <a:t>umans </a:t>
            </a:r>
            <a:r>
              <a:rPr lang="en-US" sz="1600" b="1" dirty="0">
                <a:solidFill>
                  <a:schemeClr val="accent2">
                    <a:lumMod val="75000"/>
                  </a:schemeClr>
                </a:solidFill>
              </a:rPr>
              <a:t>learn — by trail and error. Reinforcement learning is conceptually the same, but is a computational approach to learn by actions.</a:t>
            </a:r>
          </a:p>
        </p:txBody>
      </p:sp>
      <p:cxnSp>
        <p:nvCxnSpPr>
          <p:cNvPr id="7" name="Straight Connector 6"/>
          <p:cNvCxnSpPr/>
          <p:nvPr/>
        </p:nvCxnSpPr>
        <p:spPr>
          <a:xfrm>
            <a:off x="533400" y="3429000"/>
            <a:ext cx="72390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58565" y="914400"/>
            <a:ext cx="1803892" cy="400110"/>
          </a:xfrm>
          <a:prstGeom prst="rect">
            <a:avLst/>
          </a:prstGeom>
        </p:spPr>
        <p:txBody>
          <a:bodyPr wrap="none">
            <a:spAutoFit/>
          </a:bodyPr>
          <a:lstStyle/>
          <a:p>
            <a:pPr algn="ctr"/>
            <a:r>
              <a:rPr lang="en-US" sz="2000" b="1" dirty="0"/>
              <a:t>RL - Example</a:t>
            </a:r>
            <a:endParaRPr lang="en-IN" sz="2000" b="1" dirty="0"/>
          </a:p>
        </p:txBody>
      </p:sp>
    </p:spTree>
    <p:extLst>
      <p:ext uri="{BB962C8B-B14F-4D97-AF65-F5344CB8AC3E}">
        <p14:creationId xmlns:p14="http://schemas.microsoft.com/office/powerpoint/2010/main" val="2995628877"/>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GL-Template">
  <a:themeElements>
    <a:clrScheme name="Wipro Master Colors">
      <a:dk1>
        <a:srgbClr val="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ml" id="{9F7CD899-C3F0-4E05-ADF0-08D849D5AD29}" vid="{91ACB1F1-BA63-4DCD-81D8-6EA23CBE47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GL-Template</Template>
  <TotalTime>988</TotalTime>
  <Words>2268</Words>
  <Application>Microsoft Office PowerPoint</Application>
  <PresentationFormat>On-screen Show (4:3)</PresentationFormat>
  <Paragraphs>300</Paragraphs>
  <Slides>50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Cabin</vt:lpstr>
      <vt:lpstr>Calibri</vt:lpstr>
      <vt:lpstr>Cambria Math</vt:lpstr>
      <vt:lpstr>Symbol</vt:lpstr>
      <vt:lpstr>Wingdings</vt:lpstr>
      <vt:lpstr>GL-Template</vt:lpstr>
      <vt:lpstr>UNSUPERVISED LEARNING – DAY01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Historic application of clustering</vt:lpstr>
      <vt:lpstr>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(Clustering - Types) </vt:lpstr>
      <vt:lpstr>Machine Learning (Clustering - Types)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(Clustering – Distance calculations) </vt:lpstr>
      <vt:lpstr>Machine Learning (Clustering – Distance calculations) </vt:lpstr>
      <vt:lpstr>Machine Learning (Clustering – Distance calculations) </vt:lpstr>
      <vt:lpstr>Machine Learning (Clustering – Distance calculations) </vt:lpstr>
      <vt:lpstr>Machine Learning (Clustering – Measuring distance between clusters) </vt:lpstr>
      <vt:lpstr>Machine Learning (K Means Clustering – Some considerations ) </vt:lpstr>
      <vt:lpstr>Machine Learning (K Means Clustering – Some considerations ) </vt:lpstr>
      <vt:lpstr>Machine Learning (Clustering – Use cases) </vt:lpstr>
      <vt:lpstr>Machine Learning (K-means Clustering) </vt:lpstr>
      <vt:lpstr>Machine Learning (K-means Clustering) </vt:lpstr>
      <vt:lpstr>PowerPoint Presentation</vt:lpstr>
      <vt:lpstr>PowerPoint Presentation</vt:lpstr>
      <vt:lpstr>Machine Learning (K-means Clustering)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creator>Dilip Kumar CH</dc:creator>
  <cp:lastModifiedBy>Gururajan Govindan</cp:lastModifiedBy>
  <cp:revision>94</cp:revision>
  <dcterms:created xsi:type="dcterms:W3CDTF">2019-03-12T00:42:43Z</dcterms:created>
  <dcterms:modified xsi:type="dcterms:W3CDTF">2020-04-15T10:14:33Z</dcterms:modified>
</cp:coreProperties>
</file>