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592" y="2106166"/>
            <a:ext cx="9360408" cy="475183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88952" cy="685799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963294" cy="6858000"/>
          </a:xfrm>
          <a:custGeom>
            <a:avLst/>
            <a:gdLst/>
            <a:ahLst/>
            <a:cxnLst/>
            <a:rect l="l" t="t" r="r" b="b"/>
            <a:pathLst>
              <a:path w="963294" h="6858000">
                <a:moveTo>
                  <a:pt x="963168" y="0"/>
                </a:moveTo>
                <a:lnTo>
                  <a:pt x="0" y="0"/>
                </a:lnTo>
                <a:lnTo>
                  <a:pt x="0" y="6858000"/>
                </a:lnTo>
                <a:lnTo>
                  <a:pt x="963168" y="6858000"/>
                </a:lnTo>
                <a:lnTo>
                  <a:pt x="963168" y="0"/>
                </a:lnTo>
                <a:close/>
              </a:path>
            </a:pathLst>
          </a:custGeom>
          <a:solidFill>
            <a:srgbClr val="1F2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3167" y="0"/>
            <a:ext cx="43180" cy="6858000"/>
          </a:xfrm>
          <a:custGeom>
            <a:avLst/>
            <a:gdLst/>
            <a:ahLst/>
            <a:cxnLst/>
            <a:rect l="l" t="t" r="r" b="b"/>
            <a:pathLst>
              <a:path w="43180" h="6858000">
                <a:moveTo>
                  <a:pt x="0" y="6858000"/>
                </a:moveTo>
                <a:lnTo>
                  <a:pt x="42671" y="6858000"/>
                </a:lnTo>
                <a:lnTo>
                  <a:pt x="4267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EC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05839" y="0"/>
            <a:ext cx="10372725" cy="6858000"/>
          </a:xfrm>
          <a:custGeom>
            <a:avLst/>
            <a:gdLst/>
            <a:ahLst/>
            <a:cxnLst/>
            <a:rect l="l" t="t" r="r" b="b"/>
            <a:pathLst>
              <a:path w="10372725" h="6858000">
                <a:moveTo>
                  <a:pt x="10372344" y="0"/>
                </a:moveTo>
                <a:lnTo>
                  <a:pt x="0" y="0"/>
                </a:lnTo>
                <a:lnTo>
                  <a:pt x="0" y="6858000"/>
                </a:lnTo>
                <a:lnTo>
                  <a:pt x="10372344" y="6858000"/>
                </a:lnTo>
                <a:lnTo>
                  <a:pt x="10372344" y="0"/>
                </a:lnTo>
                <a:close/>
              </a:path>
            </a:pathLst>
          </a:custGeom>
          <a:solidFill>
            <a:srgbClr val="1F2C29">
              <a:alpha val="9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378183" y="0"/>
            <a:ext cx="27940" cy="6858000"/>
          </a:xfrm>
          <a:custGeom>
            <a:avLst/>
            <a:gdLst/>
            <a:ahLst/>
            <a:cxnLst/>
            <a:rect l="l" t="t" r="r" b="b"/>
            <a:pathLst>
              <a:path w="27940" h="6858000">
                <a:moveTo>
                  <a:pt x="27431" y="0"/>
                </a:moveTo>
                <a:lnTo>
                  <a:pt x="0" y="0"/>
                </a:lnTo>
                <a:lnTo>
                  <a:pt x="0" y="6858000"/>
                </a:lnTo>
                <a:lnTo>
                  <a:pt x="27431" y="6858000"/>
                </a:lnTo>
                <a:lnTo>
                  <a:pt x="27431" y="0"/>
                </a:lnTo>
                <a:close/>
              </a:path>
            </a:pathLst>
          </a:custGeom>
          <a:solidFill>
            <a:srgbClr val="8EC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31592" y="2106166"/>
            <a:ext cx="9360408" cy="475183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2188952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4098" y="792861"/>
            <a:ext cx="1742439" cy="1134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167" y="0"/>
            <a:ext cx="43180" cy="6858000"/>
          </a:xfrm>
          <a:custGeom>
            <a:avLst/>
            <a:gdLst/>
            <a:ahLst/>
            <a:cxnLst/>
            <a:rect l="l" t="t" r="r" b="b"/>
            <a:pathLst>
              <a:path w="43180" h="6858000">
                <a:moveTo>
                  <a:pt x="0" y="6858000"/>
                </a:moveTo>
                <a:lnTo>
                  <a:pt x="42671" y="6858000"/>
                </a:lnTo>
                <a:lnTo>
                  <a:pt x="4267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EC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3205" y="3325775"/>
            <a:ext cx="26860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10"/>
              </a:lnSpc>
            </a:pPr>
            <a:r>
              <a:rPr sz="2400" spc="-229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24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1592" y="2106166"/>
              <a:ext cx="9360408" cy="47518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88952" cy="68579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17369" y="700513"/>
            <a:ext cx="201295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1592" y="2106166"/>
              <a:ext cx="9360408" cy="47518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88952" cy="68579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0"/>
              <a:ext cx="963294" cy="6858000"/>
            </a:xfrm>
            <a:custGeom>
              <a:avLst/>
              <a:gdLst/>
              <a:ahLst/>
              <a:cxnLst/>
              <a:rect l="l" t="t" r="r" b="b"/>
              <a:pathLst>
                <a:path w="963294" h="6858000">
                  <a:moveTo>
                    <a:pt x="96316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63168" y="6858000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3167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19" h="6858000">
                  <a:moveTo>
                    <a:pt x="4571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19" y="68580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8888" y="0"/>
              <a:ext cx="10375900" cy="6858000"/>
            </a:xfrm>
            <a:custGeom>
              <a:avLst/>
              <a:gdLst/>
              <a:ahLst/>
              <a:cxnLst/>
              <a:rect l="l" t="t" r="r" b="b"/>
              <a:pathLst>
                <a:path w="10375900" h="6858000">
                  <a:moveTo>
                    <a:pt x="1037539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0375392" y="6858000"/>
                  </a:lnTo>
                  <a:lnTo>
                    <a:pt x="10375392" y="0"/>
                  </a:lnTo>
                  <a:close/>
                </a:path>
              </a:pathLst>
            </a:custGeom>
            <a:solidFill>
              <a:srgbClr val="1F2C29">
                <a:alpha val="9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49017" y="774268"/>
            <a:ext cx="5734685" cy="10121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565"/>
              </a:spcBef>
            </a:pPr>
            <a:r>
              <a:rPr sz="3400" dirty="0"/>
              <a:t>Key</a:t>
            </a:r>
            <a:r>
              <a:rPr sz="3400" spc="-5" dirty="0"/>
              <a:t> </a:t>
            </a:r>
            <a:r>
              <a:rPr sz="3400" spc="-10" dirty="0"/>
              <a:t>Features</a:t>
            </a:r>
            <a:r>
              <a:rPr sz="3400" spc="-30" dirty="0"/>
              <a:t> </a:t>
            </a:r>
            <a:r>
              <a:rPr sz="3400" dirty="0"/>
              <a:t>Of</a:t>
            </a:r>
            <a:r>
              <a:rPr sz="3400" spc="-10" dirty="0"/>
              <a:t> </a:t>
            </a:r>
            <a:r>
              <a:rPr sz="3400" dirty="0"/>
              <a:t>Union</a:t>
            </a:r>
            <a:r>
              <a:rPr sz="3400" spc="-25" dirty="0"/>
              <a:t> </a:t>
            </a:r>
            <a:r>
              <a:rPr sz="3400" spc="5" dirty="0"/>
              <a:t>Budget </a:t>
            </a:r>
            <a:r>
              <a:rPr sz="3400" spc="-835" dirty="0"/>
              <a:t> </a:t>
            </a:r>
            <a:r>
              <a:rPr sz="3400" dirty="0"/>
              <a:t>2024-2025</a:t>
            </a:r>
            <a:endParaRPr sz="3400"/>
          </a:p>
        </p:txBody>
      </p:sp>
      <p:grpSp>
        <p:nvGrpSpPr>
          <p:cNvPr id="16" name="object 16"/>
          <p:cNvGrpSpPr/>
          <p:nvPr/>
        </p:nvGrpSpPr>
        <p:grpSpPr>
          <a:xfrm>
            <a:off x="1972055" y="0"/>
            <a:ext cx="9443085" cy="6855459"/>
            <a:chOff x="1972055" y="0"/>
            <a:chExt cx="9443085" cy="6855459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8151" y="2365184"/>
              <a:ext cx="4133088" cy="336804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72055" y="2359151"/>
              <a:ext cx="4148328" cy="338327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387327" y="0"/>
              <a:ext cx="27940" cy="6855459"/>
            </a:xfrm>
            <a:custGeom>
              <a:avLst/>
              <a:gdLst/>
              <a:ahLst/>
              <a:cxnLst/>
              <a:rect l="l" t="t" r="r" b="b"/>
              <a:pathLst>
                <a:path w="27940" h="6855459">
                  <a:moveTo>
                    <a:pt x="0" y="6854951"/>
                  </a:moveTo>
                  <a:lnTo>
                    <a:pt x="27431" y="6854951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6854951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390635" y="4958588"/>
            <a:ext cx="1223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Made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By:-</a:t>
            </a:r>
            <a:r>
              <a:rPr sz="1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Group</a:t>
            </a:r>
            <a:r>
              <a:rPr sz="1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90635" y="5345683"/>
            <a:ext cx="1018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Ashwin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Dhumal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65538" y="5345683"/>
            <a:ext cx="1290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Athulya</a:t>
            </a:r>
            <a:r>
              <a:rPr sz="12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Manapurath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90635" y="5733084"/>
            <a:ext cx="994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Kritika</a:t>
            </a:r>
            <a:r>
              <a:rPr sz="12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Pradhan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44202" y="5733084"/>
            <a:ext cx="9036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Ratnesh</a:t>
            </a:r>
            <a:r>
              <a:rPr sz="1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Singh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90635" y="6116828"/>
            <a:ext cx="8248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FFFFFF"/>
                </a:solidFill>
                <a:latin typeface="Times New Roman"/>
                <a:cs typeface="Times New Roman"/>
              </a:rPr>
              <a:t>Ayushi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Sinha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33306" y="6116828"/>
            <a:ext cx="11906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Sudhanshu</a:t>
            </a:r>
            <a:r>
              <a:rPr sz="12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Sharma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90634" y="6504533"/>
            <a:ext cx="137490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Abhishek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Tripathi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78183" y="0"/>
            <a:ext cx="814069" cy="6858000"/>
          </a:xfrm>
          <a:custGeom>
            <a:avLst/>
            <a:gdLst/>
            <a:ahLst/>
            <a:cxnLst/>
            <a:rect l="l" t="t" r="r" b="b"/>
            <a:pathLst>
              <a:path w="814070" h="6858000">
                <a:moveTo>
                  <a:pt x="0" y="6858000"/>
                </a:moveTo>
                <a:lnTo>
                  <a:pt x="813815" y="6858000"/>
                </a:lnTo>
                <a:lnTo>
                  <a:pt x="81381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F2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05840" cy="6858000"/>
          </a:xfrm>
          <a:custGeom>
            <a:avLst/>
            <a:gdLst/>
            <a:ahLst/>
            <a:cxnLst/>
            <a:rect l="l" t="t" r="r" b="b"/>
            <a:pathLst>
              <a:path w="1005840" h="6858000">
                <a:moveTo>
                  <a:pt x="0" y="6858000"/>
                </a:moveTo>
                <a:lnTo>
                  <a:pt x="1005840" y="6858000"/>
                </a:lnTo>
                <a:lnTo>
                  <a:pt x="10058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F2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1592" y="2106166"/>
              <a:ext cx="9360408" cy="47518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88952" cy="68579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63294" cy="6858000"/>
            </a:xfrm>
            <a:custGeom>
              <a:avLst/>
              <a:gdLst/>
              <a:ahLst/>
              <a:cxnLst/>
              <a:rect l="l" t="t" r="r" b="b"/>
              <a:pathLst>
                <a:path w="963294" h="6858000">
                  <a:moveTo>
                    <a:pt x="96316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63168" y="6858000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3167" y="0"/>
              <a:ext cx="43180" cy="6858000"/>
            </a:xfrm>
            <a:custGeom>
              <a:avLst/>
              <a:gdLst/>
              <a:ahLst/>
              <a:cxnLst/>
              <a:rect l="l" t="t" r="r" b="b"/>
              <a:pathLst>
                <a:path w="43180" h="6858000">
                  <a:moveTo>
                    <a:pt x="0" y="6858000"/>
                  </a:moveTo>
                  <a:lnTo>
                    <a:pt x="42671" y="6858000"/>
                  </a:lnTo>
                  <a:lnTo>
                    <a:pt x="42671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5839" y="0"/>
              <a:ext cx="10372725" cy="6858000"/>
            </a:xfrm>
            <a:custGeom>
              <a:avLst/>
              <a:gdLst/>
              <a:ahLst/>
              <a:cxnLst/>
              <a:rect l="l" t="t" r="r" b="b"/>
              <a:pathLst>
                <a:path w="10372725" h="6858000">
                  <a:moveTo>
                    <a:pt x="103723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0372344" y="6858000"/>
                  </a:lnTo>
                  <a:lnTo>
                    <a:pt x="10372344" y="0"/>
                  </a:lnTo>
                  <a:close/>
                </a:path>
              </a:pathLst>
            </a:custGeom>
            <a:solidFill>
              <a:srgbClr val="1F2C29">
                <a:alpha val="9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78183" y="0"/>
              <a:ext cx="27940" cy="6858000"/>
            </a:xfrm>
            <a:custGeom>
              <a:avLst/>
              <a:gdLst/>
              <a:ahLst/>
              <a:cxnLst/>
              <a:rect l="l" t="t" r="r" b="b"/>
              <a:pathLst>
                <a:path w="27940" h="6858000">
                  <a:moveTo>
                    <a:pt x="2743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7431" y="6858000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04669" y="671271"/>
            <a:ext cx="226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78153" y="1276463"/>
            <a:ext cx="441746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MANU</a:t>
            </a:r>
            <a:r>
              <a:rPr sz="3200" spc="-254" dirty="0"/>
              <a:t>F</a:t>
            </a:r>
            <a:r>
              <a:rPr sz="3200" spc="-5" dirty="0"/>
              <a:t>ACTURING</a:t>
            </a:r>
            <a:endParaRPr sz="3200" dirty="0"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3223" y="508977"/>
            <a:ext cx="5329174" cy="79988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97523" y="623316"/>
            <a:ext cx="5105400" cy="576580"/>
          </a:xfrm>
          <a:prstGeom prst="rect">
            <a:avLst/>
          </a:prstGeom>
          <a:solidFill>
            <a:srgbClr val="92D050"/>
          </a:solidFill>
          <a:ln w="15240">
            <a:solidFill>
              <a:srgbClr val="415837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8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Good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Governance and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Fiscal</a:t>
            </a:r>
            <a:r>
              <a:rPr sz="20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Prudencex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3223" y="3002241"/>
            <a:ext cx="5329174" cy="79988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97523" y="3116579"/>
            <a:ext cx="5105400" cy="576580"/>
          </a:xfrm>
          <a:prstGeom prst="rect">
            <a:avLst/>
          </a:prstGeom>
          <a:solidFill>
            <a:srgbClr val="92D050"/>
          </a:solidFill>
          <a:ln w="15240">
            <a:solidFill>
              <a:srgbClr val="415837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85"/>
              </a:spcBef>
            </a:pP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r>
              <a:rPr sz="20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MSMEs</a:t>
            </a:r>
            <a:r>
              <a:rPr sz="20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Startups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83223" y="4325162"/>
            <a:ext cx="5329174" cy="80297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097523" y="4439411"/>
            <a:ext cx="5105400" cy="579120"/>
          </a:xfrm>
          <a:prstGeom prst="rect">
            <a:avLst/>
          </a:prstGeom>
          <a:solidFill>
            <a:srgbClr val="92D050"/>
          </a:solidFill>
          <a:ln w="15240">
            <a:solidFill>
              <a:srgbClr val="415837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5"/>
              </a:spcBef>
            </a:pP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r>
              <a:rPr sz="20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MSMEs</a:t>
            </a:r>
            <a:r>
              <a:rPr sz="20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Startups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95415" y="1801329"/>
            <a:ext cx="5329174" cy="79988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109715" y="1915667"/>
            <a:ext cx="5105400" cy="576580"/>
          </a:xfrm>
          <a:prstGeom prst="rect">
            <a:avLst/>
          </a:prstGeom>
          <a:solidFill>
            <a:srgbClr val="92D050"/>
          </a:solidFill>
          <a:ln w="15240">
            <a:solidFill>
              <a:srgbClr val="415837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985"/>
              </a:spcBef>
            </a:pP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Employment</a:t>
            </a:r>
            <a:r>
              <a:rPr sz="20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Incentive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Programs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89320" y="5541264"/>
            <a:ext cx="5335397" cy="79988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103620" y="5655564"/>
            <a:ext cx="5111750" cy="576580"/>
          </a:xfrm>
          <a:prstGeom prst="rect">
            <a:avLst/>
          </a:prstGeom>
          <a:solidFill>
            <a:srgbClr val="92D050"/>
          </a:solidFill>
          <a:ln w="15240">
            <a:solidFill>
              <a:srgbClr val="41583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190"/>
              </a:lnSpc>
            </a:pP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Tax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Reforms</a:t>
            </a:r>
            <a:r>
              <a:rPr sz="20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Boost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Domestic</a:t>
            </a:r>
            <a:endParaRPr sz="2000">
              <a:latin typeface="Times New Roman"/>
              <a:cs typeface="Times New Roman"/>
            </a:endParaRPr>
          </a:p>
          <a:p>
            <a:pPr marL="90170">
              <a:lnSpc>
                <a:spcPts val="2345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Manufacturing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0327" y="2615183"/>
            <a:ext cx="4361688" cy="2910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7369" y="700513"/>
            <a:ext cx="201295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63294" cy="6858000"/>
            </a:xfrm>
            <a:custGeom>
              <a:avLst/>
              <a:gdLst/>
              <a:ahLst/>
              <a:cxnLst/>
              <a:rect l="l" t="t" r="r" b="b"/>
              <a:pathLst>
                <a:path w="963294" h="6858000">
                  <a:moveTo>
                    <a:pt x="96316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63168" y="6858000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3167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19" h="6858000">
                  <a:moveTo>
                    <a:pt x="4571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19" y="68580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87982" y="2799969"/>
            <a:ext cx="3261360" cy="13798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85"/>
              </a:spcBef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POTENTIAL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 O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4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UNI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AND  CHALLENGES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MANUFACTURERS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70192" y="560831"/>
            <a:ext cx="4114800" cy="4547870"/>
            <a:chOff x="6870192" y="560831"/>
            <a:chExt cx="4114800" cy="4547870"/>
          </a:xfrm>
        </p:grpSpPr>
        <p:sp>
          <p:nvSpPr>
            <p:cNvPr id="9" name="object 9"/>
            <p:cNvSpPr/>
            <p:nvPr/>
          </p:nvSpPr>
          <p:spPr>
            <a:xfrm>
              <a:off x="6870192" y="560831"/>
              <a:ext cx="1405255" cy="1408430"/>
            </a:xfrm>
            <a:custGeom>
              <a:avLst/>
              <a:gdLst/>
              <a:ahLst/>
              <a:cxnLst/>
              <a:rect l="l" t="t" r="r" b="b"/>
              <a:pathLst>
                <a:path w="1405254" h="1408430">
                  <a:moveTo>
                    <a:pt x="702563" y="0"/>
                  </a:moveTo>
                  <a:lnTo>
                    <a:pt x="654465" y="1624"/>
                  </a:lnTo>
                  <a:lnTo>
                    <a:pt x="607236" y="6427"/>
                  </a:lnTo>
                  <a:lnTo>
                    <a:pt x="560981" y="14303"/>
                  </a:lnTo>
                  <a:lnTo>
                    <a:pt x="515805" y="25149"/>
                  </a:lnTo>
                  <a:lnTo>
                    <a:pt x="471812" y="38859"/>
                  </a:lnTo>
                  <a:lnTo>
                    <a:pt x="429107" y="55328"/>
                  </a:lnTo>
                  <a:lnTo>
                    <a:pt x="387794" y="74451"/>
                  </a:lnTo>
                  <a:lnTo>
                    <a:pt x="347979" y="96124"/>
                  </a:lnTo>
                  <a:lnTo>
                    <a:pt x="309767" y="120242"/>
                  </a:lnTo>
                  <a:lnTo>
                    <a:pt x="273261" y="146700"/>
                  </a:lnTo>
                  <a:lnTo>
                    <a:pt x="238566" y="175393"/>
                  </a:lnTo>
                  <a:lnTo>
                    <a:pt x="205787" y="206216"/>
                  </a:lnTo>
                  <a:lnTo>
                    <a:pt x="175029" y="239064"/>
                  </a:lnTo>
                  <a:lnTo>
                    <a:pt x="146397" y="273833"/>
                  </a:lnTo>
                  <a:lnTo>
                    <a:pt x="119994" y="310418"/>
                  </a:lnTo>
                  <a:lnTo>
                    <a:pt x="95927" y="348713"/>
                  </a:lnTo>
                  <a:lnTo>
                    <a:pt x="74299" y="388615"/>
                  </a:lnTo>
                  <a:lnTo>
                    <a:pt x="55215" y="430018"/>
                  </a:lnTo>
                  <a:lnTo>
                    <a:pt x="38780" y="472817"/>
                  </a:lnTo>
                  <a:lnTo>
                    <a:pt x="25098" y="516907"/>
                  </a:lnTo>
                  <a:lnTo>
                    <a:pt x="14274" y="562184"/>
                  </a:lnTo>
                  <a:lnTo>
                    <a:pt x="6414" y="608543"/>
                  </a:lnTo>
                  <a:lnTo>
                    <a:pt x="1620" y="655879"/>
                  </a:lnTo>
                  <a:lnTo>
                    <a:pt x="0" y="704088"/>
                  </a:lnTo>
                  <a:lnTo>
                    <a:pt x="1620" y="752296"/>
                  </a:lnTo>
                  <a:lnTo>
                    <a:pt x="6414" y="799632"/>
                  </a:lnTo>
                  <a:lnTo>
                    <a:pt x="14274" y="845991"/>
                  </a:lnTo>
                  <a:lnTo>
                    <a:pt x="25098" y="891268"/>
                  </a:lnTo>
                  <a:lnTo>
                    <a:pt x="38780" y="935358"/>
                  </a:lnTo>
                  <a:lnTo>
                    <a:pt x="55215" y="978157"/>
                  </a:lnTo>
                  <a:lnTo>
                    <a:pt x="74299" y="1019560"/>
                  </a:lnTo>
                  <a:lnTo>
                    <a:pt x="95927" y="1059462"/>
                  </a:lnTo>
                  <a:lnTo>
                    <a:pt x="119994" y="1097757"/>
                  </a:lnTo>
                  <a:lnTo>
                    <a:pt x="146397" y="1134342"/>
                  </a:lnTo>
                  <a:lnTo>
                    <a:pt x="175029" y="1169111"/>
                  </a:lnTo>
                  <a:lnTo>
                    <a:pt x="205787" y="1201959"/>
                  </a:lnTo>
                  <a:lnTo>
                    <a:pt x="238566" y="1232782"/>
                  </a:lnTo>
                  <a:lnTo>
                    <a:pt x="273261" y="1261475"/>
                  </a:lnTo>
                  <a:lnTo>
                    <a:pt x="309767" y="1287933"/>
                  </a:lnTo>
                  <a:lnTo>
                    <a:pt x="347979" y="1312051"/>
                  </a:lnTo>
                  <a:lnTo>
                    <a:pt x="387794" y="1333724"/>
                  </a:lnTo>
                  <a:lnTo>
                    <a:pt x="429107" y="1352847"/>
                  </a:lnTo>
                  <a:lnTo>
                    <a:pt x="471812" y="1369316"/>
                  </a:lnTo>
                  <a:lnTo>
                    <a:pt x="515805" y="1383026"/>
                  </a:lnTo>
                  <a:lnTo>
                    <a:pt x="560981" y="1393872"/>
                  </a:lnTo>
                  <a:lnTo>
                    <a:pt x="607236" y="1401748"/>
                  </a:lnTo>
                  <a:lnTo>
                    <a:pt x="654465" y="1406551"/>
                  </a:lnTo>
                  <a:lnTo>
                    <a:pt x="702563" y="1408176"/>
                  </a:lnTo>
                  <a:lnTo>
                    <a:pt x="750662" y="1406551"/>
                  </a:lnTo>
                  <a:lnTo>
                    <a:pt x="797891" y="1401748"/>
                  </a:lnTo>
                  <a:lnTo>
                    <a:pt x="844146" y="1393872"/>
                  </a:lnTo>
                  <a:lnTo>
                    <a:pt x="889322" y="1383026"/>
                  </a:lnTo>
                  <a:lnTo>
                    <a:pt x="933315" y="1369316"/>
                  </a:lnTo>
                  <a:lnTo>
                    <a:pt x="976020" y="1352847"/>
                  </a:lnTo>
                  <a:lnTo>
                    <a:pt x="1017333" y="1333724"/>
                  </a:lnTo>
                  <a:lnTo>
                    <a:pt x="1057148" y="1312051"/>
                  </a:lnTo>
                  <a:lnTo>
                    <a:pt x="1095360" y="1287933"/>
                  </a:lnTo>
                  <a:lnTo>
                    <a:pt x="1131866" y="1261475"/>
                  </a:lnTo>
                  <a:lnTo>
                    <a:pt x="1166561" y="1232782"/>
                  </a:lnTo>
                  <a:lnTo>
                    <a:pt x="1199340" y="1201959"/>
                  </a:lnTo>
                  <a:lnTo>
                    <a:pt x="1230098" y="1169111"/>
                  </a:lnTo>
                  <a:lnTo>
                    <a:pt x="1258730" y="1134342"/>
                  </a:lnTo>
                  <a:lnTo>
                    <a:pt x="1285133" y="1097757"/>
                  </a:lnTo>
                  <a:lnTo>
                    <a:pt x="1309200" y="1059462"/>
                  </a:lnTo>
                  <a:lnTo>
                    <a:pt x="1330828" y="1019560"/>
                  </a:lnTo>
                  <a:lnTo>
                    <a:pt x="1349912" y="978157"/>
                  </a:lnTo>
                  <a:lnTo>
                    <a:pt x="1366347" y="935358"/>
                  </a:lnTo>
                  <a:lnTo>
                    <a:pt x="1380029" y="891268"/>
                  </a:lnTo>
                  <a:lnTo>
                    <a:pt x="1390853" y="845991"/>
                  </a:lnTo>
                  <a:lnTo>
                    <a:pt x="1398713" y="799632"/>
                  </a:lnTo>
                  <a:lnTo>
                    <a:pt x="1403507" y="752296"/>
                  </a:lnTo>
                  <a:lnTo>
                    <a:pt x="1405127" y="704088"/>
                  </a:lnTo>
                  <a:lnTo>
                    <a:pt x="1403507" y="655879"/>
                  </a:lnTo>
                  <a:lnTo>
                    <a:pt x="1398713" y="608543"/>
                  </a:lnTo>
                  <a:lnTo>
                    <a:pt x="1390853" y="562184"/>
                  </a:lnTo>
                  <a:lnTo>
                    <a:pt x="1380029" y="516907"/>
                  </a:lnTo>
                  <a:lnTo>
                    <a:pt x="1366347" y="472817"/>
                  </a:lnTo>
                  <a:lnTo>
                    <a:pt x="1349912" y="430018"/>
                  </a:lnTo>
                  <a:lnTo>
                    <a:pt x="1330828" y="388615"/>
                  </a:lnTo>
                  <a:lnTo>
                    <a:pt x="1309200" y="348713"/>
                  </a:lnTo>
                  <a:lnTo>
                    <a:pt x="1285133" y="310418"/>
                  </a:lnTo>
                  <a:lnTo>
                    <a:pt x="1258730" y="273833"/>
                  </a:lnTo>
                  <a:lnTo>
                    <a:pt x="1230098" y="239064"/>
                  </a:lnTo>
                  <a:lnTo>
                    <a:pt x="1199340" y="206216"/>
                  </a:lnTo>
                  <a:lnTo>
                    <a:pt x="1166561" y="175393"/>
                  </a:lnTo>
                  <a:lnTo>
                    <a:pt x="1131866" y="146700"/>
                  </a:lnTo>
                  <a:lnTo>
                    <a:pt x="1095360" y="120242"/>
                  </a:lnTo>
                  <a:lnTo>
                    <a:pt x="1057148" y="96124"/>
                  </a:lnTo>
                  <a:lnTo>
                    <a:pt x="1017333" y="74451"/>
                  </a:lnTo>
                  <a:lnTo>
                    <a:pt x="976020" y="55328"/>
                  </a:lnTo>
                  <a:lnTo>
                    <a:pt x="933315" y="38859"/>
                  </a:lnTo>
                  <a:lnTo>
                    <a:pt x="889322" y="25149"/>
                  </a:lnTo>
                  <a:lnTo>
                    <a:pt x="844146" y="14303"/>
                  </a:lnTo>
                  <a:lnTo>
                    <a:pt x="797891" y="6427"/>
                  </a:lnTo>
                  <a:lnTo>
                    <a:pt x="750662" y="1624"/>
                  </a:lnTo>
                  <a:lnTo>
                    <a:pt x="702563" y="0"/>
                  </a:lnTo>
                  <a:close/>
                </a:path>
              </a:pathLst>
            </a:custGeom>
            <a:solidFill>
              <a:srgbClr val="5EC6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8896" y="862584"/>
              <a:ext cx="807720" cy="8046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579864" y="560831"/>
              <a:ext cx="1405255" cy="1408430"/>
            </a:xfrm>
            <a:custGeom>
              <a:avLst/>
              <a:gdLst/>
              <a:ahLst/>
              <a:cxnLst/>
              <a:rect l="l" t="t" r="r" b="b"/>
              <a:pathLst>
                <a:path w="1405254" h="1408430">
                  <a:moveTo>
                    <a:pt x="702563" y="0"/>
                  </a:moveTo>
                  <a:lnTo>
                    <a:pt x="654465" y="1624"/>
                  </a:lnTo>
                  <a:lnTo>
                    <a:pt x="607236" y="6427"/>
                  </a:lnTo>
                  <a:lnTo>
                    <a:pt x="560981" y="14303"/>
                  </a:lnTo>
                  <a:lnTo>
                    <a:pt x="515805" y="25149"/>
                  </a:lnTo>
                  <a:lnTo>
                    <a:pt x="471812" y="38859"/>
                  </a:lnTo>
                  <a:lnTo>
                    <a:pt x="429107" y="55328"/>
                  </a:lnTo>
                  <a:lnTo>
                    <a:pt x="387794" y="74451"/>
                  </a:lnTo>
                  <a:lnTo>
                    <a:pt x="347979" y="96124"/>
                  </a:lnTo>
                  <a:lnTo>
                    <a:pt x="309767" y="120242"/>
                  </a:lnTo>
                  <a:lnTo>
                    <a:pt x="273261" y="146700"/>
                  </a:lnTo>
                  <a:lnTo>
                    <a:pt x="238566" y="175393"/>
                  </a:lnTo>
                  <a:lnTo>
                    <a:pt x="205787" y="206216"/>
                  </a:lnTo>
                  <a:lnTo>
                    <a:pt x="175029" y="239064"/>
                  </a:lnTo>
                  <a:lnTo>
                    <a:pt x="146397" y="273833"/>
                  </a:lnTo>
                  <a:lnTo>
                    <a:pt x="119994" y="310418"/>
                  </a:lnTo>
                  <a:lnTo>
                    <a:pt x="95927" y="348713"/>
                  </a:lnTo>
                  <a:lnTo>
                    <a:pt x="74299" y="388615"/>
                  </a:lnTo>
                  <a:lnTo>
                    <a:pt x="55215" y="430018"/>
                  </a:lnTo>
                  <a:lnTo>
                    <a:pt x="38780" y="472817"/>
                  </a:lnTo>
                  <a:lnTo>
                    <a:pt x="25098" y="516907"/>
                  </a:lnTo>
                  <a:lnTo>
                    <a:pt x="14274" y="562184"/>
                  </a:lnTo>
                  <a:lnTo>
                    <a:pt x="6414" y="608543"/>
                  </a:lnTo>
                  <a:lnTo>
                    <a:pt x="1620" y="655879"/>
                  </a:lnTo>
                  <a:lnTo>
                    <a:pt x="0" y="704088"/>
                  </a:lnTo>
                  <a:lnTo>
                    <a:pt x="1620" y="752296"/>
                  </a:lnTo>
                  <a:lnTo>
                    <a:pt x="6414" y="799632"/>
                  </a:lnTo>
                  <a:lnTo>
                    <a:pt x="14274" y="845991"/>
                  </a:lnTo>
                  <a:lnTo>
                    <a:pt x="25098" y="891268"/>
                  </a:lnTo>
                  <a:lnTo>
                    <a:pt x="38780" y="935358"/>
                  </a:lnTo>
                  <a:lnTo>
                    <a:pt x="55215" y="978157"/>
                  </a:lnTo>
                  <a:lnTo>
                    <a:pt x="74299" y="1019560"/>
                  </a:lnTo>
                  <a:lnTo>
                    <a:pt x="95927" y="1059462"/>
                  </a:lnTo>
                  <a:lnTo>
                    <a:pt x="119994" y="1097757"/>
                  </a:lnTo>
                  <a:lnTo>
                    <a:pt x="146397" y="1134342"/>
                  </a:lnTo>
                  <a:lnTo>
                    <a:pt x="175029" y="1169111"/>
                  </a:lnTo>
                  <a:lnTo>
                    <a:pt x="205787" y="1201959"/>
                  </a:lnTo>
                  <a:lnTo>
                    <a:pt x="238566" y="1232782"/>
                  </a:lnTo>
                  <a:lnTo>
                    <a:pt x="273261" y="1261475"/>
                  </a:lnTo>
                  <a:lnTo>
                    <a:pt x="309767" y="1287933"/>
                  </a:lnTo>
                  <a:lnTo>
                    <a:pt x="347979" y="1312051"/>
                  </a:lnTo>
                  <a:lnTo>
                    <a:pt x="387794" y="1333724"/>
                  </a:lnTo>
                  <a:lnTo>
                    <a:pt x="429107" y="1352847"/>
                  </a:lnTo>
                  <a:lnTo>
                    <a:pt x="471812" y="1369316"/>
                  </a:lnTo>
                  <a:lnTo>
                    <a:pt x="515805" y="1383026"/>
                  </a:lnTo>
                  <a:lnTo>
                    <a:pt x="560981" y="1393872"/>
                  </a:lnTo>
                  <a:lnTo>
                    <a:pt x="607236" y="1401748"/>
                  </a:lnTo>
                  <a:lnTo>
                    <a:pt x="654465" y="1406551"/>
                  </a:lnTo>
                  <a:lnTo>
                    <a:pt x="702563" y="1408176"/>
                  </a:lnTo>
                  <a:lnTo>
                    <a:pt x="750662" y="1406551"/>
                  </a:lnTo>
                  <a:lnTo>
                    <a:pt x="797891" y="1401748"/>
                  </a:lnTo>
                  <a:lnTo>
                    <a:pt x="844146" y="1393872"/>
                  </a:lnTo>
                  <a:lnTo>
                    <a:pt x="889322" y="1383026"/>
                  </a:lnTo>
                  <a:lnTo>
                    <a:pt x="933315" y="1369316"/>
                  </a:lnTo>
                  <a:lnTo>
                    <a:pt x="976020" y="1352847"/>
                  </a:lnTo>
                  <a:lnTo>
                    <a:pt x="1017333" y="1333724"/>
                  </a:lnTo>
                  <a:lnTo>
                    <a:pt x="1057148" y="1312051"/>
                  </a:lnTo>
                  <a:lnTo>
                    <a:pt x="1095360" y="1287933"/>
                  </a:lnTo>
                  <a:lnTo>
                    <a:pt x="1131866" y="1261475"/>
                  </a:lnTo>
                  <a:lnTo>
                    <a:pt x="1166561" y="1232782"/>
                  </a:lnTo>
                  <a:lnTo>
                    <a:pt x="1199340" y="1201959"/>
                  </a:lnTo>
                  <a:lnTo>
                    <a:pt x="1230098" y="1169111"/>
                  </a:lnTo>
                  <a:lnTo>
                    <a:pt x="1258730" y="1134342"/>
                  </a:lnTo>
                  <a:lnTo>
                    <a:pt x="1285133" y="1097757"/>
                  </a:lnTo>
                  <a:lnTo>
                    <a:pt x="1309200" y="1059462"/>
                  </a:lnTo>
                  <a:lnTo>
                    <a:pt x="1330828" y="1019560"/>
                  </a:lnTo>
                  <a:lnTo>
                    <a:pt x="1349912" y="978157"/>
                  </a:lnTo>
                  <a:lnTo>
                    <a:pt x="1366347" y="935358"/>
                  </a:lnTo>
                  <a:lnTo>
                    <a:pt x="1380029" y="891268"/>
                  </a:lnTo>
                  <a:lnTo>
                    <a:pt x="1390853" y="845991"/>
                  </a:lnTo>
                  <a:lnTo>
                    <a:pt x="1398713" y="799632"/>
                  </a:lnTo>
                  <a:lnTo>
                    <a:pt x="1403507" y="752296"/>
                  </a:lnTo>
                  <a:lnTo>
                    <a:pt x="1405127" y="704088"/>
                  </a:lnTo>
                  <a:lnTo>
                    <a:pt x="1403507" y="655879"/>
                  </a:lnTo>
                  <a:lnTo>
                    <a:pt x="1398713" y="608543"/>
                  </a:lnTo>
                  <a:lnTo>
                    <a:pt x="1390853" y="562184"/>
                  </a:lnTo>
                  <a:lnTo>
                    <a:pt x="1380029" y="516907"/>
                  </a:lnTo>
                  <a:lnTo>
                    <a:pt x="1366347" y="472817"/>
                  </a:lnTo>
                  <a:lnTo>
                    <a:pt x="1349912" y="430018"/>
                  </a:lnTo>
                  <a:lnTo>
                    <a:pt x="1330828" y="388615"/>
                  </a:lnTo>
                  <a:lnTo>
                    <a:pt x="1309200" y="348713"/>
                  </a:lnTo>
                  <a:lnTo>
                    <a:pt x="1285133" y="310418"/>
                  </a:lnTo>
                  <a:lnTo>
                    <a:pt x="1258730" y="273833"/>
                  </a:lnTo>
                  <a:lnTo>
                    <a:pt x="1230098" y="239064"/>
                  </a:lnTo>
                  <a:lnTo>
                    <a:pt x="1199340" y="206216"/>
                  </a:lnTo>
                  <a:lnTo>
                    <a:pt x="1166561" y="175393"/>
                  </a:lnTo>
                  <a:lnTo>
                    <a:pt x="1131866" y="146700"/>
                  </a:lnTo>
                  <a:lnTo>
                    <a:pt x="1095360" y="120242"/>
                  </a:lnTo>
                  <a:lnTo>
                    <a:pt x="1057148" y="96124"/>
                  </a:lnTo>
                  <a:lnTo>
                    <a:pt x="1017333" y="74451"/>
                  </a:lnTo>
                  <a:lnTo>
                    <a:pt x="976020" y="55328"/>
                  </a:lnTo>
                  <a:lnTo>
                    <a:pt x="933315" y="38859"/>
                  </a:lnTo>
                  <a:lnTo>
                    <a:pt x="889322" y="25149"/>
                  </a:lnTo>
                  <a:lnTo>
                    <a:pt x="844146" y="14303"/>
                  </a:lnTo>
                  <a:lnTo>
                    <a:pt x="797891" y="6427"/>
                  </a:lnTo>
                  <a:lnTo>
                    <a:pt x="750662" y="1624"/>
                  </a:lnTo>
                  <a:lnTo>
                    <a:pt x="702563" y="0"/>
                  </a:lnTo>
                  <a:close/>
                </a:path>
              </a:pathLst>
            </a:custGeom>
            <a:solidFill>
              <a:srgbClr val="4DAC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8568" y="862584"/>
              <a:ext cx="807720" cy="80467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223504" y="3703320"/>
              <a:ext cx="1408430" cy="1405255"/>
            </a:xfrm>
            <a:custGeom>
              <a:avLst/>
              <a:gdLst/>
              <a:ahLst/>
              <a:cxnLst/>
              <a:rect l="l" t="t" r="r" b="b"/>
              <a:pathLst>
                <a:path w="1408429" h="1405254">
                  <a:moveTo>
                    <a:pt x="704088" y="0"/>
                  </a:moveTo>
                  <a:lnTo>
                    <a:pt x="655879" y="1620"/>
                  </a:lnTo>
                  <a:lnTo>
                    <a:pt x="608543" y="6414"/>
                  </a:lnTo>
                  <a:lnTo>
                    <a:pt x="562184" y="14274"/>
                  </a:lnTo>
                  <a:lnTo>
                    <a:pt x="516907" y="25098"/>
                  </a:lnTo>
                  <a:lnTo>
                    <a:pt x="472817" y="38780"/>
                  </a:lnTo>
                  <a:lnTo>
                    <a:pt x="430018" y="55215"/>
                  </a:lnTo>
                  <a:lnTo>
                    <a:pt x="388615" y="74299"/>
                  </a:lnTo>
                  <a:lnTo>
                    <a:pt x="348713" y="95927"/>
                  </a:lnTo>
                  <a:lnTo>
                    <a:pt x="310418" y="119994"/>
                  </a:lnTo>
                  <a:lnTo>
                    <a:pt x="273833" y="146397"/>
                  </a:lnTo>
                  <a:lnTo>
                    <a:pt x="239064" y="175029"/>
                  </a:lnTo>
                  <a:lnTo>
                    <a:pt x="206216" y="205787"/>
                  </a:lnTo>
                  <a:lnTo>
                    <a:pt x="175393" y="238566"/>
                  </a:lnTo>
                  <a:lnTo>
                    <a:pt x="146700" y="273261"/>
                  </a:lnTo>
                  <a:lnTo>
                    <a:pt x="120242" y="309767"/>
                  </a:lnTo>
                  <a:lnTo>
                    <a:pt x="96124" y="347980"/>
                  </a:lnTo>
                  <a:lnTo>
                    <a:pt x="74451" y="387794"/>
                  </a:lnTo>
                  <a:lnTo>
                    <a:pt x="55328" y="429107"/>
                  </a:lnTo>
                  <a:lnTo>
                    <a:pt x="38859" y="471812"/>
                  </a:lnTo>
                  <a:lnTo>
                    <a:pt x="25149" y="515805"/>
                  </a:lnTo>
                  <a:lnTo>
                    <a:pt x="14303" y="560981"/>
                  </a:lnTo>
                  <a:lnTo>
                    <a:pt x="6427" y="607236"/>
                  </a:lnTo>
                  <a:lnTo>
                    <a:pt x="1624" y="654465"/>
                  </a:lnTo>
                  <a:lnTo>
                    <a:pt x="0" y="702563"/>
                  </a:lnTo>
                  <a:lnTo>
                    <a:pt x="1624" y="750662"/>
                  </a:lnTo>
                  <a:lnTo>
                    <a:pt x="6427" y="797891"/>
                  </a:lnTo>
                  <a:lnTo>
                    <a:pt x="14303" y="844146"/>
                  </a:lnTo>
                  <a:lnTo>
                    <a:pt x="25149" y="889322"/>
                  </a:lnTo>
                  <a:lnTo>
                    <a:pt x="38859" y="933315"/>
                  </a:lnTo>
                  <a:lnTo>
                    <a:pt x="55328" y="976020"/>
                  </a:lnTo>
                  <a:lnTo>
                    <a:pt x="74451" y="1017333"/>
                  </a:lnTo>
                  <a:lnTo>
                    <a:pt x="96124" y="1057148"/>
                  </a:lnTo>
                  <a:lnTo>
                    <a:pt x="120242" y="1095360"/>
                  </a:lnTo>
                  <a:lnTo>
                    <a:pt x="146700" y="1131866"/>
                  </a:lnTo>
                  <a:lnTo>
                    <a:pt x="175393" y="1166561"/>
                  </a:lnTo>
                  <a:lnTo>
                    <a:pt x="206216" y="1199340"/>
                  </a:lnTo>
                  <a:lnTo>
                    <a:pt x="239064" y="1230098"/>
                  </a:lnTo>
                  <a:lnTo>
                    <a:pt x="273833" y="1258730"/>
                  </a:lnTo>
                  <a:lnTo>
                    <a:pt x="310418" y="1285133"/>
                  </a:lnTo>
                  <a:lnTo>
                    <a:pt x="348713" y="1309200"/>
                  </a:lnTo>
                  <a:lnTo>
                    <a:pt x="388615" y="1330828"/>
                  </a:lnTo>
                  <a:lnTo>
                    <a:pt x="430018" y="1349912"/>
                  </a:lnTo>
                  <a:lnTo>
                    <a:pt x="472817" y="1366347"/>
                  </a:lnTo>
                  <a:lnTo>
                    <a:pt x="516907" y="1380029"/>
                  </a:lnTo>
                  <a:lnTo>
                    <a:pt x="562184" y="1390853"/>
                  </a:lnTo>
                  <a:lnTo>
                    <a:pt x="608543" y="1398713"/>
                  </a:lnTo>
                  <a:lnTo>
                    <a:pt x="655879" y="1403507"/>
                  </a:lnTo>
                  <a:lnTo>
                    <a:pt x="704088" y="1405127"/>
                  </a:lnTo>
                  <a:lnTo>
                    <a:pt x="752296" y="1403507"/>
                  </a:lnTo>
                  <a:lnTo>
                    <a:pt x="799632" y="1398713"/>
                  </a:lnTo>
                  <a:lnTo>
                    <a:pt x="845991" y="1390853"/>
                  </a:lnTo>
                  <a:lnTo>
                    <a:pt x="891268" y="1380029"/>
                  </a:lnTo>
                  <a:lnTo>
                    <a:pt x="935358" y="1366347"/>
                  </a:lnTo>
                  <a:lnTo>
                    <a:pt x="978157" y="1349912"/>
                  </a:lnTo>
                  <a:lnTo>
                    <a:pt x="1019560" y="1330828"/>
                  </a:lnTo>
                  <a:lnTo>
                    <a:pt x="1059462" y="1309200"/>
                  </a:lnTo>
                  <a:lnTo>
                    <a:pt x="1097757" y="1285133"/>
                  </a:lnTo>
                  <a:lnTo>
                    <a:pt x="1134342" y="1258730"/>
                  </a:lnTo>
                  <a:lnTo>
                    <a:pt x="1169111" y="1230098"/>
                  </a:lnTo>
                  <a:lnTo>
                    <a:pt x="1201959" y="1199340"/>
                  </a:lnTo>
                  <a:lnTo>
                    <a:pt x="1232782" y="1166561"/>
                  </a:lnTo>
                  <a:lnTo>
                    <a:pt x="1261475" y="1131866"/>
                  </a:lnTo>
                  <a:lnTo>
                    <a:pt x="1287933" y="1095360"/>
                  </a:lnTo>
                  <a:lnTo>
                    <a:pt x="1312051" y="1057147"/>
                  </a:lnTo>
                  <a:lnTo>
                    <a:pt x="1333724" y="1017333"/>
                  </a:lnTo>
                  <a:lnTo>
                    <a:pt x="1352847" y="976020"/>
                  </a:lnTo>
                  <a:lnTo>
                    <a:pt x="1369316" y="933315"/>
                  </a:lnTo>
                  <a:lnTo>
                    <a:pt x="1383026" y="889322"/>
                  </a:lnTo>
                  <a:lnTo>
                    <a:pt x="1393872" y="844146"/>
                  </a:lnTo>
                  <a:lnTo>
                    <a:pt x="1401748" y="797891"/>
                  </a:lnTo>
                  <a:lnTo>
                    <a:pt x="1406551" y="750662"/>
                  </a:lnTo>
                  <a:lnTo>
                    <a:pt x="1408176" y="702563"/>
                  </a:lnTo>
                  <a:lnTo>
                    <a:pt x="1406551" y="654465"/>
                  </a:lnTo>
                  <a:lnTo>
                    <a:pt x="1401748" y="607236"/>
                  </a:lnTo>
                  <a:lnTo>
                    <a:pt x="1393872" y="560981"/>
                  </a:lnTo>
                  <a:lnTo>
                    <a:pt x="1383026" y="515805"/>
                  </a:lnTo>
                  <a:lnTo>
                    <a:pt x="1369316" y="471812"/>
                  </a:lnTo>
                  <a:lnTo>
                    <a:pt x="1352847" y="429107"/>
                  </a:lnTo>
                  <a:lnTo>
                    <a:pt x="1333724" y="387794"/>
                  </a:lnTo>
                  <a:lnTo>
                    <a:pt x="1312051" y="347979"/>
                  </a:lnTo>
                  <a:lnTo>
                    <a:pt x="1287933" y="309767"/>
                  </a:lnTo>
                  <a:lnTo>
                    <a:pt x="1261475" y="273261"/>
                  </a:lnTo>
                  <a:lnTo>
                    <a:pt x="1232782" y="238566"/>
                  </a:lnTo>
                  <a:lnTo>
                    <a:pt x="1201959" y="205787"/>
                  </a:lnTo>
                  <a:lnTo>
                    <a:pt x="1169111" y="175029"/>
                  </a:lnTo>
                  <a:lnTo>
                    <a:pt x="1134342" y="146397"/>
                  </a:lnTo>
                  <a:lnTo>
                    <a:pt x="1097757" y="119994"/>
                  </a:lnTo>
                  <a:lnTo>
                    <a:pt x="1059462" y="95927"/>
                  </a:lnTo>
                  <a:lnTo>
                    <a:pt x="1019560" y="74299"/>
                  </a:lnTo>
                  <a:lnTo>
                    <a:pt x="978157" y="55215"/>
                  </a:lnTo>
                  <a:lnTo>
                    <a:pt x="935358" y="38780"/>
                  </a:lnTo>
                  <a:lnTo>
                    <a:pt x="891268" y="25098"/>
                  </a:lnTo>
                  <a:lnTo>
                    <a:pt x="845991" y="14274"/>
                  </a:lnTo>
                  <a:lnTo>
                    <a:pt x="799632" y="6414"/>
                  </a:lnTo>
                  <a:lnTo>
                    <a:pt x="752296" y="1620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CDB7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25256" y="4002023"/>
              <a:ext cx="807720" cy="80771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436614" y="2385821"/>
            <a:ext cx="2277745" cy="5594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ctr">
              <a:lnSpc>
                <a:spcPct val="95900"/>
              </a:lnSpc>
              <a:spcBef>
                <a:spcPts val="160"/>
              </a:spcBef>
            </a:pP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INCREASED</a:t>
            </a:r>
            <a:r>
              <a:rPr sz="1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INVESTMENTS</a:t>
            </a:r>
            <a:r>
              <a:rPr sz="1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200" b="1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DIGITAL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INFRASTRUCTURE 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AI </a:t>
            </a:r>
            <a:r>
              <a:rPr sz="1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INTEGRATION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83954" y="2385821"/>
            <a:ext cx="2009139" cy="5594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-5080" algn="ctr">
              <a:lnSpc>
                <a:spcPct val="95900"/>
              </a:lnSpc>
              <a:spcBef>
                <a:spcPts val="160"/>
              </a:spcBef>
            </a:pP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POLICIES</a:t>
            </a:r>
            <a:r>
              <a:rPr sz="1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SUPPORTING </a:t>
            </a: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SUSTAINABLE</a:t>
            </a:r>
            <a:r>
              <a:rPr sz="12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PRACTICES </a:t>
            </a:r>
            <a:r>
              <a:rPr sz="1200" b="1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GREEN</a:t>
            </a:r>
            <a:r>
              <a:rPr sz="1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INCENTIVES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13040" y="5528868"/>
            <a:ext cx="2233295" cy="5594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8255" algn="ctr">
              <a:lnSpc>
                <a:spcPct val="95800"/>
              </a:lnSpc>
              <a:spcBef>
                <a:spcPts val="160"/>
              </a:spcBef>
            </a:pPr>
            <a:r>
              <a:rPr sz="1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NAVIGATING</a:t>
            </a:r>
            <a:r>
              <a:rPr sz="1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REGULATORY </a:t>
            </a:r>
            <a:r>
              <a:rPr sz="1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CHA</a:t>
            </a: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CO</a:t>
            </a:r>
            <a:r>
              <a:rPr sz="1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CE  COMPLEXITIES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7369" y="700513"/>
            <a:ext cx="201295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1592" y="2106166"/>
              <a:ext cx="9360408" cy="47518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88952" cy="68579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63294" cy="6858000"/>
            </a:xfrm>
            <a:custGeom>
              <a:avLst/>
              <a:gdLst/>
              <a:ahLst/>
              <a:cxnLst/>
              <a:rect l="l" t="t" r="r" b="b"/>
              <a:pathLst>
                <a:path w="963294" h="6858000">
                  <a:moveTo>
                    <a:pt x="96316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63168" y="6858000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3167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19" h="6858000">
                  <a:moveTo>
                    <a:pt x="4571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19" y="68580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8888" y="0"/>
              <a:ext cx="10375900" cy="6858000"/>
            </a:xfrm>
            <a:custGeom>
              <a:avLst/>
              <a:gdLst/>
              <a:ahLst/>
              <a:cxnLst/>
              <a:rect l="l" t="t" r="r" b="b"/>
              <a:pathLst>
                <a:path w="10375900" h="6858000">
                  <a:moveTo>
                    <a:pt x="1037539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0375392" y="6858000"/>
                  </a:lnTo>
                  <a:lnTo>
                    <a:pt x="10375392" y="0"/>
                  </a:lnTo>
                  <a:close/>
                </a:path>
              </a:pathLst>
            </a:custGeom>
            <a:solidFill>
              <a:srgbClr val="1F2C29">
                <a:alpha val="9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33646" y="774268"/>
            <a:ext cx="325183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spc="5" dirty="0"/>
              <a:t>MSME</a:t>
            </a:r>
            <a:r>
              <a:rPr sz="3400" spc="-95" dirty="0"/>
              <a:t> </a:t>
            </a:r>
            <a:r>
              <a:rPr sz="3400" spc="-5" dirty="0"/>
              <a:t>SECTOR</a:t>
            </a:r>
            <a:endParaRPr sz="3400"/>
          </a:p>
        </p:txBody>
      </p:sp>
      <p:grpSp>
        <p:nvGrpSpPr>
          <p:cNvPr id="11" name="object 11"/>
          <p:cNvGrpSpPr/>
          <p:nvPr/>
        </p:nvGrpSpPr>
        <p:grpSpPr>
          <a:xfrm>
            <a:off x="6086855" y="0"/>
            <a:ext cx="5328285" cy="6855459"/>
            <a:chOff x="6086855" y="0"/>
            <a:chExt cx="5328285" cy="6855459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2951" y="1868487"/>
              <a:ext cx="4821682" cy="41817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6855" y="1862327"/>
              <a:ext cx="4837176" cy="41970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387327" y="0"/>
              <a:ext cx="27940" cy="6855459"/>
            </a:xfrm>
            <a:custGeom>
              <a:avLst/>
              <a:gdLst/>
              <a:ahLst/>
              <a:cxnLst/>
              <a:rect l="l" t="t" r="r" b="b"/>
              <a:pathLst>
                <a:path w="27940" h="6855459">
                  <a:moveTo>
                    <a:pt x="0" y="6854951"/>
                  </a:moveTo>
                  <a:lnTo>
                    <a:pt x="27431" y="6854951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6854951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76627" y="2162555"/>
            <a:ext cx="2908300" cy="1743710"/>
          </a:xfrm>
          <a:prstGeom prst="rect">
            <a:avLst/>
          </a:prstGeom>
          <a:solidFill>
            <a:srgbClr val="E19C36"/>
          </a:solidFill>
          <a:ln w="21335">
            <a:solidFill>
              <a:srgbClr val="FFFFFF"/>
            </a:solidFill>
          </a:ln>
        </p:spPr>
        <p:txBody>
          <a:bodyPr vert="horz" wrap="square" lIns="0" tIns="196850" rIns="0" bIns="0" rtlCol="0">
            <a:spAutoFit/>
          </a:bodyPr>
          <a:lstStyle/>
          <a:p>
            <a:pPr marL="85725" marR="80010" indent="-635" algn="ctr">
              <a:lnSpc>
                <a:spcPct val="86400"/>
              </a:lnSpc>
              <a:spcBef>
                <a:spcPts val="1550"/>
              </a:spcBef>
            </a:pP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7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Union</a:t>
            </a:r>
            <a:r>
              <a:rPr sz="17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Budget</a:t>
            </a:r>
            <a:r>
              <a:rPr sz="17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700" spc="10" dirty="0">
                <a:solidFill>
                  <a:srgbClr val="FFFFFF"/>
                </a:solidFill>
                <a:latin typeface="Times New Roman"/>
                <a:cs typeface="Times New Roman"/>
              </a:rPr>
              <a:t>2024- </a:t>
            </a:r>
            <a:r>
              <a:rPr sz="17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Times New Roman"/>
                <a:cs typeface="Times New Roman"/>
              </a:rPr>
              <a:t>2025 </a:t>
            </a:r>
            <a:r>
              <a:rPr sz="1700" spc="-5" dirty="0">
                <a:solidFill>
                  <a:srgbClr val="FFFFFF"/>
                </a:solidFill>
                <a:latin typeface="Times New Roman"/>
                <a:cs typeface="Times New Roman"/>
              </a:rPr>
              <a:t>has introduced 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several </a:t>
            </a:r>
            <a:r>
              <a:rPr sz="17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measures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to support Micro, </a:t>
            </a:r>
            <a:r>
              <a:rPr sz="17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imes New Roman"/>
                <a:cs typeface="Times New Roman"/>
              </a:rPr>
              <a:t>Small,</a:t>
            </a:r>
            <a:r>
              <a:rPr sz="17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 Medium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imes New Roman"/>
                <a:cs typeface="Times New Roman"/>
              </a:rPr>
              <a:t>Enterprises </a:t>
            </a:r>
            <a:r>
              <a:rPr sz="1700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imes New Roman"/>
                <a:cs typeface="Times New Roman"/>
              </a:rPr>
              <a:t>(MSMEs) and the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labor- </a:t>
            </a:r>
            <a:r>
              <a:rPr sz="17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intensive</a:t>
            </a:r>
            <a:r>
              <a:rPr sz="17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imes New Roman"/>
                <a:cs typeface="Times New Roman"/>
              </a:rPr>
              <a:t>manufacturing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Times New Roman"/>
                <a:cs typeface="Times New Roman"/>
              </a:rPr>
              <a:t>sector.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6627" y="4198620"/>
            <a:ext cx="2908300" cy="1743710"/>
          </a:xfrm>
          <a:prstGeom prst="rect">
            <a:avLst/>
          </a:prstGeom>
          <a:solidFill>
            <a:srgbClr val="E19C36"/>
          </a:solidFill>
          <a:ln w="21335">
            <a:solidFill>
              <a:srgbClr val="FFFFFF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69850" marR="63500" indent="635" algn="ctr">
              <a:lnSpc>
                <a:spcPct val="86300"/>
              </a:lnSpc>
              <a:spcBef>
                <a:spcPts val="105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6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Budget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2024-25 has 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proposed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 new credit guarantee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scheme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facilitate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term loans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MSMEs to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purchase machinery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and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equipment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without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requiring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collateral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third-party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guarantees.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7369" y="700513"/>
            <a:ext cx="201295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1592" y="2106166"/>
              <a:ext cx="9360408" cy="47518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88952" cy="68579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63294" cy="6858000"/>
            </a:xfrm>
            <a:custGeom>
              <a:avLst/>
              <a:gdLst/>
              <a:ahLst/>
              <a:cxnLst/>
              <a:rect l="l" t="t" r="r" b="b"/>
              <a:pathLst>
                <a:path w="963294" h="6858000">
                  <a:moveTo>
                    <a:pt x="96316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63168" y="6858000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3167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19" h="6858000">
                  <a:moveTo>
                    <a:pt x="4571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19" y="68580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8888" y="0"/>
              <a:ext cx="10375900" cy="6858000"/>
            </a:xfrm>
            <a:custGeom>
              <a:avLst/>
              <a:gdLst/>
              <a:ahLst/>
              <a:cxnLst/>
              <a:rect l="l" t="t" r="r" b="b"/>
              <a:pathLst>
                <a:path w="10375900" h="6858000">
                  <a:moveTo>
                    <a:pt x="1037539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0375392" y="6858000"/>
                  </a:lnTo>
                  <a:lnTo>
                    <a:pt x="10375392" y="0"/>
                  </a:lnTo>
                  <a:close/>
                </a:path>
              </a:pathLst>
            </a:custGeom>
            <a:solidFill>
              <a:srgbClr val="1F2C29">
                <a:alpha val="9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49017" y="516712"/>
            <a:ext cx="1372870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dirty="0"/>
              <a:t>MSME</a:t>
            </a:r>
            <a:endParaRPr sz="3400"/>
          </a:p>
        </p:txBody>
      </p:sp>
      <p:grpSp>
        <p:nvGrpSpPr>
          <p:cNvPr id="11" name="object 11"/>
          <p:cNvGrpSpPr/>
          <p:nvPr/>
        </p:nvGrpSpPr>
        <p:grpSpPr>
          <a:xfrm>
            <a:off x="1786127" y="0"/>
            <a:ext cx="9629140" cy="6855459"/>
            <a:chOff x="1786127" y="0"/>
            <a:chExt cx="9629140" cy="6855459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3992" y="1712976"/>
              <a:ext cx="4389120" cy="30723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7895" y="1706879"/>
              <a:ext cx="4404359" cy="30876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387327" y="0"/>
              <a:ext cx="27940" cy="6855459"/>
            </a:xfrm>
            <a:custGeom>
              <a:avLst/>
              <a:gdLst/>
              <a:ahLst/>
              <a:cxnLst/>
              <a:rect l="l" t="t" r="r" b="b"/>
              <a:pathLst>
                <a:path w="27940" h="6855459">
                  <a:moveTo>
                    <a:pt x="0" y="6854951"/>
                  </a:moveTo>
                  <a:lnTo>
                    <a:pt x="27431" y="6854951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6854951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6127" y="1231391"/>
              <a:ext cx="3678936" cy="152095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873123" y="1304925"/>
            <a:ext cx="1935480" cy="13417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ct val="86200"/>
              </a:lnSpc>
              <a:spcBef>
                <a:spcPts val="320"/>
              </a:spcBef>
            </a:pP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Mudra loan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limit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been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increased</a:t>
            </a:r>
            <a:r>
              <a:rPr sz="14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to Rs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20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lakh</a:t>
            </a:r>
            <a:r>
              <a:rPr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4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current</a:t>
            </a:r>
            <a:r>
              <a:rPr sz="14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Rs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lakh</a:t>
            </a:r>
            <a:r>
              <a:rPr sz="1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entrepreneurs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who</a:t>
            </a:r>
            <a:r>
              <a:rPr sz="1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4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successfully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repaid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previous</a:t>
            </a:r>
            <a:r>
              <a:rPr sz="1400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loans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under</a:t>
            </a:r>
            <a:r>
              <a:rPr sz="14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‘Tarun’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category.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12264" y="3008376"/>
            <a:ext cx="3675888" cy="152095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197354" y="3266947"/>
            <a:ext cx="2169795" cy="97281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ct val="86100"/>
              </a:lnSpc>
              <a:spcBef>
                <a:spcPts val="325"/>
              </a:spcBef>
            </a:pP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Efforts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 will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made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facilitate</a:t>
            </a:r>
            <a:r>
              <a:rPr sz="1400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setup</a:t>
            </a:r>
            <a:r>
              <a:rPr sz="1400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100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food</a:t>
            </a: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quality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safety</a:t>
            </a:r>
            <a:r>
              <a:rPr sz="1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testing </a:t>
            </a:r>
            <a:r>
              <a:rPr sz="1400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labs</a:t>
            </a:r>
            <a:r>
              <a:rPr sz="1400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400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NABL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accreditation.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35351" y="4785359"/>
            <a:ext cx="3675888" cy="152095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514345" y="4876927"/>
            <a:ext cx="2183130" cy="13125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algn="just">
              <a:lnSpc>
                <a:spcPct val="86200"/>
              </a:lnSpc>
              <a:spcBef>
                <a:spcPts val="295"/>
              </a:spcBef>
            </a:pP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This scheme also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establishes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self-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financing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guarantee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fund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 pools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credit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risks, providing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coverage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up 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₹100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crore</a:t>
            </a:r>
            <a:r>
              <a:rPr sz="1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per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applicant.</a:t>
            </a:r>
            <a:endParaRPr sz="1200">
              <a:latin typeface="Times New Roman"/>
              <a:cs typeface="Times New Roman"/>
            </a:endParaRPr>
          </a:p>
          <a:p>
            <a:pPr marL="12700" marR="234315">
              <a:lnSpc>
                <a:spcPct val="862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Borrowers</a:t>
            </a:r>
            <a:r>
              <a:rPr sz="1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pay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minimal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upfront </a:t>
            </a:r>
            <a:r>
              <a:rPr sz="1200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2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annual</a:t>
            </a:r>
            <a:r>
              <a:rPr sz="12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fees</a:t>
            </a:r>
            <a:r>
              <a:rPr sz="12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reducing loan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balance,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making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credit</a:t>
            </a:r>
            <a:r>
              <a:rPr sz="12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2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affordable.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71415" y="2380488"/>
            <a:ext cx="1323340" cy="2767965"/>
            <a:chOff x="4471415" y="2380488"/>
            <a:chExt cx="1323340" cy="2767965"/>
          </a:xfrm>
        </p:grpSpPr>
        <p:sp>
          <p:nvSpPr>
            <p:cNvPr id="22" name="object 22"/>
            <p:cNvSpPr/>
            <p:nvPr/>
          </p:nvSpPr>
          <p:spPr>
            <a:xfrm>
              <a:off x="4475987" y="238506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767714" y="0"/>
                  </a:moveTo>
                  <a:lnTo>
                    <a:pt x="222885" y="0"/>
                  </a:lnTo>
                  <a:lnTo>
                    <a:pt x="222885" y="544829"/>
                  </a:lnTo>
                  <a:lnTo>
                    <a:pt x="0" y="544829"/>
                  </a:lnTo>
                  <a:lnTo>
                    <a:pt x="495300" y="990600"/>
                  </a:lnTo>
                  <a:lnTo>
                    <a:pt x="990600" y="544829"/>
                  </a:lnTo>
                  <a:lnTo>
                    <a:pt x="767714" y="544829"/>
                  </a:lnTo>
                  <a:lnTo>
                    <a:pt x="767714" y="0"/>
                  </a:lnTo>
                  <a:close/>
                </a:path>
              </a:pathLst>
            </a:custGeom>
            <a:solidFill>
              <a:srgbClr val="F4DEC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5987" y="238506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544829"/>
                  </a:moveTo>
                  <a:lnTo>
                    <a:pt x="222885" y="544829"/>
                  </a:lnTo>
                  <a:lnTo>
                    <a:pt x="222885" y="0"/>
                  </a:lnTo>
                  <a:lnTo>
                    <a:pt x="767714" y="0"/>
                  </a:lnTo>
                  <a:lnTo>
                    <a:pt x="767714" y="544829"/>
                  </a:lnTo>
                  <a:lnTo>
                    <a:pt x="990600" y="544829"/>
                  </a:lnTo>
                  <a:lnTo>
                    <a:pt x="495300" y="990600"/>
                  </a:lnTo>
                  <a:lnTo>
                    <a:pt x="0" y="544829"/>
                  </a:lnTo>
                  <a:close/>
                </a:path>
              </a:pathLst>
            </a:custGeom>
            <a:ln w="9144">
              <a:solidFill>
                <a:srgbClr val="F4D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99075" y="41529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767714" y="0"/>
                  </a:moveTo>
                  <a:lnTo>
                    <a:pt x="222885" y="0"/>
                  </a:lnTo>
                  <a:lnTo>
                    <a:pt x="222885" y="544830"/>
                  </a:lnTo>
                  <a:lnTo>
                    <a:pt x="0" y="544830"/>
                  </a:lnTo>
                  <a:lnTo>
                    <a:pt x="495300" y="990600"/>
                  </a:lnTo>
                  <a:lnTo>
                    <a:pt x="990600" y="544830"/>
                  </a:lnTo>
                  <a:lnTo>
                    <a:pt x="767714" y="544830"/>
                  </a:lnTo>
                  <a:lnTo>
                    <a:pt x="767714" y="0"/>
                  </a:lnTo>
                  <a:close/>
                </a:path>
              </a:pathLst>
            </a:custGeom>
            <a:solidFill>
              <a:srgbClr val="DBE8E9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99075" y="41529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544830"/>
                  </a:moveTo>
                  <a:lnTo>
                    <a:pt x="222885" y="544830"/>
                  </a:lnTo>
                  <a:lnTo>
                    <a:pt x="222885" y="0"/>
                  </a:lnTo>
                  <a:lnTo>
                    <a:pt x="767714" y="0"/>
                  </a:lnTo>
                  <a:lnTo>
                    <a:pt x="767714" y="544830"/>
                  </a:lnTo>
                  <a:lnTo>
                    <a:pt x="990600" y="544830"/>
                  </a:lnTo>
                  <a:lnTo>
                    <a:pt x="495300" y="990600"/>
                  </a:lnTo>
                  <a:lnTo>
                    <a:pt x="0" y="544830"/>
                  </a:lnTo>
                  <a:close/>
                </a:path>
              </a:pathLst>
            </a:custGeom>
            <a:ln w="9144">
              <a:solidFill>
                <a:srgbClr val="F4D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167" y="0"/>
            <a:ext cx="43180" cy="6858000"/>
          </a:xfrm>
          <a:custGeom>
            <a:avLst/>
            <a:gdLst/>
            <a:ahLst/>
            <a:cxnLst/>
            <a:rect l="l" t="t" r="r" b="b"/>
            <a:pathLst>
              <a:path w="43180" h="6858000">
                <a:moveTo>
                  <a:pt x="0" y="6858000"/>
                </a:moveTo>
                <a:lnTo>
                  <a:pt x="42671" y="6858000"/>
                </a:lnTo>
                <a:lnTo>
                  <a:pt x="4267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EC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11384280" y="0"/>
              <a:ext cx="21590" cy="6858000"/>
            </a:xfrm>
            <a:custGeom>
              <a:avLst/>
              <a:gdLst/>
              <a:ahLst/>
              <a:cxnLst/>
              <a:rect l="l" t="t" r="r" b="b"/>
              <a:pathLst>
                <a:path w="21590" h="6858000">
                  <a:moveTo>
                    <a:pt x="0" y="6858000"/>
                  </a:moveTo>
                  <a:lnTo>
                    <a:pt x="21335" y="6858000"/>
                  </a:lnTo>
                  <a:lnTo>
                    <a:pt x="21335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1592" y="2106166"/>
              <a:ext cx="9360408" cy="47518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88952" cy="68579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17369" y="700513"/>
            <a:ext cx="201295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1592" y="2106166"/>
              <a:ext cx="9360408" cy="47518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88952" cy="68579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0"/>
              <a:ext cx="963294" cy="6858000"/>
            </a:xfrm>
            <a:custGeom>
              <a:avLst/>
              <a:gdLst/>
              <a:ahLst/>
              <a:cxnLst/>
              <a:rect l="l" t="t" r="r" b="b"/>
              <a:pathLst>
                <a:path w="963294" h="6858000">
                  <a:moveTo>
                    <a:pt x="96316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63168" y="6858000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3167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19" h="6858000">
                  <a:moveTo>
                    <a:pt x="4571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19" y="68580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8888" y="0"/>
              <a:ext cx="10375900" cy="6858000"/>
            </a:xfrm>
            <a:custGeom>
              <a:avLst/>
              <a:gdLst/>
              <a:ahLst/>
              <a:cxnLst/>
              <a:rect l="l" t="t" r="r" b="b"/>
              <a:pathLst>
                <a:path w="10375900" h="6858000">
                  <a:moveTo>
                    <a:pt x="1037539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0375392" y="6858000"/>
                  </a:lnTo>
                  <a:lnTo>
                    <a:pt x="10375392" y="0"/>
                  </a:lnTo>
                  <a:close/>
                </a:path>
              </a:pathLst>
            </a:custGeom>
            <a:solidFill>
              <a:srgbClr val="1F2C29">
                <a:alpha val="9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49016" y="774268"/>
            <a:ext cx="3068319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spc="15" dirty="0"/>
              <a:t>R</a:t>
            </a:r>
            <a:r>
              <a:rPr sz="3400" spc="5" dirty="0"/>
              <a:t>E</a:t>
            </a:r>
            <a:r>
              <a:rPr sz="3400" spc="-250" dirty="0"/>
              <a:t>T</a:t>
            </a:r>
            <a:r>
              <a:rPr sz="3400" spc="15" dirty="0"/>
              <a:t>A</a:t>
            </a:r>
            <a:r>
              <a:rPr sz="3400" spc="5" dirty="0"/>
              <a:t>IL</a:t>
            </a:r>
            <a:endParaRPr sz="3400" dirty="0"/>
          </a:p>
        </p:txBody>
      </p:sp>
      <p:sp>
        <p:nvSpPr>
          <p:cNvPr id="16" name="object 16"/>
          <p:cNvSpPr txBox="1"/>
          <p:nvPr/>
        </p:nvSpPr>
        <p:spPr>
          <a:xfrm>
            <a:off x="2055114" y="2105101"/>
            <a:ext cx="3068320" cy="3935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890" algn="just">
              <a:lnSpc>
                <a:spcPct val="110000"/>
              </a:lnSpc>
              <a:spcBef>
                <a:spcPts val="95"/>
              </a:spcBef>
              <a:buClr>
                <a:srgbClr val="8EC0C1"/>
              </a:buClr>
              <a:buSzPct val="84375"/>
              <a:buFont typeface="Wingdings"/>
              <a:buChar char=""/>
              <a:tabLst>
                <a:tab pos="98425" algn="l"/>
              </a:tabLst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India’s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retail 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industry,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one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looks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forward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to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individual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institution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incentives in the form 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reduced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taxes,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could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spur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higher demand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consumption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provide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fillip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economy.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EC0C1"/>
              </a:buClr>
              <a:buFont typeface="Wingdings"/>
              <a:buChar char=""/>
            </a:pP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000"/>
              </a:lnSpc>
              <a:spcBef>
                <a:spcPts val="1245"/>
              </a:spcBef>
              <a:buClr>
                <a:srgbClr val="8EC0C1"/>
              </a:buClr>
              <a:buSzPct val="84375"/>
              <a:buFont typeface="Wingdings"/>
              <a:buChar char=""/>
              <a:tabLst>
                <a:tab pos="98425" algn="l"/>
              </a:tabLst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instance,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GST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rates</a:t>
            </a:r>
            <a:r>
              <a:rPr sz="1600" spc="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many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retail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products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vary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between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28%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5%.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Given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most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items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are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regularly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consumers, reducing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overall GST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slabs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adding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another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tax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slab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will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increase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affordability.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22391" y="0"/>
            <a:ext cx="5992495" cy="6855459"/>
            <a:chOff x="5422391" y="0"/>
            <a:chExt cx="5992495" cy="6855459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8487" y="2346896"/>
              <a:ext cx="4824984" cy="33741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2391" y="2340864"/>
              <a:ext cx="4840224" cy="338937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1387327" y="0"/>
              <a:ext cx="27940" cy="6855459"/>
            </a:xfrm>
            <a:custGeom>
              <a:avLst/>
              <a:gdLst/>
              <a:ahLst/>
              <a:cxnLst/>
              <a:rect l="l" t="t" r="r" b="b"/>
              <a:pathLst>
                <a:path w="27940" h="6855459">
                  <a:moveTo>
                    <a:pt x="0" y="6854951"/>
                  </a:moveTo>
                  <a:lnTo>
                    <a:pt x="27431" y="6854951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6854951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167" y="0"/>
            <a:ext cx="43180" cy="6858000"/>
          </a:xfrm>
          <a:custGeom>
            <a:avLst/>
            <a:gdLst/>
            <a:ahLst/>
            <a:cxnLst/>
            <a:rect l="l" t="t" r="r" b="b"/>
            <a:pathLst>
              <a:path w="43180" h="6858000">
                <a:moveTo>
                  <a:pt x="0" y="6858000"/>
                </a:moveTo>
                <a:lnTo>
                  <a:pt x="42671" y="6858000"/>
                </a:lnTo>
                <a:lnTo>
                  <a:pt x="4267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EC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11384280" y="0"/>
              <a:ext cx="21590" cy="6858000"/>
            </a:xfrm>
            <a:custGeom>
              <a:avLst/>
              <a:gdLst/>
              <a:ahLst/>
              <a:cxnLst/>
              <a:rect l="l" t="t" r="r" b="b"/>
              <a:pathLst>
                <a:path w="21590" h="6858000">
                  <a:moveTo>
                    <a:pt x="0" y="6858000"/>
                  </a:moveTo>
                  <a:lnTo>
                    <a:pt x="21335" y="6858000"/>
                  </a:lnTo>
                  <a:lnTo>
                    <a:pt x="21335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1592" y="2106166"/>
              <a:ext cx="9360408" cy="47518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88952" cy="68579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17369" y="700513"/>
            <a:ext cx="201295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1592" y="2106166"/>
              <a:ext cx="9360408" cy="47518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88952" cy="68579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0"/>
              <a:ext cx="963294" cy="6858000"/>
            </a:xfrm>
            <a:custGeom>
              <a:avLst/>
              <a:gdLst/>
              <a:ahLst/>
              <a:cxnLst/>
              <a:rect l="l" t="t" r="r" b="b"/>
              <a:pathLst>
                <a:path w="963294" h="6858000">
                  <a:moveTo>
                    <a:pt x="96316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63168" y="6858000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3167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19" h="6858000">
                  <a:moveTo>
                    <a:pt x="4571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19" y="68580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8888" y="0"/>
              <a:ext cx="10375900" cy="6858000"/>
            </a:xfrm>
            <a:custGeom>
              <a:avLst/>
              <a:gdLst/>
              <a:ahLst/>
              <a:cxnLst/>
              <a:rect l="l" t="t" r="r" b="b"/>
              <a:pathLst>
                <a:path w="10375900" h="6858000">
                  <a:moveTo>
                    <a:pt x="1037539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0375392" y="6858000"/>
                  </a:lnTo>
                  <a:lnTo>
                    <a:pt x="10375392" y="0"/>
                  </a:lnTo>
                  <a:close/>
                </a:path>
              </a:pathLst>
            </a:custGeom>
            <a:solidFill>
              <a:srgbClr val="1F2C29">
                <a:alpha val="9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49017" y="1036447"/>
            <a:ext cx="801814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/>
              <a:t>The</a:t>
            </a:r>
            <a:r>
              <a:rPr sz="3100" spc="-10" dirty="0"/>
              <a:t> </a:t>
            </a:r>
            <a:r>
              <a:rPr sz="3100" spc="-5" dirty="0"/>
              <a:t>Retail</a:t>
            </a:r>
            <a:r>
              <a:rPr sz="3100" spc="15" dirty="0"/>
              <a:t> </a:t>
            </a:r>
            <a:r>
              <a:rPr sz="3100" spc="-5" dirty="0"/>
              <a:t>Segment</a:t>
            </a:r>
            <a:r>
              <a:rPr sz="3100" spc="15" dirty="0"/>
              <a:t> </a:t>
            </a:r>
            <a:r>
              <a:rPr sz="3100" dirty="0"/>
              <a:t>has</a:t>
            </a:r>
            <a:r>
              <a:rPr sz="3100" spc="-20" dirty="0"/>
              <a:t> </a:t>
            </a:r>
            <a:r>
              <a:rPr sz="3100" spc="-5" dirty="0"/>
              <a:t>many</a:t>
            </a:r>
            <a:r>
              <a:rPr sz="3100" spc="15" dirty="0"/>
              <a:t> </a:t>
            </a:r>
            <a:r>
              <a:rPr sz="3100" dirty="0"/>
              <a:t>potential</a:t>
            </a:r>
            <a:r>
              <a:rPr sz="3100" spc="-35" dirty="0"/>
              <a:t> </a:t>
            </a:r>
            <a:r>
              <a:rPr sz="3100" spc="-5" dirty="0"/>
              <a:t>drivers.</a:t>
            </a:r>
            <a:endParaRPr sz="3100"/>
          </a:p>
        </p:txBody>
      </p:sp>
      <p:sp>
        <p:nvSpPr>
          <p:cNvPr id="16" name="object 16"/>
          <p:cNvSpPr txBox="1"/>
          <p:nvPr/>
        </p:nvSpPr>
        <p:spPr>
          <a:xfrm>
            <a:off x="2055114" y="2036826"/>
            <a:ext cx="3102610" cy="1475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10"/>
              </a:spcBef>
              <a:buClr>
                <a:srgbClr val="8EC0C1"/>
              </a:buClr>
              <a:buSzPct val="83333"/>
              <a:buFont typeface="Wingdings"/>
              <a:buChar char=""/>
              <a:tabLst>
                <a:tab pos="92075" algn="l"/>
              </a:tabLst>
            </a:pP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2026,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retail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 market</a:t>
            </a:r>
            <a:r>
              <a:rPr sz="150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anticipated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500" spc="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reach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$1.41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trillion,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propelled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partly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900 </a:t>
            </a:r>
            <a:r>
              <a:rPr sz="1500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million projected internet users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2025 </a:t>
            </a:r>
            <a:r>
              <a:rPr sz="1500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2,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giving</a:t>
            </a:r>
            <a:r>
              <a:rPr sz="15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boost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retail</a:t>
            </a:r>
            <a:r>
              <a:rPr sz="15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segments.</a:t>
            </a:r>
            <a:endParaRPr sz="1500">
              <a:latin typeface="Times New Roman"/>
              <a:cs typeface="Times New Roman"/>
            </a:endParaRPr>
          </a:p>
          <a:p>
            <a:pPr marL="91440" indent="-79375" algn="just">
              <a:lnSpc>
                <a:spcPct val="100000"/>
              </a:lnSpc>
              <a:spcBef>
                <a:spcPts val="605"/>
              </a:spcBef>
              <a:buClr>
                <a:srgbClr val="8EC0C1"/>
              </a:buClr>
              <a:buSzPct val="83333"/>
              <a:buFont typeface="Wingdings"/>
              <a:buChar char=""/>
              <a:tabLst>
                <a:tab pos="92075" algn="l"/>
              </a:tabLst>
            </a:pP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500" spc="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past</a:t>
            </a:r>
            <a:r>
              <a:rPr sz="1500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year,</a:t>
            </a:r>
            <a:r>
              <a:rPr sz="1500" spc="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consumer</a:t>
            </a:r>
            <a:r>
              <a:rPr sz="1500" spc="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spending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55114" y="3485133"/>
            <a:ext cx="3102610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0"/>
              </a:spcBef>
              <a:tabLst>
                <a:tab pos="499745" algn="l"/>
                <a:tab pos="1447800" algn="l"/>
                <a:tab pos="2346960" algn="l"/>
              </a:tabLst>
            </a:pP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has	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remained	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resilient,	reflecting</a:t>
            </a:r>
            <a:endParaRPr sz="1500">
              <a:latin typeface="Times New Roman"/>
              <a:cs typeface="Times New Roman"/>
            </a:endParaRPr>
          </a:p>
          <a:p>
            <a:pPr marR="6350" algn="r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economic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55114" y="3713429"/>
            <a:ext cx="2122170" cy="4851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856615" algn="l"/>
                <a:tab pos="1831975" algn="l"/>
              </a:tabLst>
            </a:pP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os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sz="1500" spc="-3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t	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activity.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55114" y="4247515"/>
            <a:ext cx="3102610" cy="485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  <a:buClr>
                <a:srgbClr val="8EC0C1"/>
              </a:buClr>
              <a:buSzPct val="83333"/>
              <a:buFont typeface="Wingdings"/>
              <a:buChar char=""/>
              <a:tabLst>
                <a:tab pos="92075" algn="l"/>
                <a:tab pos="551815" algn="l"/>
                <a:tab pos="1128395" algn="l"/>
                <a:tab pos="2033905" algn="l"/>
              </a:tabLst>
            </a:pP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s	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spc="-3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me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g 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appropriate</a:t>
            </a:r>
            <a:r>
              <a:rPr sz="15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tax</a:t>
            </a:r>
            <a:r>
              <a:rPr sz="15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incentives</a:t>
            </a:r>
            <a:r>
              <a:rPr sz="15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5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further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55114" y="4704969"/>
            <a:ext cx="3101340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82295" algn="l"/>
                <a:tab pos="969644" algn="l"/>
                <a:tab pos="1511935" algn="l"/>
                <a:tab pos="2326005" algn="l"/>
              </a:tabLst>
            </a:pP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boost	the	retail	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industry,	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especially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24840" algn="l"/>
                <a:tab pos="1393190" algn="l"/>
                <a:tab pos="1786255" algn="l"/>
                <a:tab pos="2737485" algn="l"/>
              </a:tabLst>
            </a:pP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small	traders,	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by	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extending	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5114" y="5088229"/>
            <a:ext cx="3100070" cy="10928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95"/>
              </a:spcBef>
            </a:pP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operational</a:t>
            </a:r>
            <a:r>
              <a:rPr sz="15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capacity.</a:t>
            </a:r>
            <a:endParaRPr sz="1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  <a:buClr>
                <a:srgbClr val="8EC0C1"/>
              </a:buClr>
              <a:buSzPct val="83333"/>
              <a:buFont typeface="Wingdings"/>
              <a:buChar char=""/>
              <a:tabLst>
                <a:tab pos="92075" algn="l"/>
              </a:tabLst>
            </a:pP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would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benefit both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traditional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500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modern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retailers, fostering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growth and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innovation</a:t>
            </a:r>
            <a:r>
              <a:rPr sz="1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across</a:t>
            </a:r>
            <a:r>
              <a:rPr sz="1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sector.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422391" y="0"/>
            <a:ext cx="5992495" cy="6855459"/>
            <a:chOff x="5422391" y="0"/>
            <a:chExt cx="5992495" cy="6855459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8487" y="2618232"/>
              <a:ext cx="4824984" cy="283159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2391" y="2612135"/>
              <a:ext cx="4840224" cy="284683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387327" y="0"/>
              <a:ext cx="27940" cy="6855459"/>
            </a:xfrm>
            <a:custGeom>
              <a:avLst/>
              <a:gdLst/>
              <a:ahLst/>
              <a:cxnLst/>
              <a:rect l="l" t="t" r="r" b="b"/>
              <a:pathLst>
                <a:path w="27940" h="6855459">
                  <a:moveTo>
                    <a:pt x="0" y="6854951"/>
                  </a:moveTo>
                  <a:lnTo>
                    <a:pt x="27431" y="6854951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6854951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167" y="0"/>
            <a:ext cx="43180" cy="6858000"/>
          </a:xfrm>
          <a:custGeom>
            <a:avLst/>
            <a:gdLst/>
            <a:ahLst/>
            <a:cxnLst/>
            <a:rect l="l" t="t" r="r" b="b"/>
            <a:pathLst>
              <a:path w="43180" h="6858000">
                <a:moveTo>
                  <a:pt x="0" y="6858000"/>
                </a:moveTo>
                <a:lnTo>
                  <a:pt x="42671" y="6858000"/>
                </a:lnTo>
                <a:lnTo>
                  <a:pt x="4267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EC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78183" y="0"/>
            <a:ext cx="27940" cy="6858000"/>
          </a:xfrm>
          <a:custGeom>
            <a:avLst/>
            <a:gdLst/>
            <a:ahLst/>
            <a:cxnLst/>
            <a:rect l="l" t="t" r="r" b="b"/>
            <a:pathLst>
              <a:path w="27940" h="6858000">
                <a:moveTo>
                  <a:pt x="27431" y="0"/>
                </a:moveTo>
                <a:lnTo>
                  <a:pt x="0" y="0"/>
                </a:lnTo>
                <a:lnTo>
                  <a:pt x="0" y="6858000"/>
                </a:lnTo>
                <a:lnTo>
                  <a:pt x="27431" y="6858000"/>
                </a:lnTo>
                <a:lnTo>
                  <a:pt x="27431" y="0"/>
                </a:lnTo>
                <a:close/>
              </a:path>
            </a:pathLst>
          </a:custGeom>
          <a:solidFill>
            <a:srgbClr val="8EC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8639" y="700513"/>
            <a:ext cx="201295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1592" y="2106166"/>
              <a:ext cx="9360408" cy="47518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88952" cy="685799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17369" y="700513"/>
            <a:ext cx="201295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1592" y="2106166"/>
              <a:ext cx="9360408" cy="47518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88952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0"/>
              <a:ext cx="963294" cy="6858000"/>
            </a:xfrm>
            <a:custGeom>
              <a:avLst/>
              <a:gdLst/>
              <a:ahLst/>
              <a:cxnLst/>
              <a:rect l="l" t="t" r="r" b="b"/>
              <a:pathLst>
                <a:path w="963294" h="6858000">
                  <a:moveTo>
                    <a:pt x="96316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63168" y="6858000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3167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19" h="6858000">
                  <a:moveTo>
                    <a:pt x="4571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19" y="68580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8888" y="0"/>
              <a:ext cx="4429125" cy="6858000"/>
            </a:xfrm>
            <a:custGeom>
              <a:avLst/>
              <a:gdLst/>
              <a:ahLst/>
              <a:cxnLst/>
              <a:rect l="l" t="t" r="r" b="b"/>
              <a:pathLst>
                <a:path w="4429125" h="6858000">
                  <a:moveTo>
                    <a:pt x="44287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428744" y="6858000"/>
                  </a:lnTo>
                  <a:lnTo>
                    <a:pt x="4428744" y="0"/>
                  </a:lnTo>
                  <a:close/>
                </a:path>
              </a:pathLst>
            </a:custGeom>
            <a:solidFill>
              <a:srgbClr val="1F2C29">
                <a:alpha val="9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05"/>
              </a:spcBef>
            </a:pPr>
            <a:r>
              <a:rPr spc="-40" dirty="0"/>
              <a:t>Telecom</a:t>
            </a:r>
            <a:r>
              <a:rPr spc="-10" dirty="0"/>
              <a:t> &amp; </a:t>
            </a:r>
            <a:r>
              <a:rPr spc="-5" dirty="0"/>
              <a:t> Infor</a:t>
            </a:r>
            <a:r>
              <a:rPr spc="-40" dirty="0"/>
              <a:t>m</a:t>
            </a:r>
            <a:r>
              <a:rPr spc="-5" dirty="0"/>
              <a:t>ation  </a:t>
            </a:r>
            <a:r>
              <a:rPr spc="-30" dirty="0"/>
              <a:t>Technology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45589" y="2256790"/>
            <a:ext cx="2475230" cy="3676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7160">
              <a:lnSpc>
                <a:spcPct val="110100"/>
              </a:lnSpc>
              <a:spcBef>
                <a:spcPts val="95"/>
              </a:spcBef>
              <a:buClr>
                <a:srgbClr val="8EC0C1"/>
              </a:buClr>
              <a:buSzPct val="79166"/>
              <a:buFont typeface="Wingdings"/>
              <a:buChar char=""/>
              <a:tabLst>
                <a:tab pos="76835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Union</a:t>
            </a:r>
            <a:r>
              <a:rPr sz="12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Budget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financial </a:t>
            </a:r>
            <a:r>
              <a:rPr sz="1200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year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2024-25,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₹1.28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lakh</a:t>
            </a:r>
            <a:r>
              <a:rPr sz="12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crore</a:t>
            </a:r>
            <a:r>
              <a:rPr sz="1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was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allocated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for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telecom projects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public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sector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firms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under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telecom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ministry.</a:t>
            </a:r>
            <a:endParaRPr sz="1200">
              <a:latin typeface="Times New Roman"/>
              <a:cs typeface="Times New Roman"/>
            </a:endParaRPr>
          </a:p>
          <a:p>
            <a:pPr marL="12700" marR="65405">
              <a:lnSpc>
                <a:spcPct val="110100"/>
              </a:lnSpc>
              <a:spcBef>
                <a:spcPts val="600"/>
              </a:spcBef>
              <a:buClr>
                <a:srgbClr val="8EC0C1"/>
              </a:buClr>
              <a:buSzPct val="79166"/>
              <a:buFont typeface="Wingdings"/>
              <a:buChar char=""/>
              <a:tabLst>
                <a:tab pos="76835" algn="l"/>
              </a:tabLst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r>
              <a:rPr sz="1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allocation,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majority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200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funds</a:t>
            </a:r>
            <a:r>
              <a:rPr sz="12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been</a:t>
            </a:r>
            <a:r>
              <a:rPr sz="12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earmarked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BSNL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2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MTNL-related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expenses.</a:t>
            </a:r>
            <a:endParaRPr sz="1200">
              <a:latin typeface="Times New Roman"/>
              <a:cs typeface="Times New Roman"/>
            </a:endParaRPr>
          </a:p>
          <a:p>
            <a:pPr marL="12700" marR="173355">
              <a:lnSpc>
                <a:spcPct val="110100"/>
              </a:lnSpc>
              <a:spcBef>
                <a:spcPts val="600"/>
              </a:spcBef>
              <a:buClr>
                <a:srgbClr val="8EC0C1"/>
              </a:buClr>
              <a:buSzPct val="79166"/>
              <a:buFont typeface="Wingdings"/>
              <a:buChar char=""/>
              <a:tabLst>
                <a:tab pos="76835" algn="l"/>
              </a:tabLst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BSNL</a:t>
            </a:r>
            <a:r>
              <a:rPr sz="1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(Bharat</a:t>
            </a:r>
            <a:r>
              <a:rPr sz="12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Sanchar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Nigam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Limited)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would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₹82,916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crore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200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sz="12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upgradation</a:t>
            </a:r>
            <a:r>
              <a:rPr sz="12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restructuring.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600"/>
              </a:spcBef>
              <a:buClr>
                <a:srgbClr val="8EC0C1"/>
              </a:buClr>
              <a:buSzPct val="79166"/>
              <a:buFont typeface="Wingdings"/>
              <a:buChar char=""/>
              <a:tabLst>
                <a:tab pos="76835" algn="l"/>
              </a:tabLst>
            </a:pP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Ministry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Electronics</a:t>
            </a:r>
            <a:r>
              <a:rPr sz="12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Information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(MeitY)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been allocated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budget 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INR 21,936 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crores</a:t>
            </a:r>
            <a:r>
              <a:rPr sz="1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as compared</a:t>
            </a:r>
            <a:r>
              <a:rPr sz="1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INR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16,549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crore </a:t>
            </a:r>
            <a:r>
              <a:rPr sz="1200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previous</a:t>
            </a:r>
            <a:r>
              <a:rPr sz="1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year.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34584" y="0"/>
            <a:ext cx="27940" cy="6858000"/>
          </a:xfrm>
          <a:custGeom>
            <a:avLst/>
            <a:gdLst/>
            <a:ahLst/>
            <a:cxnLst/>
            <a:rect l="l" t="t" r="r" b="b"/>
            <a:pathLst>
              <a:path w="27939" h="6858000">
                <a:moveTo>
                  <a:pt x="27432" y="0"/>
                </a:moveTo>
                <a:lnTo>
                  <a:pt x="0" y="0"/>
                </a:lnTo>
                <a:lnTo>
                  <a:pt x="0" y="6858000"/>
                </a:lnTo>
                <a:lnTo>
                  <a:pt x="27432" y="6858000"/>
                </a:lnTo>
                <a:lnTo>
                  <a:pt x="27432" y="0"/>
                </a:lnTo>
                <a:close/>
              </a:path>
            </a:pathLst>
          </a:custGeom>
          <a:solidFill>
            <a:srgbClr val="8EC0C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744470"/>
            <a:ext cx="8534399" cy="1369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800" b="0" spc="5" dirty="0">
                <a:latin typeface="Times New Roman"/>
                <a:cs typeface="Times New Roman"/>
              </a:rPr>
              <a:t>THANK</a:t>
            </a:r>
            <a:r>
              <a:rPr sz="8800" b="0" spc="-459" dirty="0">
                <a:latin typeface="Times New Roman"/>
                <a:cs typeface="Times New Roman"/>
              </a:rPr>
              <a:t> </a:t>
            </a:r>
            <a:r>
              <a:rPr sz="8800" b="0" spc="5" dirty="0">
                <a:latin typeface="Times New Roman"/>
                <a:cs typeface="Times New Roman"/>
              </a:rPr>
              <a:t>YOU</a:t>
            </a:r>
            <a:endParaRPr sz="8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405870" cy="6858000"/>
            <a:chOff x="0" y="0"/>
            <a:chExt cx="1140587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63294" cy="6858000"/>
            </a:xfrm>
            <a:custGeom>
              <a:avLst/>
              <a:gdLst/>
              <a:ahLst/>
              <a:cxnLst/>
              <a:rect l="l" t="t" r="r" b="b"/>
              <a:pathLst>
                <a:path w="963294" h="6858000">
                  <a:moveTo>
                    <a:pt x="96316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63168" y="6858000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3167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19" h="6858000">
                  <a:moveTo>
                    <a:pt x="4571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19" y="68580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0"/>
              <a:ext cx="10372725" cy="6858000"/>
            </a:xfrm>
            <a:custGeom>
              <a:avLst/>
              <a:gdLst/>
              <a:ahLst/>
              <a:cxnLst/>
              <a:rect l="l" t="t" r="r" b="b"/>
              <a:pathLst>
                <a:path w="10372725" h="6858000">
                  <a:moveTo>
                    <a:pt x="103723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0372344" y="6858000"/>
                  </a:lnTo>
                  <a:lnTo>
                    <a:pt x="10372344" y="0"/>
                  </a:lnTo>
                  <a:close/>
                </a:path>
              </a:pathLst>
            </a:custGeom>
            <a:solidFill>
              <a:srgbClr val="1F2C29">
                <a:alpha val="9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78183" y="0"/>
              <a:ext cx="27940" cy="6858000"/>
            </a:xfrm>
            <a:custGeom>
              <a:avLst/>
              <a:gdLst/>
              <a:ahLst/>
              <a:cxnLst/>
              <a:rect l="l" t="t" r="r" b="b"/>
              <a:pathLst>
                <a:path w="27940" h="6858000">
                  <a:moveTo>
                    <a:pt x="2743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7431" y="6858000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04669" y="671271"/>
            <a:ext cx="226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861" y="3454653"/>
            <a:ext cx="19221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enue</a:t>
            </a:r>
            <a:r>
              <a:rPr sz="20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861" y="3759453"/>
            <a:ext cx="168021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Direct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taxes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Indirect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taxes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7861" y="4778755"/>
            <a:ext cx="23393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Expenditure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7861" y="5083555"/>
            <a:ext cx="3338829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Capital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expenditure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vs.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revenue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expenditure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Plan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vs.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non-plan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expenditure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7861" y="1208024"/>
            <a:ext cx="4677410" cy="1854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Overview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Budget</a:t>
            </a:r>
            <a:endParaRPr sz="2000">
              <a:latin typeface="Times New Roman"/>
              <a:cs typeface="Times New Roman"/>
            </a:endParaRPr>
          </a:p>
          <a:p>
            <a:pPr marL="299085" marR="55054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macroeconomic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indicators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(GDP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growth,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inflation,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etc.)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Fiscal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stance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(revenue,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expenditure,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deficit)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Major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policy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announcements</a:t>
            </a:r>
            <a:r>
              <a:rPr sz="20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priorities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1539" y="3468065"/>
            <a:ext cx="214566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Fiscal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01539" y="3773551"/>
            <a:ext cx="396367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Fiscal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deficit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and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debt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sustainability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Medium-term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fiscal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framework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08523" y="4804994"/>
            <a:ext cx="3278504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Public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Financial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Reforms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8523" y="5414873"/>
            <a:ext cx="3755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Expenditure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20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reforms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Revenue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administration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reforms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353559" y="116281"/>
            <a:ext cx="4475480" cy="9182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4710"/>
              </a:lnSpc>
              <a:spcBef>
                <a:spcPts val="110"/>
              </a:spcBef>
            </a:pPr>
            <a:r>
              <a:rPr sz="4000" u="heavy" spc="10" dirty="0">
                <a:uFill>
                  <a:solidFill>
                    <a:srgbClr val="FFFFFF"/>
                  </a:solidFill>
                </a:uFill>
              </a:rPr>
              <a:t>MACRO</a:t>
            </a:r>
            <a:r>
              <a:rPr sz="4000" u="heavy" spc="-114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4000" u="heavy" dirty="0">
                <a:uFill>
                  <a:solidFill>
                    <a:srgbClr val="FFFFFF"/>
                  </a:solidFill>
                </a:uFill>
              </a:rPr>
              <a:t>OUTLINE</a:t>
            </a:r>
            <a:endParaRPr sz="4000"/>
          </a:p>
          <a:p>
            <a:pPr marL="1270" algn="ctr">
              <a:lnSpc>
                <a:spcPts val="2310"/>
              </a:lnSpc>
            </a:pPr>
            <a:r>
              <a:rPr sz="2000" dirty="0"/>
              <a:t>B</a:t>
            </a:r>
            <a:r>
              <a:rPr sz="2000" spc="-5" dirty="0"/>
              <a:t>u</a:t>
            </a:r>
            <a:r>
              <a:rPr sz="2000" spc="-15" dirty="0"/>
              <a:t>d</a:t>
            </a:r>
            <a:r>
              <a:rPr sz="2000" spc="5" dirty="0"/>
              <a:t>g</a:t>
            </a:r>
            <a:r>
              <a:rPr sz="2000" spc="-5" dirty="0"/>
              <a:t>et</a:t>
            </a:r>
            <a:r>
              <a:rPr sz="2000" spc="-110" dirty="0"/>
              <a:t> </a:t>
            </a:r>
            <a:r>
              <a:rPr sz="2000" spc="-10" dirty="0"/>
              <a:t>An</a:t>
            </a:r>
            <a:r>
              <a:rPr sz="2000" dirty="0"/>
              <a:t>a</a:t>
            </a:r>
            <a:r>
              <a:rPr sz="2000" spc="-5" dirty="0"/>
              <a:t>l</a:t>
            </a:r>
            <a:r>
              <a:rPr sz="2000" dirty="0"/>
              <a:t>y</a:t>
            </a:r>
            <a:r>
              <a:rPr sz="2000" spc="-15" dirty="0"/>
              <a:t>s</a:t>
            </a:r>
            <a:r>
              <a:rPr sz="2000" spc="-5" dirty="0"/>
              <a:t>is</a:t>
            </a:r>
            <a:r>
              <a:rPr sz="2000" spc="5" dirty="0"/>
              <a:t> 2024-25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405870" cy="6858000"/>
            <a:chOff x="0" y="0"/>
            <a:chExt cx="1140587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63294" cy="6858000"/>
            </a:xfrm>
            <a:custGeom>
              <a:avLst/>
              <a:gdLst/>
              <a:ahLst/>
              <a:cxnLst/>
              <a:rect l="l" t="t" r="r" b="b"/>
              <a:pathLst>
                <a:path w="963294" h="6858000">
                  <a:moveTo>
                    <a:pt x="96316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63168" y="6858000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3167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19" h="6858000">
                  <a:moveTo>
                    <a:pt x="4571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19" y="68580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0"/>
              <a:ext cx="10372725" cy="6858000"/>
            </a:xfrm>
            <a:custGeom>
              <a:avLst/>
              <a:gdLst/>
              <a:ahLst/>
              <a:cxnLst/>
              <a:rect l="l" t="t" r="r" b="b"/>
              <a:pathLst>
                <a:path w="10372725" h="6858000">
                  <a:moveTo>
                    <a:pt x="103723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0372344" y="6858000"/>
                  </a:lnTo>
                  <a:lnTo>
                    <a:pt x="10372344" y="0"/>
                  </a:lnTo>
                  <a:close/>
                </a:path>
              </a:pathLst>
            </a:custGeom>
            <a:solidFill>
              <a:srgbClr val="1F2C29">
                <a:alpha val="9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78183" y="0"/>
              <a:ext cx="27940" cy="6858000"/>
            </a:xfrm>
            <a:custGeom>
              <a:avLst/>
              <a:gdLst/>
              <a:ahLst/>
              <a:cxnLst/>
              <a:rect l="l" t="t" r="r" b="b"/>
              <a:pathLst>
                <a:path w="27940" h="6858000">
                  <a:moveTo>
                    <a:pt x="2743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7431" y="6858000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04669" y="671271"/>
            <a:ext cx="226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7517" y="1835353"/>
            <a:ext cx="4561205" cy="3771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Challenges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Opportunities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Economic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outlook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risks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Fiscal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challenges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(revenue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shortfall,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expenditure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pressures)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Opportunities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revenue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mobilization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expenditure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rationalization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Impact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global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economic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trends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Evaluation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Recommendations</a:t>
            </a:r>
            <a:endParaRPr sz="2000">
              <a:latin typeface="Times New Roman"/>
              <a:cs typeface="Times New Roman"/>
            </a:endParaRPr>
          </a:p>
          <a:p>
            <a:pPr marL="301625" indent="-287020">
              <a:lnSpc>
                <a:spcPct val="100000"/>
              </a:lnSpc>
              <a:buFont typeface="Arial MT"/>
              <a:buChar char="•"/>
              <a:tabLst>
                <a:tab pos="300990" algn="l"/>
                <a:tab pos="301625" algn="l"/>
              </a:tabLst>
            </a:pP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Assessment</a:t>
            </a:r>
            <a:r>
              <a:rPr sz="2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budget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  <a:p>
            <a:pPr marL="301625" indent="-287020">
              <a:lnSpc>
                <a:spcPct val="100000"/>
              </a:lnSpc>
              <a:buFont typeface="Arial MT"/>
              <a:buChar char="•"/>
              <a:tabLst>
                <a:tab pos="300990" algn="l"/>
                <a:tab pos="30162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Policy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implications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recommendations</a:t>
            </a:r>
            <a:endParaRPr sz="2000">
              <a:latin typeface="Times New Roman"/>
              <a:cs typeface="Times New Roman"/>
            </a:endParaRPr>
          </a:p>
          <a:p>
            <a:pPr marL="301625" indent="-287020">
              <a:lnSpc>
                <a:spcPct val="100000"/>
              </a:lnSpc>
              <a:buFont typeface="Arial MT"/>
              <a:buChar char="•"/>
              <a:tabLst>
                <a:tab pos="300990" algn="l"/>
                <a:tab pos="301625" algn="l"/>
              </a:tabLst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Suggestions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future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budgets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54651" y="551433"/>
            <a:ext cx="200913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5" dirty="0"/>
              <a:t>M</a:t>
            </a:r>
            <a:r>
              <a:rPr sz="4000" spc="25" dirty="0"/>
              <a:t>A</a:t>
            </a:r>
            <a:r>
              <a:rPr sz="4000" spc="10" dirty="0"/>
              <a:t>CR</a:t>
            </a:r>
            <a:r>
              <a:rPr sz="4000" spc="5" dirty="0"/>
              <a:t>O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9015" cy="6858000"/>
            <a:chOff x="0" y="0"/>
            <a:chExt cx="10090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63294" cy="6858000"/>
            </a:xfrm>
            <a:custGeom>
              <a:avLst/>
              <a:gdLst/>
              <a:ahLst/>
              <a:cxnLst/>
              <a:rect l="l" t="t" r="r" b="b"/>
              <a:pathLst>
                <a:path w="963294" h="6858000">
                  <a:moveTo>
                    <a:pt x="96316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63168" y="6858000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3167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19" h="6858000">
                  <a:moveTo>
                    <a:pt x="4571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19" y="68580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384280" y="0"/>
            <a:ext cx="21590" cy="6858000"/>
          </a:xfrm>
          <a:custGeom>
            <a:avLst/>
            <a:gdLst/>
            <a:ahLst/>
            <a:cxnLst/>
            <a:rect l="l" t="t" r="r" b="b"/>
            <a:pathLst>
              <a:path w="21590" h="6858000">
                <a:moveTo>
                  <a:pt x="0" y="6858000"/>
                </a:moveTo>
                <a:lnTo>
                  <a:pt x="21335" y="6858000"/>
                </a:lnTo>
                <a:lnTo>
                  <a:pt x="2133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EC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8639" y="700513"/>
            <a:ext cx="201295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1592" y="2106166"/>
              <a:ext cx="9360408" cy="47518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88952" cy="685799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317369" y="700513"/>
            <a:ext cx="201295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1592" y="2106166"/>
              <a:ext cx="9360408" cy="47518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88952" cy="68579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0"/>
              <a:ext cx="963294" cy="6858000"/>
            </a:xfrm>
            <a:custGeom>
              <a:avLst/>
              <a:gdLst/>
              <a:ahLst/>
              <a:cxnLst/>
              <a:rect l="l" t="t" r="r" b="b"/>
              <a:pathLst>
                <a:path w="963294" h="6858000">
                  <a:moveTo>
                    <a:pt x="96316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63168" y="6858000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63167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19" h="6858000">
                  <a:moveTo>
                    <a:pt x="4571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19" y="68580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8888" y="0"/>
              <a:ext cx="10375900" cy="6858000"/>
            </a:xfrm>
            <a:custGeom>
              <a:avLst/>
              <a:gdLst/>
              <a:ahLst/>
              <a:cxnLst/>
              <a:rect l="l" t="t" r="r" b="b"/>
              <a:pathLst>
                <a:path w="10375900" h="6858000">
                  <a:moveTo>
                    <a:pt x="1037539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0375392" y="6858000"/>
                  </a:lnTo>
                  <a:lnTo>
                    <a:pt x="10375392" y="0"/>
                  </a:lnTo>
                  <a:close/>
                </a:path>
              </a:pathLst>
            </a:custGeom>
            <a:solidFill>
              <a:srgbClr val="1F2C29">
                <a:alpha val="9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049017" y="774268"/>
            <a:ext cx="2446783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spc="-45" dirty="0"/>
              <a:t>Taxation</a:t>
            </a:r>
            <a:endParaRPr sz="3400" dirty="0"/>
          </a:p>
        </p:txBody>
      </p:sp>
      <p:grpSp>
        <p:nvGrpSpPr>
          <p:cNvPr id="19" name="object 19"/>
          <p:cNvGrpSpPr/>
          <p:nvPr/>
        </p:nvGrpSpPr>
        <p:grpSpPr>
          <a:xfrm>
            <a:off x="1959736" y="0"/>
            <a:ext cx="9455150" cy="6855459"/>
            <a:chOff x="1959736" y="0"/>
            <a:chExt cx="9455150" cy="6855459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74408" y="630936"/>
              <a:ext cx="3672840" cy="21427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8311" y="624840"/>
              <a:ext cx="3688080" cy="21579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74408" y="2932112"/>
              <a:ext cx="3672840" cy="327971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68311" y="2926079"/>
              <a:ext cx="3688080" cy="329488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1387328" y="0"/>
              <a:ext cx="27940" cy="6855459"/>
            </a:xfrm>
            <a:custGeom>
              <a:avLst/>
              <a:gdLst/>
              <a:ahLst/>
              <a:cxnLst/>
              <a:rect l="l" t="t" r="r" b="b"/>
              <a:pathLst>
                <a:path w="27940" h="6855459">
                  <a:moveTo>
                    <a:pt x="0" y="6854951"/>
                  </a:moveTo>
                  <a:lnTo>
                    <a:pt x="27431" y="6854951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6854951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70531" y="2052827"/>
              <a:ext cx="3575685" cy="881380"/>
            </a:xfrm>
            <a:custGeom>
              <a:avLst/>
              <a:gdLst/>
              <a:ahLst/>
              <a:cxnLst/>
              <a:rect l="l" t="t" r="r" b="b"/>
              <a:pathLst>
                <a:path w="3575685" h="881380">
                  <a:moveTo>
                    <a:pt x="3487166" y="0"/>
                  </a:moveTo>
                  <a:lnTo>
                    <a:pt x="88137" y="0"/>
                  </a:lnTo>
                  <a:lnTo>
                    <a:pt x="53846" y="6931"/>
                  </a:lnTo>
                  <a:lnTo>
                    <a:pt x="25828" y="25828"/>
                  </a:lnTo>
                  <a:lnTo>
                    <a:pt x="6931" y="53846"/>
                  </a:lnTo>
                  <a:lnTo>
                    <a:pt x="0" y="88137"/>
                  </a:lnTo>
                  <a:lnTo>
                    <a:pt x="0" y="792734"/>
                  </a:lnTo>
                  <a:lnTo>
                    <a:pt x="6931" y="827025"/>
                  </a:lnTo>
                  <a:lnTo>
                    <a:pt x="25828" y="855043"/>
                  </a:lnTo>
                  <a:lnTo>
                    <a:pt x="53846" y="873940"/>
                  </a:lnTo>
                  <a:lnTo>
                    <a:pt x="88137" y="880872"/>
                  </a:lnTo>
                  <a:lnTo>
                    <a:pt x="3487166" y="880872"/>
                  </a:lnTo>
                  <a:lnTo>
                    <a:pt x="3521457" y="873940"/>
                  </a:lnTo>
                  <a:lnTo>
                    <a:pt x="3549475" y="855043"/>
                  </a:lnTo>
                  <a:lnTo>
                    <a:pt x="3568372" y="827025"/>
                  </a:lnTo>
                  <a:lnTo>
                    <a:pt x="3575304" y="792734"/>
                  </a:lnTo>
                  <a:lnTo>
                    <a:pt x="3575304" y="88137"/>
                  </a:lnTo>
                  <a:lnTo>
                    <a:pt x="3568372" y="53846"/>
                  </a:lnTo>
                  <a:lnTo>
                    <a:pt x="3549475" y="25828"/>
                  </a:lnTo>
                  <a:lnTo>
                    <a:pt x="3521457" y="6931"/>
                  </a:lnTo>
                  <a:lnTo>
                    <a:pt x="3487166" y="0"/>
                  </a:lnTo>
                  <a:close/>
                </a:path>
              </a:pathLst>
            </a:custGeom>
            <a:solidFill>
              <a:srgbClr val="5EC6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70531" y="2052827"/>
              <a:ext cx="3575685" cy="881380"/>
            </a:xfrm>
            <a:custGeom>
              <a:avLst/>
              <a:gdLst/>
              <a:ahLst/>
              <a:cxnLst/>
              <a:rect l="l" t="t" r="r" b="b"/>
              <a:pathLst>
                <a:path w="3575685" h="881380">
                  <a:moveTo>
                    <a:pt x="0" y="88137"/>
                  </a:moveTo>
                  <a:lnTo>
                    <a:pt x="6931" y="53846"/>
                  </a:lnTo>
                  <a:lnTo>
                    <a:pt x="25828" y="25828"/>
                  </a:lnTo>
                  <a:lnTo>
                    <a:pt x="53846" y="6931"/>
                  </a:lnTo>
                  <a:lnTo>
                    <a:pt x="88137" y="0"/>
                  </a:lnTo>
                  <a:lnTo>
                    <a:pt x="3487166" y="0"/>
                  </a:lnTo>
                  <a:lnTo>
                    <a:pt x="3521457" y="6931"/>
                  </a:lnTo>
                  <a:lnTo>
                    <a:pt x="3549475" y="25828"/>
                  </a:lnTo>
                  <a:lnTo>
                    <a:pt x="3568372" y="53846"/>
                  </a:lnTo>
                  <a:lnTo>
                    <a:pt x="3575304" y="88137"/>
                  </a:lnTo>
                  <a:lnTo>
                    <a:pt x="3575304" y="792734"/>
                  </a:lnTo>
                  <a:lnTo>
                    <a:pt x="3568372" y="827025"/>
                  </a:lnTo>
                  <a:lnTo>
                    <a:pt x="3549475" y="855043"/>
                  </a:lnTo>
                  <a:lnTo>
                    <a:pt x="3521457" y="873940"/>
                  </a:lnTo>
                  <a:lnTo>
                    <a:pt x="3487166" y="880872"/>
                  </a:lnTo>
                  <a:lnTo>
                    <a:pt x="88137" y="880872"/>
                  </a:lnTo>
                  <a:lnTo>
                    <a:pt x="53846" y="873940"/>
                  </a:lnTo>
                  <a:lnTo>
                    <a:pt x="25828" y="855043"/>
                  </a:lnTo>
                  <a:lnTo>
                    <a:pt x="6931" y="827025"/>
                  </a:lnTo>
                  <a:lnTo>
                    <a:pt x="0" y="792734"/>
                  </a:lnTo>
                  <a:lnTo>
                    <a:pt x="0" y="88137"/>
                  </a:lnTo>
                  <a:close/>
                </a:path>
              </a:pathLst>
            </a:custGeom>
            <a:ln w="213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69235" y="3092195"/>
              <a:ext cx="3575685" cy="881380"/>
            </a:xfrm>
            <a:custGeom>
              <a:avLst/>
              <a:gdLst/>
              <a:ahLst/>
              <a:cxnLst/>
              <a:rect l="l" t="t" r="r" b="b"/>
              <a:pathLst>
                <a:path w="3575685" h="881379">
                  <a:moveTo>
                    <a:pt x="3487166" y="0"/>
                  </a:moveTo>
                  <a:lnTo>
                    <a:pt x="88137" y="0"/>
                  </a:lnTo>
                  <a:lnTo>
                    <a:pt x="53846" y="6931"/>
                  </a:lnTo>
                  <a:lnTo>
                    <a:pt x="25828" y="25828"/>
                  </a:lnTo>
                  <a:lnTo>
                    <a:pt x="6931" y="53846"/>
                  </a:lnTo>
                  <a:lnTo>
                    <a:pt x="0" y="88137"/>
                  </a:lnTo>
                  <a:lnTo>
                    <a:pt x="0" y="792733"/>
                  </a:lnTo>
                  <a:lnTo>
                    <a:pt x="6931" y="827025"/>
                  </a:lnTo>
                  <a:lnTo>
                    <a:pt x="25828" y="855043"/>
                  </a:lnTo>
                  <a:lnTo>
                    <a:pt x="53846" y="873940"/>
                  </a:lnTo>
                  <a:lnTo>
                    <a:pt x="88137" y="880871"/>
                  </a:lnTo>
                  <a:lnTo>
                    <a:pt x="3487166" y="880871"/>
                  </a:lnTo>
                  <a:lnTo>
                    <a:pt x="3521457" y="873940"/>
                  </a:lnTo>
                  <a:lnTo>
                    <a:pt x="3549475" y="855043"/>
                  </a:lnTo>
                  <a:lnTo>
                    <a:pt x="3568372" y="827025"/>
                  </a:lnTo>
                  <a:lnTo>
                    <a:pt x="3575304" y="792733"/>
                  </a:lnTo>
                  <a:lnTo>
                    <a:pt x="3575304" y="88137"/>
                  </a:lnTo>
                  <a:lnTo>
                    <a:pt x="3568372" y="53846"/>
                  </a:lnTo>
                  <a:lnTo>
                    <a:pt x="3549475" y="25828"/>
                  </a:lnTo>
                  <a:lnTo>
                    <a:pt x="3521457" y="6931"/>
                  </a:lnTo>
                  <a:lnTo>
                    <a:pt x="3487166" y="0"/>
                  </a:lnTo>
                  <a:close/>
                </a:path>
              </a:pathLst>
            </a:custGeom>
            <a:solidFill>
              <a:srgbClr val="57C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69235" y="3092195"/>
              <a:ext cx="3575685" cy="881380"/>
            </a:xfrm>
            <a:custGeom>
              <a:avLst/>
              <a:gdLst/>
              <a:ahLst/>
              <a:cxnLst/>
              <a:rect l="l" t="t" r="r" b="b"/>
              <a:pathLst>
                <a:path w="3575685" h="881379">
                  <a:moveTo>
                    <a:pt x="0" y="88137"/>
                  </a:moveTo>
                  <a:lnTo>
                    <a:pt x="6931" y="53846"/>
                  </a:lnTo>
                  <a:lnTo>
                    <a:pt x="25828" y="25828"/>
                  </a:lnTo>
                  <a:lnTo>
                    <a:pt x="53846" y="6931"/>
                  </a:lnTo>
                  <a:lnTo>
                    <a:pt x="88137" y="0"/>
                  </a:lnTo>
                  <a:lnTo>
                    <a:pt x="3487166" y="0"/>
                  </a:lnTo>
                  <a:lnTo>
                    <a:pt x="3521457" y="6931"/>
                  </a:lnTo>
                  <a:lnTo>
                    <a:pt x="3549475" y="25828"/>
                  </a:lnTo>
                  <a:lnTo>
                    <a:pt x="3568372" y="53846"/>
                  </a:lnTo>
                  <a:lnTo>
                    <a:pt x="3575304" y="88137"/>
                  </a:lnTo>
                  <a:lnTo>
                    <a:pt x="3575304" y="792733"/>
                  </a:lnTo>
                  <a:lnTo>
                    <a:pt x="3568372" y="827025"/>
                  </a:lnTo>
                  <a:lnTo>
                    <a:pt x="3549475" y="855043"/>
                  </a:lnTo>
                  <a:lnTo>
                    <a:pt x="3521457" y="873940"/>
                  </a:lnTo>
                  <a:lnTo>
                    <a:pt x="3487166" y="880871"/>
                  </a:lnTo>
                  <a:lnTo>
                    <a:pt x="88137" y="880871"/>
                  </a:lnTo>
                  <a:lnTo>
                    <a:pt x="53846" y="873940"/>
                  </a:lnTo>
                  <a:lnTo>
                    <a:pt x="25828" y="855043"/>
                  </a:lnTo>
                  <a:lnTo>
                    <a:pt x="6931" y="827025"/>
                  </a:lnTo>
                  <a:lnTo>
                    <a:pt x="0" y="792733"/>
                  </a:lnTo>
                  <a:lnTo>
                    <a:pt x="0" y="88137"/>
                  </a:lnTo>
                  <a:close/>
                </a:path>
              </a:pathLst>
            </a:custGeom>
            <a:ln w="213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64891" y="4131564"/>
              <a:ext cx="3575685" cy="881380"/>
            </a:xfrm>
            <a:custGeom>
              <a:avLst/>
              <a:gdLst/>
              <a:ahLst/>
              <a:cxnLst/>
              <a:rect l="l" t="t" r="r" b="b"/>
              <a:pathLst>
                <a:path w="3575685" h="881379">
                  <a:moveTo>
                    <a:pt x="3487166" y="0"/>
                  </a:moveTo>
                  <a:lnTo>
                    <a:pt x="88137" y="0"/>
                  </a:lnTo>
                  <a:lnTo>
                    <a:pt x="53846" y="6931"/>
                  </a:lnTo>
                  <a:lnTo>
                    <a:pt x="25828" y="25828"/>
                  </a:lnTo>
                  <a:lnTo>
                    <a:pt x="6931" y="53846"/>
                  </a:lnTo>
                  <a:lnTo>
                    <a:pt x="0" y="88137"/>
                  </a:lnTo>
                  <a:lnTo>
                    <a:pt x="0" y="792734"/>
                  </a:lnTo>
                  <a:lnTo>
                    <a:pt x="6931" y="827025"/>
                  </a:lnTo>
                  <a:lnTo>
                    <a:pt x="25828" y="855043"/>
                  </a:lnTo>
                  <a:lnTo>
                    <a:pt x="53846" y="873940"/>
                  </a:lnTo>
                  <a:lnTo>
                    <a:pt x="88137" y="880872"/>
                  </a:lnTo>
                  <a:lnTo>
                    <a:pt x="3487166" y="880872"/>
                  </a:lnTo>
                  <a:lnTo>
                    <a:pt x="3521457" y="873940"/>
                  </a:lnTo>
                  <a:lnTo>
                    <a:pt x="3549475" y="855043"/>
                  </a:lnTo>
                  <a:lnTo>
                    <a:pt x="3568372" y="827025"/>
                  </a:lnTo>
                  <a:lnTo>
                    <a:pt x="3575304" y="792734"/>
                  </a:lnTo>
                  <a:lnTo>
                    <a:pt x="3575304" y="88137"/>
                  </a:lnTo>
                  <a:lnTo>
                    <a:pt x="3568372" y="53846"/>
                  </a:lnTo>
                  <a:lnTo>
                    <a:pt x="3549475" y="25828"/>
                  </a:lnTo>
                  <a:lnTo>
                    <a:pt x="3521457" y="6931"/>
                  </a:lnTo>
                  <a:lnTo>
                    <a:pt x="3487166" y="0"/>
                  </a:lnTo>
                  <a:close/>
                </a:path>
              </a:pathLst>
            </a:custGeom>
            <a:solidFill>
              <a:srgbClr val="52C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64891" y="4131564"/>
              <a:ext cx="3575685" cy="881380"/>
            </a:xfrm>
            <a:custGeom>
              <a:avLst/>
              <a:gdLst/>
              <a:ahLst/>
              <a:cxnLst/>
              <a:rect l="l" t="t" r="r" b="b"/>
              <a:pathLst>
                <a:path w="3575685" h="881379">
                  <a:moveTo>
                    <a:pt x="0" y="88137"/>
                  </a:moveTo>
                  <a:lnTo>
                    <a:pt x="6931" y="53846"/>
                  </a:lnTo>
                  <a:lnTo>
                    <a:pt x="25828" y="25828"/>
                  </a:lnTo>
                  <a:lnTo>
                    <a:pt x="53846" y="6931"/>
                  </a:lnTo>
                  <a:lnTo>
                    <a:pt x="88137" y="0"/>
                  </a:lnTo>
                  <a:lnTo>
                    <a:pt x="3487166" y="0"/>
                  </a:lnTo>
                  <a:lnTo>
                    <a:pt x="3521457" y="6931"/>
                  </a:lnTo>
                  <a:lnTo>
                    <a:pt x="3549475" y="25828"/>
                  </a:lnTo>
                  <a:lnTo>
                    <a:pt x="3568372" y="53846"/>
                  </a:lnTo>
                  <a:lnTo>
                    <a:pt x="3575304" y="88137"/>
                  </a:lnTo>
                  <a:lnTo>
                    <a:pt x="3575304" y="792734"/>
                  </a:lnTo>
                  <a:lnTo>
                    <a:pt x="3568372" y="827025"/>
                  </a:lnTo>
                  <a:lnTo>
                    <a:pt x="3549475" y="855043"/>
                  </a:lnTo>
                  <a:lnTo>
                    <a:pt x="3521457" y="873940"/>
                  </a:lnTo>
                  <a:lnTo>
                    <a:pt x="3487166" y="880872"/>
                  </a:lnTo>
                  <a:lnTo>
                    <a:pt x="88137" y="880872"/>
                  </a:lnTo>
                  <a:lnTo>
                    <a:pt x="53846" y="873940"/>
                  </a:lnTo>
                  <a:lnTo>
                    <a:pt x="25828" y="855043"/>
                  </a:lnTo>
                  <a:lnTo>
                    <a:pt x="6931" y="827025"/>
                  </a:lnTo>
                  <a:lnTo>
                    <a:pt x="0" y="792734"/>
                  </a:lnTo>
                  <a:lnTo>
                    <a:pt x="0" y="88137"/>
                  </a:lnTo>
                  <a:close/>
                </a:path>
              </a:pathLst>
            </a:custGeom>
            <a:ln w="213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63595" y="5170932"/>
              <a:ext cx="3575685" cy="881380"/>
            </a:xfrm>
            <a:custGeom>
              <a:avLst/>
              <a:gdLst/>
              <a:ahLst/>
              <a:cxnLst/>
              <a:rect l="l" t="t" r="r" b="b"/>
              <a:pathLst>
                <a:path w="3575685" h="881379">
                  <a:moveTo>
                    <a:pt x="3487166" y="0"/>
                  </a:moveTo>
                  <a:lnTo>
                    <a:pt x="88137" y="0"/>
                  </a:lnTo>
                  <a:lnTo>
                    <a:pt x="53846" y="6931"/>
                  </a:lnTo>
                  <a:lnTo>
                    <a:pt x="25828" y="25828"/>
                  </a:lnTo>
                  <a:lnTo>
                    <a:pt x="6931" y="53846"/>
                  </a:lnTo>
                  <a:lnTo>
                    <a:pt x="0" y="88138"/>
                  </a:lnTo>
                  <a:lnTo>
                    <a:pt x="0" y="792784"/>
                  </a:lnTo>
                  <a:lnTo>
                    <a:pt x="6931" y="827074"/>
                  </a:lnTo>
                  <a:lnTo>
                    <a:pt x="25828" y="855073"/>
                  </a:lnTo>
                  <a:lnTo>
                    <a:pt x="53846" y="873950"/>
                  </a:lnTo>
                  <a:lnTo>
                    <a:pt x="88137" y="880872"/>
                  </a:lnTo>
                  <a:lnTo>
                    <a:pt x="3487166" y="880872"/>
                  </a:lnTo>
                  <a:lnTo>
                    <a:pt x="3521457" y="873950"/>
                  </a:lnTo>
                  <a:lnTo>
                    <a:pt x="3549475" y="855073"/>
                  </a:lnTo>
                  <a:lnTo>
                    <a:pt x="3568372" y="827074"/>
                  </a:lnTo>
                  <a:lnTo>
                    <a:pt x="3575304" y="792784"/>
                  </a:lnTo>
                  <a:lnTo>
                    <a:pt x="3575304" y="88138"/>
                  </a:lnTo>
                  <a:lnTo>
                    <a:pt x="3568372" y="53846"/>
                  </a:lnTo>
                  <a:lnTo>
                    <a:pt x="3549475" y="25828"/>
                  </a:lnTo>
                  <a:lnTo>
                    <a:pt x="3521457" y="6931"/>
                  </a:lnTo>
                  <a:lnTo>
                    <a:pt x="3487166" y="0"/>
                  </a:lnTo>
                  <a:close/>
                </a:path>
              </a:pathLst>
            </a:custGeom>
            <a:solidFill>
              <a:srgbClr val="4DAC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63595" y="5170932"/>
              <a:ext cx="3575685" cy="881380"/>
            </a:xfrm>
            <a:custGeom>
              <a:avLst/>
              <a:gdLst/>
              <a:ahLst/>
              <a:cxnLst/>
              <a:rect l="l" t="t" r="r" b="b"/>
              <a:pathLst>
                <a:path w="3575685" h="881379">
                  <a:moveTo>
                    <a:pt x="0" y="88138"/>
                  </a:moveTo>
                  <a:lnTo>
                    <a:pt x="6931" y="53846"/>
                  </a:lnTo>
                  <a:lnTo>
                    <a:pt x="25828" y="25828"/>
                  </a:lnTo>
                  <a:lnTo>
                    <a:pt x="53846" y="6931"/>
                  </a:lnTo>
                  <a:lnTo>
                    <a:pt x="88137" y="0"/>
                  </a:lnTo>
                  <a:lnTo>
                    <a:pt x="3487166" y="0"/>
                  </a:lnTo>
                  <a:lnTo>
                    <a:pt x="3521457" y="6931"/>
                  </a:lnTo>
                  <a:lnTo>
                    <a:pt x="3549475" y="25828"/>
                  </a:lnTo>
                  <a:lnTo>
                    <a:pt x="3568372" y="53846"/>
                  </a:lnTo>
                  <a:lnTo>
                    <a:pt x="3575304" y="88138"/>
                  </a:lnTo>
                  <a:lnTo>
                    <a:pt x="3575304" y="792784"/>
                  </a:lnTo>
                  <a:lnTo>
                    <a:pt x="3568372" y="827074"/>
                  </a:lnTo>
                  <a:lnTo>
                    <a:pt x="3549475" y="855073"/>
                  </a:lnTo>
                  <a:lnTo>
                    <a:pt x="3521457" y="873950"/>
                  </a:lnTo>
                  <a:lnTo>
                    <a:pt x="3487166" y="880872"/>
                  </a:lnTo>
                  <a:lnTo>
                    <a:pt x="88137" y="880872"/>
                  </a:lnTo>
                  <a:lnTo>
                    <a:pt x="53846" y="873950"/>
                  </a:lnTo>
                  <a:lnTo>
                    <a:pt x="25828" y="855073"/>
                  </a:lnTo>
                  <a:lnTo>
                    <a:pt x="6931" y="827074"/>
                  </a:lnTo>
                  <a:lnTo>
                    <a:pt x="0" y="792784"/>
                  </a:lnTo>
                  <a:lnTo>
                    <a:pt x="0" y="88138"/>
                  </a:lnTo>
                  <a:close/>
                </a:path>
              </a:pathLst>
            </a:custGeom>
            <a:ln w="213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036826" y="2081225"/>
            <a:ext cx="3385185" cy="38360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923925">
              <a:lnSpc>
                <a:spcPct val="86300"/>
              </a:lnSpc>
              <a:spcBef>
                <a:spcPts val="325"/>
              </a:spcBef>
            </a:pP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standard</a:t>
            </a:r>
            <a:r>
              <a:rPr sz="1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deduction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salaried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employees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increased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₹50,000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₹75,000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those </a:t>
            </a:r>
            <a:r>
              <a:rPr sz="1400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opting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1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tax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regime.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11785">
              <a:lnSpc>
                <a:spcPts val="1560"/>
              </a:lnSpc>
              <a:spcBef>
                <a:spcPts val="1160"/>
              </a:spcBef>
            </a:pP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deduction</a:t>
            </a:r>
            <a:r>
              <a:rPr sz="1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family</a:t>
            </a:r>
            <a:r>
              <a:rPr sz="14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pension</a:t>
            </a:r>
            <a:endParaRPr sz="1400">
              <a:latin typeface="Times New Roman"/>
              <a:cs typeface="Times New Roman"/>
            </a:endParaRPr>
          </a:p>
          <a:p>
            <a:pPr marL="311785">
              <a:lnSpc>
                <a:spcPts val="1455"/>
              </a:lnSpc>
            </a:pP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pensioners</a:t>
            </a: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enhanced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endParaRPr sz="1400">
              <a:latin typeface="Times New Roman"/>
              <a:cs typeface="Times New Roman"/>
            </a:endParaRPr>
          </a:p>
          <a:p>
            <a:pPr marL="311785">
              <a:lnSpc>
                <a:spcPts val="1575"/>
              </a:lnSpc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₹15,000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₹25,000.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607060" marR="414655">
              <a:lnSpc>
                <a:spcPct val="86200"/>
              </a:lnSpc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Short-term capital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gains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specified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financial</a:t>
            </a:r>
            <a:r>
              <a:rPr sz="14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assets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shall</a:t>
            </a:r>
            <a:r>
              <a:rPr sz="1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1400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taxed</a:t>
            </a:r>
            <a:r>
              <a:rPr sz="1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rate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of 20%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instead</a:t>
            </a: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previous</a:t>
            </a:r>
            <a:r>
              <a:rPr sz="1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rate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15%.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909955" marR="5080">
              <a:lnSpc>
                <a:spcPct val="86100"/>
              </a:lnSpc>
              <a:spcBef>
                <a:spcPts val="1230"/>
              </a:spcBef>
            </a:pP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Long-term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gains</a:t>
            </a:r>
            <a:r>
              <a:rPr sz="15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financial </a:t>
            </a:r>
            <a:r>
              <a:rPr sz="1500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non-financial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assets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will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attract</a:t>
            </a:r>
            <a:r>
              <a:rPr sz="15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tax</a:t>
            </a:r>
            <a:r>
              <a:rPr sz="1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rate</a:t>
            </a:r>
            <a:r>
              <a:rPr sz="15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5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12.5%.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965191" y="2718816"/>
            <a:ext cx="1183005" cy="2667000"/>
            <a:chOff x="4965191" y="2718816"/>
            <a:chExt cx="1183005" cy="2667000"/>
          </a:xfrm>
        </p:grpSpPr>
        <p:sp>
          <p:nvSpPr>
            <p:cNvPr id="35" name="object 35"/>
            <p:cNvSpPr/>
            <p:nvPr/>
          </p:nvSpPr>
          <p:spPr>
            <a:xfrm>
              <a:off x="4972811" y="2726436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444118" y="0"/>
                  </a:moveTo>
                  <a:lnTo>
                    <a:pt x="128904" y="0"/>
                  </a:lnTo>
                  <a:lnTo>
                    <a:pt x="128904" y="315213"/>
                  </a:lnTo>
                  <a:lnTo>
                    <a:pt x="0" y="315213"/>
                  </a:lnTo>
                  <a:lnTo>
                    <a:pt x="286512" y="573024"/>
                  </a:lnTo>
                  <a:lnTo>
                    <a:pt x="573024" y="315213"/>
                  </a:lnTo>
                  <a:lnTo>
                    <a:pt x="444118" y="315213"/>
                  </a:lnTo>
                  <a:lnTo>
                    <a:pt x="444118" y="0"/>
                  </a:lnTo>
                  <a:close/>
                </a:path>
              </a:pathLst>
            </a:custGeom>
            <a:solidFill>
              <a:srgbClr val="D2EBD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72811" y="2726436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315213"/>
                  </a:moveTo>
                  <a:lnTo>
                    <a:pt x="128904" y="315213"/>
                  </a:lnTo>
                  <a:lnTo>
                    <a:pt x="128904" y="0"/>
                  </a:lnTo>
                  <a:lnTo>
                    <a:pt x="444118" y="0"/>
                  </a:lnTo>
                  <a:lnTo>
                    <a:pt x="444118" y="315213"/>
                  </a:lnTo>
                  <a:lnTo>
                    <a:pt x="573024" y="315213"/>
                  </a:lnTo>
                  <a:lnTo>
                    <a:pt x="286512" y="573024"/>
                  </a:lnTo>
                  <a:lnTo>
                    <a:pt x="0" y="315213"/>
                  </a:lnTo>
                  <a:close/>
                </a:path>
              </a:pathLst>
            </a:custGeom>
            <a:ln w="15240">
              <a:solidFill>
                <a:srgbClr val="D2EB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74563" y="3765804"/>
              <a:ext cx="570230" cy="573405"/>
            </a:xfrm>
            <a:custGeom>
              <a:avLst/>
              <a:gdLst/>
              <a:ahLst/>
              <a:cxnLst/>
              <a:rect l="l" t="t" r="r" b="b"/>
              <a:pathLst>
                <a:path w="570229" h="573404">
                  <a:moveTo>
                    <a:pt x="441706" y="0"/>
                  </a:moveTo>
                  <a:lnTo>
                    <a:pt x="128270" y="0"/>
                  </a:lnTo>
                  <a:lnTo>
                    <a:pt x="128270" y="316484"/>
                  </a:lnTo>
                  <a:lnTo>
                    <a:pt x="0" y="316484"/>
                  </a:lnTo>
                  <a:lnTo>
                    <a:pt x="284988" y="573024"/>
                  </a:lnTo>
                  <a:lnTo>
                    <a:pt x="569976" y="316484"/>
                  </a:lnTo>
                  <a:lnTo>
                    <a:pt x="441706" y="316484"/>
                  </a:lnTo>
                  <a:lnTo>
                    <a:pt x="441706" y="0"/>
                  </a:lnTo>
                  <a:close/>
                </a:path>
              </a:pathLst>
            </a:custGeom>
            <a:solidFill>
              <a:srgbClr val="D1EBE9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74563" y="3765804"/>
              <a:ext cx="570230" cy="573405"/>
            </a:xfrm>
            <a:custGeom>
              <a:avLst/>
              <a:gdLst/>
              <a:ahLst/>
              <a:cxnLst/>
              <a:rect l="l" t="t" r="r" b="b"/>
              <a:pathLst>
                <a:path w="570229" h="573404">
                  <a:moveTo>
                    <a:pt x="0" y="316484"/>
                  </a:moveTo>
                  <a:lnTo>
                    <a:pt x="128270" y="316484"/>
                  </a:lnTo>
                  <a:lnTo>
                    <a:pt x="128270" y="0"/>
                  </a:lnTo>
                  <a:lnTo>
                    <a:pt x="441706" y="0"/>
                  </a:lnTo>
                  <a:lnTo>
                    <a:pt x="441706" y="316484"/>
                  </a:lnTo>
                  <a:lnTo>
                    <a:pt x="569976" y="316484"/>
                  </a:lnTo>
                  <a:lnTo>
                    <a:pt x="284988" y="573024"/>
                  </a:lnTo>
                  <a:lnTo>
                    <a:pt x="0" y="316484"/>
                  </a:lnTo>
                  <a:close/>
                </a:path>
              </a:pathLst>
            </a:custGeom>
            <a:ln w="15240">
              <a:solidFill>
                <a:srgbClr val="D1EB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67171" y="4805172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444118" y="0"/>
                  </a:moveTo>
                  <a:lnTo>
                    <a:pt x="128904" y="0"/>
                  </a:lnTo>
                  <a:lnTo>
                    <a:pt x="128904" y="315213"/>
                  </a:lnTo>
                  <a:lnTo>
                    <a:pt x="0" y="315213"/>
                  </a:lnTo>
                  <a:lnTo>
                    <a:pt x="286512" y="573023"/>
                  </a:lnTo>
                  <a:lnTo>
                    <a:pt x="573024" y="315213"/>
                  </a:lnTo>
                  <a:lnTo>
                    <a:pt x="444118" y="315213"/>
                  </a:lnTo>
                  <a:lnTo>
                    <a:pt x="444118" y="0"/>
                  </a:lnTo>
                  <a:close/>
                </a:path>
              </a:pathLst>
            </a:custGeom>
            <a:solidFill>
              <a:srgbClr val="D0E2E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67171" y="4805172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315213"/>
                  </a:moveTo>
                  <a:lnTo>
                    <a:pt x="128904" y="315213"/>
                  </a:lnTo>
                  <a:lnTo>
                    <a:pt x="128904" y="0"/>
                  </a:lnTo>
                  <a:lnTo>
                    <a:pt x="444118" y="0"/>
                  </a:lnTo>
                  <a:lnTo>
                    <a:pt x="444118" y="315213"/>
                  </a:lnTo>
                  <a:lnTo>
                    <a:pt x="573024" y="315213"/>
                  </a:lnTo>
                  <a:lnTo>
                    <a:pt x="286512" y="573023"/>
                  </a:lnTo>
                  <a:lnTo>
                    <a:pt x="0" y="315213"/>
                  </a:lnTo>
                  <a:close/>
                </a:path>
              </a:pathLst>
            </a:custGeom>
            <a:ln w="15240">
              <a:solidFill>
                <a:srgbClr val="D0E2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405870" cy="6858000"/>
            <a:chOff x="0" y="0"/>
            <a:chExt cx="1140587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63294" cy="6858000"/>
            </a:xfrm>
            <a:custGeom>
              <a:avLst/>
              <a:gdLst/>
              <a:ahLst/>
              <a:cxnLst/>
              <a:rect l="l" t="t" r="r" b="b"/>
              <a:pathLst>
                <a:path w="963294" h="6858000">
                  <a:moveTo>
                    <a:pt x="96316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63168" y="6858000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3167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19" h="6858000">
                  <a:moveTo>
                    <a:pt x="4571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19" y="68580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0"/>
              <a:ext cx="10372725" cy="6858000"/>
            </a:xfrm>
            <a:custGeom>
              <a:avLst/>
              <a:gdLst/>
              <a:ahLst/>
              <a:cxnLst/>
              <a:rect l="l" t="t" r="r" b="b"/>
              <a:pathLst>
                <a:path w="10372725" h="6858000">
                  <a:moveTo>
                    <a:pt x="103723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0372344" y="6858000"/>
                  </a:lnTo>
                  <a:lnTo>
                    <a:pt x="10372344" y="0"/>
                  </a:lnTo>
                  <a:close/>
                </a:path>
              </a:pathLst>
            </a:custGeom>
            <a:solidFill>
              <a:srgbClr val="1F2C29">
                <a:alpha val="9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78183" y="0"/>
              <a:ext cx="27940" cy="6858000"/>
            </a:xfrm>
            <a:custGeom>
              <a:avLst/>
              <a:gdLst/>
              <a:ahLst/>
              <a:cxnLst/>
              <a:rect l="l" t="t" r="r" b="b"/>
              <a:pathLst>
                <a:path w="27940" h="6858000">
                  <a:moveTo>
                    <a:pt x="2743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7431" y="6858000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4888" y="853439"/>
              <a:ext cx="4139184" cy="25755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6743" y="3877055"/>
              <a:ext cx="3395472" cy="246583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11751" y="340868"/>
            <a:ext cx="19145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/>
              <a:t>SECTORS</a:t>
            </a:r>
            <a:endParaRPr sz="3200"/>
          </a:p>
        </p:txBody>
      </p:sp>
      <p:grpSp>
        <p:nvGrpSpPr>
          <p:cNvPr id="10" name="object 10"/>
          <p:cNvGrpSpPr/>
          <p:nvPr/>
        </p:nvGrpSpPr>
        <p:grpSpPr>
          <a:xfrm>
            <a:off x="1859279" y="1350263"/>
            <a:ext cx="4154804" cy="4002404"/>
            <a:chOff x="1859279" y="1350263"/>
            <a:chExt cx="4154804" cy="4002404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6899" y="1357883"/>
              <a:ext cx="1146048" cy="11460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66899" y="1357883"/>
              <a:ext cx="1146175" cy="1146175"/>
            </a:xfrm>
            <a:custGeom>
              <a:avLst/>
              <a:gdLst/>
              <a:ahLst/>
              <a:cxnLst/>
              <a:rect l="l" t="t" r="r" b="b"/>
              <a:pathLst>
                <a:path w="1146175" h="1146175">
                  <a:moveTo>
                    <a:pt x="0" y="1146048"/>
                  </a:moveTo>
                  <a:lnTo>
                    <a:pt x="1146048" y="1146048"/>
                  </a:lnTo>
                  <a:lnTo>
                    <a:pt x="1146048" y="0"/>
                  </a:lnTo>
                  <a:lnTo>
                    <a:pt x="0" y="0"/>
                  </a:lnTo>
                  <a:lnTo>
                    <a:pt x="0" y="1146048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5" y="1357883"/>
              <a:ext cx="1146048" cy="11460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60035" y="1357883"/>
              <a:ext cx="1146175" cy="1146175"/>
            </a:xfrm>
            <a:custGeom>
              <a:avLst/>
              <a:gdLst/>
              <a:ahLst/>
              <a:cxnLst/>
              <a:rect l="l" t="t" r="r" b="b"/>
              <a:pathLst>
                <a:path w="1146175" h="1146175">
                  <a:moveTo>
                    <a:pt x="0" y="1146048"/>
                  </a:moveTo>
                  <a:lnTo>
                    <a:pt x="1146048" y="1146048"/>
                  </a:lnTo>
                  <a:lnTo>
                    <a:pt x="1146048" y="0"/>
                  </a:lnTo>
                  <a:lnTo>
                    <a:pt x="0" y="0"/>
                  </a:lnTo>
                  <a:lnTo>
                    <a:pt x="0" y="1146048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3467" y="4198619"/>
              <a:ext cx="1146048" cy="114604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63467" y="4198619"/>
              <a:ext cx="1146175" cy="1146175"/>
            </a:xfrm>
            <a:custGeom>
              <a:avLst/>
              <a:gdLst/>
              <a:ahLst/>
              <a:cxnLst/>
              <a:rect l="l" t="t" r="r" b="b"/>
              <a:pathLst>
                <a:path w="1146175" h="1146175">
                  <a:moveTo>
                    <a:pt x="0" y="1146047"/>
                  </a:moveTo>
                  <a:lnTo>
                    <a:pt x="1146048" y="1146047"/>
                  </a:lnTo>
                  <a:lnTo>
                    <a:pt x="1146048" y="0"/>
                  </a:lnTo>
                  <a:lnTo>
                    <a:pt x="0" y="0"/>
                  </a:lnTo>
                  <a:lnTo>
                    <a:pt x="0" y="1146047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76019" y="2818333"/>
            <a:ext cx="2523490" cy="5594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3175" algn="ctr">
              <a:lnSpc>
                <a:spcPct val="95900"/>
              </a:lnSpc>
              <a:spcBef>
                <a:spcPts val="160"/>
              </a:spcBef>
            </a:pP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Agriculture-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Budget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2024-25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made</a:t>
            </a:r>
            <a:r>
              <a:rPr sz="12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provision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₹</a:t>
            </a:r>
            <a:r>
              <a:rPr sz="1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1.52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lakh</a:t>
            </a:r>
            <a:r>
              <a:rPr sz="12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crore</a:t>
            </a:r>
            <a:r>
              <a:rPr sz="1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200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agriculture</a:t>
            </a:r>
            <a:r>
              <a:rPr sz="12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2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allied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sector.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54551" y="2818333"/>
            <a:ext cx="2555875" cy="73342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algn="ctr">
              <a:lnSpc>
                <a:spcPct val="95600"/>
              </a:lnSpc>
              <a:spcBef>
                <a:spcPts val="165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Rural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Development-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budget</a:t>
            </a:r>
            <a:r>
              <a:rPr sz="12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provides </a:t>
            </a:r>
            <a:r>
              <a:rPr sz="1200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allocation</a:t>
            </a:r>
            <a:r>
              <a:rPr sz="12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₹2.66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lakh</a:t>
            </a:r>
            <a:r>
              <a:rPr sz="12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crore</a:t>
            </a:r>
            <a:r>
              <a:rPr sz="1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rural </a:t>
            </a:r>
            <a:r>
              <a:rPr sz="1200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development,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including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rural 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infrastructure</a:t>
            </a:r>
            <a:r>
              <a:rPr sz="12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projects.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0650" y="5658713"/>
            <a:ext cx="2553970" cy="73342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-4445" algn="ctr">
              <a:lnSpc>
                <a:spcPct val="95900"/>
              </a:lnSpc>
              <a:spcBef>
                <a:spcPts val="160"/>
              </a:spcBef>
            </a:pP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Defense-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In the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Regular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Union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Budget 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200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Financial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imes New Roman"/>
                <a:cs typeface="Times New Roman"/>
              </a:rPr>
              <a:t>Year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(FY)</a:t>
            </a:r>
            <a:r>
              <a:rPr sz="12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2024-25,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Ministry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200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Defense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(MoD)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 has</a:t>
            </a:r>
            <a:r>
              <a:rPr sz="1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been</a:t>
            </a:r>
            <a:r>
              <a:rPr sz="12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allocated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Rs</a:t>
            </a:r>
            <a:endParaRPr sz="1200">
              <a:latin typeface="Times New Roman"/>
              <a:cs typeface="Times New Roman"/>
            </a:endParaRPr>
          </a:p>
          <a:p>
            <a:pPr marL="79248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6.21</a:t>
            </a:r>
            <a:r>
              <a:rPr sz="1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lakh</a:t>
            </a:r>
            <a:r>
              <a:rPr sz="12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crore.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405870" cy="6858000"/>
            <a:chOff x="0" y="0"/>
            <a:chExt cx="1140587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63294" cy="6858000"/>
            </a:xfrm>
            <a:custGeom>
              <a:avLst/>
              <a:gdLst/>
              <a:ahLst/>
              <a:cxnLst/>
              <a:rect l="l" t="t" r="r" b="b"/>
              <a:pathLst>
                <a:path w="963294" h="6858000">
                  <a:moveTo>
                    <a:pt x="96316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63168" y="6858000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3167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19" h="6858000">
                  <a:moveTo>
                    <a:pt x="4571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19" y="68580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0"/>
              <a:ext cx="10372725" cy="6858000"/>
            </a:xfrm>
            <a:custGeom>
              <a:avLst/>
              <a:gdLst/>
              <a:ahLst/>
              <a:cxnLst/>
              <a:rect l="l" t="t" r="r" b="b"/>
              <a:pathLst>
                <a:path w="10372725" h="6858000">
                  <a:moveTo>
                    <a:pt x="103723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0372344" y="6858000"/>
                  </a:lnTo>
                  <a:lnTo>
                    <a:pt x="10372344" y="0"/>
                  </a:lnTo>
                  <a:close/>
                </a:path>
              </a:pathLst>
            </a:custGeom>
            <a:solidFill>
              <a:srgbClr val="1F2C29">
                <a:alpha val="9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78183" y="0"/>
              <a:ext cx="27940" cy="6858000"/>
            </a:xfrm>
            <a:custGeom>
              <a:avLst/>
              <a:gdLst/>
              <a:ahLst/>
              <a:cxnLst/>
              <a:rect l="l" t="t" r="r" b="b"/>
              <a:pathLst>
                <a:path w="27940" h="6858000">
                  <a:moveTo>
                    <a:pt x="2743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7431" y="6858000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0607" y="1307591"/>
              <a:ext cx="4023359" cy="21214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0607" y="3727703"/>
              <a:ext cx="4023359" cy="25877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8988" y="1089660"/>
              <a:ext cx="1222248" cy="12252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08988" y="1089660"/>
              <a:ext cx="1222375" cy="1225550"/>
            </a:xfrm>
            <a:custGeom>
              <a:avLst/>
              <a:gdLst/>
              <a:ahLst/>
              <a:cxnLst/>
              <a:rect l="l" t="t" r="r" b="b"/>
              <a:pathLst>
                <a:path w="1222375" h="1225550">
                  <a:moveTo>
                    <a:pt x="0" y="1225296"/>
                  </a:moveTo>
                  <a:lnTo>
                    <a:pt x="1222248" y="1225296"/>
                  </a:lnTo>
                  <a:lnTo>
                    <a:pt x="1222248" y="0"/>
                  </a:lnTo>
                  <a:lnTo>
                    <a:pt x="0" y="0"/>
                  </a:lnTo>
                  <a:lnTo>
                    <a:pt x="0" y="122529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92504" y="2646045"/>
            <a:ext cx="2651760" cy="5594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3810" algn="ctr">
              <a:lnSpc>
                <a:spcPct val="95900"/>
              </a:lnSpc>
              <a:spcBef>
                <a:spcPts val="160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Infrastructure-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₹11,11,111 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crore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(3.4% 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GDP)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was 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allocated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capital</a:t>
            </a:r>
            <a:r>
              <a:rPr sz="12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expenditure </a:t>
            </a:r>
            <a:r>
              <a:rPr sz="1200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infrastructure</a:t>
            </a:r>
            <a:r>
              <a:rPr sz="12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development.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98520" y="1082039"/>
            <a:ext cx="2834640" cy="4215765"/>
            <a:chOff x="3398520" y="1082039"/>
            <a:chExt cx="2834640" cy="421576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3292" y="1089659"/>
              <a:ext cx="1222248" cy="12252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003292" y="1089659"/>
              <a:ext cx="1222375" cy="1225550"/>
            </a:xfrm>
            <a:custGeom>
              <a:avLst/>
              <a:gdLst/>
              <a:ahLst/>
              <a:cxnLst/>
              <a:rect l="l" t="t" r="r" b="b"/>
              <a:pathLst>
                <a:path w="1222375" h="1225550">
                  <a:moveTo>
                    <a:pt x="0" y="1225296"/>
                  </a:moveTo>
                  <a:lnTo>
                    <a:pt x="1222248" y="1225296"/>
                  </a:lnTo>
                  <a:lnTo>
                    <a:pt x="1222248" y="0"/>
                  </a:lnTo>
                  <a:lnTo>
                    <a:pt x="0" y="0"/>
                  </a:lnTo>
                  <a:lnTo>
                    <a:pt x="0" y="122529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6140" y="4067555"/>
              <a:ext cx="1222248" cy="12222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06140" y="4067555"/>
              <a:ext cx="1222375" cy="1222375"/>
            </a:xfrm>
            <a:custGeom>
              <a:avLst/>
              <a:gdLst/>
              <a:ahLst/>
              <a:cxnLst/>
              <a:rect l="l" t="t" r="r" b="b"/>
              <a:pathLst>
                <a:path w="1222375" h="1222375">
                  <a:moveTo>
                    <a:pt x="0" y="1222248"/>
                  </a:moveTo>
                  <a:lnTo>
                    <a:pt x="1222248" y="1222248"/>
                  </a:lnTo>
                  <a:lnTo>
                    <a:pt x="1222248" y="0"/>
                  </a:lnTo>
                  <a:lnTo>
                    <a:pt x="0" y="0"/>
                  </a:lnTo>
                  <a:lnTo>
                    <a:pt x="0" y="1222248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262754" y="2646045"/>
            <a:ext cx="2700020" cy="675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285"/>
              </a:lnSpc>
              <a:spcBef>
                <a:spcPts val="105"/>
              </a:spcBef>
            </a:pP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Commerce</a:t>
            </a:r>
            <a:r>
              <a:rPr sz="11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Industry-</a:t>
            </a:r>
            <a:r>
              <a:rPr sz="11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1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Union</a:t>
            </a:r>
            <a:r>
              <a:rPr sz="11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Budget</a:t>
            </a:r>
            <a:endParaRPr sz="1100">
              <a:latin typeface="Times New Roman"/>
              <a:cs typeface="Times New Roman"/>
            </a:endParaRPr>
          </a:p>
          <a:p>
            <a:pPr marL="3175" algn="ctr">
              <a:lnSpc>
                <a:spcPts val="1260"/>
              </a:lnSpc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2024-25,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Indian</a:t>
            </a:r>
            <a:r>
              <a:rPr sz="11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government</a:t>
            </a:r>
            <a:r>
              <a:rPr sz="11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allocated</a:t>
            </a:r>
            <a:endParaRPr sz="1100">
              <a:latin typeface="Times New Roman"/>
              <a:cs typeface="Times New Roman"/>
            </a:endParaRPr>
          </a:p>
          <a:p>
            <a:pPr marL="12700" marR="5080" algn="ctr">
              <a:lnSpc>
                <a:spcPts val="1270"/>
              </a:lnSpc>
              <a:spcBef>
                <a:spcPts val="60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₹47,559</a:t>
            </a:r>
            <a:r>
              <a:rPr sz="11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crore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Ministry</a:t>
            </a:r>
            <a:r>
              <a:rPr sz="11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Commerce</a:t>
            </a:r>
            <a:r>
              <a:rPr sz="11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100" spc="-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Industry.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08275" y="5624271"/>
            <a:ext cx="2611755" cy="6756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0955" algn="just">
              <a:lnSpc>
                <a:spcPct val="95800"/>
              </a:lnSpc>
              <a:spcBef>
                <a:spcPts val="160"/>
              </a:spcBef>
            </a:pP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Employment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Skilling-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Union Budget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2024-25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India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places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significant emphasis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on employment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skilling initiatives with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1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comprehensive</a:t>
            </a:r>
            <a:r>
              <a:rPr sz="11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allocation</a:t>
            </a:r>
            <a:r>
              <a:rPr sz="11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₹1.48</a:t>
            </a:r>
            <a:r>
              <a:rPr sz="11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lakh</a:t>
            </a:r>
            <a:r>
              <a:rPr sz="11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crore.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78183" y="0"/>
            <a:ext cx="814069" cy="6858000"/>
          </a:xfrm>
          <a:custGeom>
            <a:avLst/>
            <a:gdLst/>
            <a:ahLst/>
            <a:cxnLst/>
            <a:rect l="l" t="t" r="r" b="b"/>
            <a:pathLst>
              <a:path w="814070" h="6858000">
                <a:moveTo>
                  <a:pt x="0" y="6858000"/>
                </a:moveTo>
                <a:lnTo>
                  <a:pt x="813815" y="6858000"/>
                </a:lnTo>
                <a:lnTo>
                  <a:pt x="81381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F2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05840" cy="6858000"/>
          </a:xfrm>
          <a:custGeom>
            <a:avLst/>
            <a:gdLst/>
            <a:ahLst/>
            <a:cxnLst/>
            <a:rect l="l" t="t" r="r" b="b"/>
            <a:pathLst>
              <a:path w="1005840" h="6858000">
                <a:moveTo>
                  <a:pt x="0" y="6858000"/>
                </a:moveTo>
                <a:lnTo>
                  <a:pt x="1005840" y="6858000"/>
                </a:lnTo>
                <a:lnTo>
                  <a:pt x="10058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F2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1592" y="2106166"/>
              <a:ext cx="9360408" cy="47518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88952" cy="68579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63294" cy="6858000"/>
            </a:xfrm>
            <a:custGeom>
              <a:avLst/>
              <a:gdLst/>
              <a:ahLst/>
              <a:cxnLst/>
              <a:rect l="l" t="t" r="r" b="b"/>
              <a:pathLst>
                <a:path w="963294" h="6858000">
                  <a:moveTo>
                    <a:pt x="96316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63168" y="6858000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3167" y="0"/>
              <a:ext cx="43180" cy="6858000"/>
            </a:xfrm>
            <a:custGeom>
              <a:avLst/>
              <a:gdLst/>
              <a:ahLst/>
              <a:cxnLst/>
              <a:rect l="l" t="t" r="r" b="b"/>
              <a:pathLst>
                <a:path w="43180" h="6858000">
                  <a:moveTo>
                    <a:pt x="0" y="6858000"/>
                  </a:moveTo>
                  <a:lnTo>
                    <a:pt x="42671" y="6858000"/>
                  </a:lnTo>
                  <a:lnTo>
                    <a:pt x="42671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5839" y="0"/>
              <a:ext cx="10372725" cy="6858000"/>
            </a:xfrm>
            <a:custGeom>
              <a:avLst/>
              <a:gdLst/>
              <a:ahLst/>
              <a:cxnLst/>
              <a:rect l="l" t="t" r="r" b="b"/>
              <a:pathLst>
                <a:path w="10372725" h="6858000">
                  <a:moveTo>
                    <a:pt x="103723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0372344" y="6858000"/>
                  </a:lnTo>
                  <a:lnTo>
                    <a:pt x="10372344" y="0"/>
                  </a:lnTo>
                  <a:close/>
                </a:path>
              </a:pathLst>
            </a:custGeom>
            <a:solidFill>
              <a:srgbClr val="1F2C29">
                <a:alpha val="9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78183" y="0"/>
              <a:ext cx="27940" cy="6858000"/>
            </a:xfrm>
            <a:custGeom>
              <a:avLst/>
              <a:gdLst/>
              <a:ahLst/>
              <a:cxnLst/>
              <a:rect l="l" t="t" r="r" b="b"/>
              <a:pathLst>
                <a:path w="27940" h="6858000">
                  <a:moveTo>
                    <a:pt x="2743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7431" y="6858000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04669" y="671271"/>
            <a:ext cx="226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5656" y="1796542"/>
            <a:ext cx="378734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RICU</a:t>
            </a:r>
            <a:r>
              <a:rPr sz="3200" b="1" spc="-29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TURE</a:t>
            </a:r>
            <a:endParaRPr sz="32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15128" y="755904"/>
            <a:ext cx="4709160" cy="975360"/>
            <a:chOff x="5215128" y="755904"/>
            <a:chExt cx="4709160" cy="975360"/>
          </a:xfrm>
        </p:grpSpPr>
        <p:sp>
          <p:nvSpPr>
            <p:cNvPr id="14" name="object 14"/>
            <p:cNvSpPr/>
            <p:nvPr/>
          </p:nvSpPr>
          <p:spPr>
            <a:xfrm>
              <a:off x="5222748" y="763524"/>
              <a:ext cx="4693920" cy="960119"/>
            </a:xfrm>
            <a:custGeom>
              <a:avLst/>
              <a:gdLst/>
              <a:ahLst/>
              <a:cxnLst/>
              <a:rect l="l" t="t" r="r" b="b"/>
              <a:pathLst>
                <a:path w="4693920" h="960119">
                  <a:moveTo>
                    <a:pt x="4597908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864108"/>
                  </a:lnTo>
                  <a:lnTo>
                    <a:pt x="7536" y="901505"/>
                  </a:lnTo>
                  <a:lnTo>
                    <a:pt x="28098" y="932021"/>
                  </a:lnTo>
                  <a:lnTo>
                    <a:pt x="58614" y="952583"/>
                  </a:lnTo>
                  <a:lnTo>
                    <a:pt x="96012" y="960120"/>
                  </a:lnTo>
                  <a:lnTo>
                    <a:pt x="4597908" y="960120"/>
                  </a:lnTo>
                  <a:lnTo>
                    <a:pt x="4635305" y="952583"/>
                  </a:lnTo>
                  <a:lnTo>
                    <a:pt x="4665821" y="932021"/>
                  </a:lnTo>
                  <a:lnTo>
                    <a:pt x="4686383" y="901505"/>
                  </a:lnTo>
                  <a:lnTo>
                    <a:pt x="4693920" y="864108"/>
                  </a:lnTo>
                  <a:lnTo>
                    <a:pt x="4693920" y="96012"/>
                  </a:lnTo>
                  <a:lnTo>
                    <a:pt x="4686383" y="58614"/>
                  </a:lnTo>
                  <a:lnTo>
                    <a:pt x="4665821" y="28098"/>
                  </a:lnTo>
                  <a:lnTo>
                    <a:pt x="4635305" y="7536"/>
                  </a:lnTo>
                  <a:lnTo>
                    <a:pt x="4597908" y="0"/>
                  </a:lnTo>
                  <a:close/>
                </a:path>
              </a:pathLst>
            </a:custGeom>
            <a:solidFill>
              <a:srgbClr val="E19C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22748" y="763524"/>
              <a:ext cx="4693920" cy="960119"/>
            </a:xfrm>
            <a:custGeom>
              <a:avLst/>
              <a:gdLst/>
              <a:ahLst/>
              <a:cxnLst/>
              <a:rect l="l" t="t" r="r" b="b"/>
              <a:pathLst>
                <a:path w="4693920" h="960119">
                  <a:moveTo>
                    <a:pt x="0" y="96012"/>
                  </a:moveTo>
                  <a:lnTo>
                    <a:pt x="7536" y="58614"/>
                  </a:lnTo>
                  <a:lnTo>
                    <a:pt x="28098" y="28098"/>
                  </a:lnTo>
                  <a:lnTo>
                    <a:pt x="58614" y="7536"/>
                  </a:lnTo>
                  <a:lnTo>
                    <a:pt x="96012" y="0"/>
                  </a:lnTo>
                  <a:lnTo>
                    <a:pt x="4597908" y="0"/>
                  </a:lnTo>
                  <a:lnTo>
                    <a:pt x="4635305" y="7536"/>
                  </a:lnTo>
                  <a:lnTo>
                    <a:pt x="4665821" y="28098"/>
                  </a:lnTo>
                  <a:lnTo>
                    <a:pt x="4686383" y="58614"/>
                  </a:lnTo>
                  <a:lnTo>
                    <a:pt x="4693920" y="96012"/>
                  </a:lnTo>
                  <a:lnTo>
                    <a:pt x="4693920" y="864108"/>
                  </a:lnTo>
                  <a:lnTo>
                    <a:pt x="4686383" y="901505"/>
                  </a:lnTo>
                  <a:lnTo>
                    <a:pt x="4665821" y="932021"/>
                  </a:lnTo>
                  <a:lnTo>
                    <a:pt x="4635305" y="952583"/>
                  </a:lnTo>
                  <a:lnTo>
                    <a:pt x="4597908" y="960120"/>
                  </a:lnTo>
                  <a:lnTo>
                    <a:pt x="96012" y="960120"/>
                  </a:lnTo>
                  <a:lnTo>
                    <a:pt x="58614" y="952583"/>
                  </a:lnTo>
                  <a:lnTo>
                    <a:pt x="28098" y="932021"/>
                  </a:lnTo>
                  <a:lnTo>
                    <a:pt x="7536" y="901505"/>
                  </a:lnTo>
                  <a:lnTo>
                    <a:pt x="0" y="864108"/>
                  </a:lnTo>
                  <a:lnTo>
                    <a:pt x="0" y="96012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308853" y="1062049"/>
            <a:ext cx="17983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/>
              <a:t>Budget</a:t>
            </a:r>
            <a:r>
              <a:rPr sz="1900" spc="-70" dirty="0"/>
              <a:t> </a:t>
            </a:r>
            <a:r>
              <a:rPr sz="1900" spc="-5" dirty="0"/>
              <a:t>Provision</a:t>
            </a:r>
            <a:endParaRPr sz="1900"/>
          </a:p>
        </p:txBody>
      </p:sp>
      <p:grpSp>
        <p:nvGrpSpPr>
          <p:cNvPr id="17" name="object 17"/>
          <p:cNvGrpSpPr/>
          <p:nvPr/>
        </p:nvGrpSpPr>
        <p:grpSpPr>
          <a:xfrm>
            <a:off x="5565647" y="1850135"/>
            <a:ext cx="4709160" cy="975360"/>
            <a:chOff x="5565647" y="1850135"/>
            <a:chExt cx="4709160" cy="975360"/>
          </a:xfrm>
        </p:grpSpPr>
        <p:sp>
          <p:nvSpPr>
            <p:cNvPr id="18" name="object 18"/>
            <p:cNvSpPr/>
            <p:nvPr/>
          </p:nvSpPr>
          <p:spPr>
            <a:xfrm>
              <a:off x="5573267" y="1857755"/>
              <a:ext cx="4693920" cy="960119"/>
            </a:xfrm>
            <a:custGeom>
              <a:avLst/>
              <a:gdLst/>
              <a:ahLst/>
              <a:cxnLst/>
              <a:rect l="l" t="t" r="r" b="b"/>
              <a:pathLst>
                <a:path w="4693920" h="960119">
                  <a:moveTo>
                    <a:pt x="4597908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864108"/>
                  </a:lnTo>
                  <a:lnTo>
                    <a:pt x="7536" y="901505"/>
                  </a:lnTo>
                  <a:lnTo>
                    <a:pt x="28098" y="932021"/>
                  </a:lnTo>
                  <a:lnTo>
                    <a:pt x="58614" y="952583"/>
                  </a:lnTo>
                  <a:lnTo>
                    <a:pt x="96012" y="960120"/>
                  </a:lnTo>
                  <a:lnTo>
                    <a:pt x="4597908" y="960120"/>
                  </a:lnTo>
                  <a:lnTo>
                    <a:pt x="4635305" y="952583"/>
                  </a:lnTo>
                  <a:lnTo>
                    <a:pt x="4665821" y="932021"/>
                  </a:lnTo>
                  <a:lnTo>
                    <a:pt x="4686383" y="901505"/>
                  </a:lnTo>
                  <a:lnTo>
                    <a:pt x="4693920" y="864108"/>
                  </a:lnTo>
                  <a:lnTo>
                    <a:pt x="4693920" y="96012"/>
                  </a:lnTo>
                  <a:lnTo>
                    <a:pt x="4686383" y="58614"/>
                  </a:lnTo>
                  <a:lnTo>
                    <a:pt x="4665821" y="28098"/>
                  </a:lnTo>
                  <a:lnTo>
                    <a:pt x="4635305" y="7536"/>
                  </a:lnTo>
                  <a:lnTo>
                    <a:pt x="4597908" y="0"/>
                  </a:lnTo>
                  <a:close/>
                </a:path>
              </a:pathLst>
            </a:custGeom>
            <a:solidFill>
              <a:srgbClr val="BBD6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73267" y="1857755"/>
              <a:ext cx="4693920" cy="960119"/>
            </a:xfrm>
            <a:custGeom>
              <a:avLst/>
              <a:gdLst/>
              <a:ahLst/>
              <a:cxnLst/>
              <a:rect l="l" t="t" r="r" b="b"/>
              <a:pathLst>
                <a:path w="4693920" h="960119">
                  <a:moveTo>
                    <a:pt x="0" y="96012"/>
                  </a:moveTo>
                  <a:lnTo>
                    <a:pt x="7536" y="58614"/>
                  </a:lnTo>
                  <a:lnTo>
                    <a:pt x="28098" y="28098"/>
                  </a:lnTo>
                  <a:lnTo>
                    <a:pt x="58614" y="7536"/>
                  </a:lnTo>
                  <a:lnTo>
                    <a:pt x="96012" y="0"/>
                  </a:lnTo>
                  <a:lnTo>
                    <a:pt x="4597908" y="0"/>
                  </a:lnTo>
                  <a:lnTo>
                    <a:pt x="4635305" y="7536"/>
                  </a:lnTo>
                  <a:lnTo>
                    <a:pt x="4665821" y="28098"/>
                  </a:lnTo>
                  <a:lnTo>
                    <a:pt x="4686383" y="58614"/>
                  </a:lnTo>
                  <a:lnTo>
                    <a:pt x="4693920" y="96012"/>
                  </a:lnTo>
                  <a:lnTo>
                    <a:pt x="4693920" y="864108"/>
                  </a:lnTo>
                  <a:lnTo>
                    <a:pt x="4686383" y="901505"/>
                  </a:lnTo>
                  <a:lnTo>
                    <a:pt x="4665821" y="932021"/>
                  </a:lnTo>
                  <a:lnTo>
                    <a:pt x="4635305" y="952583"/>
                  </a:lnTo>
                  <a:lnTo>
                    <a:pt x="4597908" y="960120"/>
                  </a:lnTo>
                  <a:lnTo>
                    <a:pt x="96012" y="960120"/>
                  </a:lnTo>
                  <a:lnTo>
                    <a:pt x="58614" y="952583"/>
                  </a:lnTo>
                  <a:lnTo>
                    <a:pt x="28098" y="932021"/>
                  </a:lnTo>
                  <a:lnTo>
                    <a:pt x="7536" y="901505"/>
                  </a:lnTo>
                  <a:lnTo>
                    <a:pt x="0" y="864108"/>
                  </a:lnTo>
                  <a:lnTo>
                    <a:pt x="0" y="96012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59373" y="1906650"/>
            <a:ext cx="3445510" cy="8147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ct val="86400"/>
              </a:lnSpc>
              <a:spcBef>
                <a:spcPts val="405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Provision </a:t>
            </a:r>
            <a:r>
              <a:rPr sz="19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Rs. </a:t>
            </a:r>
            <a:r>
              <a:rPr sz="1900" dirty="0">
                <a:solidFill>
                  <a:srgbClr val="FFFFFF"/>
                </a:solidFill>
                <a:latin typeface="Times New Roman"/>
                <a:cs typeface="Times New Roman"/>
              </a:rPr>
              <a:t>1.52 </a:t>
            </a:r>
            <a:r>
              <a:rPr sz="1900" spc="-10" dirty="0">
                <a:solidFill>
                  <a:srgbClr val="FFFFFF"/>
                </a:solidFill>
                <a:latin typeface="Times New Roman"/>
                <a:cs typeface="Times New Roman"/>
              </a:rPr>
              <a:t>lakh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crore </a:t>
            </a:r>
            <a:r>
              <a:rPr sz="1900" spc="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900" spc="-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agriculture</a:t>
            </a:r>
            <a:r>
              <a:rPr sz="19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9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allied</a:t>
            </a:r>
            <a:r>
              <a:rPr sz="19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sectors</a:t>
            </a:r>
            <a:r>
              <a:rPr sz="19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19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Times New Roman"/>
                <a:cs typeface="Times New Roman"/>
              </a:rPr>
              <a:t>year.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13120" y="2941320"/>
            <a:ext cx="5410200" cy="3164205"/>
            <a:chOff x="5913120" y="2941320"/>
            <a:chExt cx="5410200" cy="3164205"/>
          </a:xfrm>
        </p:grpSpPr>
        <p:sp>
          <p:nvSpPr>
            <p:cNvPr id="22" name="object 22"/>
            <p:cNvSpPr/>
            <p:nvPr/>
          </p:nvSpPr>
          <p:spPr>
            <a:xfrm>
              <a:off x="5920740" y="2948940"/>
              <a:ext cx="4693920" cy="960119"/>
            </a:xfrm>
            <a:custGeom>
              <a:avLst/>
              <a:gdLst/>
              <a:ahLst/>
              <a:cxnLst/>
              <a:rect l="l" t="t" r="r" b="b"/>
              <a:pathLst>
                <a:path w="4693920" h="960120">
                  <a:moveTo>
                    <a:pt x="4597908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864108"/>
                  </a:lnTo>
                  <a:lnTo>
                    <a:pt x="7536" y="901505"/>
                  </a:lnTo>
                  <a:lnTo>
                    <a:pt x="28098" y="932021"/>
                  </a:lnTo>
                  <a:lnTo>
                    <a:pt x="58614" y="952583"/>
                  </a:lnTo>
                  <a:lnTo>
                    <a:pt x="96012" y="960120"/>
                  </a:lnTo>
                  <a:lnTo>
                    <a:pt x="4597908" y="960120"/>
                  </a:lnTo>
                  <a:lnTo>
                    <a:pt x="4635305" y="952583"/>
                  </a:lnTo>
                  <a:lnTo>
                    <a:pt x="4665821" y="932021"/>
                  </a:lnTo>
                  <a:lnTo>
                    <a:pt x="4686383" y="901505"/>
                  </a:lnTo>
                  <a:lnTo>
                    <a:pt x="4693920" y="864108"/>
                  </a:lnTo>
                  <a:lnTo>
                    <a:pt x="4693920" y="96012"/>
                  </a:lnTo>
                  <a:lnTo>
                    <a:pt x="4686383" y="58614"/>
                  </a:lnTo>
                  <a:lnTo>
                    <a:pt x="4665821" y="28098"/>
                  </a:lnTo>
                  <a:lnTo>
                    <a:pt x="4635305" y="7536"/>
                  </a:lnTo>
                  <a:lnTo>
                    <a:pt x="4597908" y="0"/>
                  </a:lnTo>
                  <a:close/>
                </a:path>
              </a:pathLst>
            </a:custGeom>
            <a:solidFill>
              <a:srgbClr val="79CE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20740" y="2948940"/>
              <a:ext cx="4693920" cy="960119"/>
            </a:xfrm>
            <a:custGeom>
              <a:avLst/>
              <a:gdLst/>
              <a:ahLst/>
              <a:cxnLst/>
              <a:rect l="l" t="t" r="r" b="b"/>
              <a:pathLst>
                <a:path w="4693920" h="960120">
                  <a:moveTo>
                    <a:pt x="0" y="96012"/>
                  </a:moveTo>
                  <a:lnTo>
                    <a:pt x="7536" y="58614"/>
                  </a:lnTo>
                  <a:lnTo>
                    <a:pt x="28098" y="28098"/>
                  </a:lnTo>
                  <a:lnTo>
                    <a:pt x="58614" y="7536"/>
                  </a:lnTo>
                  <a:lnTo>
                    <a:pt x="96012" y="0"/>
                  </a:lnTo>
                  <a:lnTo>
                    <a:pt x="4597908" y="0"/>
                  </a:lnTo>
                  <a:lnTo>
                    <a:pt x="4635305" y="7536"/>
                  </a:lnTo>
                  <a:lnTo>
                    <a:pt x="4665821" y="28098"/>
                  </a:lnTo>
                  <a:lnTo>
                    <a:pt x="4686383" y="58614"/>
                  </a:lnTo>
                  <a:lnTo>
                    <a:pt x="4693920" y="96012"/>
                  </a:lnTo>
                  <a:lnTo>
                    <a:pt x="4693920" y="864108"/>
                  </a:lnTo>
                  <a:lnTo>
                    <a:pt x="4686383" y="901505"/>
                  </a:lnTo>
                  <a:lnTo>
                    <a:pt x="4665821" y="932021"/>
                  </a:lnTo>
                  <a:lnTo>
                    <a:pt x="4635305" y="952583"/>
                  </a:lnTo>
                  <a:lnTo>
                    <a:pt x="4597908" y="960120"/>
                  </a:lnTo>
                  <a:lnTo>
                    <a:pt x="96012" y="960120"/>
                  </a:lnTo>
                  <a:lnTo>
                    <a:pt x="58614" y="952583"/>
                  </a:lnTo>
                  <a:lnTo>
                    <a:pt x="28098" y="932021"/>
                  </a:lnTo>
                  <a:lnTo>
                    <a:pt x="7536" y="901505"/>
                  </a:lnTo>
                  <a:lnTo>
                    <a:pt x="0" y="864108"/>
                  </a:lnTo>
                  <a:lnTo>
                    <a:pt x="0" y="96012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71260" y="4043172"/>
              <a:ext cx="4693920" cy="960119"/>
            </a:xfrm>
            <a:custGeom>
              <a:avLst/>
              <a:gdLst/>
              <a:ahLst/>
              <a:cxnLst/>
              <a:rect l="l" t="t" r="r" b="b"/>
              <a:pathLst>
                <a:path w="4693920" h="960120">
                  <a:moveTo>
                    <a:pt x="4597908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864107"/>
                  </a:lnTo>
                  <a:lnTo>
                    <a:pt x="7536" y="901505"/>
                  </a:lnTo>
                  <a:lnTo>
                    <a:pt x="28098" y="932021"/>
                  </a:lnTo>
                  <a:lnTo>
                    <a:pt x="58614" y="952583"/>
                  </a:lnTo>
                  <a:lnTo>
                    <a:pt x="96012" y="960119"/>
                  </a:lnTo>
                  <a:lnTo>
                    <a:pt x="4597908" y="960119"/>
                  </a:lnTo>
                  <a:lnTo>
                    <a:pt x="4635305" y="952583"/>
                  </a:lnTo>
                  <a:lnTo>
                    <a:pt x="4665821" y="932021"/>
                  </a:lnTo>
                  <a:lnTo>
                    <a:pt x="4686383" y="901505"/>
                  </a:lnTo>
                  <a:lnTo>
                    <a:pt x="4693920" y="864107"/>
                  </a:lnTo>
                  <a:lnTo>
                    <a:pt x="4693920" y="96011"/>
                  </a:lnTo>
                  <a:lnTo>
                    <a:pt x="4686383" y="58614"/>
                  </a:lnTo>
                  <a:lnTo>
                    <a:pt x="4665821" y="28098"/>
                  </a:lnTo>
                  <a:lnTo>
                    <a:pt x="4635305" y="7536"/>
                  </a:lnTo>
                  <a:lnTo>
                    <a:pt x="4597908" y="0"/>
                  </a:lnTo>
                  <a:close/>
                </a:path>
              </a:pathLst>
            </a:custGeom>
            <a:solidFill>
              <a:srgbClr val="79C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71260" y="4043172"/>
              <a:ext cx="4693920" cy="960119"/>
            </a:xfrm>
            <a:custGeom>
              <a:avLst/>
              <a:gdLst/>
              <a:ahLst/>
              <a:cxnLst/>
              <a:rect l="l" t="t" r="r" b="b"/>
              <a:pathLst>
                <a:path w="4693920" h="960120">
                  <a:moveTo>
                    <a:pt x="0" y="96011"/>
                  </a:moveTo>
                  <a:lnTo>
                    <a:pt x="7536" y="58614"/>
                  </a:lnTo>
                  <a:lnTo>
                    <a:pt x="28098" y="28098"/>
                  </a:lnTo>
                  <a:lnTo>
                    <a:pt x="58614" y="7536"/>
                  </a:lnTo>
                  <a:lnTo>
                    <a:pt x="96012" y="0"/>
                  </a:lnTo>
                  <a:lnTo>
                    <a:pt x="4597908" y="0"/>
                  </a:lnTo>
                  <a:lnTo>
                    <a:pt x="4635305" y="7536"/>
                  </a:lnTo>
                  <a:lnTo>
                    <a:pt x="4665821" y="28098"/>
                  </a:lnTo>
                  <a:lnTo>
                    <a:pt x="4686383" y="58614"/>
                  </a:lnTo>
                  <a:lnTo>
                    <a:pt x="4693920" y="96011"/>
                  </a:lnTo>
                  <a:lnTo>
                    <a:pt x="4693920" y="864107"/>
                  </a:lnTo>
                  <a:lnTo>
                    <a:pt x="4686383" y="901505"/>
                  </a:lnTo>
                  <a:lnTo>
                    <a:pt x="4665821" y="932021"/>
                  </a:lnTo>
                  <a:lnTo>
                    <a:pt x="4635305" y="952583"/>
                  </a:lnTo>
                  <a:lnTo>
                    <a:pt x="4597908" y="960119"/>
                  </a:lnTo>
                  <a:lnTo>
                    <a:pt x="96012" y="960119"/>
                  </a:lnTo>
                  <a:lnTo>
                    <a:pt x="58614" y="952583"/>
                  </a:lnTo>
                  <a:lnTo>
                    <a:pt x="28098" y="932021"/>
                  </a:lnTo>
                  <a:lnTo>
                    <a:pt x="7536" y="901505"/>
                  </a:lnTo>
                  <a:lnTo>
                    <a:pt x="0" y="864107"/>
                  </a:lnTo>
                  <a:lnTo>
                    <a:pt x="0" y="96011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21780" y="5137404"/>
              <a:ext cx="4693920" cy="960119"/>
            </a:xfrm>
            <a:custGeom>
              <a:avLst/>
              <a:gdLst/>
              <a:ahLst/>
              <a:cxnLst/>
              <a:rect l="l" t="t" r="r" b="b"/>
              <a:pathLst>
                <a:path w="4693920" h="960120">
                  <a:moveTo>
                    <a:pt x="4597908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2"/>
                  </a:lnTo>
                  <a:lnTo>
                    <a:pt x="0" y="864108"/>
                  </a:lnTo>
                  <a:lnTo>
                    <a:pt x="7536" y="901478"/>
                  </a:lnTo>
                  <a:lnTo>
                    <a:pt x="28098" y="931997"/>
                  </a:lnTo>
                  <a:lnTo>
                    <a:pt x="58614" y="952574"/>
                  </a:lnTo>
                  <a:lnTo>
                    <a:pt x="96012" y="960120"/>
                  </a:lnTo>
                  <a:lnTo>
                    <a:pt x="4597908" y="960120"/>
                  </a:lnTo>
                  <a:lnTo>
                    <a:pt x="4635305" y="952574"/>
                  </a:lnTo>
                  <a:lnTo>
                    <a:pt x="4665821" y="931997"/>
                  </a:lnTo>
                  <a:lnTo>
                    <a:pt x="4686383" y="901478"/>
                  </a:lnTo>
                  <a:lnTo>
                    <a:pt x="4693920" y="864108"/>
                  </a:lnTo>
                  <a:lnTo>
                    <a:pt x="4693920" y="96012"/>
                  </a:lnTo>
                  <a:lnTo>
                    <a:pt x="4686383" y="58614"/>
                  </a:lnTo>
                  <a:lnTo>
                    <a:pt x="4665821" y="28098"/>
                  </a:lnTo>
                  <a:lnTo>
                    <a:pt x="4635305" y="7536"/>
                  </a:lnTo>
                  <a:lnTo>
                    <a:pt x="4597908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21780" y="5137404"/>
              <a:ext cx="4693920" cy="960119"/>
            </a:xfrm>
            <a:custGeom>
              <a:avLst/>
              <a:gdLst/>
              <a:ahLst/>
              <a:cxnLst/>
              <a:rect l="l" t="t" r="r" b="b"/>
              <a:pathLst>
                <a:path w="4693920" h="960120">
                  <a:moveTo>
                    <a:pt x="0" y="96012"/>
                  </a:moveTo>
                  <a:lnTo>
                    <a:pt x="7536" y="58614"/>
                  </a:lnTo>
                  <a:lnTo>
                    <a:pt x="28098" y="28098"/>
                  </a:lnTo>
                  <a:lnTo>
                    <a:pt x="58614" y="7536"/>
                  </a:lnTo>
                  <a:lnTo>
                    <a:pt x="96012" y="0"/>
                  </a:lnTo>
                  <a:lnTo>
                    <a:pt x="4597908" y="0"/>
                  </a:lnTo>
                  <a:lnTo>
                    <a:pt x="4635305" y="7536"/>
                  </a:lnTo>
                  <a:lnTo>
                    <a:pt x="4665821" y="28098"/>
                  </a:lnTo>
                  <a:lnTo>
                    <a:pt x="4686383" y="58614"/>
                  </a:lnTo>
                  <a:lnTo>
                    <a:pt x="4693920" y="96012"/>
                  </a:lnTo>
                  <a:lnTo>
                    <a:pt x="4693920" y="864108"/>
                  </a:lnTo>
                  <a:lnTo>
                    <a:pt x="4686383" y="901478"/>
                  </a:lnTo>
                  <a:lnTo>
                    <a:pt x="4665821" y="931997"/>
                  </a:lnTo>
                  <a:lnTo>
                    <a:pt x="4635305" y="952574"/>
                  </a:lnTo>
                  <a:lnTo>
                    <a:pt x="4597908" y="960120"/>
                  </a:lnTo>
                  <a:lnTo>
                    <a:pt x="96012" y="960120"/>
                  </a:lnTo>
                  <a:lnTo>
                    <a:pt x="58614" y="952574"/>
                  </a:lnTo>
                  <a:lnTo>
                    <a:pt x="28098" y="931997"/>
                  </a:lnTo>
                  <a:lnTo>
                    <a:pt x="7536" y="901478"/>
                  </a:lnTo>
                  <a:lnTo>
                    <a:pt x="0" y="864108"/>
                  </a:lnTo>
                  <a:lnTo>
                    <a:pt x="0" y="96012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010147" y="3125469"/>
            <a:ext cx="3968750" cy="287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95"/>
              </a:spcBef>
            </a:pPr>
            <a:r>
              <a:rPr sz="19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9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9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900" b="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9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ing</a:t>
            </a:r>
            <a:r>
              <a:rPr sz="19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ricul</a:t>
            </a:r>
            <a:r>
              <a:rPr sz="19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Research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362585">
              <a:lnSpc>
                <a:spcPts val="2125"/>
              </a:lnSpc>
              <a:spcBef>
                <a:spcPts val="5"/>
              </a:spcBef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comprehensive</a:t>
            </a:r>
            <a:r>
              <a:rPr sz="1900" spc="-10" dirty="0">
                <a:solidFill>
                  <a:srgbClr val="FFFFFF"/>
                </a:solidFill>
                <a:latin typeface="Times New Roman"/>
                <a:cs typeface="Times New Roman"/>
              </a:rPr>
              <a:t> review</a:t>
            </a:r>
            <a:r>
              <a:rPr sz="19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9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1900">
              <a:latin typeface="Times New Roman"/>
              <a:cs typeface="Times New Roman"/>
            </a:endParaRPr>
          </a:p>
          <a:p>
            <a:pPr marL="362585">
              <a:lnSpc>
                <a:spcPts val="2125"/>
              </a:lnSpc>
            </a:pP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agriculture</a:t>
            </a:r>
            <a:r>
              <a:rPr sz="1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research</a:t>
            </a:r>
            <a:r>
              <a:rPr sz="19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FFFFFF"/>
                </a:solidFill>
                <a:latin typeface="Times New Roman"/>
                <a:cs typeface="Times New Roman"/>
              </a:rPr>
              <a:t>setup.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713740" marR="5080">
              <a:lnSpc>
                <a:spcPts val="1970"/>
              </a:lnSpc>
              <a:spcBef>
                <a:spcPts val="1290"/>
              </a:spcBef>
            </a:pPr>
            <a:r>
              <a:rPr sz="1900" spc="-10" dirty="0">
                <a:solidFill>
                  <a:srgbClr val="FFFFFF"/>
                </a:solidFill>
                <a:latin typeface="Times New Roman"/>
                <a:cs typeface="Times New Roman"/>
              </a:rPr>
              <a:t>Focus</a:t>
            </a:r>
            <a:r>
              <a:rPr sz="19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9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raising</a:t>
            </a:r>
            <a:r>
              <a:rPr sz="19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productivity</a:t>
            </a:r>
            <a:r>
              <a:rPr sz="19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900" spc="-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developing climate-resilient </a:t>
            </a:r>
            <a:r>
              <a:rPr sz="1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imes New Roman"/>
                <a:cs typeface="Times New Roman"/>
              </a:rPr>
              <a:t>varieties.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284207" y="1456944"/>
            <a:ext cx="1691639" cy="3914140"/>
            <a:chOff x="9284207" y="1456944"/>
            <a:chExt cx="1691639" cy="3914140"/>
          </a:xfrm>
        </p:grpSpPr>
        <p:sp>
          <p:nvSpPr>
            <p:cNvPr id="30" name="object 30"/>
            <p:cNvSpPr/>
            <p:nvPr/>
          </p:nvSpPr>
          <p:spPr>
            <a:xfrm>
              <a:off x="9291827" y="1464564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484250" y="0"/>
                  </a:moveTo>
                  <a:lnTo>
                    <a:pt x="140589" y="0"/>
                  </a:lnTo>
                  <a:lnTo>
                    <a:pt x="140589" y="343662"/>
                  </a:lnTo>
                  <a:lnTo>
                    <a:pt x="0" y="343662"/>
                  </a:lnTo>
                  <a:lnTo>
                    <a:pt x="312420" y="624839"/>
                  </a:lnTo>
                  <a:lnTo>
                    <a:pt x="624840" y="343662"/>
                  </a:lnTo>
                  <a:lnTo>
                    <a:pt x="484250" y="343662"/>
                  </a:lnTo>
                  <a:lnTo>
                    <a:pt x="484250" y="0"/>
                  </a:lnTo>
                  <a:close/>
                </a:path>
              </a:pathLst>
            </a:custGeom>
            <a:solidFill>
              <a:srgbClr val="F4DEC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291827" y="1464564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343662"/>
                  </a:moveTo>
                  <a:lnTo>
                    <a:pt x="140589" y="343662"/>
                  </a:lnTo>
                  <a:lnTo>
                    <a:pt x="140589" y="0"/>
                  </a:lnTo>
                  <a:lnTo>
                    <a:pt x="484250" y="0"/>
                  </a:lnTo>
                  <a:lnTo>
                    <a:pt x="484250" y="343662"/>
                  </a:lnTo>
                  <a:lnTo>
                    <a:pt x="624840" y="343662"/>
                  </a:lnTo>
                  <a:lnTo>
                    <a:pt x="312420" y="624839"/>
                  </a:lnTo>
                  <a:lnTo>
                    <a:pt x="0" y="343662"/>
                  </a:lnTo>
                  <a:close/>
                </a:path>
              </a:pathLst>
            </a:custGeom>
            <a:ln w="15240">
              <a:solidFill>
                <a:srgbClr val="F4D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642347" y="255879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484250" y="0"/>
                  </a:moveTo>
                  <a:lnTo>
                    <a:pt x="140588" y="0"/>
                  </a:lnTo>
                  <a:lnTo>
                    <a:pt x="140588" y="343662"/>
                  </a:lnTo>
                  <a:lnTo>
                    <a:pt x="0" y="343662"/>
                  </a:lnTo>
                  <a:lnTo>
                    <a:pt x="312420" y="624839"/>
                  </a:lnTo>
                  <a:lnTo>
                    <a:pt x="624840" y="343662"/>
                  </a:lnTo>
                  <a:lnTo>
                    <a:pt x="484250" y="343662"/>
                  </a:lnTo>
                  <a:lnTo>
                    <a:pt x="484250" y="0"/>
                  </a:lnTo>
                  <a:close/>
                </a:path>
              </a:pathLst>
            </a:custGeom>
            <a:solidFill>
              <a:srgbClr val="E7EFD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642347" y="255879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343662"/>
                  </a:moveTo>
                  <a:lnTo>
                    <a:pt x="140588" y="343662"/>
                  </a:lnTo>
                  <a:lnTo>
                    <a:pt x="140588" y="0"/>
                  </a:lnTo>
                  <a:lnTo>
                    <a:pt x="484250" y="0"/>
                  </a:lnTo>
                  <a:lnTo>
                    <a:pt x="484250" y="343662"/>
                  </a:lnTo>
                  <a:lnTo>
                    <a:pt x="624840" y="343662"/>
                  </a:lnTo>
                  <a:lnTo>
                    <a:pt x="312420" y="624839"/>
                  </a:lnTo>
                  <a:lnTo>
                    <a:pt x="0" y="343662"/>
                  </a:lnTo>
                  <a:close/>
                </a:path>
              </a:pathLst>
            </a:custGeom>
            <a:ln w="15240">
              <a:solidFill>
                <a:srgbClr val="F4D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992867" y="3634739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484250" y="0"/>
                  </a:moveTo>
                  <a:lnTo>
                    <a:pt x="140588" y="0"/>
                  </a:lnTo>
                  <a:lnTo>
                    <a:pt x="140588" y="343662"/>
                  </a:lnTo>
                  <a:lnTo>
                    <a:pt x="0" y="343662"/>
                  </a:lnTo>
                  <a:lnTo>
                    <a:pt x="312420" y="624840"/>
                  </a:lnTo>
                  <a:lnTo>
                    <a:pt x="624839" y="343662"/>
                  </a:lnTo>
                  <a:lnTo>
                    <a:pt x="484250" y="343662"/>
                  </a:lnTo>
                  <a:lnTo>
                    <a:pt x="484250" y="0"/>
                  </a:lnTo>
                  <a:close/>
                </a:path>
              </a:pathLst>
            </a:custGeom>
            <a:solidFill>
              <a:srgbClr val="D6EBD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992867" y="3634739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343662"/>
                  </a:moveTo>
                  <a:lnTo>
                    <a:pt x="140588" y="343662"/>
                  </a:lnTo>
                  <a:lnTo>
                    <a:pt x="140588" y="0"/>
                  </a:lnTo>
                  <a:lnTo>
                    <a:pt x="484250" y="0"/>
                  </a:lnTo>
                  <a:lnTo>
                    <a:pt x="484250" y="343662"/>
                  </a:lnTo>
                  <a:lnTo>
                    <a:pt x="624839" y="343662"/>
                  </a:lnTo>
                  <a:lnTo>
                    <a:pt x="312420" y="624840"/>
                  </a:lnTo>
                  <a:lnTo>
                    <a:pt x="0" y="343662"/>
                  </a:lnTo>
                  <a:close/>
                </a:path>
              </a:pathLst>
            </a:custGeom>
            <a:ln w="15240">
              <a:solidFill>
                <a:srgbClr val="F4D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43387" y="4741164"/>
              <a:ext cx="624840" cy="622300"/>
            </a:xfrm>
            <a:custGeom>
              <a:avLst/>
              <a:gdLst/>
              <a:ahLst/>
              <a:cxnLst/>
              <a:rect l="l" t="t" r="r" b="b"/>
              <a:pathLst>
                <a:path w="624840" h="622300">
                  <a:moveTo>
                    <a:pt x="484250" y="0"/>
                  </a:moveTo>
                  <a:lnTo>
                    <a:pt x="140588" y="0"/>
                  </a:lnTo>
                  <a:lnTo>
                    <a:pt x="140588" y="342011"/>
                  </a:lnTo>
                  <a:lnTo>
                    <a:pt x="0" y="342011"/>
                  </a:lnTo>
                  <a:lnTo>
                    <a:pt x="312419" y="621792"/>
                  </a:lnTo>
                  <a:lnTo>
                    <a:pt x="624839" y="342011"/>
                  </a:lnTo>
                  <a:lnTo>
                    <a:pt x="484250" y="342011"/>
                  </a:lnTo>
                  <a:lnTo>
                    <a:pt x="484250" y="0"/>
                  </a:lnTo>
                  <a:close/>
                </a:path>
              </a:pathLst>
            </a:custGeom>
            <a:solidFill>
              <a:srgbClr val="DBE8E9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343387" y="4741164"/>
              <a:ext cx="624840" cy="622300"/>
            </a:xfrm>
            <a:custGeom>
              <a:avLst/>
              <a:gdLst/>
              <a:ahLst/>
              <a:cxnLst/>
              <a:rect l="l" t="t" r="r" b="b"/>
              <a:pathLst>
                <a:path w="624840" h="622300">
                  <a:moveTo>
                    <a:pt x="0" y="342011"/>
                  </a:moveTo>
                  <a:lnTo>
                    <a:pt x="140588" y="342011"/>
                  </a:lnTo>
                  <a:lnTo>
                    <a:pt x="140588" y="0"/>
                  </a:lnTo>
                  <a:lnTo>
                    <a:pt x="484250" y="0"/>
                  </a:lnTo>
                  <a:lnTo>
                    <a:pt x="484250" y="342011"/>
                  </a:lnTo>
                  <a:lnTo>
                    <a:pt x="624839" y="342011"/>
                  </a:lnTo>
                  <a:lnTo>
                    <a:pt x="312419" y="621792"/>
                  </a:lnTo>
                  <a:lnTo>
                    <a:pt x="0" y="342011"/>
                  </a:lnTo>
                  <a:close/>
                </a:path>
              </a:pathLst>
            </a:custGeom>
            <a:ln w="15240">
              <a:solidFill>
                <a:srgbClr val="F4D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7369" y="700513"/>
            <a:ext cx="201295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1592" y="2106166"/>
              <a:ext cx="9360408" cy="47518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88952" cy="68579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63294" cy="6858000"/>
            </a:xfrm>
            <a:custGeom>
              <a:avLst/>
              <a:gdLst/>
              <a:ahLst/>
              <a:cxnLst/>
              <a:rect l="l" t="t" r="r" b="b"/>
              <a:pathLst>
                <a:path w="963294" h="6858000">
                  <a:moveTo>
                    <a:pt x="96316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63168" y="6858000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3167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19" h="6858000">
                  <a:moveTo>
                    <a:pt x="4571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19" y="68580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8888" y="0"/>
              <a:ext cx="10375900" cy="6858000"/>
            </a:xfrm>
            <a:custGeom>
              <a:avLst/>
              <a:gdLst/>
              <a:ahLst/>
              <a:cxnLst/>
              <a:rect l="l" t="t" r="r" b="b"/>
              <a:pathLst>
                <a:path w="10375900" h="6858000">
                  <a:moveTo>
                    <a:pt x="1037539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0375392" y="6858000"/>
                  </a:lnTo>
                  <a:lnTo>
                    <a:pt x="10375392" y="0"/>
                  </a:lnTo>
                  <a:close/>
                </a:path>
              </a:pathLst>
            </a:custGeom>
            <a:solidFill>
              <a:srgbClr val="1F2C29">
                <a:alpha val="9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6456" y="2273743"/>
              <a:ext cx="3678936" cy="33772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90359" y="2267711"/>
              <a:ext cx="3694176" cy="33924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387328" y="0"/>
              <a:ext cx="27940" cy="6855459"/>
            </a:xfrm>
            <a:custGeom>
              <a:avLst/>
              <a:gdLst/>
              <a:ahLst/>
              <a:cxnLst/>
              <a:rect l="l" t="t" r="r" b="b"/>
              <a:pathLst>
                <a:path w="27940" h="6855459">
                  <a:moveTo>
                    <a:pt x="0" y="6854951"/>
                  </a:moveTo>
                  <a:lnTo>
                    <a:pt x="27431" y="6854951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6854951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70532" y="2055876"/>
              <a:ext cx="3801110" cy="414655"/>
            </a:xfrm>
            <a:custGeom>
              <a:avLst/>
              <a:gdLst/>
              <a:ahLst/>
              <a:cxnLst/>
              <a:rect l="l" t="t" r="r" b="b"/>
              <a:pathLst>
                <a:path w="3801110" h="414655">
                  <a:moveTo>
                    <a:pt x="3731768" y="0"/>
                  </a:moveTo>
                  <a:lnTo>
                    <a:pt x="69087" y="0"/>
                  </a:lnTo>
                  <a:lnTo>
                    <a:pt x="42219" y="5437"/>
                  </a:lnTo>
                  <a:lnTo>
                    <a:pt x="20256" y="20256"/>
                  </a:lnTo>
                  <a:lnTo>
                    <a:pt x="5437" y="42219"/>
                  </a:lnTo>
                  <a:lnTo>
                    <a:pt x="0" y="69087"/>
                  </a:lnTo>
                  <a:lnTo>
                    <a:pt x="0" y="345439"/>
                  </a:lnTo>
                  <a:lnTo>
                    <a:pt x="5437" y="372308"/>
                  </a:lnTo>
                  <a:lnTo>
                    <a:pt x="20256" y="394271"/>
                  </a:lnTo>
                  <a:lnTo>
                    <a:pt x="42219" y="409090"/>
                  </a:lnTo>
                  <a:lnTo>
                    <a:pt x="69087" y="414527"/>
                  </a:lnTo>
                  <a:lnTo>
                    <a:pt x="3731768" y="414527"/>
                  </a:lnTo>
                  <a:lnTo>
                    <a:pt x="3758636" y="409090"/>
                  </a:lnTo>
                  <a:lnTo>
                    <a:pt x="3780599" y="394271"/>
                  </a:lnTo>
                  <a:lnTo>
                    <a:pt x="3795418" y="372308"/>
                  </a:lnTo>
                  <a:lnTo>
                    <a:pt x="3800855" y="345439"/>
                  </a:lnTo>
                  <a:lnTo>
                    <a:pt x="3800855" y="69087"/>
                  </a:lnTo>
                  <a:lnTo>
                    <a:pt x="3795418" y="42219"/>
                  </a:lnTo>
                  <a:lnTo>
                    <a:pt x="3780599" y="20256"/>
                  </a:lnTo>
                  <a:lnTo>
                    <a:pt x="3758636" y="5437"/>
                  </a:lnTo>
                  <a:lnTo>
                    <a:pt x="37317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70532" y="2055876"/>
              <a:ext cx="3801110" cy="414655"/>
            </a:xfrm>
            <a:custGeom>
              <a:avLst/>
              <a:gdLst/>
              <a:ahLst/>
              <a:cxnLst/>
              <a:rect l="l" t="t" r="r" b="b"/>
              <a:pathLst>
                <a:path w="3801110" h="414655">
                  <a:moveTo>
                    <a:pt x="0" y="69087"/>
                  </a:moveTo>
                  <a:lnTo>
                    <a:pt x="5437" y="42219"/>
                  </a:lnTo>
                  <a:lnTo>
                    <a:pt x="20256" y="20256"/>
                  </a:lnTo>
                  <a:lnTo>
                    <a:pt x="42219" y="5437"/>
                  </a:lnTo>
                  <a:lnTo>
                    <a:pt x="69087" y="0"/>
                  </a:lnTo>
                  <a:lnTo>
                    <a:pt x="3731768" y="0"/>
                  </a:lnTo>
                  <a:lnTo>
                    <a:pt x="3758636" y="5437"/>
                  </a:lnTo>
                  <a:lnTo>
                    <a:pt x="3780599" y="20256"/>
                  </a:lnTo>
                  <a:lnTo>
                    <a:pt x="3795418" y="42219"/>
                  </a:lnTo>
                  <a:lnTo>
                    <a:pt x="3800855" y="69087"/>
                  </a:lnTo>
                  <a:lnTo>
                    <a:pt x="3800855" y="345439"/>
                  </a:lnTo>
                  <a:lnTo>
                    <a:pt x="3795418" y="372308"/>
                  </a:lnTo>
                  <a:lnTo>
                    <a:pt x="3780599" y="394271"/>
                  </a:lnTo>
                  <a:lnTo>
                    <a:pt x="3758636" y="409090"/>
                  </a:lnTo>
                  <a:lnTo>
                    <a:pt x="3731768" y="414527"/>
                  </a:lnTo>
                  <a:lnTo>
                    <a:pt x="69087" y="414527"/>
                  </a:lnTo>
                  <a:lnTo>
                    <a:pt x="42219" y="409090"/>
                  </a:lnTo>
                  <a:lnTo>
                    <a:pt x="20256" y="394271"/>
                  </a:lnTo>
                  <a:lnTo>
                    <a:pt x="5437" y="372308"/>
                  </a:lnTo>
                  <a:lnTo>
                    <a:pt x="0" y="345439"/>
                  </a:lnTo>
                  <a:lnTo>
                    <a:pt x="0" y="69087"/>
                  </a:lnTo>
                  <a:close/>
                </a:path>
              </a:pathLst>
            </a:custGeom>
            <a:ln w="21336">
              <a:solidFill>
                <a:srgbClr val="C5F9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70532" y="2503932"/>
              <a:ext cx="3801110" cy="414655"/>
            </a:xfrm>
            <a:custGeom>
              <a:avLst/>
              <a:gdLst/>
              <a:ahLst/>
              <a:cxnLst/>
              <a:rect l="l" t="t" r="r" b="b"/>
              <a:pathLst>
                <a:path w="3801110" h="414655">
                  <a:moveTo>
                    <a:pt x="3731768" y="0"/>
                  </a:moveTo>
                  <a:lnTo>
                    <a:pt x="69087" y="0"/>
                  </a:lnTo>
                  <a:lnTo>
                    <a:pt x="42219" y="5437"/>
                  </a:lnTo>
                  <a:lnTo>
                    <a:pt x="20256" y="20256"/>
                  </a:lnTo>
                  <a:lnTo>
                    <a:pt x="5437" y="42219"/>
                  </a:lnTo>
                  <a:lnTo>
                    <a:pt x="0" y="69087"/>
                  </a:lnTo>
                  <a:lnTo>
                    <a:pt x="0" y="345439"/>
                  </a:lnTo>
                  <a:lnTo>
                    <a:pt x="5437" y="372308"/>
                  </a:lnTo>
                  <a:lnTo>
                    <a:pt x="20256" y="394271"/>
                  </a:lnTo>
                  <a:lnTo>
                    <a:pt x="42219" y="409090"/>
                  </a:lnTo>
                  <a:lnTo>
                    <a:pt x="69087" y="414527"/>
                  </a:lnTo>
                  <a:lnTo>
                    <a:pt x="3731768" y="414527"/>
                  </a:lnTo>
                  <a:lnTo>
                    <a:pt x="3758636" y="409090"/>
                  </a:lnTo>
                  <a:lnTo>
                    <a:pt x="3780599" y="394271"/>
                  </a:lnTo>
                  <a:lnTo>
                    <a:pt x="3795418" y="372308"/>
                  </a:lnTo>
                  <a:lnTo>
                    <a:pt x="3800855" y="345439"/>
                  </a:lnTo>
                  <a:lnTo>
                    <a:pt x="3800855" y="69087"/>
                  </a:lnTo>
                  <a:lnTo>
                    <a:pt x="3795418" y="42219"/>
                  </a:lnTo>
                  <a:lnTo>
                    <a:pt x="3780599" y="20256"/>
                  </a:lnTo>
                  <a:lnTo>
                    <a:pt x="3758636" y="5437"/>
                  </a:lnTo>
                  <a:lnTo>
                    <a:pt x="37317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70532" y="2503932"/>
              <a:ext cx="3801110" cy="414655"/>
            </a:xfrm>
            <a:custGeom>
              <a:avLst/>
              <a:gdLst/>
              <a:ahLst/>
              <a:cxnLst/>
              <a:rect l="l" t="t" r="r" b="b"/>
              <a:pathLst>
                <a:path w="3801110" h="414655">
                  <a:moveTo>
                    <a:pt x="0" y="69087"/>
                  </a:moveTo>
                  <a:lnTo>
                    <a:pt x="5437" y="42219"/>
                  </a:lnTo>
                  <a:lnTo>
                    <a:pt x="20256" y="20256"/>
                  </a:lnTo>
                  <a:lnTo>
                    <a:pt x="42219" y="5437"/>
                  </a:lnTo>
                  <a:lnTo>
                    <a:pt x="69087" y="0"/>
                  </a:lnTo>
                  <a:lnTo>
                    <a:pt x="3731768" y="0"/>
                  </a:lnTo>
                  <a:lnTo>
                    <a:pt x="3758636" y="5437"/>
                  </a:lnTo>
                  <a:lnTo>
                    <a:pt x="3780599" y="20256"/>
                  </a:lnTo>
                  <a:lnTo>
                    <a:pt x="3795418" y="42219"/>
                  </a:lnTo>
                  <a:lnTo>
                    <a:pt x="3800855" y="69087"/>
                  </a:lnTo>
                  <a:lnTo>
                    <a:pt x="3800855" y="345439"/>
                  </a:lnTo>
                  <a:lnTo>
                    <a:pt x="3795418" y="372308"/>
                  </a:lnTo>
                  <a:lnTo>
                    <a:pt x="3780599" y="394271"/>
                  </a:lnTo>
                  <a:lnTo>
                    <a:pt x="3758636" y="409090"/>
                  </a:lnTo>
                  <a:lnTo>
                    <a:pt x="3731768" y="414527"/>
                  </a:lnTo>
                  <a:lnTo>
                    <a:pt x="69087" y="414527"/>
                  </a:lnTo>
                  <a:lnTo>
                    <a:pt x="42219" y="409090"/>
                  </a:lnTo>
                  <a:lnTo>
                    <a:pt x="20256" y="394271"/>
                  </a:lnTo>
                  <a:lnTo>
                    <a:pt x="5437" y="372308"/>
                  </a:lnTo>
                  <a:lnTo>
                    <a:pt x="0" y="345439"/>
                  </a:lnTo>
                  <a:lnTo>
                    <a:pt x="0" y="69087"/>
                  </a:lnTo>
                  <a:close/>
                </a:path>
              </a:pathLst>
            </a:custGeom>
            <a:ln w="21336">
              <a:solidFill>
                <a:srgbClr val="C5F9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70532" y="2948939"/>
              <a:ext cx="3801110" cy="417830"/>
            </a:xfrm>
            <a:custGeom>
              <a:avLst/>
              <a:gdLst/>
              <a:ahLst/>
              <a:cxnLst/>
              <a:rect l="l" t="t" r="r" b="b"/>
              <a:pathLst>
                <a:path w="3801110" h="417829">
                  <a:moveTo>
                    <a:pt x="3731259" y="0"/>
                  </a:moveTo>
                  <a:lnTo>
                    <a:pt x="69595" y="0"/>
                  </a:lnTo>
                  <a:lnTo>
                    <a:pt x="42487" y="5462"/>
                  </a:lnTo>
                  <a:lnTo>
                    <a:pt x="20367" y="20367"/>
                  </a:lnTo>
                  <a:lnTo>
                    <a:pt x="5462" y="42487"/>
                  </a:lnTo>
                  <a:lnTo>
                    <a:pt x="0" y="69596"/>
                  </a:lnTo>
                  <a:lnTo>
                    <a:pt x="0" y="347980"/>
                  </a:lnTo>
                  <a:lnTo>
                    <a:pt x="5462" y="375088"/>
                  </a:lnTo>
                  <a:lnTo>
                    <a:pt x="20367" y="397208"/>
                  </a:lnTo>
                  <a:lnTo>
                    <a:pt x="42487" y="412113"/>
                  </a:lnTo>
                  <a:lnTo>
                    <a:pt x="69595" y="417575"/>
                  </a:lnTo>
                  <a:lnTo>
                    <a:pt x="3731259" y="417575"/>
                  </a:lnTo>
                  <a:lnTo>
                    <a:pt x="3758368" y="412113"/>
                  </a:lnTo>
                  <a:lnTo>
                    <a:pt x="3780488" y="397208"/>
                  </a:lnTo>
                  <a:lnTo>
                    <a:pt x="3795393" y="375088"/>
                  </a:lnTo>
                  <a:lnTo>
                    <a:pt x="3800855" y="347980"/>
                  </a:lnTo>
                  <a:lnTo>
                    <a:pt x="3800855" y="69596"/>
                  </a:lnTo>
                  <a:lnTo>
                    <a:pt x="3795393" y="42487"/>
                  </a:lnTo>
                  <a:lnTo>
                    <a:pt x="3780488" y="20367"/>
                  </a:lnTo>
                  <a:lnTo>
                    <a:pt x="3758368" y="5462"/>
                  </a:lnTo>
                  <a:lnTo>
                    <a:pt x="3731259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70532" y="2948939"/>
              <a:ext cx="3801110" cy="417830"/>
            </a:xfrm>
            <a:custGeom>
              <a:avLst/>
              <a:gdLst/>
              <a:ahLst/>
              <a:cxnLst/>
              <a:rect l="l" t="t" r="r" b="b"/>
              <a:pathLst>
                <a:path w="3801110" h="417829">
                  <a:moveTo>
                    <a:pt x="0" y="69596"/>
                  </a:moveTo>
                  <a:lnTo>
                    <a:pt x="5462" y="42487"/>
                  </a:lnTo>
                  <a:lnTo>
                    <a:pt x="20367" y="20367"/>
                  </a:lnTo>
                  <a:lnTo>
                    <a:pt x="42487" y="5462"/>
                  </a:lnTo>
                  <a:lnTo>
                    <a:pt x="69595" y="0"/>
                  </a:lnTo>
                  <a:lnTo>
                    <a:pt x="3731259" y="0"/>
                  </a:lnTo>
                  <a:lnTo>
                    <a:pt x="3758368" y="5462"/>
                  </a:lnTo>
                  <a:lnTo>
                    <a:pt x="3780488" y="20367"/>
                  </a:lnTo>
                  <a:lnTo>
                    <a:pt x="3795393" y="42487"/>
                  </a:lnTo>
                  <a:lnTo>
                    <a:pt x="3800855" y="69596"/>
                  </a:lnTo>
                  <a:lnTo>
                    <a:pt x="3800855" y="347980"/>
                  </a:lnTo>
                  <a:lnTo>
                    <a:pt x="3795393" y="375088"/>
                  </a:lnTo>
                  <a:lnTo>
                    <a:pt x="3780488" y="397208"/>
                  </a:lnTo>
                  <a:lnTo>
                    <a:pt x="3758368" y="412113"/>
                  </a:lnTo>
                  <a:lnTo>
                    <a:pt x="3731259" y="417575"/>
                  </a:lnTo>
                  <a:lnTo>
                    <a:pt x="69595" y="417575"/>
                  </a:lnTo>
                  <a:lnTo>
                    <a:pt x="42487" y="412113"/>
                  </a:lnTo>
                  <a:lnTo>
                    <a:pt x="20367" y="397208"/>
                  </a:lnTo>
                  <a:lnTo>
                    <a:pt x="5462" y="375088"/>
                  </a:lnTo>
                  <a:lnTo>
                    <a:pt x="0" y="347980"/>
                  </a:lnTo>
                  <a:lnTo>
                    <a:pt x="0" y="69596"/>
                  </a:lnTo>
                  <a:close/>
                </a:path>
              </a:pathLst>
            </a:custGeom>
            <a:ln w="21336">
              <a:solidFill>
                <a:srgbClr val="C5F9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70532" y="3396996"/>
              <a:ext cx="3801110" cy="414655"/>
            </a:xfrm>
            <a:custGeom>
              <a:avLst/>
              <a:gdLst/>
              <a:ahLst/>
              <a:cxnLst/>
              <a:rect l="l" t="t" r="r" b="b"/>
              <a:pathLst>
                <a:path w="3801110" h="414654">
                  <a:moveTo>
                    <a:pt x="3731768" y="0"/>
                  </a:moveTo>
                  <a:lnTo>
                    <a:pt x="69087" y="0"/>
                  </a:lnTo>
                  <a:lnTo>
                    <a:pt x="42219" y="5437"/>
                  </a:lnTo>
                  <a:lnTo>
                    <a:pt x="20256" y="20256"/>
                  </a:lnTo>
                  <a:lnTo>
                    <a:pt x="5437" y="42219"/>
                  </a:lnTo>
                  <a:lnTo>
                    <a:pt x="0" y="69087"/>
                  </a:lnTo>
                  <a:lnTo>
                    <a:pt x="0" y="345439"/>
                  </a:lnTo>
                  <a:lnTo>
                    <a:pt x="5437" y="372308"/>
                  </a:lnTo>
                  <a:lnTo>
                    <a:pt x="20256" y="394271"/>
                  </a:lnTo>
                  <a:lnTo>
                    <a:pt x="42219" y="409090"/>
                  </a:lnTo>
                  <a:lnTo>
                    <a:pt x="69087" y="414527"/>
                  </a:lnTo>
                  <a:lnTo>
                    <a:pt x="3731768" y="414527"/>
                  </a:lnTo>
                  <a:lnTo>
                    <a:pt x="3758636" y="409090"/>
                  </a:lnTo>
                  <a:lnTo>
                    <a:pt x="3780599" y="394271"/>
                  </a:lnTo>
                  <a:lnTo>
                    <a:pt x="3795418" y="372308"/>
                  </a:lnTo>
                  <a:lnTo>
                    <a:pt x="3800855" y="345439"/>
                  </a:lnTo>
                  <a:lnTo>
                    <a:pt x="3800855" y="69087"/>
                  </a:lnTo>
                  <a:lnTo>
                    <a:pt x="3795418" y="42219"/>
                  </a:lnTo>
                  <a:lnTo>
                    <a:pt x="3780599" y="20256"/>
                  </a:lnTo>
                  <a:lnTo>
                    <a:pt x="3758636" y="5437"/>
                  </a:lnTo>
                  <a:lnTo>
                    <a:pt x="37317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70532" y="3396996"/>
              <a:ext cx="3801110" cy="414655"/>
            </a:xfrm>
            <a:custGeom>
              <a:avLst/>
              <a:gdLst/>
              <a:ahLst/>
              <a:cxnLst/>
              <a:rect l="l" t="t" r="r" b="b"/>
              <a:pathLst>
                <a:path w="3801110" h="414654">
                  <a:moveTo>
                    <a:pt x="0" y="69087"/>
                  </a:moveTo>
                  <a:lnTo>
                    <a:pt x="5437" y="42219"/>
                  </a:lnTo>
                  <a:lnTo>
                    <a:pt x="20256" y="20256"/>
                  </a:lnTo>
                  <a:lnTo>
                    <a:pt x="42219" y="5437"/>
                  </a:lnTo>
                  <a:lnTo>
                    <a:pt x="69087" y="0"/>
                  </a:lnTo>
                  <a:lnTo>
                    <a:pt x="3731768" y="0"/>
                  </a:lnTo>
                  <a:lnTo>
                    <a:pt x="3758636" y="5437"/>
                  </a:lnTo>
                  <a:lnTo>
                    <a:pt x="3780599" y="20256"/>
                  </a:lnTo>
                  <a:lnTo>
                    <a:pt x="3795418" y="42219"/>
                  </a:lnTo>
                  <a:lnTo>
                    <a:pt x="3800855" y="69087"/>
                  </a:lnTo>
                  <a:lnTo>
                    <a:pt x="3800855" y="345439"/>
                  </a:lnTo>
                  <a:lnTo>
                    <a:pt x="3795418" y="372308"/>
                  </a:lnTo>
                  <a:lnTo>
                    <a:pt x="3780599" y="394271"/>
                  </a:lnTo>
                  <a:lnTo>
                    <a:pt x="3758636" y="409090"/>
                  </a:lnTo>
                  <a:lnTo>
                    <a:pt x="3731768" y="414527"/>
                  </a:lnTo>
                  <a:lnTo>
                    <a:pt x="69087" y="414527"/>
                  </a:lnTo>
                  <a:lnTo>
                    <a:pt x="42219" y="409090"/>
                  </a:lnTo>
                  <a:lnTo>
                    <a:pt x="20256" y="394271"/>
                  </a:lnTo>
                  <a:lnTo>
                    <a:pt x="5437" y="372308"/>
                  </a:lnTo>
                  <a:lnTo>
                    <a:pt x="0" y="345439"/>
                  </a:lnTo>
                  <a:lnTo>
                    <a:pt x="0" y="69087"/>
                  </a:lnTo>
                  <a:close/>
                </a:path>
              </a:pathLst>
            </a:custGeom>
            <a:ln w="21336">
              <a:solidFill>
                <a:srgbClr val="C5F9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70532" y="3845052"/>
              <a:ext cx="3801110" cy="414655"/>
            </a:xfrm>
            <a:custGeom>
              <a:avLst/>
              <a:gdLst/>
              <a:ahLst/>
              <a:cxnLst/>
              <a:rect l="l" t="t" r="r" b="b"/>
              <a:pathLst>
                <a:path w="3801110" h="414654">
                  <a:moveTo>
                    <a:pt x="3731768" y="0"/>
                  </a:moveTo>
                  <a:lnTo>
                    <a:pt x="69087" y="0"/>
                  </a:lnTo>
                  <a:lnTo>
                    <a:pt x="42219" y="5437"/>
                  </a:lnTo>
                  <a:lnTo>
                    <a:pt x="20256" y="20256"/>
                  </a:lnTo>
                  <a:lnTo>
                    <a:pt x="5437" y="42219"/>
                  </a:lnTo>
                  <a:lnTo>
                    <a:pt x="0" y="69087"/>
                  </a:lnTo>
                  <a:lnTo>
                    <a:pt x="0" y="345440"/>
                  </a:lnTo>
                  <a:lnTo>
                    <a:pt x="5437" y="372308"/>
                  </a:lnTo>
                  <a:lnTo>
                    <a:pt x="20256" y="394271"/>
                  </a:lnTo>
                  <a:lnTo>
                    <a:pt x="42219" y="409090"/>
                  </a:lnTo>
                  <a:lnTo>
                    <a:pt x="69087" y="414528"/>
                  </a:lnTo>
                  <a:lnTo>
                    <a:pt x="3731768" y="414528"/>
                  </a:lnTo>
                  <a:lnTo>
                    <a:pt x="3758636" y="409090"/>
                  </a:lnTo>
                  <a:lnTo>
                    <a:pt x="3780599" y="394271"/>
                  </a:lnTo>
                  <a:lnTo>
                    <a:pt x="3795418" y="372308"/>
                  </a:lnTo>
                  <a:lnTo>
                    <a:pt x="3800855" y="345440"/>
                  </a:lnTo>
                  <a:lnTo>
                    <a:pt x="3800855" y="69087"/>
                  </a:lnTo>
                  <a:lnTo>
                    <a:pt x="3795418" y="42219"/>
                  </a:lnTo>
                  <a:lnTo>
                    <a:pt x="3780599" y="20256"/>
                  </a:lnTo>
                  <a:lnTo>
                    <a:pt x="3758636" y="5437"/>
                  </a:lnTo>
                  <a:lnTo>
                    <a:pt x="37317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70532" y="3845052"/>
              <a:ext cx="3801110" cy="414655"/>
            </a:xfrm>
            <a:custGeom>
              <a:avLst/>
              <a:gdLst/>
              <a:ahLst/>
              <a:cxnLst/>
              <a:rect l="l" t="t" r="r" b="b"/>
              <a:pathLst>
                <a:path w="3801110" h="414654">
                  <a:moveTo>
                    <a:pt x="0" y="69087"/>
                  </a:moveTo>
                  <a:lnTo>
                    <a:pt x="5437" y="42219"/>
                  </a:lnTo>
                  <a:lnTo>
                    <a:pt x="20256" y="20256"/>
                  </a:lnTo>
                  <a:lnTo>
                    <a:pt x="42219" y="5437"/>
                  </a:lnTo>
                  <a:lnTo>
                    <a:pt x="69087" y="0"/>
                  </a:lnTo>
                  <a:lnTo>
                    <a:pt x="3731768" y="0"/>
                  </a:lnTo>
                  <a:lnTo>
                    <a:pt x="3758636" y="5437"/>
                  </a:lnTo>
                  <a:lnTo>
                    <a:pt x="3780599" y="20256"/>
                  </a:lnTo>
                  <a:lnTo>
                    <a:pt x="3795418" y="42219"/>
                  </a:lnTo>
                  <a:lnTo>
                    <a:pt x="3800855" y="69087"/>
                  </a:lnTo>
                  <a:lnTo>
                    <a:pt x="3800855" y="345440"/>
                  </a:lnTo>
                  <a:lnTo>
                    <a:pt x="3795418" y="372308"/>
                  </a:lnTo>
                  <a:lnTo>
                    <a:pt x="3780599" y="394271"/>
                  </a:lnTo>
                  <a:lnTo>
                    <a:pt x="3758636" y="409090"/>
                  </a:lnTo>
                  <a:lnTo>
                    <a:pt x="3731768" y="414528"/>
                  </a:lnTo>
                  <a:lnTo>
                    <a:pt x="69087" y="414528"/>
                  </a:lnTo>
                  <a:lnTo>
                    <a:pt x="42219" y="409090"/>
                  </a:lnTo>
                  <a:lnTo>
                    <a:pt x="20256" y="394271"/>
                  </a:lnTo>
                  <a:lnTo>
                    <a:pt x="5437" y="372308"/>
                  </a:lnTo>
                  <a:lnTo>
                    <a:pt x="0" y="345440"/>
                  </a:lnTo>
                  <a:lnTo>
                    <a:pt x="0" y="69087"/>
                  </a:lnTo>
                  <a:close/>
                </a:path>
              </a:pathLst>
            </a:custGeom>
            <a:ln w="21336">
              <a:solidFill>
                <a:srgbClr val="C5F9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70532" y="4293108"/>
              <a:ext cx="3801110" cy="414655"/>
            </a:xfrm>
            <a:custGeom>
              <a:avLst/>
              <a:gdLst/>
              <a:ahLst/>
              <a:cxnLst/>
              <a:rect l="l" t="t" r="r" b="b"/>
              <a:pathLst>
                <a:path w="3801110" h="414654">
                  <a:moveTo>
                    <a:pt x="3731768" y="0"/>
                  </a:moveTo>
                  <a:lnTo>
                    <a:pt x="69087" y="0"/>
                  </a:lnTo>
                  <a:lnTo>
                    <a:pt x="42219" y="5437"/>
                  </a:lnTo>
                  <a:lnTo>
                    <a:pt x="20256" y="20256"/>
                  </a:lnTo>
                  <a:lnTo>
                    <a:pt x="5437" y="42219"/>
                  </a:lnTo>
                  <a:lnTo>
                    <a:pt x="0" y="69088"/>
                  </a:lnTo>
                  <a:lnTo>
                    <a:pt x="0" y="345440"/>
                  </a:lnTo>
                  <a:lnTo>
                    <a:pt x="5437" y="372308"/>
                  </a:lnTo>
                  <a:lnTo>
                    <a:pt x="20256" y="394271"/>
                  </a:lnTo>
                  <a:lnTo>
                    <a:pt x="42219" y="409090"/>
                  </a:lnTo>
                  <a:lnTo>
                    <a:pt x="69087" y="414528"/>
                  </a:lnTo>
                  <a:lnTo>
                    <a:pt x="3731768" y="414528"/>
                  </a:lnTo>
                  <a:lnTo>
                    <a:pt x="3758636" y="409090"/>
                  </a:lnTo>
                  <a:lnTo>
                    <a:pt x="3780599" y="394271"/>
                  </a:lnTo>
                  <a:lnTo>
                    <a:pt x="3795418" y="372308"/>
                  </a:lnTo>
                  <a:lnTo>
                    <a:pt x="3800855" y="345440"/>
                  </a:lnTo>
                  <a:lnTo>
                    <a:pt x="3800855" y="69088"/>
                  </a:lnTo>
                  <a:lnTo>
                    <a:pt x="3795418" y="42219"/>
                  </a:lnTo>
                  <a:lnTo>
                    <a:pt x="3780599" y="20256"/>
                  </a:lnTo>
                  <a:lnTo>
                    <a:pt x="3758636" y="5437"/>
                  </a:lnTo>
                  <a:lnTo>
                    <a:pt x="37317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70532" y="4293108"/>
              <a:ext cx="3801110" cy="414655"/>
            </a:xfrm>
            <a:custGeom>
              <a:avLst/>
              <a:gdLst/>
              <a:ahLst/>
              <a:cxnLst/>
              <a:rect l="l" t="t" r="r" b="b"/>
              <a:pathLst>
                <a:path w="3801110" h="414654">
                  <a:moveTo>
                    <a:pt x="0" y="69088"/>
                  </a:moveTo>
                  <a:lnTo>
                    <a:pt x="5437" y="42219"/>
                  </a:lnTo>
                  <a:lnTo>
                    <a:pt x="20256" y="20256"/>
                  </a:lnTo>
                  <a:lnTo>
                    <a:pt x="42219" y="5437"/>
                  </a:lnTo>
                  <a:lnTo>
                    <a:pt x="69087" y="0"/>
                  </a:lnTo>
                  <a:lnTo>
                    <a:pt x="3731768" y="0"/>
                  </a:lnTo>
                  <a:lnTo>
                    <a:pt x="3758636" y="5437"/>
                  </a:lnTo>
                  <a:lnTo>
                    <a:pt x="3780599" y="20256"/>
                  </a:lnTo>
                  <a:lnTo>
                    <a:pt x="3795418" y="42219"/>
                  </a:lnTo>
                  <a:lnTo>
                    <a:pt x="3800855" y="69088"/>
                  </a:lnTo>
                  <a:lnTo>
                    <a:pt x="3800855" y="345440"/>
                  </a:lnTo>
                  <a:lnTo>
                    <a:pt x="3795418" y="372308"/>
                  </a:lnTo>
                  <a:lnTo>
                    <a:pt x="3780599" y="394271"/>
                  </a:lnTo>
                  <a:lnTo>
                    <a:pt x="3758636" y="409090"/>
                  </a:lnTo>
                  <a:lnTo>
                    <a:pt x="3731768" y="414528"/>
                  </a:lnTo>
                  <a:lnTo>
                    <a:pt x="69087" y="414528"/>
                  </a:lnTo>
                  <a:lnTo>
                    <a:pt x="42219" y="409090"/>
                  </a:lnTo>
                  <a:lnTo>
                    <a:pt x="20256" y="394271"/>
                  </a:lnTo>
                  <a:lnTo>
                    <a:pt x="5437" y="372308"/>
                  </a:lnTo>
                  <a:lnTo>
                    <a:pt x="0" y="345440"/>
                  </a:lnTo>
                  <a:lnTo>
                    <a:pt x="0" y="69088"/>
                  </a:lnTo>
                  <a:close/>
                </a:path>
              </a:pathLst>
            </a:custGeom>
            <a:ln w="21336">
              <a:solidFill>
                <a:srgbClr val="C5F9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70532" y="4738115"/>
              <a:ext cx="3801110" cy="417830"/>
            </a:xfrm>
            <a:custGeom>
              <a:avLst/>
              <a:gdLst/>
              <a:ahLst/>
              <a:cxnLst/>
              <a:rect l="l" t="t" r="r" b="b"/>
              <a:pathLst>
                <a:path w="3801110" h="417829">
                  <a:moveTo>
                    <a:pt x="3731259" y="0"/>
                  </a:moveTo>
                  <a:lnTo>
                    <a:pt x="69595" y="0"/>
                  </a:lnTo>
                  <a:lnTo>
                    <a:pt x="42487" y="5462"/>
                  </a:lnTo>
                  <a:lnTo>
                    <a:pt x="20367" y="20367"/>
                  </a:lnTo>
                  <a:lnTo>
                    <a:pt x="5462" y="42487"/>
                  </a:lnTo>
                  <a:lnTo>
                    <a:pt x="0" y="69595"/>
                  </a:lnTo>
                  <a:lnTo>
                    <a:pt x="0" y="347979"/>
                  </a:lnTo>
                  <a:lnTo>
                    <a:pt x="5462" y="375088"/>
                  </a:lnTo>
                  <a:lnTo>
                    <a:pt x="20367" y="397208"/>
                  </a:lnTo>
                  <a:lnTo>
                    <a:pt x="42487" y="412113"/>
                  </a:lnTo>
                  <a:lnTo>
                    <a:pt x="69595" y="417575"/>
                  </a:lnTo>
                  <a:lnTo>
                    <a:pt x="3731259" y="417575"/>
                  </a:lnTo>
                  <a:lnTo>
                    <a:pt x="3758368" y="412113"/>
                  </a:lnTo>
                  <a:lnTo>
                    <a:pt x="3780488" y="397208"/>
                  </a:lnTo>
                  <a:lnTo>
                    <a:pt x="3795393" y="375088"/>
                  </a:lnTo>
                  <a:lnTo>
                    <a:pt x="3800855" y="347979"/>
                  </a:lnTo>
                  <a:lnTo>
                    <a:pt x="3800855" y="69595"/>
                  </a:lnTo>
                  <a:lnTo>
                    <a:pt x="3795393" y="42487"/>
                  </a:lnTo>
                  <a:lnTo>
                    <a:pt x="3780488" y="20367"/>
                  </a:lnTo>
                  <a:lnTo>
                    <a:pt x="3758368" y="5462"/>
                  </a:lnTo>
                  <a:lnTo>
                    <a:pt x="3731259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70532" y="4738115"/>
              <a:ext cx="3801110" cy="417830"/>
            </a:xfrm>
            <a:custGeom>
              <a:avLst/>
              <a:gdLst/>
              <a:ahLst/>
              <a:cxnLst/>
              <a:rect l="l" t="t" r="r" b="b"/>
              <a:pathLst>
                <a:path w="3801110" h="417829">
                  <a:moveTo>
                    <a:pt x="0" y="69595"/>
                  </a:moveTo>
                  <a:lnTo>
                    <a:pt x="5462" y="42487"/>
                  </a:lnTo>
                  <a:lnTo>
                    <a:pt x="20367" y="20367"/>
                  </a:lnTo>
                  <a:lnTo>
                    <a:pt x="42487" y="5462"/>
                  </a:lnTo>
                  <a:lnTo>
                    <a:pt x="69595" y="0"/>
                  </a:lnTo>
                  <a:lnTo>
                    <a:pt x="3731259" y="0"/>
                  </a:lnTo>
                  <a:lnTo>
                    <a:pt x="3758368" y="5462"/>
                  </a:lnTo>
                  <a:lnTo>
                    <a:pt x="3780488" y="20367"/>
                  </a:lnTo>
                  <a:lnTo>
                    <a:pt x="3795393" y="42487"/>
                  </a:lnTo>
                  <a:lnTo>
                    <a:pt x="3800855" y="69595"/>
                  </a:lnTo>
                  <a:lnTo>
                    <a:pt x="3800855" y="347979"/>
                  </a:lnTo>
                  <a:lnTo>
                    <a:pt x="3795393" y="375088"/>
                  </a:lnTo>
                  <a:lnTo>
                    <a:pt x="3780488" y="397208"/>
                  </a:lnTo>
                  <a:lnTo>
                    <a:pt x="3758368" y="412113"/>
                  </a:lnTo>
                  <a:lnTo>
                    <a:pt x="3731259" y="417575"/>
                  </a:lnTo>
                  <a:lnTo>
                    <a:pt x="69595" y="417575"/>
                  </a:lnTo>
                  <a:lnTo>
                    <a:pt x="42487" y="412113"/>
                  </a:lnTo>
                  <a:lnTo>
                    <a:pt x="20367" y="397208"/>
                  </a:lnTo>
                  <a:lnTo>
                    <a:pt x="5462" y="375088"/>
                  </a:lnTo>
                  <a:lnTo>
                    <a:pt x="0" y="347979"/>
                  </a:lnTo>
                  <a:lnTo>
                    <a:pt x="0" y="69595"/>
                  </a:lnTo>
                  <a:close/>
                </a:path>
              </a:pathLst>
            </a:custGeom>
            <a:ln w="21336">
              <a:solidFill>
                <a:srgbClr val="C5F9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70532" y="5186171"/>
              <a:ext cx="3801110" cy="417830"/>
            </a:xfrm>
            <a:custGeom>
              <a:avLst/>
              <a:gdLst/>
              <a:ahLst/>
              <a:cxnLst/>
              <a:rect l="l" t="t" r="r" b="b"/>
              <a:pathLst>
                <a:path w="3801110" h="417829">
                  <a:moveTo>
                    <a:pt x="3731259" y="0"/>
                  </a:moveTo>
                  <a:lnTo>
                    <a:pt x="69595" y="0"/>
                  </a:lnTo>
                  <a:lnTo>
                    <a:pt x="42487" y="5462"/>
                  </a:lnTo>
                  <a:lnTo>
                    <a:pt x="20367" y="20367"/>
                  </a:lnTo>
                  <a:lnTo>
                    <a:pt x="5462" y="42487"/>
                  </a:lnTo>
                  <a:lnTo>
                    <a:pt x="0" y="69595"/>
                  </a:lnTo>
                  <a:lnTo>
                    <a:pt x="0" y="347979"/>
                  </a:lnTo>
                  <a:lnTo>
                    <a:pt x="5462" y="375088"/>
                  </a:lnTo>
                  <a:lnTo>
                    <a:pt x="20367" y="397208"/>
                  </a:lnTo>
                  <a:lnTo>
                    <a:pt x="42487" y="412113"/>
                  </a:lnTo>
                  <a:lnTo>
                    <a:pt x="69595" y="417575"/>
                  </a:lnTo>
                  <a:lnTo>
                    <a:pt x="3731259" y="417575"/>
                  </a:lnTo>
                  <a:lnTo>
                    <a:pt x="3758368" y="412113"/>
                  </a:lnTo>
                  <a:lnTo>
                    <a:pt x="3780488" y="397208"/>
                  </a:lnTo>
                  <a:lnTo>
                    <a:pt x="3795393" y="375088"/>
                  </a:lnTo>
                  <a:lnTo>
                    <a:pt x="3800855" y="347979"/>
                  </a:lnTo>
                  <a:lnTo>
                    <a:pt x="3800855" y="69595"/>
                  </a:lnTo>
                  <a:lnTo>
                    <a:pt x="3795393" y="42487"/>
                  </a:lnTo>
                  <a:lnTo>
                    <a:pt x="3780488" y="20367"/>
                  </a:lnTo>
                  <a:lnTo>
                    <a:pt x="3758368" y="5462"/>
                  </a:lnTo>
                  <a:lnTo>
                    <a:pt x="3731259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70532" y="5186171"/>
              <a:ext cx="3801110" cy="417830"/>
            </a:xfrm>
            <a:custGeom>
              <a:avLst/>
              <a:gdLst/>
              <a:ahLst/>
              <a:cxnLst/>
              <a:rect l="l" t="t" r="r" b="b"/>
              <a:pathLst>
                <a:path w="3801110" h="417829">
                  <a:moveTo>
                    <a:pt x="0" y="69595"/>
                  </a:moveTo>
                  <a:lnTo>
                    <a:pt x="5462" y="42487"/>
                  </a:lnTo>
                  <a:lnTo>
                    <a:pt x="20367" y="20367"/>
                  </a:lnTo>
                  <a:lnTo>
                    <a:pt x="42487" y="5462"/>
                  </a:lnTo>
                  <a:lnTo>
                    <a:pt x="69595" y="0"/>
                  </a:lnTo>
                  <a:lnTo>
                    <a:pt x="3731259" y="0"/>
                  </a:lnTo>
                  <a:lnTo>
                    <a:pt x="3758368" y="5462"/>
                  </a:lnTo>
                  <a:lnTo>
                    <a:pt x="3780488" y="20367"/>
                  </a:lnTo>
                  <a:lnTo>
                    <a:pt x="3795393" y="42487"/>
                  </a:lnTo>
                  <a:lnTo>
                    <a:pt x="3800855" y="69595"/>
                  </a:lnTo>
                  <a:lnTo>
                    <a:pt x="3800855" y="347979"/>
                  </a:lnTo>
                  <a:lnTo>
                    <a:pt x="3795393" y="375088"/>
                  </a:lnTo>
                  <a:lnTo>
                    <a:pt x="3780488" y="397208"/>
                  </a:lnTo>
                  <a:lnTo>
                    <a:pt x="3758368" y="412113"/>
                  </a:lnTo>
                  <a:lnTo>
                    <a:pt x="3731259" y="417575"/>
                  </a:lnTo>
                  <a:lnTo>
                    <a:pt x="69595" y="417575"/>
                  </a:lnTo>
                  <a:lnTo>
                    <a:pt x="42487" y="412113"/>
                  </a:lnTo>
                  <a:lnTo>
                    <a:pt x="20367" y="397208"/>
                  </a:lnTo>
                  <a:lnTo>
                    <a:pt x="5462" y="375088"/>
                  </a:lnTo>
                  <a:lnTo>
                    <a:pt x="0" y="347979"/>
                  </a:lnTo>
                  <a:lnTo>
                    <a:pt x="0" y="69595"/>
                  </a:lnTo>
                  <a:close/>
                </a:path>
              </a:pathLst>
            </a:custGeom>
            <a:ln w="21336">
              <a:solidFill>
                <a:srgbClr val="C5F9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70532" y="5634228"/>
              <a:ext cx="3801110" cy="414655"/>
            </a:xfrm>
            <a:custGeom>
              <a:avLst/>
              <a:gdLst/>
              <a:ahLst/>
              <a:cxnLst/>
              <a:rect l="l" t="t" r="r" b="b"/>
              <a:pathLst>
                <a:path w="3801110" h="414654">
                  <a:moveTo>
                    <a:pt x="3731768" y="0"/>
                  </a:moveTo>
                  <a:lnTo>
                    <a:pt x="69087" y="0"/>
                  </a:lnTo>
                  <a:lnTo>
                    <a:pt x="42219" y="5430"/>
                  </a:lnTo>
                  <a:lnTo>
                    <a:pt x="20256" y="20237"/>
                  </a:lnTo>
                  <a:lnTo>
                    <a:pt x="5437" y="42198"/>
                  </a:lnTo>
                  <a:lnTo>
                    <a:pt x="0" y="69088"/>
                  </a:lnTo>
                  <a:lnTo>
                    <a:pt x="0" y="345440"/>
                  </a:lnTo>
                  <a:lnTo>
                    <a:pt x="5437" y="372329"/>
                  </a:lnTo>
                  <a:lnTo>
                    <a:pt x="20256" y="394290"/>
                  </a:lnTo>
                  <a:lnTo>
                    <a:pt x="42219" y="409097"/>
                  </a:lnTo>
                  <a:lnTo>
                    <a:pt x="69087" y="414528"/>
                  </a:lnTo>
                  <a:lnTo>
                    <a:pt x="3731768" y="414528"/>
                  </a:lnTo>
                  <a:lnTo>
                    <a:pt x="3758636" y="409097"/>
                  </a:lnTo>
                  <a:lnTo>
                    <a:pt x="3780599" y="394290"/>
                  </a:lnTo>
                  <a:lnTo>
                    <a:pt x="3795418" y="372329"/>
                  </a:lnTo>
                  <a:lnTo>
                    <a:pt x="3800855" y="345440"/>
                  </a:lnTo>
                  <a:lnTo>
                    <a:pt x="3800855" y="69088"/>
                  </a:lnTo>
                  <a:lnTo>
                    <a:pt x="3795418" y="42198"/>
                  </a:lnTo>
                  <a:lnTo>
                    <a:pt x="3780599" y="20237"/>
                  </a:lnTo>
                  <a:lnTo>
                    <a:pt x="3758636" y="5430"/>
                  </a:lnTo>
                  <a:lnTo>
                    <a:pt x="37317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70532" y="5634228"/>
              <a:ext cx="3801110" cy="414655"/>
            </a:xfrm>
            <a:custGeom>
              <a:avLst/>
              <a:gdLst/>
              <a:ahLst/>
              <a:cxnLst/>
              <a:rect l="l" t="t" r="r" b="b"/>
              <a:pathLst>
                <a:path w="3801110" h="414654">
                  <a:moveTo>
                    <a:pt x="0" y="69088"/>
                  </a:moveTo>
                  <a:lnTo>
                    <a:pt x="5437" y="42198"/>
                  </a:lnTo>
                  <a:lnTo>
                    <a:pt x="20256" y="20237"/>
                  </a:lnTo>
                  <a:lnTo>
                    <a:pt x="42219" y="5430"/>
                  </a:lnTo>
                  <a:lnTo>
                    <a:pt x="69087" y="0"/>
                  </a:lnTo>
                  <a:lnTo>
                    <a:pt x="3731768" y="0"/>
                  </a:lnTo>
                  <a:lnTo>
                    <a:pt x="3758636" y="5430"/>
                  </a:lnTo>
                  <a:lnTo>
                    <a:pt x="3780599" y="20237"/>
                  </a:lnTo>
                  <a:lnTo>
                    <a:pt x="3795418" y="42198"/>
                  </a:lnTo>
                  <a:lnTo>
                    <a:pt x="3800855" y="69088"/>
                  </a:lnTo>
                  <a:lnTo>
                    <a:pt x="3800855" y="345440"/>
                  </a:lnTo>
                  <a:lnTo>
                    <a:pt x="3795418" y="372329"/>
                  </a:lnTo>
                  <a:lnTo>
                    <a:pt x="3780599" y="394290"/>
                  </a:lnTo>
                  <a:lnTo>
                    <a:pt x="3758636" y="409097"/>
                  </a:lnTo>
                  <a:lnTo>
                    <a:pt x="3731768" y="414528"/>
                  </a:lnTo>
                  <a:lnTo>
                    <a:pt x="69087" y="414528"/>
                  </a:lnTo>
                  <a:lnTo>
                    <a:pt x="42219" y="409097"/>
                  </a:lnTo>
                  <a:lnTo>
                    <a:pt x="20256" y="394290"/>
                  </a:lnTo>
                  <a:lnTo>
                    <a:pt x="5437" y="372329"/>
                  </a:lnTo>
                  <a:lnTo>
                    <a:pt x="0" y="345440"/>
                  </a:lnTo>
                  <a:lnTo>
                    <a:pt x="0" y="69088"/>
                  </a:lnTo>
                  <a:close/>
                </a:path>
              </a:pathLst>
            </a:custGeom>
            <a:ln w="21336">
              <a:solidFill>
                <a:srgbClr val="C5F9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015998" y="2153538"/>
            <a:ext cx="3600450" cy="3844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FFFFFF"/>
                </a:solidFill>
                <a:latin typeface="Times New Roman"/>
                <a:cs typeface="Times New Roman"/>
              </a:rPr>
              <a:t>Release</a:t>
            </a:r>
            <a:r>
              <a:rPr sz="10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11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Varieties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5875" marR="93980">
              <a:lnSpc>
                <a:spcPts val="1130"/>
              </a:lnSpc>
              <a:spcBef>
                <a:spcPts val="5"/>
              </a:spcBef>
            </a:pP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Release</a:t>
            </a:r>
            <a:r>
              <a:rPr sz="11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109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high-yielding</a:t>
            </a:r>
            <a:r>
              <a:rPr sz="11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climate-resilient</a:t>
            </a:r>
            <a:r>
              <a:rPr sz="11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varieties</a:t>
            </a:r>
            <a:r>
              <a:rPr sz="11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32 </a:t>
            </a:r>
            <a:r>
              <a:rPr sz="1100" spc="-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field</a:t>
            </a:r>
            <a:r>
              <a:rPr sz="11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1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horticulture</a:t>
            </a:r>
            <a:r>
              <a:rPr sz="11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crops</a:t>
            </a:r>
            <a:r>
              <a:rPr sz="11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1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farmers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</a:pPr>
            <a:r>
              <a:rPr sz="11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Natural</a:t>
            </a:r>
            <a:r>
              <a:rPr sz="11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Farming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5875">
              <a:lnSpc>
                <a:spcPts val="1225"/>
              </a:lnSpc>
            </a:pP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Initiate</a:t>
            </a:r>
            <a:r>
              <a:rPr sz="11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sz="11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crore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farmers</a:t>
            </a:r>
            <a:r>
              <a:rPr sz="11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11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natural</a:t>
            </a:r>
            <a:r>
              <a:rPr sz="11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farming</a:t>
            </a:r>
            <a:r>
              <a:rPr sz="11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over</a:t>
            </a:r>
            <a:r>
              <a:rPr sz="11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sz="11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two</a:t>
            </a:r>
            <a:endParaRPr sz="1100">
              <a:latin typeface="Times New Roman"/>
              <a:cs typeface="Times New Roman"/>
            </a:endParaRPr>
          </a:p>
          <a:p>
            <a:pPr marL="15875">
              <a:lnSpc>
                <a:spcPts val="1225"/>
              </a:lnSpc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years.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sz="11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certification</a:t>
            </a:r>
            <a:r>
              <a:rPr sz="11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1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branding.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15875" marR="114300">
              <a:lnSpc>
                <a:spcPts val="1130"/>
              </a:lnSpc>
              <a:spcBef>
                <a:spcPts val="5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Implementation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by scientific institutions 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willing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gram </a:t>
            </a:r>
            <a:r>
              <a:rPr sz="1100" spc="-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panchayats.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Establish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10,000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need-based</a:t>
            </a:r>
            <a:r>
              <a:rPr sz="11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bio-input</a:t>
            </a:r>
            <a:r>
              <a:rPr sz="11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resource</a:t>
            </a:r>
            <a:r>
              <a:rPr sz="11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centres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  <a:spcBef>
                <a:spcPts val="825"/>
              </a:spcBef>
            </a:pPr>
            <a:r>
              <a:rPr sz="1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Missions</a:t>
            </a:r>
            <a:r>
              <a:rPr sz="11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1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Pulses</a:t>
            </a:r>
            <a:r>
              <a:rPr sz="11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1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Oilseeds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5875" marR="217170">
              <a:lnSpc>
                <a:spcPts val="1130"/>
              </a:lnSpc>
            </a:pP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Strengthen</a:t>
            </a:r>
            <a:r>
              <a:rPr sz="11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production,</a:t>
            </a:r>
            <a:r>
              <a:rPr sz="11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storage,</a:t>
            </a:r>
            <a:r>
              <a:rPr sz="11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marketing</a:t>
            </a:r>
            <a:r>
              <a:rPr sz="11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pulses</a:t>
            </a:r>
            <a:r>
              <a:rPr sz="11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100" spc="-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oilseeds.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2049017" y="683513"/>
            <a:ext cx="20466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A</a:t>
            </a:r>
            <a:r>
              <a:rPr sz="3200" dirty="0"/>
              <a:t>g</a:t>
            </a:r>
            <a:r>
              <a:rPr sz="3200" spc="-5" dirty="0"/>
              <a:t>ricultu</a:t>
            </a:r>
            <a:r>
              <a:rPr sz="3200" spc="-60" dirty="0"/>
              <a:t>r</a:t>
            </a:r>
            <a:r>
              <a:rPr sz="3200" spc="-5" dirty="0"/>
              <a:t>e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167" y="0"/>
            <a:ext cx="43180" cy="6858000"/>
          </a:xfrm>
          <a:custGeom>
            <a:avLst/>
            <a:gdLst/>
            <a:ahLst/>
            <a:cxnLst/>
            <a:rect l="l" t="t" r="r" b="b"/>
            <a:pathLst>
              <a:path w="43180" h="6858000">
                <a:moveTo>
                  <a:pt x="0" y="6858000"/>
                </a:moveTo>
                <a:lnTo>
                  <a:pt x="42671" y="6858000"/>
                </a:lnTo>
                <a:lnTo>
                  <a:pt x="4267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EC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84280" y="0"/>
            <a:ext cx="21590" cy="6858000"/>
          </a:xfrm>
          <a:custGeom>
            <a:avLst/>
            <a:gdLst/>
            <a:ahLst/>
            <a:cxnLst/>
            <a:rect l="l" t="t" r="r" b="b"/>
            <a:pathLst>
              <a:path w="21590" h="6858000">
                <a:moveTo>
                  <a:pt x="0" y="6858000"/>
                </a:moveTo>
                <a:lnTo>
                  <a:pt x="21335" y="6858000"/>
                </a:lnTo>
                <a:lnTo>
                  <a:pt x="2133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EC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8639" y="700513"/>
            <a:ext cx="201295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1592" y="2106166"/>
              <a:ext cx="9360408" cy="47518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88952" cy="685799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17369" y="700513"/>
            <a:ext cx="201295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</a:pPr>
            <a:r>
              <a:rPr sz="1800" spc="-175" dirty="0">
                <a:solidFill>
                  <a:srgbClr val="8EC0C1"/>
                </a:solidFill>
                <a:latin typeface="Lucida Sans Unicode"/>
                <a:cs typeface="Lucida Sans Unicode"/>
              </a:rPr>
              <a:t>◤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1592" y="2106166"/>
              <a:ext cx="9360408" cy="47518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88952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0"/>
              <a:ext cx="963294" cy="6858000"/>
            </a:xfrm>
            <a:custGeom>
              <a:avLst/>
              <a:gdLst/>
              <a:ahLst/>
              <a:cxnLst/>
              <a:rect l="l" t="t" r="r" b="b"/>
              <a:pathLst>
                <a:path w="963294" h="6858000">
                  <a:moveTo>
                    <a:pt x="96316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63168" y="6858000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3167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19" h="6858000">
                  <a:moveTo>
                    <a:pt x="4571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19" y="68580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8888" y="0"/>
              <a:ext cx="10375900" cy="6858000"/>
            </a:xfrm>
            <a:custGeom>
              <a:avLst/>
              <a:gdLst/>
              <a:ahLst/>
              <a:cxnLst/>
              <a:rect l="l" t="t" r="r" b="b"/>
              <a:pathLst>
                <a:path w="10375900" h="6858000">
                  <a:moveTo>
                    <a:pt x="1037539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0375392" y="6858000"/>
                  </a:lnTo>
                  <a:lnTo>
                    <a:pt x="10375392" y="0"/>
                  </a:lnTo>
                  <a:close/>
                </a:path>
              </a:pathLst>
            </a:custGeom>
            <a:solidFill>
              <a:srgbClr val="1F2C29">
                <a:alpha val="9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049017" y="774268"/>
            <a:ext cx="351091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dirty="0"/>
              <a:t>Banking</a:t>
            </a:r>
            <a:r>
              <a:rPr sz="3400" spc="-60" dirty="0"/>
              <a:t> </a:t>
            </a:r>
            <a:r>
              <a:rPr sz="3400" spc="5" dirty="0"/>
              <a:t>&amp;</a:t>
            </a:r>
            <a:r>
              <a:rPr sz="3400" spc="-40" dirty="0"/>
              <a:t> </a:t>
            </a:r>
            <a:r>
              <a:rPr sz="3400" spc="5" dirty="0"/>
              <a:t>NBFCs</a:t>
            </a:r>
            <a:endParaRPr sz="3400"/>
          </a:p>
        </p:txBody>
      </p:sp>
      <p:sp>
        <p:nvSpPr>
          <p:cNvPr id="17" name="object 17"/>
          <p:cNvSpPr txBox="1"/>
          <p:nvPr/>
        </p:nvSpPr>
        <p:spPr>
          <a:xfrm>
            <a:off x="2055114" y="1871218"/>
            <a:ext cx="3213100" cy="2524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1430" algn="just">
              <a:lnSpc>
                <a:spcPct val="100000"/>
              </a:lnSpc>
              <a:spcBef>
                <a:spcPts val="90"/>
              </a:spcBef>
              <a:buClr>
                <a:srgbClr val="8EC0C1"/>
              </a:buClr>
              <a:buSzPct val="82142"/>
              <a:buFont typeface="Wingdings"/>
              <a:buChar char=""/>
              <a:tabLst>
                <a:tab pos="87630" algn="l"/>
              </a:tabLst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Public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sector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banks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build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in-house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capability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credit assessment 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MSMEs, 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says</a:t>
            </a:r>
            <a:r>
              <a:rPr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FM</a:t>
            </a:r>
            <a:r>
              <a:rPr sz="14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Sitharaman.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605"/>
              </a:spcBef>
              <a:buClr>
                <a:srgbClr val="8EC0C1"/>
              </a:buClr>
              <a:buSzPct val="82142"/>
              <a:buFont typeface="Wingdings"/>
              <a:buChar char=""/>
              <a:tabLst>
                <a:tab pos="87630" algn="l"/>
              </a:tabLst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was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mention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Budget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reduction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SARFAESI</a:t>
            </a:r>
            <a:r>
              <a:rPr sz="1400" spc="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limit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NBFCs.</a:t>
            </a:r>
            <a:endParaRPr sz="14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objective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 the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budget deficit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been </a:t>
            </a:r>
            <a:r>
              <a:rPr sz="1400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decreased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4.9%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GDP,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intention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bringing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further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lower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1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FY2025–2026.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anticipated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1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advantageous</a:t>
            </a:r>
            <a:r>
              <a:rPr sz="14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NBFCs</a:t>
            </a:r>
            <a:r>
              <a:rPr sz="14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banks</a:t>
            </a:r>
            <a:r>
              <a:rPr sz="14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55114" y="4371289"/>
            <a:ext cx="2598420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public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sector,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possibly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resulting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upgrading</a:t>
            </a:r>
            <a:r>
              <a:rPr sz="1400" spc="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400" spc="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India's</a:t>
            </a:r>
            <a:r>
              <a:rPr sz="1400" spc="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sovereign 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budget</a:t>
            </a:r>
            <a:r>
              <a:rPr sz="14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14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increased</a:t>
            </a:r>
            <a:r>
              <a:rPr sz="14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01285" y="4371289"/>
            <a:ext cx="566420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8740" algn="just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sz="1400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rating.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unt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55114" y="5011623"/>
            <a:ext cx="32118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allotted to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Mudra loans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borrowers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who 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good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borrowers 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two times,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₹1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million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₹2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million. This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policy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seeks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assist</a:t>
            </a:r>
            <a:r>
              <a:rPr sz="1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entrepreneurs</a:t>
            </a:r>
            <a:r>
              <a:rPr sz="14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small</a:t>
            </a:r>
            <a:r>
              <a:rPr sz="1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enterprises.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434584" y="0"/>
            <a:ext cx="5980430" cy="6855459"/>
            <a:chOff x="5434584" y="0"/>
            <a:chExt cx="5980430" cy="6855459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0680" y="1996439"/>
              <a:ext cx="4821682" cy="337705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4584" y="1990344"/>
              <a:ext cx="4837175" cy="339242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1387328" y="0"/>
              <a:ext cx="27940" cy="6855459"/>
            </a:xfrm>
            <a:custGeom>
              <a:avLst/>
              <a:gdLst/>
              <a:ahLst/>
              <a:cxnLst/>
              <a:rect l="l" t="t" r="r" b="b"/>
              <a:pathLst>
                <a:path w="27940" h="6855459">
                  <a:moveTo>
                    <a:pt x="0" y="6854951"/>
                  </a:moveTo>
                  <a:lnTo>
                    <a:pt x="27431" y="6854951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6854951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1126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MT</vt:lpstr>
      <vt:lpstr>Calibri</vt:lpstr>
      <vt:lpstr>Lucida Sans Unicode</vt:lpstr>
      <vt:lpstr>Times New Roman</vt:lpstr>
      <vt:lpstr>Wingdings</vt:lpstr>
      <vt:lpstr>Office Theme</vt:lpstr>
      <vt:lpstr>Key Features Of Union Budget  2024-2025</vt:lpstr>
      <vt:lpstr>MACRO OUTLINE Budget Analysis 2024-25</vt:lpstr>
      <vt:lpstr>MACRO</vt:lpstr>
      <vt:lpstr>Taxation</vt:lpstr>
      <vt:lpstr>SECTORS</vt:lpstr>
      <vt:lpstr>PowerPoint Presentation</vt:lpstr>
      <vt:lpstr>Budget Provision</vt:lpstr>
      <vt:lpstr>Agriculture</vt:lpstr>
      <vt:lpstr>Banking &amp; NBFCs</vt:lpstr>
      <vt:lpstr>MANUFACTURING</vt:lpstr>
      <vt:lpstr>PowerPoint Presentation</vt:lpstr>
      <vt:lpstr>MSME SECTOR</vt:lpstr>
      <vt:lpstr>MSME</vt:lpstr>
      <vt:lpstr>RETAIL</vt:lpstr>
      <vt:lpstr>The Retail Segment has many potential drivers.</vt:lpstr>
      <vt:lpstr>Telecom &amp;  Information  Technology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Ashwin Dhumal(MBA-24)</cp:lastModifiedBy>
  <cp:revision>1</cp:revision>
  <dcterms:created xsi:type="dcterms:W3CDTF">2024-08-04T14:18:14Z</dcterms:created>
  <dcterms:modified xsi:type="dcterms:W3CDTF">2024-08-04T14:27:23Z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2024-08-04T00:00:00Z</vt:filetime>
  </property>
</Properties>
</file>