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9/11/2021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9/11/2021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8E0DA-C009-4B61-BBAA-E5DB0870A4A4}"/>
              </a:ext>
            </a:extLst>
          </p:cNvPr>
          <p:cNvSpPr>
            <a:spLocks noGrp="1"/>
          </p:cNvSpPr>
          <p:nvPr>
            <p:ph type="ctrTitle"/>
          </p:nvPr>
        </p:nvSpPr>
        <p:spPr>
          <a:xfrm>
            <a:off x="989110" y="1989055"/>
            <a:ext cx="9568911" cy="1234912"/>
          </a:xfrm>
        </p:spPr>
        <p:txBody>
          <a:bodyPr/>
          <a:lstStyle/>
          <a:p>
            <a:r>
              <a:rPr lang="en-IN" dirty="0"/>
              <a:t>Junit Testing &amp; Mockito</a:t>
            </a:r>
          </a:p>
        </p:txBody>
      </p:sp>
      <p:sp>
        <p:nvSpPr>
          <p:cNvPr id="3" name="Subtitle 2">
            <a:extLst>
              <a:ext uri="{FF2B5EF4-FFF2-40B4-BE49-F238E27FC236}">
                <a16:creationId xmlns:a16="http://schemas.microsoft.com/office/drawing/2014/main" id="{BFD004F2-EB24-4511-AF62-278CB6A4F687}"/>
              </a:ext>
            </a:extLst>
          </p:cNvPr>
          <p:cNvSpPr>
            <a:spLocks noGrp="1"/>
          </p:cNvSpPr>
          <p:nvPr>
            <p:ph type="subTitle" idx="1"/>
          </p:nvPr>
        </p:nvSpPr>
        <p:spPr>
          <a:xfrm>
            <a:off x="9152722" y="5271420"/>
            <a:ext cx="2763354" cy="987978"/>
          </a:xfrm>
        </p:spPr>
        <p:txBody>
          <a:bodyPr>
            <a:normAutofit/>
          </a:bodyPr>
          <a:lstStyle/>
          <a:p>
            <a:r>
              <a:rPr lang="en-IN" dirty="0"/>
              <a:t>Prepared by:</a:t>
            </a:r>
          </a:p>
          <a:p>
            <a:r>
              <a:rPr lang="en-IN" dirty="0"/>
              <a:t>		ASHWIN</a:t>
            </a:r>
          </a:p>
        </p:txBody>
      </p:sp>
    </p:spTree>
    <p:extLst>
      <p:ext uri="{BB962C8B-B14F-4D97-AF65-F5344CB8AC3E}">
        <p14:creationId xmlns:p14="http://schemas.microsoft.com/office/powerpoint/2010/main" val="405803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0BB6-8F31-41B4-9F4F-FBECEE1FB4A8}"/>
              </a:ext>
            </a:extLst>
          </p:cNvPr>
          <p:cNvSpPr>
            <a:spLocks noGrp="1"/>
          </p:cNvSpPr>
          <p:nvPr>
            <p:ph type="title"/>
          </p:nvPr>
        </p:nvSpPr>
        <p:spPr>
          <a:xfrm>
            <a:off x="3872211" y="2788142"/>
            <a:ext cx="4871088" cy="1281715"/>
          </a:xfrm>
        </p:spPr>
        <p:txBody>
          <a:bodyPr/>
          <a:lstStyle/>
          <a:p>
            <a:r>
              <a:rPr lang="en-IN" sz="5400" dirty="0"/>
              <a:t>THANK YOU</a:t>
            </a:r>
          </a:p>
        </p:txBody>
      </p:sp>
    </p:spTree>
    <p:extLst>
      <p:ext uri="{BB962C8B-B14F-4D97-AF65-F5344CB8AC3E}">
        <p14:creationId xmlns:p14="http://schemas.microsoft.com/office/powerpoint/2010/main" val="234526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9EF0-FE39-46F6-B1E2-68A08D1109A4}"/>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79C96EB8-A16E-44F8-BB95-C45DC184C7B8}"/>
              </a:ext>
            </a:extLst>
          </p:cNvPr>
          <p:cNvSpPr>
            <a:spLocks noGrp="1"/>
          </p:cNvSpPr>
          <p:nvPr>
            <p:ph idx="1"/>
          </p:nvPr>
        </p:nvSpPr>
        <p:spPr>
          <a:xfrm>
            <a:off x="810000" y="2231714"/>
            <a:ext cx="10157228" cy="4282207"/>
          </a:xfrm>
        </p:spPr>
        <p:txBody>
          <a:bodyPr>
            <a:normAutofit/>
          </a:bodyPr>
          <a:lstStyle/>
          <a:p>
            <a:pPr algn="just">
              <a:buFont typeface="+mj-lt"/>
              <a:buAutoNum type="arabicPeriod"/>
            </a:pPr>
            <a:r>
              <a:rPr lang="en-IN" sz="2000" dirty="0"/>
              <a:t>Introduction</a:t>
            </a:r>
          </a:p>
          <a:p>
            <a:pPr algn="just">
              <a:buFont typeface="+mj-lt"/>
              <a:buAutoNum type="arabicPeriod"/>
            </a:pPr>
            <a:r>
              <a:rPr lang="en-IN" sz="2000" dirty="0"/>
              <a:t>Unit testing</a:t>
            </a:r>
          </a:p>
          <a:p>
            <a:pPr algn="just">
              <a:buFont typeface="+mj-lt"/>
              <a:buAutoNum type="arabicPeriod"/>
            </a:pPr>
            <a:r>
              <a:rPr lang="en-IN" sz="2000" dirty="0"/>
              <a:t>Why unit testing?</a:t>
            </a:r>
          </a:p>
          <a:p>
            <a:pPr algn="just">
              <a:buFont typeface="+mj-lt"/>
              <a:buAutoNum type="arabicPeriod"/>
            </a:pPr>
            <a:r>
              <a:rPr lang="en-IN" sz="2000" dirty="0"/>
              <a:t>Junit testing Framework</a:t>
            </a:r>
          </a:p>
          <a:p>
            <a:pPr algn="just">
              <a:buFont typeface="+mj-lt"/>
              <a:buAutoNum type="arabicPeriod"/>
            </a:pPr>
            <a:r>
              <a:rPr lang="en-IN" sz="2000" dirty="0"/>
              <a:t>Annotations and Assertions in Junit Framework</a:t>
            </a:r>
          </a:p>
          <a:p>
            <a:pPr algn="just">
              <a:buFont typeface="+mj-lt"/>
              <a:buAutoNum type="arabicPeriod"/>
            </a:pPr>
            <a:r>
              <a:rPr lang="en-IN" sz="2000" dirty="0"/>
              <a:t>Execution Hooks</a:t>
            </a:r>
          </a:p>
        </p:txBody>
      </p:sp>
    </p:spTree>
    <p:extLst>
      <p:ext uri="{BB962C8B-B14F-4D97-AF65-F5344CB8AC3E}">
        <p14:creationId xmlns:p14="http://schemas.microsoft.com/office/powerpoint/2010/main" val="107811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11B7-E7C1-46E4-B396-9430FA271415}"/>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9F66582C-72D8-4041-80B3-FB0ECCFEC184}"/>
              </a:ext>
            </a:extLst>
          </p:cNvPr>
          <p:cNvSpPr>
            <a:spLocks noGrp="1"/>
          </p:cNvSpPr>
          <p:nvPr>
            <p:ph idx="1"/>
          </p:nvPr>
        </p:nvSpPr>
        <p:spPr>
          <a:xfrm>
            <a:off x="810000" y="1703813"/>
            <a:ext cx="10681274" cy="3914562"/>
          </a:xfrm>
        </p:spPr>
        <p:txBody>
          <a:bodyPr/>
          <a:lstStyle/>
          <a:p>
            <a:pPr marL="0" indent="0" algn="just">
              <a:buNone/>
            </a:pPr>
            <a:r>
              <a:rPr lang="en-IN" dirty="0"/>
              <a:t>As far as any development is considered testing the product thoroughly before releasing it to the end user is very important. The deep testing are done by the testers but it is also a approach followed by every organisation to provide unit testing at each stage of development by the development itself to ensure the final tests are passed without any problems. Here we discuss about one of such framework used for unit testing.</a:t>
            </a:r>
          </a:p>
        </p:txBody>
      </p:sp>
    </p:spTree>
    <p:extLst>
      <p:ext uri="{BB962C8B-B14F-4D97-AF65-F5344CB8AC3E}">
        <p14:creationId xmlns:p14="http://schemas.microsoft.com/office/powerpoint/2010/main" val="1244910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C71E-EDF1-4896-A3CA-179584F70A9A}"/>
              </a:ext>
            </a:extLst>
          </p:cNvPr>
          <p:cNvSpPr>
            <a:spLocks noGrp="1"/>
          </p:cNvSpPr>
          <p:nvPr>
            <p:ph type="title"/>
          </p:nvPr>
        </p:nvSpPr>
        <p:spPr/>
        <p:txBody>
          <a:bodyPr/>
          <a:lstStyle/>
          <a:p>
            <a:r>
              <a:rPr lang="en-IN" dirty="0"/>
              <a:t>UNIT TESTING</a:t>
            </a:r>
          </a:p>
        </p:txBody>
      </p:sp>
      <p:sp>
        <p:nvSpPr>
          <p:cNvPr id="3" name="Content Placeholder 2">
            <a:extLst>
              <a:ext uri="{FF2B5EF4-FFF2-40B4-BE49-F238E27FC236}">
                <a16:creationId xmlns:a16="http://schemas.microsoft.com/office/drawing/2014/main" id="{FF8D9EF6-154F-4075-9511-5B0C93B2159D}"/>
              </a:ext>
            </a:extLst>
          </p:cNvPr>
          <p:cNvSpPr>
            <a:spLocks noGrp="1"/>
          </p:cNvSpPr>
          <p:nvPr>
            <p:ph idx="1"/>
          </p:nvPr>
        </p:nvSpPr>
        <p:spPr>
          <a:xfrm>
            <a:off x="545334" y="1732093"/>
            <a:ext cx="10554574" cy="4772402"/>
          </a:xfrm>
        </p:spPr>
        <p:txBody>
          <a:bodyPr>
            <a:normAutofit/>
          </a:bodyPr>
          <a:lstStyle/>
          <a:p>
            <a:pPr algn="just"/>
            <a:r>
              <a:rPr lang="en-IN" sz="2000" dirty="0"/>
              <a:t>Unit Testing is a type of software testing where individual units or components of a software are tested. </a:t>
            </a:r>
          </a:p>
          <a:p>
            <a:pPr algn="just"/>
            <a:r>
              <a:rPr lang="en-IN" sz="2000" dirty="0"/>
              <a:t>It is done during the development (coding phase) of an application by the developers.</a:t>
            </a:r>
          </a:p>
          <a:p>
            <a:pPr algn="just"/>
            <a:r>
              <a:rPr lang="en-IN" sz="2000" dirty="0"/>
              <a:t>Unit Tests isolate a section of code and verify its correctness. A unit may be an individual function, method, procedure, module, or object.</a:t>
            </a:r>
          </a:p>
        </p:txBody>
      </p:sp>
    </p:spTree>
    <p:extLst>
      <p:ext uri="{BB962C8B-B14F-4D97-AF65-F5344CB8AC3E}">
        <p14:creationId xmlns:p14="http://schemas.microsoft.com/office/powerpoint/2010/main" val="314695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4980-138C-482D-98BB-E1AE13BC8BBF}"/>
              </a:ext>
            </a:extLst>
          </p:cNvPr>
          <p:cNvSpPr>
            <a:spLocks noGrp="1"/>
          </p:cNvSpPr>
          <p:nvPr>
            <p:ph type="title"/>
          </p:nvPr>
        </p:nvSpPr>
        <p:spPr/>
        <p:txBody>
          <a:bodyPr/>
          <a:lstStyle/>
          <a:p>
            <a:r>
              <a:rPr lang="en-IN" dirty="0"/>
              <a:t>WHY UNIT TESTING?</a:t>
            </a:r>
          </a:p>
        </p:txBody>
      </p:sp>
      <p:sp>
        <p:nvSpPr>
          <p:cNvPr id="3" name="Content Placeholder 2">
            <a:extLst>
              <a:ext uri="{FF2B5EF4-FFF2-40B4-BE49-F238E27FC236}">
                <a16:creationId xmlns:a16="http://schemas.microsoft.com/office/drawing/2014/main" id="{F7E919E7-A29B-4309-A244-0CB845182B86}"/>
              </a:ext>
            </a:extLst>
          </p:cNvPr>
          <p:cNvSpPr>
            <a:spLocks noGrp="1"/>
          </p:cNvSpPr>
          <p:nvPr>
            <p:ph idx="1"/>
          </p:nvPr>
        </p:nvSpPr>
        <p:spPr>
          <a:xfrm>
            <a:off x="827424" y="2052604"/>
            <a:ext cx="10554574" cy="3636511"/>
          </a:xfrm>
        </p:spPr>
        <p:txBody>
          <a:bodyPr/>
          <a:lstStyle/>
          <a:p>
            <a:pPr algn="just"/>
            <a:r>
              <a:rPr lang="en-IN" dirty="0"/>
              <a:t>Unit Testing is important because software developers sometimes try saving time doing minimal unit testing and this is myth because inappropriate unit testing leads to high cost Defect fixing during System Testing, Integration Testing and even Beta Testing after application is built.</a:t>
            </a:r>
          </a:p>
          <a:p>
            <a:pPr algn="just"/>
            <a:r>
              <a:rPr lang="en-IN" dirty="0"/>
              <a:t>It helps the developers to understand the testing code base and enables them to make changes quickly.</a:t>
            </a:r>
          </a:p>
        </p:txBody>
      </p:sp>
    </p:spTree>
    <p:extLst>
      <p:ext uri="{BB962C8B-B14F-4D97-AF65-F5344CB8AC3E}">
        <p14:creationId xmlns:p14="http://schemas.microsoft.com/office/powerpoint/2010/main" val="178904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212A-DB34-4877-A959-ED8AAA35C30F}"/>
              </a:ext>
            </a:extLst>
          </p:cNvPr>
          <p:cNvSpPr>
            <a:spLocks noGrp="1"/>
          </p:cNvSpPr>
          <p:nvPr>
            <p:ph type="title"/>
          </p:nvPr>
        </p:nvSpPr>
        <p:spPr/>
        <p:txBody>
          <a:bodyPr/>
          <a:lstStyle/>
          <a:p>
            <a:r>
              <a:rPr lang="en-IN" dirty="0"/>
              <a:t>JUNIT FRAMEWORK</a:t>
            </a:r>
          </a:p>
        </p:txBody>
      </p:sp>
      <p:sp>
        <p:nvSpPr>
          <p:cNvPr id="3" name="Content Placeholder 2">
            <a:extLst>
              <a:ext uri="{FF2B5EF4-FFF2-40B4-BE49-F238E27FC236}">
                <a16:creationId xmlns:a16="http://schemas.microsoft.com/office/drawing/2014/main" id="{7874CD56-6FA0-42ED-AA4B-54C4D1746B4D}"/>
              </a:ext>
            </a:extLst>
          </p:cNvPr>
          <p:cNvSpPr>
            <a:spLocks noGrp="1"/>
          </p:cNvSpPr>
          <p:nvPr>
            <p:ph idx="1"/>
          </p:nvPr>
        </p:nvSpPr>
        <p:spPr>
          <a:xfrm>
            <a:off x="818712" y="2222287"/>
            <a:ext cx="10554574" cy="4433037"/>
          </a:xfrm>
        </p:spPr>
        <p:txBody>
          <a:bodyPr/>
          <a:lstStyle/>
          <a:p>
            <a:pPr algn="just"/>
            <a:r>
              <a:rPr lang="en-IN" dirty="0"/>
              <a:t>JUnit is a Regression Testing Framework used by developers to implement unit testing in Java, and accelerate programming speed and increase the quality of code.</a:t>
            </a:r>
          </a:p>
          <a:p>
            <a:pPr algn="just"/>
            <a:r>
              <a:rPr lang="en-IN" dirty="0"/>
              <a:t>JUnit test framework provides the following important features :</a:t>
            </a:r>
          </a:p>
          <a:p>
            <a:pPr lvl="1" algn="just">
              <a:buFont typeface="Wingdings" panose="05000000000000000000" pitchFamily="2" charset="2"/>
              <a:buChar char="Ø"/>
            </a:pPr>
            <a:r>
              <a:rPr lang="en-IN" sz="1800" b="1" u="sng" dirty="0"/>
              <a:t>Fixtures</a:t>
            </a:r>
            <a:r>
              <a:rPr lang="en-IN" sz="1800" dirty="0"/>
              <a:t>:  </a:t>
            </a:r>
          </a:p>
          <a:p>
            <a:pPr marL="457200" lvl="1" indent="0" algn="just">
              <a:buNone/>
            </a:pPr>
            <a:r>
              <a:rPr lang="en-IN" sz="1800" dirty="0"/>
              <a:t>			Fixtures is a fixed state of a set of objects used as a baseline for running tests. The purpose of a test fixture is to ensure that there is a well-known and fixed environment in which tests are run so that results are repeatable.</a:t>
            </a:r>
          </a:p>
          <a:p>
            <a:pPr lvl="1" algn="just">
              <a:buFont typeface="Wingdings" panose="05000000000000000000" pitchFamily="2" charset="2"/>
              <a:buChar char="Ø"/>
            </a:pPr>
            <a:r>
              <a:rPr lang="en-IN" sz="1800" b="1" u="sng" dirty="0"/>
              <a:t>Test suites</a:t>
            </a:r>
            <a:r>
              <a:rPr lang="en-IN" sz="1800" dirty="0"/>
              <a:t>:</a:t>
            </a:r>
          </a:p>
          <a:p>
            <a:pPr marL="457200" lvl="1" indent="0" algn="just">
              <a:buNone/>
            </a:pPr>
            <a:r>
              <a:rPr lang="en-IN" sz="1800" dirty="0"/>
              <a:t>			A test suite bundles a few unit test cases and runs them together. In JUnit, both @RunWith and @Suite annotation are used to run the suite test.</a:t>
            </a:r>
          </a:p>
          <a:p>
            <a:pPr marL="457200" lvl="1" indent="0">
              <a:buNone/>
            </a:pPr>
            <a:endParaRPr lang="en-IN" dirty="0"/>
          </a:p>
        </p:txBody>
      </p:sp>
    </p:spTree>
    <p:extLst>
      <p:ext uri="{BB962C8B-B14F-4D97-AF65-F5344CB8AC3E}">
        <p14:creationId xmlns:p14="http://schemas.microsoft.com/office/powerpoint/2010/main" val="35695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B320-8951-44B0-8927-8C2A0446D0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2C466D-5333-4C05-910C-4C8694054F2E}"/>
              </a:ext>
            </a:extLst>
          </p:cNvPr>
          <p:cNvSpPr>
            <a:spLocks noGrp="1"/>
          </p:cNvSpPr>
          <p:nvPr>
            <p:ph idx="1"/>
          </p:nvPr>
        </p:nvSpPr>
        <p:spPr>
          <a:xfrm>
            <a:off x="818712" y="1894788"/>
            <a:ext cx="10554574" cy="4817097"/>
          </a:xfrm>
        </p:spPr>
        <p:txBody>
          <a:bodyPr>
            <a:normAutofit/>
          </a:bodyPr>
          <a:lstStyle/>
          <a:p>
            <a:pPr algn="just">
              <a:buFont typeface="Courier New" panose="02070309020205020404" pitchFamily="49" charset="0"/>
              <a:buChar char="o"/>
            </a:pPr>
            <a:r>
              <a:rPr lang="en-IN" b="1" u="sng" dirty="0"/>
              <a:t>Test Runners</a:t>
            </a:r>
            <a:r>
              <a:rPr lang="en-IN" dirty="0"/>
              <a:t>:</a:t>
            </a:r>
          </a:p>
          <a:p>
            <a:pPr lvl="3" algn="just">
              <a:buFont typeface="Wingdings" panose="05000000000000000000" pitchFamily="2" charset="2"/>
              <a:buChar char="Ø"/>
            </a:pPr>
            <a:r>
              <a:rPr lang="en-IN" sz="1800" dirty="0"/>
              <a:t>Test runner is used for executing the test cases. Here is an example that assumes the test class </a:t>
            </a:r>
            <a:r>
              <a:rPr lang="en-IN" sz="1800" dirty="0" err="1"/>
              <a:t>TestJunit</a:t>
            </a:r>
            <a:r>
              <a:rPr lang="en-IN" sz="1800" dirty="0"/>
              <a:t> already exists</a:t>
            </a:r>
          </a:p>
          <a:p>
            <a:pPr algn="just">
              <a:buFont typeface="Courier New" panose="02070309020205020404" pitchFamily="49" charset="0"/>
              <a:buChar char="o"/>
            </a:pPr>
            <a:r>
              <a:rPr lang="en-IN" b="1" u="sng" dirty="0"/>
              <a:t>Junit Classes</a:t>
            </a:r>
            <a:r>
              <a:rPr lang="en-IN" dirty="0"/>
              <a:t>:</a:t>
            </a:r>
          </a:p>
          <a:p>
            <a:pPr lvl="3" algn="just">
              <a:buFont typeface="Wingdings" panose="05000000000000000000" pitchFamily="2" charset="2"/>
              <a:buChar char="Ø"/>
            </a:pPr>
            <a:r>
              <a:rPr lang="en-IN" sz="1800" dirty="0"/>
              <a:t>JUnit classes are important classes, used in writing and testing </a:t>
            </a:r>
            <a:r>
              <a:rPr lang="en-IN" sz="1800" dirty="0" err="1"/>
              <a:t>JUnits</a:t>
            </a:r>
            <a:r>
              <a:rPr lang="en-IN" sz="1800" dirty="0"/>
              <a:t>. Some of the important classes are −</a:t>
            </a:r>
          </a:p>
          <a:p>
            <a:pPr lvl="4" algn="just">
              <a:buFont typeface="+mj-lt"/>
              <a:buAutoNum type="arabicPeriod"/>
            </a:pPr>
            <a:r>
              <a:rPr lang="en-IN" sz="1800" b="1" dirty="0"/>
              <a:t>Assert</a:t>
            </a:r>
            <a:r>
              <a:rPr lang="en-IN" sz="1800" dirty="0"/>
              <a:t>          − Contains a set of assert methods.</a:t>
            </a:r>
          </a:p>
          <a:p>
            <a:pPr lvl="4" algn="just">
              <a:buFont typeface="+mj-lt"/>
              <a:buAutoNum type="arabicPeriod"/>
            </a:pPr>
            <a:r>
              <a:rPr lang="en-IN" sz="1800" b="1" dirty="0" err="1"/>
              <a:t>TestCase</a:t>
            </a:r>
            <a:r>
              <a:rPr lang="en-IN" sz="1800" dirty="0"/>
              <a:t>   − Contains a test case that defines the fixture to run multiple 					tests.</a:t>
            </a:r>
          </a:p>
          <a:p>
            <a:pPr lvl="4" algn="just">
              <a:buFont typeface="+mj-lt"/>
              <a:buAutoNum type="arabicPeriod"/>
            </a:pPr>
            <a:r>
              <a:rPr lang="en-IN" sz="1800" b="1" dirty="0" err="1"/>
              <a:t>TestResult</a:t>
            </a:r>
            <a:r>
              <a:rPr lang="en-IN" sz="1800" dirty="0"/>
              <a:t>  − Contains methods to collect the results of executing a test 					case.</a:t>
            </a:r>
          </a:p>
          <a:p>
            <a:pPr lvl="1">
              <a:buFont typeface="Courier New" panose="02070309020205020404" pitchFamily="49" charset="0"/>
              <a:buChar char="o"/>
            </a:pPr>
            <a:endParaRPr lang="en-IN" dirty="0"/>
          </a:p>
        </p:txBody>
      </p:sp>
    </p:spTree>
    <p:extLst>
      <p:ext uri="{BB962C8B-B14F-4D97-AF65-F5344CB8AC3E}">
        <p14:creationId xmlns:p14="http://schemas.microsoft.com/office/powerpoint/2010/main" val="2625960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8418-CED0-4E64-AF4C-19D8BC4FF9E9}"/>
              </a:ext>
            </a:extLst>
          </p:cNvPr>
          <p:cNvSpPr>
            <a:spLocks noGrp="1"/>
          </p:cNvSpPr>
          <p:nvPr>
            <p:ph type="title"/>
          </p:nvPr>
        </p:nvSpPr>
        <p:spPr/>
        <p:txBody>
          <a:bodyPr/>
          <a:lstStyle/>
          <a:p>
            <a:r>
              <a:rPr lang="en-IN" dirty="0"/>
              <a:t>ANNOTATIONS AND ASSERTIONS IN JUNIT</a:t>
            </a:r>
          </a:p>
        </p:txBody>
      </p:sp>
      <p:sp>
        <p:nvSpPr>
          <p:cNvPr id="3" name="Content Placeholder 2">
            <a:extLst>
              <a:ext uri="{FF2B5EF4-FFF2-40B4-BE49-F238E27FC236}">
                <a16:creationId xmlns:a16="http://schemas.microsoft.com/office/drawing/2014/main" id="{0E03EAD6-437A-4A09-93BD-4D82253919AF}"/>
              </a:ext>
            </a:extLst>
          </p:cNvPr>
          <p:cNvSpPr>
            <a:spLocks noGrp="1"/>
          </p:cNvSpPr>
          <p:nvPr>
            <p:ph idx="1"/>
          </p:nvPr>
        </p:nvSpPr>
        <p:spPr>
          <a:xfrm>
            <a:off x="818712" y="2222287"/>
            <a:ext cx="10554574" cy="4480171"/>
          </a:xfrm>
        </p:spPr>
        <p:txBody>
          <a:bodyPr>
            <a:normAutofit/>
          </a:bodyPr>
          <a:lstStyle/>
          <a:p>
            <a:pPr algn="just"/>
            <a:r>
              <a:rPr lang="en-IN" dirty="0"/>
              <a:t>Junit uses wide range of annotations and assert class method to make the testing more efficient and convenient.</a:t>
            </a:r>
          </a:p>
          <a:p>
            <a:pPr algn="just"/>
            <a:r>
              <a:rPr lang="en-IN" dirty="0"/>
              <a:t>One of the main annotation used to denote whether a method is test method is the “@Test”. These methods maybe a tester for individual units of classes or methods.</a:t>
            </a:r>
          </a:p>
          <a:p>
            <a:pPr algn="just"/>
            <a:r>
              <a:rPr lang="en-IN" dirty="0"/>
              <a:t>Assert class provides a set of assertion methods useful for writing tests.</a:t>
            </a:r>
          </a:p>
          <a:p>
            <a:pPr algn="just"/>
            <a:r>
              <a:rPr lang="en-IN" dirty="0"/>
              <a:t>Some of the methods in assert class are:</a:t>
            </a:r>
          </a:p>
          <a:p>
            <a:pPr lvl="3" algn="just">
              <a:buFont typeface="Wingdings" panose="05000000000000000000" pitchFamily="2" charset="2"/>
              <a:buChar char="Ø"/>
            </a:pPr>
            <a:r>
              <a:rPr lang="en-IN" sz="1800" dirty="0" err="1"/>
              <a:t>AssertEquals</a:t>
            </a:r>
            <a:r>
              <a:rPr lang="en-IN" sz="1800" dirty="0"/>
              <a:t>()</a:t>
            </a:r>
          </a:p>
          <a:p>
            <a:pPr lvl="3" algn="just">
              <a:buFont typeface="Wingdings" panose="05000000000000000000" pitchFamily="2" charset="2"/>
              <a:buChar char="Ø"/>
            </a:pPr>
            <a:r>
              <a:rPr lang="en-IN" sz="1800" dirty="0" err="1"/>
              <a:t>AssertFalse</a:t>
            </a:r>
            <a:r>
              <a:rPr lang="en-IN" sz="1800" dirty="0"/>
              <a:t>()</a:t>
            </a:r>
          </a:p>
          <a:p>
            <a:pPr lvl="3" algn="just">
              <a:buFont typeface="Wingdings" panose="05000000000000000000" pitchFamily="2" charset="2"/>
              <a:buChar char="Ø"/>
            </a:pPr>
            <a:r>
              <a:rPr lang="en-IN" sz="1800" dirty="0" err="1"/>
              <a:t>AssertNotNull</a:t>
            </a:r>
            <a:r>
              <a:rPr lang="en-IN" sz="1800" dirty="0"/>
              <a:t>()</a:t>
            </a:r>
          </a:p>
        </p:txBody>
      </p:sp>
    </p:spTree>
    <p:extLst>
      <p:ext uri="{BB962C8B-B14F-4D97-AF65-F5344CB8AC3E}">
        <p14:creationId xmlns:p14="http://schemas.microsoft.com/office/powerpoint/2010/main" val="126866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4C13-9C14-47F6-8020-5E70FE969A4C}"/>
              </a:ext>
            </a:extLst>
          </p:cNvPr>
          <p:cNvSpPr>
            <a:spLocks noGrp="1"/>
          </p:cNvSpPr>
          <p:nvPr>
            <p:ph type="title"/>
          </p:nvPr>
        </p:nvSpPr>
        <p:spPr/>
        <p:txBody>
          <a:bodyPr/>
          <a:lstStyle/>
          <a:p>
            <a:r>
              <a:rPr lang="en-IN" dirty="0"/>
              <a:t>EXECUTION HOOKS</a:t>
            </a:r>
          </a:p>
        </p:txBody>
      </p:sp>
      <p:sp>
        <p:nvSpPr>
          <p:cNvPr id="3" name="Content Placeholder 2">
            <a:extLst>
              <a:ext uri="{FF2B5EF4-FFF2-40B4-BE49-F238E27FC236}">
                <a16:creationId xmlns:a16="http://schemas.microsoft.com/office/drawing/2014/main" id="{666A39A3-0412-4983-A523-83E65CEC6637}"/>
              </a:ext>
            </a:extLst>
          </p:cNvPr>
          <p:cNvSpPr>
            <a:spLocks noGrp="1"/>
          </p:cNvSpPr>
          <p:nvPr>
            <p:ph idx="1"/>
          </p:nvPr>
        </p:nvSpPr>
        <p:spPr>
          <a:xfrm>
            <a:off x="818712" y="2222287"/>
            <a:ext cx="10554574" cy="4037111"/>
          </a:xfrm>
        </p:spPr>
        <p:txBody>
          <a:bodyPr>
            <a:normAutofit/>
          </a:bodyPr>
          <a:lstStyle/>
          <a:p>
            <a:pPr algn="just"/>
            <a:r>
              <a:rPr lang="en-IN" dirty="0"/>
              <a:t>Recent versions of Junit provides execution hooks which allows the developer to define the time of execution for certain units in the test program.</a:t>
            </a:r>
          </a:p>
          <a:p>
            <a:pPr algn="just"/>
            <a:r>
              <a:rPr lang="en-IN" dirty="0"/>
              <a:t>Some of the common hooks are:</a:t>
            </a:r>
          </a:p>
          <a:p>
            <a:pPr lvl="3" algn="just">
              <a:buFont typeface="Wingdings" panose="05000000000000000000" pitchFamily="2" charset="2"/>
              <a:buChar char="Ø"/>
            </a:pPr>
            <a:r>
              <a:rPr lang="en-IN" sz="1800" dirty="0"/>
              <a:t>@BeforeEach</a:t>
            </a:r>
          </a:p>
          <a:p>
            <a:pPr lvl="3" algn="just">
              <a:buFont typeface="Wingdings" panose="05000000000000000000" pitchFamily="2" charset="2"/>
              <a:buChar char="Ø"/>
            </a:pPr>
            <a:r>
              <a:rPr lang="en-IN" sz="1800" dirty="0"/>
              <a:t>@BeforeAll</a:t>
            </a:r>
          </a:p>
          <a:p>
            <a:pPr lvl="3" algn="just">
              <a:buFont typeface="Wingdings" panose="05000000000000000000" pitchFamily="2" charset="2"/>
              <a:buChar char="Ø"/>
            </a:pPr>
            <a:r>
              <a:rPr lang="en-IN" sz="1800" dirty="0"/>
              <a:t>@AfterEach</a:t>
            </a:r>
          </a:p>
          <a:p>
            <a:pPr lvl="3" algn="just">
              <a:buFont typeface="Wingdings" panose="05000000000000000000" pitchFamily="2" charset="2"/>
              <a:buChar char="Ø"/>
            </a:pPr>
            <a:r>
              <a:rPr lang="en-IN" sz="1800" dirty="0"/>
              <a:t>@AfterAll</a:t>
            </a:r>
          </a:p>
        </p:txBody>
      </p:sp>
    </p:spTree>
    <p:extLst>
      <p:ext uri="{BB962C8B-B14F-4D97-AF65-F5344CB8AC3E}">
        <p14:creationId xmlns:p14="http://schemas.microsoft.com/office/powerpoint/2010/main" val="675812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73</TotalTime>
  <Words>592</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Century Gothic</vt:lpstr>
      <vt:lpstr>Courier New</vt:lpstr>
      <vt:lpstr>Wingdings</vt:lpstr>
      <vt:lpstr>Wingdings 2</vt:lpstr>
      <vt:lpstr>Quotable</vt:lpstr>
      <vt:lpstr>Junit Testing &amp; Mockito</vt:lpstr>
      <vt:lpstr>Contents</vt:lpstr>
      <vt:lpstr>INTRODUCTION </vt:lpstr>
      <vt:lpstr>UNIT TESTING</vt:lpstr>
      <vt:lpstr>WHY UNIT TESTING?</vt:lpstr>
      <vt:lpstr>JUNIT FRAMEWORK</vt:lpstr>
      <vt:lpstr>PowerPoint Presentation</vt:lpstr>
      <vt:lpstr>ANNOTATIONS AND ASSERTIONS IN JUNIT</vt:lpstr>
      <vt:lpstr>EXECUTION HOOKS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 Testing &amp; Mockito</dc:title>
  <dc:creator>., Ashwin</dc:creator>
  <cp:lastModifiedBy>., Ashwin</cp:lastModifiedBy>
  <cp:revision>5</cp:revision>
  <dcterms:created xsi:type="dcterms:W3CDTF">2021-09-11T06:21:51Z</dcterms:created>
  <dcterms:modified xsi:type="dcterms:W3CDTF">2021-09-11T07:35:18Z</dcterms:modified>
</cp:coreProperties>
</file>