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4B2BB-35E8-478C-81D6-3AE5FFB0DD75}"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CC6FF-AC1B-44D7-BFAF-16F54E62A060}" type="slidenum">
              <a:rPr lang="en-IN" smtClean="0"/>
              <a:t>‹#›</a:t>
            </a:fld>
            <a:endParaRPr lang="en-IN"/>
          </a:p>
        </p:txBody>
      </p:sp>
    </p:spTree>
    <p:extLst>
      <p:ext uri="{BB962C8B-B14F-4D97-AF65-F5344CB8AC3E}">
        <p14:creationId xmlns:p14="http://schemas.microsoft.com/office/powerpoint/2010/main" val="35413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2CC6FF-AC1B-44D7-BFAF-16F54E62A060}" type="slidenum">
              <a:rPr lang="en-IN" smtClean="0"/>
              <a:t>8</a:t>
            </a:fld>
            <a:endParaRPr lang="en-IN"/>
          </a:p>
        </p:txBody>
      </p:sp>
    </p:spTree>
    <p:extLst>
      <p:ext uri="{BB962C8B-B14F-4D97-AF65-F5344CB8AC3E}">
        <p14:creationId xmlns:p14="http://schemas.microsoft.com/office/powerpoint/2010/main" val="347940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7FFD-9AF6-2B3A-972D-002661B91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C8541-C58C-A397-F0B7-ADF0DA6BF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3BD9EA-F886-6B8B-073D-5F803966B730}"/>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5" name="Footer Placeholder 4">
            <a:extLst>
              <a:ext uri="{FF2B5EF4-FFF2-40B4-BE49-F238E27FC236}">
                <a16:creationId xmlns:a16="http://schemas.microsoft.com/office/drawing/2014/main" id="{783502D1-EA4E-EE02-884F-D3636ADE7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DD4EB-2C8F-1810-96E2-476C14723F4D}"/>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388200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48E5-DDD0-FAD1-2826-CFFA59791C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92A0F-6812-62D4-2377-9C89F3625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91DD9-01FC-CD2D-128E-C9AD511A0E07}"/>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5" name="Footer Placeholder 4">
            <a:extLst>
              <a:ext uri="{FF2B5EF4-FFF2-40B4-BE49-F238E27FC236}">
                <a16:creationId xmlns:a16="http://schemas.microsoft.com/office/drawing/2014/main" id="{B3D6BECF-B5A1-DA97-042E-B93076844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64D9C-D9D5-24AE-9EB5-97899794EAB9}"/>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41825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9A472C-73AE-F658-2829-98EB80318D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86484F-59B3-E9E8-3E2B-38F6A4394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8F875-3C73-F7D7-40A7-85912CB5CB64}"/>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5" name="Footer Placeholder 4">
            <a:extLst>
              <a:ext uri="{FF2B5EF4-FFF2-40B4-BE49-F238E27FC236}">
                <a16:creationId xmlns:a16="http://schemas.microsoft.com/office/drawing/2014/main" id="{83E2426D-3BD3-71BD-2AC6-A16E2F51B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EB1C0-35CE-A907-B3A8-D64CE9F6FFBD}"/>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99618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8E4-5710-9563-3CD4-0F3BC0D1C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EC5C43-0D79-E18D-536E-BC23AE4AB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E7A0A-A5D9-0368-2C6E-FDC6158145AB}"/>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5" name="Footer Placeholder 4">
            <a:extLst>
              <a:ext uri="{FF2B5EF4-FFF2-40B4-BE49-F238E27FC236}">
                <a16:creationId xmlns:a16="http://schemas.microsoft.com/office/drawing/2014/main" id="{179B6B8D-BD1D-CB76-1A82-E1C2ECB34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F46EF-5199-C77B-6E7B-D0251F7236E4}"/>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33742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5F5D-36A8-839D-5F47-DA694F26D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8E6AA4-6A93-B980-23DC-1BD414CE89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8854F-8A3E-8D0A-5234-2112E2589CB5}"/>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5" name="Footer Placeholder 4">
            <a:extLst>
              <a:ext uri="{FF2B5EF4-FFF2-40B4-BE49-F238E27FC236}">
                <a16:creationId xmlns:a16="http://schemas.microsoft.com/office/drawing/2014/main" id="{429DD11E-0736-E19B-7ED5-7023BD6BC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E3566-849F-1EED-360B-B9F303C644B8}"/>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35616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6855-88F6-F516-4363-370D6371D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08B2E-A2A8-11DF-FBF3-295BA465A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E4FA92-E07B-A108-7F59-4AB5397E4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00BF63-04E3-3A22-C559-B5FA84C2DA3D}"/>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6" name="Footer Placeholder 5">
            <a:extLst>
              <a:ext uri="{FF2B5EF4-FFF2-40B4-BE49-F238E27FC236}">
                <a16:creationId xmlns:a16="http://schemas.microsoft.com/office/drawing/2014/main" id="{78066AB0-03D3-8521-D0F4-BDD7727F8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2DEC49-A784-944C-DD58-13F0B8F05920}"/>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424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CCCB-66BF-5A6D-EBA0-754D9A9544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D91ADF-F2BD-466E-0EB4-3E0CABAB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C553F7-4F3C-FC2F-B957-96204C3F6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9397CC-006B-0C10-249E-FA61B99D6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FB962-18D0-3268-E739-3B1EF2170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D41613-23C7-8C90-88FD-D1184F2009E7}"/>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8" name="Footer Placeholder 7">
            <a:extLst>
              <a:ext uri="{FF2B5EF4-FFF2-40B4-BE49-F238E27FC236}">
                <a16:creationId xmlns:a16="http://schemas.microsoft.com/office/drawing/2014/main" id="{7937FE21-A03F-5B6F-67F2-480DD3895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666733-037B-42A0-253D-3F3ED3C767AC}"/>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8736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C80A-3C1F-5FB7-4DFE-E06BCF8EC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648182-5FF8-BFFA-CB4B-FA59C9F3FEF4}"/>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4" name="Footer Placeholder 3">
            <a:extLst>
              <a:ext uri="{FF2B5EF4-FFF2-40B4-BE49-F238E27FC236}">
                <a16:creationId xmlns:a16="http://schemas.microsoft.com/office/drawing/2014/main" id="{D7EFA424-3E5F-FA52-765E-F6C097F89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E05270-BEB5-9BF2-C3DF-AD73B3D2F544}"/>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34188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7A4F5-1835-E82B-02AB-52C4534E456F}"/>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3" name="Footer Placeholder 2">
            <a:extLst>
              <a:ext uri="{FF2B5EF4-FFF2-40B4-BE49-F238E27FC236}">
                <a16:creationId xmlns:a16="http://schemas.microsoft.com/office/drawing/2014/main" id="{1F546E83-6B1D-E70D-94C8-C75E0782C6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9F9236-028B-1637-472C-9D0F5D8CC435}"/>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192680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76C4-DB27-6E79-8199-B0C3CF9B9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747D96-F1A9-43EA-A5FE-E576A9198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74C672-9E7E-1BE9-4C08-FC4428FEE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92EA4-F5BD-D8C2-66D1-C79B14C4DDC6}"/>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6" name="Footer Placeholder 5">
            <a:extLst>
              <a:ext uri="{FF2B5EF4-FFF2-40B4-BE49-F238E27FC236}">
                <a16:creationId xmlns:a16="http://schemas.microsoft.com/office/drawing/2014/main" id="{353B649E-3CE1-5EA2-35A0-A8B6EE828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9D078-0F73-44D2-5A83-B722C307A867}"/>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41927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2CE8-1286-74B9-9CFB-F0A5109F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572AD6-2C68-5276-50DA-0BB1B7099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1FB775-0FEE-1201-CA5C-C31EB2BBF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70CCB-3715-988C-4FED-8892C86B1871}"/>
              </a:ext>
            </a:extLst>
          </p:cNvPr>
          <p:cNvSpPr>
            <a:spLocks noGrp="1"/>
          </p:cNvSpPr>
          <p:nvPr>
            <p:ph type="dt" sz="half" idx="10"/>
          </p:nvPr>
        </p:nvSpPr>
        <p:spPr/>
        <p:txBody>
          <a:bodyPr/>
          <a:lstStyle/>
          <a:p>
            <a:fld id="{3B7B015F-E5DA-4DE8-9A91-FE7A58C55F36}" type="datetimeFigureOut">
              <a:rPr lang="en-IN" smtClean="0"/>
              <a:t>08-04-2025</a:t>
            </a:fld>
            <a:endParaRPr lang="en-IN"/>
          </a:p>
        </p:txBody>
      </p:sp>
      <p:sp>
        <p:nvSpPr>
          <p:cNvPr id="6" name="Footer Placeholder 5">
            <a:extLst>
              <a:ext uri="{FF2B5EF4-FFF2-40B4-BE49-F238E27FC236}">
                <a16:creationId xmlns:a16="http://schemas.microsoft.com/office/drawing/2014/main" id="{F249BE91-C791-B262-CFEC-5ADA67419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E2F20-2D8D-7DC3-716D-DA2C27E54DC4}"/>
              </a:ext>
            </a:extLst>
          </p:cNvPr>
          <p:cNvSpPr>
            <a:spLocks noGrp="1"/>
          </p:cNvSpPr>
          <p:nvPr>
            <p:ph type="sldNum" sz="quarter" idx="12"/>
          </p:nvPr>
        </p:nvSpPr>
        <p:spPr/>
        <p:txBody>
          <a:bodyPr/>
          <a:lstStyle/>
          <a:p>
            <a:fld id="{79ED0D83-C1E0-47CB-B964-C20BAA29827C}" type="slidenum">
              <a:rPr lang="en-IN" smtClean="0"/>
              <a:t>‹#›</a:t>
            </a:fld>
            <a:endParaRPr lang="en-IN"/>
          </a:p>
        </p:txBody>
      </p:sp>
    </p:spTree>
    <p:extLst>
      <p:ext uri="{BB962C8B-B14F-4D97-AF65-F5344CB8AC3E}">
        <p14:creationId xmlns:p14="http://schemas.microsoft.com/office/powerpoint/2010/main" val="25886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EF120-F4B3-CC34-6E39-7F6A0912C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93FA3-E6CF-B9B1-C47C-72CCBC1FD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11C7-F854-6804-631E-7B943FD24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7B015F-E5DA-4DE8-9A91-FE7A58C55F36}" type="datetimeFigureOut">
              <a:rPr lang="en-IN" smtClean="0"/>
              <a:t>08-04-2025</a:t>
            </a:fld>
            <a:endParaRPr lang="en-IN"/>
          </a:p>
        </p:txBody>
      </p:sp>
      <p:sp>
        <p:nvSpPr>
          <p:cNvPr id="5" name="Footer Placeholder 4">
            <a:extLst>
              <a:ext uri="{FF2B5EF4-FFF2-40B4-BE49-F238E27FC236}">
                <a16:creationId xmlns:a16="http://schemas.microsoft.com/office/drawing/2014/main" id="{61E1F39A-0BEF-D392-6DA0-FAF8E59C8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EC4B258-341E-246B-03F7-258976F47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ED0D83-C1E0-47CB-B964-C20BAA29827C}" type="slidenum">
              <a:rPr lang="en-IN" smtClean="0"/>
              <a:t>‹#›</a:t>
            </a:fld>
            <a:endParaRPr lang="en-IN"/>
          </a:p>
        </p:txBody>
      </p:sp>
    </p:spTree>
    <p:extLst>
      <p:ext uri="{BB962C8B-B14F-4D97-AF65-F5344CB8AC3E}">
        <p14:creationId xmlns:p14="http://schemas.microsoft.com/office/powerpoint/2010/main" val="274580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CEB0-B284-B9F0-516E-C73D1057C841}"/>
              </a:ext>
            </a:extLst>
          </p:cNvPr>
          <p:cNvSpPr>
            <a:spLocks noGrp="1"/>
          </p:cNvSpPr>
          <p:nvPr>
            <p:ph type="ctrTitle"/>
          </p:nvPr>
        </p:nvSpPr>
        <p:spPr/>
        <p:txBody>
          <a:bodyPr/>
          <a:lstStyle/>
          <a:p>
            <a:r>
              <a:rPr lang="en-IN" dirty="0"/>
              <a:t>Mailbox (Gmail Clone)</a:t>
            </a:r>
          </a:p>
        </p:txBody>
      </p:sp>
      <p:sp>
        <p:nvSpPr>
          <p:cNvPr id="3" name="Subtitle 2">
            <a:extLst>
              <a:ext uri="{FF2B5EF4-FFF2-40B4-BE49-F238E27FC236}">
                <a16:creationId xmlns:a16="http://schemas.microsoft.com/office/drawing/2014/main" id="{0E3A7D68-86A5-BCE2-4E76-6007626FBC31}"/>
              </a:ext>
            </a:extLst>
          </p:cNvPr>
          <p:cNvSpPr>
            <a:spLocks noGrp="1"/>
          </p:cNvSpPr>
          <p:nvPr>
            <p:ph type="subTitle" idx="1"/>
          </p:nvPr>
        </p:nvSpPr>
        <p:spPr>
          <a:xfrm>
            <a:off x="370113" y="5735638"/>
            <a:ext cx="5159830" cy="697820"/>
          </a:xfrm>
        </p:spPr>
        <p:txBody>
          <a:bodyPr/>
          <a:lstStyle/>
          <a:p>
            <a:r>
              <a:rPr lang="en-IN" dirty="0"/>
              <a:t>Jignesh desai - 240160510007</a:t>
            </a:r>
          </a:p>
        </p:txBody>
      </p:sp>
    </p:spTree>
    <p:extLst>
      <p:ext uri="{BB962C8B-B14F-4D97-AF65-F5344CB8AC3E}">
        <p14:creationId xmlns:p14="http://schemas.microsoft.com/office/powerpoint/2010/main" val="25249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CC1B7-A1A8-4BC4-8838-871B4F8091F9}"/>
              </a:ext>
            </a:extLst>
          </p:cNvPr>
          <p:cNvSpPr txBox="1"/>
          <p:nvPr/>
        </p:nvSpPr>
        <p:spPr>
          <a:xfrm>
            <a:off x="119743" y="217714"/>
            <a:ext cx="11887200" cy="6186309"/>
          </a:xfrm>
          <a:prstGeom prst="rect">
            <a:avLst/>
          </a:prstGeom>
          <a:noFill/>
        </p:spPr>
        <p:txBody>
          <a:bodyPr wrap="square" rtlCol="0">
            <a:spAutoFit/>
          </a:bodyPr>
          <a:lstStyle/>
          <a:p>
            <a:pPr>
              <a:buNone/>
            </a:pPr>
            <a:r>
              <a:rPr lang="en-US" sz="2800" b="1" dirty="0"/>
              <a:t>1. Existing System</a:t>
            </a:r>
          </a:p>
          <a:p>
            <a:pPr>
              <a:buNone/>
            </a:pPr>
            <a:r>
              <a:rPr lang="en-US" sz="2400" dirty="0">
                <a:effectLst/>
              </a:rPr>
              <a:t>The existing system refers to popular email services like Gmail, Outlook, and Yahoo Mail, which are widely used for email communication. These systems typically include:</a:t>
            </a:r>
          </a:p>
          <a:p>
            <a:pPr marL="342900" indent="-342900">
              <a:buFont typeface="Arial" panose="020B0604020202020204" pitchFamily="34" charset="0"/>
              <a:buChar char="•"/>
            </a:pPr>
            <a:r>
              <a:rPr lang="en-US" sz="2400" b="1" dirty="0"/>
              <a:t>Features</a:t>
            </a:r>
            <a:r>
              <a:rPr lang="en-US" sz="2400" dirty="0"/>
              <a:t>: Email composition, inbox management, spam filtering, attachments, search functionality, and user authentication.</a:t>
            </a:r>
          </a:p>
          <a:p>
            <a:pPr marL="342900" indent="-342900">
              <a:buFont typeface="Arial" panose="020B0604020202020204" pitchFamily="34" charset="0"/>
              <a:buChar char="•"/>
            </a:pPr>
            <a:r>
              <a:rPr lang="en-US" sz="2400" b="1" dirty="0"/>
              <a:t>Infrastructure</a:t>
            </a:r>
            <a:r>
              <a:rPr lang="en-US" sz="2400" dirty="0"/>
              <a:t>: Hosted on cloud servers with robust security protocols (e.g., SSL/TLS) and scalable architectures.</a:t>
            </a:r>
          </a:p>
          <a:p>
            <a:endParaRPr lang="en-US" sz="2400" dirty="0"/>
          </a:p>
          <a:p>
            <a:r>
              <a:rPr lang="en-US" sz="2800" b="1" dirty="0"/>
              <a:t>2. Existing System Problems</a:t>
            </a:r>
          </a:p>
          <a:p>
            <a:pPr marL="914400" lvl="1" indent="-457200">
              <a:buFont typeface="+mj-lt"/>
              <a:buAutoNum type="alphaUcPeriod"/>
            </a:pPr>
            <a:r>
              <a:rPr lang="en-US" sz="2400" b="1" dirty="0"/>
              <a:t>Complexity</a:t>
            </a:r>
          </a:p>
          <a:p>
            <a:pPr marL="1257300" lvl="2" indent="-342900">
              <a:buFont typeface="Arial" panose="020B0604020202020204" pitchFamily="34" charset="0"/>
              <a:buChar char="•"/>
            </a:pPr>
            <a:r>
              <a:rPr lang="en-US" sz="2400" b="1" dirty="0"/>
              <a:t>Description</a:t>
            </a:r>
            <a:r>
              <a:rPr lang="en-US" sz="2400" dirty="0"/>
              <a:t>: Modern email systems are packed with an extensive array of features, including advanced spam filtering, calendar integration, task management, and AI-driven suggestions. While these are beneficial for power users, they can overwhelm casual or less tech-savvy users who only need basic email functionality (e.g., sending and receiving messages).</a:t>
            </a:r>
          </a:p>
          <a:p>
            <a:endParaRPr lang="en-US" sz="2400" dirty="0"/>
          </a:p>
        </p:txBody>
      </p:sp>
    </p:spTree>
    <p:extLst>
      <p:ext uri="{BB962C8B-B14F-4D97-AF65-F5344CB8AC3E}">
        <p14:creationId xmlns:p14="http://schemas.microsoft.com/office/powerpoint/2010/main" val="328367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590C3B-AE8E-9706-84D9-4F6735006880}"/>
              </a:ext>
            </a:extLst>
          </p:cNvPr>
          <p:cNvSpPr txBox="1"/>
          <p:nvPr/>
        </p:nvSpPr>
        <p:spPr>
          <a:xfrm>
            <a:off x="261257" y="293914"/>
            <a:ext cx="11778343" cy="7109639"/>
          </a:xfrm>
          <a:prstGeom prst="rect">
            <a:avLst/>
          </a:prstGeom>
          <a:noFill/>
        </p:spPr>
        <p:txBody>
          <a:bodyPr wrap="square" rtlCol="0">
            <a:spAutoFit/>
          </a:bodyPr>
          <a:lstStyle/>
          <a:p>
            <a:pPr marL="1257300" lvl="2" indent="-342900">
              <a:buFont typeface="Arial" panose="020B0604020202020204" pitchFamily="34" charset="0"/>
              <a:buChar char="•"/>
            </a:pPr>
            <a:r>
              <a:rPr lang="en-US" sz="2400" b="1" dirty="0"/>
              <a:t>Example</a:t>
            </a:r>
            <a:r>
              <a:rPr lang="en-US" sz="2400" dirty="0"/>
              <a:t>: Gmail’s interface includes labels, filters, and nested folders, which might confuse a user accustomed to a simpler inbox. Similarly, Outlook’s integration with Microsoft Teams and OneDrive adds layers of complexity that may not be necessary for all employees.</a:t>
            </a:r>
          </a:p>
          <a:p>
            <a:pPr lvl="1"/>
            <a:endParaRPr lang="en-IN" dirty="0"/>
          </a:p>
          <a:p>
            <a:pPr lvl="1"/>
            <a:r>
              <a:rPr lang="en-IN" sz="2400" b="1" dirty="0"/>
              <a:t>B. Dependency</a:t>
            </a:r>
          </a:p>
          <a:p>
            <a:pPr marL="1371600" lvl="2" indent="-457200">
              <a:buFont typeface="+mj-lt"/>
              <a:buAutoNum type="arabicPeriod"/>
            </a:pPr>
            <a:r>
              <a:rPr lang="en-US" sz="2400" b="1" dirty="0"/>
              <a:t>Gmail Outages (e.g., the 2020 Incident Affecting Millions)</a:t>
            </a:r>
          </a:p>
          <a:p>
            <a:pPr marL="1657350" lvl="3" indent="-285750">
              <a:buFont typeface="Wingdings" panose="05000000000000000000" pitchFamily="2" charset="2"/>
              <a:buChar char="Ø"/>
            </a:pPr>
            <a:r>
              <a:rPr lang="en-US" sz="2400" b="1" dirty="0"/>
              <a:t>incidents</a:t>
            </a:r>
            <a:r>
              <a:rPr lang="en-US" sz="2400" dirty="0"/>
              <a:t>: On August 11, 2020, Gmail experienced a significant outage that affected millions of users globally. The disruption lasted for several hours, preventing users from accessing their inboxes, sending emails, or using related Google services (e.g., Google Drive, Calendar). </a:t>
            </a:r>
          </a:p>
          <a:p>
            <a:pPr lvl="2"/>
            <a:r>
              <a:rPr lang="en-US" sz="2400" b="1" dirty="0"/>
              <a:t>2. Outlook’s Dependency on Azure Servers</a:t>
            </a:r>
          </a:p>
          <a:p>
            <a:pPr marL="1657350" lvl="3" indent="-285750">
              <a:buFont typeface="Wingdings" panose="05000000000000000000" pitchFamily="2" charset="2"/>
              <a:buChar char="Ø"/>
            </a:pPr>
            <a:r>
              <a:rPr lang="en-IN" sz="2400" b="1" dirty="0"/>
              <a:t>Incidents</a:t>
            </a:r>
            <a:r>
              <a:rPr lang="en-IN" sz="2400" dirty="0"/>
              <a:t>: Periodic Azure outages (e.g., the September 2021 outage affecting multiple Microsoft services, including Outlook) have disrupted email access for enterprise users. These incidents often stem from hardware failures, software bugs, or network issues in Azure’s infrastructure.</a:t>
            </a:r>
          </a:p>
          <a:p>
            <a:endParaRPr lang="en-IN" dirty="0"/>
          </a:p>
          <a:p>
            <a:endParaRPr lang="en-IN" dirty="0"/>
          </a:p>
          <a:p>
            <a:endParaRPr lang="en-IN" dirty="0"/>
          </a:p>
        </p:txBody>
      </p:sp>
    </p:spTree>
    <p:extLst>
      <p:ext uri="{BB962C8B-B14F-4D97-AF65-F5344CB8AC3E}">
        <p14:creationId xmlns:p14="http://schemas.microsoft.com/office/powerpoint/2010/main" val="96864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4652C-D0C0-DD65-FA83-610F8257B5B0}"/>
              </a:ext>
            </a:extLst>
          </p:cNvPr>
          <p:cNvSpPr txBox="1"/>
          <p:nvPr/>
        </p:nvSpPr>
        <p:spPr>
          <a:xfrm>
            <a:off x="381000" y="108858"/>
            <a:ext cx="11430000" cy="4832092"/>
          </a:xfrm>
          <a:prstGeom prst="rect">
            <a:avLst/>
          </a:prstGeom>
          <a:noFill/>
        </p:spPr>
        <p:txBody>
          <a:bodyPr wrap="square" rtlCol="0">
            <a:spAutoFit/>
          </a:bodyPr>
          <a:lstStyle/>
          <a:p>
            <a:r>
              <a:rPr lang="en-IN" sz="2800" b="1" dirty="0"/>
              <a:t>3.New System </a:t>
            </a:r>
          </a:p>
          <a:p>
            <a:pPr marL="800100" lvl="1" indent="-342900">
              <a:buFont typeface="Arial" panose="020B0604020202020204" pitchFamily="34" charset="0"/>
              <a:buChar char="•"/>
            </a:pPr>
            <a:r>
              <a:rPr lang="en-US" sz="2400" dirty="0"/>
              <a:t>GmailBox is a web-based email client designed to mimic the core functionalities of Gmail, providing users with a platform to send, receive, and manage emails. The project leverages Java Servlets and JSP for server-side logic, with HTML, CSS, and jQuery for a responsive and interactive front-end. and leverages </a:t>
            </a:r>
            <a:r>
              <a:rPr lang="en-US" sz="2400" b="1" dirty="0"/>
              <a:t>hMailServer</a:t>
            </a:r>
            <a:r>
              <a:rPr lang="en-US" sz="2400" dirty="0"/>
              <a:t> as the email server to handle mail storage, delivery, and retrieve.</a:t>
            </a:r>
          </a:p>
          <a:p>
            <a:endParaRPr lang="en-US" dirty="0"/>
          </a:p>
          <a:p>
            <a:r>
              <a:rPr lang="en-US" sz="2800" b="1" dirty="0"/>
              <a:t>4. Need for a New System</a:t>
            </a:r>
          </a:p>
          <a:p>
            <a:pPr marL="742950" lvl="1" indent="-285750">
              <a:buFont typeface="Arial" panose="020B0604020202020204" pitchFamily="34" charset="0"/>
              <a:buChar char="•"/>
            </a:pPr>
            <a:r>
              <a:rPr lang="en-US" sz="2400" b="1" dirty="0"/>
              <a:t>Simplicity</a:t>
            </a:r>
            <a:r>
              <a:rPr lang="en-US" sz="2400" dirty="0"/>
              <a:t>: Provide a lightweight, user-friendly email client with essential features.</a:t>
            </a:r>
          </a:p>
          <a:p>
            <a:pPr marL="742950" lvl="1" indent="-285750">
              <a:buFont typeface="Arial" panose="020B0604020202020204" pitchFamily="34" charset="0"/>
              <a:buChar char="•"/>
            </a:pPr>
            <a:r>
              <a:rPr lang="en-US" sz="2400" b="1" dirty="0"/>
              <a:t>Privacy</a:t>
            </a:r>
            <a:r>
              <a:rPr lang="en-US" sz="2400" dirty="0"/>
              <a:t>: Minimize data collection and ensure secure email handling.</a:t>
            </a:r>
          </a:p>
          <a:p>
            <a:endParaRPr lang="en-US" dirty="0"/>
          </a:p>
        </p:txBody>
      </p:sp>
    </p:spTree>
    <p:extLst>
      <p:ext uri="{BB962C8B-B14F-4D97-AF65-F5344CB8AC3E}">
        <p14:creationId xmlns:p14="http://schemas.microsoft.com/office/powerpoint/2010/main" val="218511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C80B0-9EF1-65E5-12EE-D1D8923DD500}"/>
              </a:ext>
            </a:extLst>
          </p:cNvPr>
          <p:cNvSpPr txBox="1"/>
          <p:nvPr/>
        </p:nvSpPr>
        <p:spPr>
          <a:xfrm>
            <a:off x="261257" y="348343"/>
            <a:ext cx="11723914" cy="3754874"/>
          </a:xfrm>
          <a:prstGeom prst="rect">
            <a:avLst/>
          </a:prstGeom>
          <a:noFill/>
        </p:spPr>
        <p:txBody>
          <a:bodyPr wrap="square" rtlCol="0">
            <a:spAutoFit/>
          </a:bodyPr>
          <a:lstStyle/>
          <a:p>
            <a:pPr lvl="1"/>
            <a:endParaRPr lang="en-US" sz="2400" dirty="0"/>
          </a:p>
          <a:p>
            <a:pPr>
              <a:buNone/>
            </a:pPr>
            <a:r>
              <a:rPr lang="en-US" sz="2800" b="1" dirty="0"/>
              <a:t>5. New System Objectives</a:t>
            </a:r>
          </a:p>
          <a:p>
            <a:pPr>
              <a:buNone/>
            </a:pPr>
            <a:r>
              <a:rPr lang="en-US" sz="2400" dirty="0">
                <a:effectLst/>
              </a:rPr>
              <a:t>The primary objectives of GmailBox are:</a:t>
            </a:r>
          </a:p>
          <a:p>
            <a:pPr lvl="1">
              <a:buFont typeface="Arial" panose="020B0604020202020204" pitchFamily="34" charset="0"/>
              <a:buChar char="•"/>
            </a:pPr>
            <a:r>
              <a:rPr lang="en-US" sz="2400" b="1" dirty="0"/>
              <a:t> User Authentication</a:t>
            </a:r>
            <a:r>
              <a:rPr lang="en-US" sz="2400" dirty="0"/>
              <a:t>: Implement secure login and logout mechanisms to protect user data.</a:t>
            </a:r>
          </a:p>
          <a:p>
            <a:pPr lvl="1">
              <a:buFont typeface="Arial" panose="020B0604020202020204" pitchFamily="34" charset="0"/>
              <a:buChar char="•"/>
            </a:pPr>
            <a:r>
              <a:rPr lang="en-US" sz="2400" b="1" dirty="0"/>
              <a:t> Email Management</a:t>
            </a:r>
            <a:r>
              <a:rPr lang="en-US" sz="2400" dirty="0"/>
              <a:t>: Enable users to send, receive, </a:t>
            </a:r>
            <a:r>
              <a:rPr lang="en-US" sz="2400" dirty="0" err="1"/>
              <a:t>delete,search</a:t>
            </a:r>
            <a:r>
              <a:rPr lang="en-US" sz="2400" dirty="0"/>
              <a:t> and organize emails efficiently.</a:t>
            </a:r>
          </a:p>
          <a:p>
            <a:pPr lvl="1">
              <a:buFont typeface="Arial" panose="020B0604020202020204" pitchFamily="34" charset="0"/>
              <a:buChar char="•"/>
            </a:pPr>
            <a:r>
              <a:rPr lang="en-US" sz="2400" b="1" dirty="0"/>
              <a:t> Responsive Design</a:t>
            </a:r>
            <a:r>
              <a:rPr lang="en-US" sz="2400" dirty="0"/>
              <a:t>: Ensure the interface is accessible on desktops, tablets, and mobile devices using HTML, CSS, and jQuery.</a:t>
            </a:r>
          </a:p>
          <a:p>
            <a:endParaRPr lang="en-IN" dirty="0"/>
          </a:p>
        </p:txBody>
      </p:sp>
    </p:spTree>
    <p:extLst>
      <p:ext uri="{BB962C8B-B14F-4D97-AF65-F5344CB8AC3E}">
        <p14:creationId xmlns:p14="http://schemas.microsoft.com/office/powerpoint/2010/main" val="77403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67934-4D8B-4B26-8737-BE3F016FD855}"/>
              </a:ext>
            </a:extLst>
          </p:cNvPr>
          <p:cNvSpPr txBox="1"/>
          <p:nvPr/>
        </p:nvSpPr>
        <p:spPr>
          <a:xfrm>
            <a:off x="446314" y="402771"/>
            <a:ext cx="11321143" cy="5232202"/>
          </a:xfrm>
          <a:prstGeom prst="rect">
            <a:avLst/>
          </a:prstGeom>
          <a:noFill/>
        </p:spPr>
        <p:txBody>
          <a:bodyPr wrap="square" rtlCol="0">
            <a:spAutoFit/>
          </a:bodyPr>
          <a:lstStyle/>
          <a:p>
            <a:pPr>
              <a:buNone/>
            </a:pPr>
            <a:r>
              <a:rPr lang="en-IN" sz="2800" b="1" dirty="0"/>
              <a:t>6. Scope of the Project</a:t>
            </a:r>
          </a:p>
          <a:p>
            <a:pPr>
              <a:buFont typeface="Arial" panose="020B0604020202020204" pitchFamily="34" charset="0"/>
              <a:buChar char="•"/>
            </a:pPr>
            <a:r>
              <a:rPr lang="en-IN" sz="2400" b="1" dirty="0"/>
              <a:t> Functional Scope</a:t>
            </a:r>
            <a:r>
              <a:rPr lang="en-IN" sz="2400" dirty="0"/>
              <a:t>: </a:t>
            </a:r>
          </a:p>
          <a:p>
            <a:pPr marL="742950" lvl="1" indent="-285750">
              <a:buFont typeface="Arial" panose="020B0604020202020204" pitchFamily="34" charset="0"/>
              <a:buChar char="•"/>
            </a:pPr>
            <a:r>
              <a:rPr lang="en-IN" sz="2400" dirty="0"/>
              <a:t>User registration and login.</a:t>
            </a:r>
          </a:p>
          <a:p>
            <a:pPr marL="742950" lvl="1" indent="-285750">
              <a:buFont typeface="Arial" panose="020B0604020202020204" pitchFamily="34" charset="0"/>
              <a:buChar char="•"/>
            </a:pPr>
            <a:r>
              <a:rPr lang="en-IN" sz="2400" dirty="0"/>
              <a:t>Inbox, sent email management.</a:t>
            </a:r>
          </a:p>
          <a:p>
            <a:pPr marL="742950" lvl="1" indent="-285750">
              <a:buFont typeface="Arial" panose="020B0604020202020204" pitchFamily="34" charset="0"/>
              <a:buChar char="•"/>
            </a:pPr>
            <a:r>
              <a:rPr lang="en-IN" sz="2400" dirty="0"/>
              <a:t>Compose and send emails with text.</a:t>
            </a:r>
          </a:p>
          <a:p>
            <a:pPr marL="742950" lvl="1" indent="-285750">
              <a:buFont typeface="Arial" panose="020B0604020202020204" pitchFamily="34" charset="0"/>
              <a:buChar char="•"/>
            </a:pPr>
            <a:r>
              <a:rPr lang="en-IN" sz="2400" dirty="0"/>
              <a:t>Delete and Basic search functionality within emails.</a:t>
            </a:r>
          </a:p>
          <a:p>
            <a:pPr>
              <a:buFont typeface="Arial" panose="020B0604020202020204" pitchFamily="34" charset="0"/>
              <a:buChar char="•"/>
            </a:pPr>
            <a:r>
              <a:rPr lang="en-IN" sz="2400" b="1" dirty="0"/>
              <a:t> Technical Scope</a:t>
            </a:r>
            <a:r>
              <a:rPr lang="en-IN" sz="2400" dirty="0"/>
              <a:t>: </a:t>
            </a:r>
          </a:p>
          <a:p>
            <a:pPr marL="742950" lvl="1" indent="-285750">
              <a:buFont typeface="Arial" panose="020B0604020202020204" pitchFamily="34" charset="0"/>
              <a:buChar char="•"/>
            </a:pPr>
            <a:r>
              <a:rPr lang="en-IN" sz="2400" dirty="0"/>
              <a:t>Server-side: Java Servlets, JSP for email storage.</a:t>
            </a:r>
          </a:p>
          <a:p>
            <a:pPr marL="742950" lvl="1" indent="-285750">
              <a:buFont typeface="Arial" panose="020B0604020202020204" pitchFamily="34" charset="0"/>
              <a:buChar char="•"/>
            </a:pPr>
            <a:r>
              <a:rPr lang="en-IN" sz="2400" dirty="0"/>
              <a:t>Client-side: HTML for structure, CSS for styling, and jQuery for dynamic interactions (e.g., AJAX for finding and deleting emails).</a:t>
            </a:r>
          </a:p>
          <a:p>
            <a:pPr marL="742950" lvl="1" indent="-285750">
              <a:buFont typeface="Arial" panose="020B0604020202020204" pitchFamily="34" charset="0"/>
              <a:buChar char="•"/>
            </a:pPr>
            <a:r>
              <a:rPr lang="en-IN" sz="2400" dirty="0"/>
              <a:t>Deployment: Local server (e.g., Apache Tomcat) with potential for cloud hosting.</a:t>
            </a:r>
          </a:p>
          <a:p>
            <a:pPr marL="742950" lvl="1" indent="-285750">
              <a:buFont typeface="Arial" panose="020B0604020202020204" pitchFamily="34" charset="0"/>
              <a:buChar char="•"/>
            </a:pPr>
            <a:r>
              <a:rPr lang="en-IN" sz="2400" dirty="0"/>
              <a:t>Email Server : </a:t>
            </a:r>
            <a:r>
              <a:rPr lang="en-IN" sz="2400" dirty="0" err="1"/>
              <a:t>Hmailserver</a:t>
            </a:r>
            <a:endParaRPr lang="en-IN" sz="2400" dirty="0"/>
          </a:p>
          <a:p>
            <a:endParaRPr lang="en-IN" dirty="0"/>
          </a:p>
        </p:txBody>
      </p:sp>
    </p:spTree>
    <p:extLst>
      <p:ext uri="{BB962C8B-B14F-4D97-AF65-F5344CB8AC3E}">
        <p14:creationId xmlns:p14="http://schemas.microsoft.com/office/powerpoint/2010/main" val="240372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B6D43-AC86-1FF6-D464-000583C6ABDC}"/>
              </a:ext>
            </a:extLst>
          </p:cNvPr>
          <p:cNvSpPr txBox="1"/>
          <p:nvPr/>
        </p:nvSpPr>
        <p:spPr>
          <a:xfrm>
            <a:off x="0" y="21066"/>
            <a:ext cx="6096000" cy="523220"/>
          </a:xfrm>
          <a:prstGeom prst="rect">
            <a:avLst/>
          </a:prstGeom>
          <a:noFill/>
        </p:spPr>
        <p:txBody>
          <a:bodyPr wrap="square">
            <a:spAutoFit/>
          </a:bodyPr>
          <a:lstStyle/>
          <a:p>
            <a:pPr>
              <a:buNone/>
            </a:pPr>
            <a:r>
              <a:rPr lang="en-IN" sz="2800" b="1" dirty="0"/>
              <a:t>Class Diagram</a:t>
            </a:r>
          </a:p>
        </p:txBody>
      </p:sp>
      <p:sp>
        <p:nvSpPr>
          <p:cNvPr id="4" name="Rectangle 3">
            <a:extLst>
              <a:ext uri="{FF2B5EF4-FFF2-40B4-BE49-F238E27FC236}">
                <a16:creationId xmlns:a16="http://schemas.microsoft.com/office/drawing/2014/main" id="{60EC0D49-6F81-CA60-EDEC-CD3354FB67A1}"/>
              </a:ext>
            </a:extLst>
          </p:cNvPr>
          <p:cNvSpPr/>
          <p:nvPr/>
        </p:nvSpPr>
        <p:spPr>
          <a:xfrm>
            <a:off x="1" y="2862952"/>
            <a:ext cx="2699656" cy="4463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sp>
        <p:nvSpPr>
          <p:cNvPr id="5" name="Rectangle 4">
            <a:extLst>
              <a:ext uri="{FF2B5EF4-FFF2-40B4-BE49-F238E27FC236}">
                <a16:creationId xmlns:a16="http://schemas.microsoft.com/office/drawing/2014/main" id="{5A1B739A-40E8-EEAC-90C9-18C4E3DC97D9}"/>
              </a:ext>
            </a:extLst>
          </p:cNvPr>
          <p:cNvSpPr/>
          <p:nvPr/>
        </p:nvSpPr>
        <p:spPr>
          <a:xfrm>
            <a:off x="-21773" y="3320141"/>
            <a:ext cx="2721424" cy="642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-email</a:t>
            </a:r>
          </a:p>
          <a:p>
            <a:r>
              <a:rPr lang="en-IN" dirty="0"/>
              <a:t>-password</a:t>
            </a:r>
          </a:p>
        </p:txBody>
      </p:sp>
      <p:sp>
        <p:nvSpPr>
          <p:cNvPr id="6" name="Rectangle 5">
            <a:extLst>
              <a:ext uri="{FF2B5EF4-FFF2-40B4-BE49-F238E27FC236}">
                <a16:creationId xmlns:a16="http://schemas.microsoft.com/office/drawing/2014/main" id="{085B79EB-B25B-B3D5-5B9F-D3599FD69B7E}"/>
              </a:ext>
            </a:extLst>
          </p:cNvPr>
          <p:cNvSpPr/>
          <p:nvPr/>
        </p:nvSpPr>
        <p:spPr>
          <a:xfrm>
            <a:off x="7717968" y="2188037"/>
            <a:ext cx="4278087" cy="27867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+loginService(User user):boolean</a:t>
            </a:r>
          </a:p>
          <a:p>
            <a:r>
              <a:rPr lang="en-IN" dirty="0"/>
              <a:t>+inboxMailsFetch(User user):Message[]</a:t>
            </a:r>
          </a:p>
          <a:p>
            <a:r>
              <a:rPr lang="en-IN" dirty="0"/>
              <a:t>+sentMailsFetch(User user):Message[]</a:t>
            </a:r>
          </a:p>
          <a:p>
            <a:r>
              <a:rPr lang="en-IN" dirty="0"/>
              <a:t>+sendMail(User user,String toEmail,String subject,String msg):boolean</a:t>
            </a:r>
          </a:p>
          <a:p>
            <a:r>
              <a:rPr lang="en-IN" dirty="0"/>
              <a:t>+deleteInboxMails(User user,String indices):boolean</a:t>
            </a:r>
          </a:p>
          <a:p>
            <a:r>
              <a:rPr lang="en-IN" dirty="0"/>
              <a:t>+deleteSentMails(User user,String indices):boolean</a:t>
            </a:r>
          </a:p>
        </p:txBody>
      </p:sp>
      <p:sp>
        <p:nvSpPr>
          <p:cNvPr id="7" name="Rectangle 6">
            <a:extLst>
              <a:ext uri="{FF2B5EF4-FFF2-40B4-BE49-F238E27FC236}">
                <a16:creationId xmlns:a16="http://schemas.microsoft.com/office/drawing/2014/main" id="{DB51AE51-B021-DA93-B621-62ED60084CC4}"/>
              </a:ext>
            </a:extLst>
          </p:cNvPr>
          <p:cNvSpPr/>
          <p:nvPr/>
        </p:nvSpPr>
        <p:spPr>
          <a:xfrm>
            <a:off x="7696200" y="1665518"/>
            <a:ext cx="4397830" cy="544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HmailServerInteraction</a:t>
            </a:r>
          </a:p>
        </p:txBody>
      </p:sp>
      <p:sp>
        <p:nvSpPr>
          <p:cNvPr id="8" name="Rectangle 7">
            <a:extLst>
              <a:ext uri="{FF2B5EF4-FFF2-40B4-BE49-F238E27FC236}">
                <a16:creationId xmlns:a16="http://schemas.microsoft.com/office/drawing/2014/main" id="{D3A99A8E-0AAA-70B7-2149-647C99A73239}"/>
              </a:ext>
            </a:extLst>
          </p:cNvPr>
          <p:cNvSpPr/>
          <p:nvPr/>
        </p:nvSpPr>
        <p:spPr>
          <a:xfrm>
            <a:off x="3167740" y="751112"/>
            <a:ext cx="3668486"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processRequest(request,response)</a:t>
            </a:r>
          </a:p>
        </p:txBody>
      </p:sp>
      <p:sp>
        <p:nvSpPr>
          <p:cNvPr id="9" name="Rectangle 8">
            <a:extLst>
              <a:ext uri="{FF2B5EF4-FFF2-40B4-BE49-F238E27FC236}">
                <a16:creationId xmlns:a16="http://schemas.microsoft.com/office/drawing/2014/main" id="{885C7B6A-2FEC-A68A-81DC-592F68BFE1E7}"/>
              </a:ext>
            </a:extLst>
          </p:cNvPr>
          <p:cNvSpPr/>
          <p:nvPr/>
        </p:nvSpPr>
        <p:spPr>
          <a:xfrm>
            <a:off x="3156859" y="326569"/>
            <a:ext cx="3668486" cy="435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LoginServlet</a:t>
            </a:r>
            <a:endParaRPr lang="en-IN" dirty="0"/>
          </a:p>
        </p:txBody>
      </p:sp>
      <p:sp>
        <p:nvSpPr>
          <p:cNvPr id="10" name="Rectangle 9">
            <a:extLst>
              <a:ext uri="{FF2B5EF4-FFF2-40B4-BE49-F238E27FC236}">
                <a16:creationId xmlns:a16="http://schemas.microsoft.com/office/drawing/2014/main" id="{1188D999-A267-0990-5BF0-F6C322A70255}"/>
              </a:ext>
            </a:extLst>
          </p:cNvPr>
          <p:cNvSpPr/>
          <p:nvPr/>
        </p:nvSpPr>
        <p:spPr>
          <a:xfrm>
            <a:off x="3178625" y="1501836"/>
            <a:ext cx="3668486" cy="435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InboxMailServlet</a:t>
            </a:r>
            <a:endParaRPr lang="en-IN" dirty="0"/>
          </a:p>
        </p:txBody>
      </p:sp>
      <p:sp>
        <p:nvSpPr>
          <p:cNvPr id="11" name="Rectangle 10">
            <a:extLst>
              <a:ext uri="{FF2B5EF4-FFF2-40B4-BE49-F238E27FC236}">
                <a16:creationId xmlns:a16="http://schemas.microsoft.com/office/drawing/2014/main" id="{2A5297CF-9EDD-1521-2B82-A48C8DB95E5A}"/>
              </a:ext>
            </a:extLst>
          </p:cNvPr>
          <p:cNvSpPr/>
          <p:nvPr/>
        </p:nvSpPr>
        <p:spPr>
          <a:xfrm>
            <a:off x="3178629" y="1948898"/>
            <a:ext cx="3668486"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processRequest(request,response)</a:t>
            </a:r>
          </a:p>
        </p:txBody>
      </p:sp>
      <p:sp>
        <p:nvSpPr>
          <p:cNvPr id="12" name="Rectangle 11">
            <a:extLst>
              <a:ext uri="{FF2B5EF4-FFF2-40B4-BE49-F238E27FC236}">
                <a16:creationId xmlns:a16="http://schemas.microsoft.com/office/drawing/2014/main" id="{AFEB3CCD-4458-BA0D-CB7A-5FCC82BC04AE}"/>
              </a:ext>
            </a:extLst>
          </p:cNvPr>
          <p:cNvSpPr/>
          <p:nvPr/>
        </p:nvSpPr>
        <p:spPr>
          <a:xfrm>
            <a:off x="3189516" y="2661567"/>
            <a:ext cx="3668486" cy="435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SendMailServlet</a:t>
            </a:r>
            <a:endParaRPr lang="en-IN" dirty="0"/>
          </a:p>
        </p:txBody>
      </p:sp>
      <p:sp>
        <p:nvSpPr>
          <p:cNvPr id="13" name="Rectangle 12">
            <a:extLst>
              <a:ext uri="{FF2B5EF4-FFF2-40B4-BE49-F238E27FC236}">
                <a16:creationId xmlns:a16="http://schemas.microsoft.com/office/drawing/2014/main" id="{040AB926-8DFC-6CD3-ABD8-B15122550FA7}"/>
              </a:ext>
            </a:extLst>
          </p:cNvPr>
          <p:cNvSpPr/>
          <p:nvPr/>
        </p:nvSpPr>
        <p:spPr>
          <a:xfrm>
            <a:off x="3200397" y="3042569"/>
            <a:ext cx="3668486"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processRequest(request,response)</a:t>
            </a:r>
          </a:p>
        </p:txBody>
      </p:sp>
      <p:sp>
        <p:nvSpPr>
          <p:cNvPr id="14" name="Rectangle 13">
            <a:extLst>
              <a:ext uri="{FF2B5EF4-FFF2-40B4-BE49-F238E27FC236}">
                <a16:creationId xmlns:a16="http://schemas.microsoft.com/office/drawing/2014/main" id="{09D8299F-58A4-0FAE-C899-FD2FF3F3B4E7}"/>
              </a:ext>
            </a:extLst>
          </p:cNvPr>
          <p:cNvSpPr/>
          <p:nvPr/>
        </p:nvSpPr>
        <p:spPr>
          <a:xfrm>
            <a:off x="3189516" y="3750844"/>
            <a:ext cx="3668486" cy="435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SentMailServlet</a:t>
            </a:r>
            <a:endParaRPr lang="en-IN" dirty="0"/>
          </a:p>
        </p:txBody>
      </p:sp>
      <p:sp>
        <p:nvSpPr>
          <p:cNvPr id="15" name="Rectangle 14">
            <a:extLst>
              <a:ext uri="{FF2B5EF4-FFF2-40B4-BE49-F238E27FC236}">
                <a16:creationId xmlns:a16="http://schemas.microsoft.com/office/drawing/2014/main" id="{C421DBB2-23C6-BB9B-3F1E-DA9F6A3E1BC0}"/>
              </a:ext>
            </a:extLst>
          </p:cNvPr>
          <p:cNvSpPr/>
          <p:nvPr/>
        </p:nvSpPr>
        <p:spPr>
          <a:xfrm>
            <a:off x="3189515" y="4159070"/>
            <a:ext cx="3668486"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processRequest(request,response)</a:t>
            </a:r>
          </a:p>
        </p:txBody>
      </p:sp>
      <p:sp>
        <p:nvSpPr>
          <p:cNvPr id="16" name="Rectangle 15">
            <a:extLst>
              <a:ext uri="{FF2B5EF4-FFF2-40B4-BE49-F238E27FC236}">
                <a16:creationId xmlns:a16="http://schemas.microsoft.com/office/drawing/2014/main" id="{5F5470F3-B071-4FA0-475D-8B18CD38C1A0}"/>
              </a:ext>
            </a:extLst>
          </p:cNvPr>
          <p:cNvSpPr/>
          <p:nvPr/>
        </p:nvSpPr>
        <p:spPr>
          <a:xfrm>
            <a:off x="3178630" y="4828527"/>
            <a:ext cx="3668486" cy="435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DeleteMailServlet</a:t>
            </a:r>
            <a:endParaRPr lang="en-IN" dirty="0"/>
          </a:p>
        </p:txBody>
      </p:sp>
      <p:sp>
        <p:nvSpPr>
          <p:cNvPr id="17" name="Rectangle 16">
            <a:extLst>
              <a:ext uri="{FF2B5EF4-FFF2-40B4-BE49-F238E27FC236}">
                <a16:creationId xmlns:a16="http://schemas.microsoft.com/office/drawing/2014/main" id="{F8563344-765D-497B-0481-013F7E660DF0}"/>
              </a:ext>
            </a:extLst>
          </p:cNvPr>
          <p:cNvSpPr/>
          <p:nvPr/>
        </p:nvSpPr>
        <p:spPr>
          <a:xfrm>
            <a:off x="3167744" y="5257091"/>
            <a:ext cx="3668486"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processRequest(request,response)</a:t>
            </a:r>
          </a:p>
        </p:txBody>
      </p:sp>
      <p:sp>
        <p:nvSpPr>
          <p:cNvPr id="18" name="Rectangle 17">
            <a:extLst>
              <a:ext uri="{FF2B5EF4-FFF2-40B4-BE49-F238E27FC236}">
                <a16:creationId xmlns:a16="http://schemas.microsoft.com/office/drawing/2014/main" id="{181EBB18-E323-FF32-E6A9-1694EC5118A1}"/>
              </a:ext>
            </a:extLst>
          </p:cNvPr>
          <p:cNvSpPr/>
          <p:nvPr/>
        </p:nvSpPr>
        <p:spPr>
          <a:xfrm>
            <a:off x="3178629" y="5889174"/>
            <a:ext cx="3668486" cy="435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LogoutServlet</a:t>
            </a:r>
            <a:endParaRPr lang="en-IN" dirty="0"/>
          </a:p>
        </p:txBody>
      </p:sp>
      <p:sp>
        <p:nvSpPr>
          <p:cNvPr id="19" name="Rectangle 18">
            <a:extLst>
              <a:ext uri="{FF2B5EF4-FFF2-40B4-BE49-F238E27FC236}">
                <a16:creationId xmlns:a16="http://schemas.microsoft.com/office/drawing/2014/main" id="{56698317-A05B-D5D4-6536-22B32B34ADAE}"/>
              </a:ext>
            </a:extLst>
          </p:cNvPr>
          <p:cNvSpPr/>
          <p:nvPr/>
        </p:nvSpPr>
        <p:spPr>
          <a:xfrm>
            <a:off x="3200400" y="6346374"/>
            <a:ext cx="3668486"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processRequest(request,response)</a:t>
            </a:r>
          </a:p>
        </p:txBody>
      </p:sp>
      <p:sp>
        <p:nvSpPr>
          <p:cNvPr id="20" name="Rectangle 19">
            <a:extLst>
              <a:ext uri="{FF2B5EF4-FFF2-40B4-BE49-F238E27FC236}">
                <a16:creationId xmlns:a16="http://schemas.microsoft.com/office/drawing/2014/main" id="{004824F2-FE1E-4EFC-A9AE-E219ABBC13CF}"/>
              </a:ext>
            </a:extLst>
          </p:cNvPr>
          <p:cNvSpPr/>
          <p:nvPr/>
        </p:nvSpPr>
        <p:spPr>
          <a:xfrm>
            <a:off x="-32659" y="3968558"/>
            <a:ext cx="2721424" cy="18117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a:t>
            </a:r>
            <a:r>
              <a:rPr lang="en-IN" dirty="0" err="1"/>
              <a:t>getEmail</a:t>
            </a:r>
            <a:r>
              <a:rPr lang="en-IN" dirty="0"/>
              <a:t>():String</a:t>
            </a:r>
          </a:p>
          <a:p>
            <a:r>
              <a:rPr lang="en-IN" dirty="0"/>
              <a:t>+</a:t>
            </a:r>
            <a:r>
              <a:rPr lang="en-IN" dirty="0" err="1"/>
              <a:t>getPassword</a:t>
            </a:r>
            <a:r>
              <a:rPr lang="en-IN" dirty="0"/>
              <a:t>():String</a:t>
            </a:r>
          </a:p>
          <a:p>
            <a:r>
              <a:rPr lang="en-IN" dirty="0"/>
              <a:t>+</a:t>
            </a:r>
            <a:r>
              <a:rPr lang="en-IN" dirty="0" err="1"/>
              <a:t>setEmail</a:t>
            </a:r>
            <a:r>
              <a:rPr lang="en-IN" dirty="0"/>
              <a:t>(String mail):void</a:t>
            </a:r>
          </a:p>
          <a:p>
            <a:r>
              <a:rPr lang="en-IN" dirty="0"/>
              <a:t>+</a:t>
            </a:r>
            <a:r>
              <a:rPr lang="en-IN" dirty="0" err="1"/>
              <a:t>setPassword</a:t>
            </a:r>
            <a:r>
              <a:rPr lang="en-IN" dirty="0"/>
              <a:t>(String pass):void</a:t>
            </a:r>
          </a:p>
        </p:txBody>
      </p:sp>
      <p:cxnSp>
        <p:nvCxnSpPr>
          <p:cNvPr id="24" name="Connector: Elbow 23">
            <a:extLst>
              <a:ext uri="{FF2B5EF4-FFF2-40B4-BE49-F238E27FC236}">
                <a16:creationId xmlns:a16="http://schemas.microsoft.com/office/drawing/2014/main" id="{B845BE32-788E-489D-CE21-4A0D4C635216}"/>
              </a:ext>
            </a:extLst>
          </p:cNvPr>
          <p:cNvCxnSpPr>
            <a:stCxn id="4" idx="0"/>
            <a:endCxn id="8" idx="1"/>
          </p:cNvCxnSpPr>
          <p:nvPr/>
        </p:nvCxnSpPr>
        <p:spPr>
          <a:xfrm rot="5400000" flipH="1" flipV="1">
            <a:off x="1333669" y="1028882"/>
            <a:ext cx="1850230" cy="181791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F76452E-3239-C270-2C4E-6D05AAD58370}"/>
              </a:ext>
            </a:extLst>
          </p:cNvPr>
          <p:cNvCxnSpPr>
            <a:stCxn id="4" idx="3"/>
            <a:endCxn id="11" idx="1"/>
          </p:cNvCxnSpPr>
          <p:nvPr/>
        </p:nvCxnSpPr>
        <p:spPr>
          <a:xfrm flipV="1">
            <a:off x="2699657" y="2210508"/>
            <a:ext cx="478972" cy="875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590CD0E8-2743-73AF-A7BC-CB1EE5F5E71D}"/>
              </a:ext>
            </a:extLst>
          </p:cNvPr>
          <p:cNvCxnSpPr>
            <a:stCxn id="5" idx="3"/>
            <a:endCxn id="13" idx="1"/>
          </p:cNvCxnSpPr>
          <p:nvPr/>
        </p:nvCxnSpPr>
        <p:spPr>
          <a:xfrm flipV="1">
            <a:off x="2699651" y="3304179"/>
            <a:ext cx="500746" cy="3370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8E00C350-B7E7-3C2B-404F-3E9D15385584}"/>
              </a:ext>
            </a:extLst>
          </p:cNvPr>
          <p:cNvCxnSpPr>
            <a:stCxn id="20" idx="3"/>
            <a:endCxn id="15" idx="1"/>
          </p:cNvCxnSpPr>
          <p:nvPr/>
        </p:nvCxnSpPr>
        <p:spPr>
          <a:xfrm flipV="1">
            <a:off x="2688765" y="4420680"/>
            <a:ext cx="500750" cy="45375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EA1447BB-83B2-D6F2-2C3A-5CFF9DD5968C}"/>
              </a:ext>
            </a:extLst>
          </p:cNvPr>
          <p:cNvCxnSpPr>
            <a:stCxn id="20" idx="2"/>
            <a:endCxn id="19" idx="1"/>
          </p:cNvCxnSpPr>
          <p:nvPr/>
        </p:nvCxnSpPr>
        <p:spPr>
          <a:xfrm rot="16200000" flipH="1">
            <a:off x="1850390" y="5257973"/>
            <a:ext cx="827673" cy="18723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18F8EA9A-5F1E-E78E-491F-DC59EEF56BEC}"/>
              </a:ext>
            </a:extLst>
          </p:cNvPr>
          <p:cNvCxnSpPr/>
          <p:nvPr/>
        </p:nvCxnSpPr>
        <p:spPr>
          <a:xfrm>
            <a:off x="2688765" y="5421086"/>
            <a:ext cx="5116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AB6D876-090A-AB0B-C1E1-D920E030FE3C}"/>
              </a:ext>
            </a:extLst>
          </p:cNvPr>
          <p:cNvCxnSpPr>
            <a:stCxn id="11" idx="3"/>
          </p:cNvCxnSpPr>
          <p:nvPr/>
        </p:nvCxnSpPr>
        <p:spPr>
          <a:xfrm flipV="1">
            <a:off x="6847115" y="2209804"/>
            <a:ext cx="849085" cy="7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DA7A304B-DB4F-E604-67D1-D5A7E34EF27C}"/>
              </a:ext>
            </a:extLst>
          </p:cNvPr>
          <p:cNvCxnSpPr>
            <a:stCxn id="13" idx="3"/>
          </p:cNvCxnSpPr>
          <p:nvPr/>
        </p:nvCxnSpPr>
        <p:spPr>
          <a:xfrm>
            <a:off x="6868883" y="3304179"/>
            <a:ext cx="8490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D7CB413-6D69-7CD7-6A70-14C54D4CA153}"/>
              </a:ext>
            </a:extLst>
          </p:cNvPr>
          <p:cNvCxnSpPr>
            <a:stCxn id="15" idx="3"/>
          </p:cNvCxnSpPr>
          <p:nvPr/>
        </p:nvCxnSpPr>
        <p:spPr>
          <a:xfrm>
            <a:off x="6858001" y="4420680"/>
            <a:ext cx="8599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E529821B-F032-86E5-395C-1EC05A0FFAB9}"/>
              </a:ext>
            </a:extLst>
          </p:cNvPr>
          <p:cNvCxnSpPr>
            <a:stCxn id="17" idx="3"/>
            <a:endCxn id="6" idx="2"/>
          </p:cNvCxnSpPr>
          <p:nvPr/>
        </p:nvCxnSpPr>
        <p:spPr>
          <a:xfrm flipV="1">
            <a:off x="6836230" y="4974771"/>
            <a:ext cx="3020782" cy="5439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DDC868DB-072A-725D-C5AE-85D3D5434E02}"/>
              </a:ext>
            </a:extLst>
          </p:cNvPr>
          <p:cNvCxnSpPr>
            <a:stCxn id="19" idx="3"/>
            <a:endCxn id="6" idx="2"/>
          </p:cNvCxnSpPr>
          <p:nvPr/>
        </p:nvCxnSpPr>
        <p:spPr>
          <a:xfrm flipV="1">
            <a:off x="6868886" y="4974771"/>
            <a:ext cx="2988126" cy="16332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CE12E4B8-7C32-37DD-112B-92BF82205910}"/>
              </a:ext>
            </a:extLst>
          </p:cNvPr>
          <p:cNvCxnSpPr>
            <a:stCxn id="8" idx="3"/>
            <a:endCxn id="7" idx="0"/>
          </p:cNvCxnSpPr>
          <p:nvPr/>
        </p:nvCxnSpPr>
        <p:spPr>
          <a:xfrm>
            <a:off x="6836226" y="1012722"/>
            <a:ext cx="3058889" cy="65279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26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3F9305-E14E-FE13-6384-BA2EA14A9EF7}"/>
              </a:ext>
            </a:extLst>
          </p:cNvPr>
          <p:cNvSpPr txBox="1"/>
          <p:nvPr/>
        </p:nvSpPr>
        <p:spPr>
          <a:xfrm>
            <a:off x="0" y="21772"/>
            <a:ext cx="4365172" cy="584775"/>
          </a:xfrm>
          <a:prstGeom prst="rect">
            <a:avLst/>
          </a:prstGeom>
          <a:noFill/>
        </p:spPr>
        <p:txBody>
          <a:bodyPr wrap="square" rtlCol="0">
            <a:spAutoFit/>
          </a:bodyPr>
          <a:lstStyle/>
          <a:p>
            <a:r>
              <a:rPr lang="en-IN" sz="3200" b="1" dirty="0"/>
              <a:t>Activity Diagram</a:t>
            </a:r>
          </a:p>
        </p:txBody>
      </p:sp>
      <p:sp>
        <p:nvSpPr>
          <p:cNvPr id="3" name="Oval 2">
            <a:extLst>
              <a:ext uri="{FF2B5EF4-FFF2-40B4-BE49-F238E27FC236}">
                <a16:creationId xmlns:a16="http://schemas.microsoft.com/office/drawing/2014/main" id="{728422AD-DBBE-E57D-5A99-FD79AC8B1E52}"/>
              </a:ext>
            </a:extLst>
          </p:cNvPr>
          <p:cNvSpPr/>
          <p:nvPr/>
        </p:nvSpPr>
        <p:spPr>
          <a:xfrm>
            <a:off x="4301853" y="318337"/>
            <a:ext cx="447040" cy="406400"/>
          </a:xfrm>
          <a:prstGeom prst="ellipse">
            <a:avLst/>
          </a:prstGeom>
          <a:solidFill>
            <a:schemeClr val="tx1"/>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cxnSp>
        <p:nvCxnSpPr>
          <p:cNvPr id="4" name="Straight Arrow Connector 3">
            <a:extLst>
              <a:ext uri="{FF2B5EF4-FFF2-40B4-BE49-F238E27FC236}">
                <a16:creationId xmlns:a16="http://schemas.microsoft.com/office/drawing/2014/main" id="{E875E5C3-4AB2-8EE8-F64A-403335EEC912}"/>
              </a:ext>
            </a:extLst>
          </p:cNvPr>
          <p:cNvCxnSpPr>
            <a:cxnSpLocks/>
          </p:cNvCxnSpPr>
          <p:nvPr/>
        </p:nvCxnSpPr>
        <p:spPr>
          <a:xfrm>
            <a:off x="6531068" y="660395"/>
            <a:ext cx="0" cy="8127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15B5A9AC-67B5-B428-0B23-4DBC875E2AEF}"/>
              </a:ext>
            </a:extLst>
          </p:cNvPr>
          <p:cNvSpPr/>
          <p:nvPr/>
        </p:nvSpPr>
        <p:spPr>
          <a:xfrm>
            <a:off x="5785398" y="242137"/>
            <a:ext cx="1513113" cy="482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a:t>
            </a:r>
          </a:p>
        </p:txBody>
      </p:sp>
      <p:sp>
        <p:nvSpPr>
          <p:cNvPr id="10" name="Diamond 9">
            <a:extLst>
              <a:ext uri="{FF2B5EF4-FFF2-40B4-BE49-F238E27FC236}">
                <a16:creationId xmlns:a16="http://schemas.microsoft.com/office/drawing/2014/main" id="{9BE88941-899E-65DB-67D6-76B25B3B8F08}"/>
              </a:ext>
            </a:extLst>
          </p:cNvPr>
          <p:cNvSpPr/>
          <p:nvPr/>
        </p:nvSpPr>
        <p:spPr>
          <a:xfrm>
            <a:off x="5105404" y="1473194"/>
            <a:ext cx="2656110" cy="102954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Credential match</a:t>
            </a:r>
          </a:p>
        </p:txBody>
      </p:sp>
      <p:cxnSp>
        <p:nvCxnSpPr>
          <p:cNvPr id="12" name="Straight Arrow Connector 11">
            <a:extLst>
              <a:ext uri="{FF2B5EF4-FFF2-40B4-BE49-F238E27FC236}">
                <a16:creationId xmlns:a16="http://schemas.microsoft.com/office/drawing/2014/main" id="{3EF50809-3CC1-7F11-D0E8-814244ABA6F2}"/>
              </a:ext>
            </a:extLst>
          </p:cNvPr>
          <p:cNvCxnSpPr>
            <a:stCxn id="3" idx="6"/>
            <a:endCxn id="6" idx="1"/>
          </p:cNvCxnSpPr>
          <p:nvPr/>
        </p:nvCxnSpPr>
        <p:spPr>
          <a:xfrm flipV="1">
            <a:off x="4748893" y="483437"/>
            <a:ext cx="1036505" cy="38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C30D38B-0431-259E-8342-AF70DB6A4FC7}"/>
              </a:ext>
            </a:extLst>
          </p:cNvPr>
          <p:cNvCxnSpPr>
            <a:cxnSpLocks/>
            <a:stCxn id="10" idx="1"/>
          </p:cNvCxnSpPr>
          <p:nvPr/>
        </p:nvCxnSpPr>
        <p:spPr>
          <a:xfrm rot="10800000" flipV="1">
            <a:off x="4748894" y="1987968"/>
            <a:ext cx="356511" cy="5147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864FC8F4-4289-7B49-AC88-29D0AC65EB9B}"/>
              </a:ext>
            </a:extLst>
          </p:cNvPr>
          <p:cNvSpPr/>
          <p:nvPr/>
        </p:nvSpPr>
        <p:spPr>
          <a:xfrm>
            <a:off x="3733800" y="2502743"/>
            <a:ext cx="2481943" cy="5147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Operations</a:t>
            </a:r>
          </a:p>
        </p:txBody>
      </p:sp>
      <p:cxnSp>
        <p:nvCxnSpPr>
          <p:cNvPr id="23" name="Straight Arrow Connector 22">
            <a:extLst>
              <a:ext uri="{FF2B5EF4-FFF2-40B4-BE49-F238E27FC236}">
                <a16:creationId xmlns:a16="http://schemas.microsoft.com/office/drawing/2014/main" id="{374418D2-7D6E-A7CD-6077-5DA0FDA42261}"/>
              </a:ext>
            </a:extLst>
          </p:cNvPr>
          <p:cNvCxnSpPr>
            <a:stCxn id="21" idx="2"/>
          </p:cNvCxnSpPr>
          <p:nvPr/>
        </p:nvCxnSpPr>
        <p:spPr>
          <a:xfrm flipH="1">
            <a:off x="4963886" y="3017517"/>
            <a:ext cx="10886" cy="411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295CDB-839B-0F6C-698E-37498B09AAE4}"/>
              </a:ext>
            </a:extLst>
          </p:cNvPr>
          <p:cNvCxnSpPr>
            <a:cxnSpLocks/>
          </p:cNvCxnSpPr>
          <p:nvPr/>
        </p:nvCxnSpPr>
        <p:spPr>
          <a:xfrm flipH="1">
            <a:off x="1328057" y="3409403"/>
            <a:ext cx="9688287" cy="19597"/>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B00238D7-BCA4-59F4-51E7-025EDF7E5707}"/>
              </a:ext>
            </a:extLst>
          </p:cNvPr>
          <p:cNvSpPr/>
          <p:nvPr/>
        </p:nvSpPr>
        <p:spPr>
          <a:xfrm>
            <a:off x="1175656" y="3820886"/>
            <a:ext cx="2002972" cy="6640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Inbox mails</a:t>
            </a:r>
          </a:p>
        </p:txBody>
      </p:sp>
      <p:sp>
        <p:nvSpPr>
          <p:cNvPr id="30" name="Rectangle: Rounded Corners 29">
            <a:extLst>
              <a:ext uri="{FF2B5EF4-FFF2-40B4-BE49-F238E27FC236}">
                <a16:creationId xmlns:a16="http://schemas.microsoft.com/office/drawing/2014/main" id="{38C9478D-554E-3A4C-9835-2B4BA7BB8541}"/>
              </a:ext>
            </a:extLst>
          </p:cNvPr>
          <p:cNvSpPr/>
          <p:nvPr/>
        </p:nvSpPr>
        <p:spPr>
          <a:xfrm>
            <a:off x="3374571" y="3820886"/>
            <a:ext cx="1980842" cy="7011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Sent Mail</a:t>
            </a:r>
          </a:p>
        </p:txBody>
      </p:sp>
      <p:sp>
        <p:nvSpPr>
          <p:cNvPr id="31" name="Rectangle: Rounded Corners 30">
            <a:extLst>
              <a:ext uri="{FF2B5EF4-FFF2-40B4-BE49-F238E27FC236}">
                <a16:creationId xmlns:a16="http://schemas.microsoft.com/office/drawing/2014/main" id="{9C0FD0CB-1D96-9F8D-80F7-B9D6262A8CF9}"/>
              </a:ext>
            </a:extLst>
          </p:cNvPr>
          <p:cNvSpPr/>
          <p:nvPr/>
        </p:nvSpPr>
        <p:spPr>
          <a:xfrm>
            <a:off x="5682339" y="3820886"/>
            <a:ext cx="1980842" cy="7011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Sent Mail</a:t>
            </a:r>
          </a:p>
        </p:txBody>
      </p:sp>
      <p:sp>
        <p:nvSpPr>
          <p:cNvPr id="32" name="Rectangle: Rounded Corners 31">
            <a:extLst>
              <a:ext uri="{FF2B5EF4-FFF2-40B4-BE49-F238E27FC236}">
                <a16:creationId xmlns:a16="http://schemas.microsoft.com/office/drawing/2014/main" id="{DF55C839-0947-3ED6-85ED-C0B302FF70B7}"/>
              </a:ext>
            </a:extLst>
          </p:cNvPr>
          <p:cNvSpPr/>
          <p:nvPr/>
        </p:nvSpPr>
        <p:spPr>
          <a:xfrm>
            <a:off x="7892141" y="3820886"/>
            <a:ext cx="1828800" cy="7011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Delete Mail</a:t>
            </a:r>
          </a:p>
        </p:txBody>
      </p:sp>
      <p:sp>
        <p:nvSpPr>
          <p:cNvPr id="33" name="Rectangle: Rounded Corners 32">
            <a:extLst>
              <a:ext uri="{FF2B5EF4-FFF2-40B4-BE49-F238E27FC236}">
                <a16:creationId xmlns:a16="http://schemas.microsoft.com/office/drawing/2014/main" id="{18B36005-F30B-8070-23DF-55FBF550ADF1}"/>
              </a:ext>
            </a:extLst>
          </p:cNvPr>
          <p:cNvSpPr/>
          <p:nvPr/>
        </p:nvSpPr>
        <p:spPr>
          <a:xfrm>
            <a:off x="9985103" y="3802326"/>
            <a:ext cx="2062482" cy="7011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Search mail</a:t>
            </a:r>
          </a:p>
        </p:txBody>
      </p:sp>
      <p:cxnSp>
        <p:nvCxnSpPr>
          <p:cNvPr id="37" name="Straight Arrow Connector 36">
            <a:extLst>
              <a:ext uri="{FF2B5EF4-FFF2-40B4-BE49-F238E27FC236}">
                <a16:creationId xmlns:a16="http://schemas.microsoft.com/office/drawing/2014/main" id="{44F13E74-CAED-541C-A6F5-2748AC1726ED}"/>
              </a:ext>
            </a:extLst>
          </p:cNvPr>
          <p:cNvCxnSpPr/>
          <p:nvPr/>
        </p:nvCxnSpPr>
        <p:spPr>
          <a:xfrm>
            <a:off x="1981200" y="3419201"/>
            <a:ext cx="0" cy="401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2FAE3B5-62D2-D5BC-074F-FC0723555A04}"/>
              </a:ext>
            </a:extLst>
          </p:cNvPr>
          <p:cNvCxnSpPr/>
          <p:nvPr/>
        </p:nvCxnSpPr>
        <p:spPr>
          <a:xfrm>
            <a:off x="4321449" y="3419201"/>
            <a:ext cx="0" cy="401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79DE0F5-D6B5-002B-73EB-1F81B8E7F259}"/>
              </a:ext>
            </a:extLst>
          </p:cNvPr>
          <p:cNvCxnSpPr/>
          <p:nvPr/>
        </p:nvCxnSpPr>
        <p:spPr>
          <a:xfrm>
            <a:off x="6477002" y="3400641"/>
            <a:ext cx="0" cy="401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DE5C069-97A2-F45F-654B-19586B00F286}"/>
              </a:ext>
            </a:extLst>
          </p:cNvPr>
          <p:cNvCxnSpPr/>
          <p:nvPr/>
        </p:nvCxnSpPr>
        <p:spPr>
          <a:xfrm>
            <a:off x="8643257" y="3429000"/>
            <a:ext cx="0" cy="401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0858A1B-FF73-E85E-A1B5-0C678B26306A}"/>
              </a:ext>
            </a:extLst>
          </p:cNvPr>
          <p:cNvCxnSpPr/>
          <p:nvPr/>
        </p:nvCxnSpPr>
        <p:spPr>
          <a:xfrm>
            <a:off x="10776857" y="3432211"/>
            <a:ext cx="0" cy="401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83874DFC-AA94-78E5-825F-F905BEF8EA5F}"/>
              </a:ext>
            </a:extLst>
          </p:cNvPr>
          <p:cNvCxnSpPr>
            <a:cxnSpLocks/>
          </p:cNvCxnSpPr>
          <p:nvPr/>
        </p:nvCxnSpPr>
        <p:spPr>
          <a:xfrm flipH="1">
            <a:off x="1371599" y="4911628"/>
            <a:ext cx="9688287" cy="19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37628EB9-5C15-0AE4-DB15-33F8697046A9}"/>
              </a:ext>
            </a:extLst>
          </p:cNvPr>
          <p:cNvCxnSpPr>
            <a:cxnSpLocks/>
          </p:cNvCxnSpPr>
          <p:nvPr/>
        </p:nvCxnSpPr>
        <p:spPr>
          <a:xfrm flipV="1">
            <a:off x="1981201" y="4430488"/>
            <a:ext cx="0" cy="533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C2158788-6E07-F20C-445C-CBD506FBA095}"/>
              </a:ext>
            </a:extLst>
          </p:cNvPr>
          <p:cNvCxnSpPr>
            <a:cxnSpLocks/>
          </p:cNvCxnSpPr>
          <p:nvPr/>
        </p:nvCxnSpPr>
        <p:spPr>
          <a:xfrm flipV="1">
            <a:off x="8806541" y="4519804"/>
            <a:ext cx="0" cy="3918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7C8CF5C5-F8E6-979C-92E9-F9BA2735D7A6}"/>
              </a:ext>
            </a:extLst>
          </p:cNvPr>
          <p:cNvCxnSpPr>
            <a:cxnSpLocks/>
          </p:cNvCxnSpPr>
          <p:nvPr/>
        </p:nvCxnSpPr>
        <p:spPr>
          <a:xfrm flipV="1">
            <a:off x="10765972" y="4503474"/>
            <a:ext cx="0" cy="40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EDEB8A10-0C83-3A35-C7B4-99C3B6158B45}"/>
              </a:ext>
            </a:extLst>
          </p:cNvPr>
          <p:cNvCxnSpPr>
            <a:cxnSpLocks/>
          </p:cNvCxnSpPr>
          <p:nvPr/>
        </p:nvCxnSpPr>
        <p:spPr>
          <a:xfrm flipV="1">
            <a:off x="4397650" y="4481704"/>
            <a:ext cx="0" cy="429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B9DDA564-2F1A-9F89-8722-498A67117AD5}"/>
              </a:ext>
            </a:extLst>
          </p:cNvPr>
          <p:cNvCxnSpPr>
            <a:cxnSpLocks/>
          </p:cNvCxnSpPr>
          <p:nvPr/>
        </p:nvCxnSpPr>
        <p:spPr>
          <a:xfrm flipV="1">
            <a:off x="6477002" y="4481705"/>
            <a:ext cx="0" cy="429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7D9E5A99-5480-4C82-C46B-986F3D5745BA}"/>
              </a:ext>
            </a:extLst>
          </p:cNvPr>
          <p:cNvSpPr/>
          <p:nvPr/>
        </p:nvSpPr>
        <p:spPr>
          <a:xfrm>
            <a:off x="5105404" y="5327620"/>
            <a:ext cx="2557777" cy="6312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Logout</a:t>
            </a:r>
          </a:p>
        </p:txBody>
      </p:sp>
      <p:cxnSp>
        <p:nvCxnSpPr>
          <p:cNvPr id="59" name="Straight Arrow Connector 58">
            <a:extLst>
              <a:ext uri="{FF2B5EF4-FFF2-40B4-BE49-F238E27FC236}">
                <a16:creationId xmlns:a16="http://schemas.microsoft.com/office/drawing/2014/main" id="{F3E5F797-BA42-7AC7-B18D-A03125B48E3B}"/>
              </a:ext>
            </a:extLst>
          </p:cNvPr>
          <p:cNvCxnSpPr>
            <a:endCxn id="57" idx="0"/>
          </p:cNvCxnSpPr>
          <p:nvPr/>
        </p:nvCxnSpPr>
        <p:spPr>
          <a:xfrm>
            <a:off x="6384292" y="4896491"/>
            <a:ext cx="1" cy="431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Oval 61">
            <a:extLst>
              <a:ext uri="{FF2B5EF4-FFF2-40B4-BE49-F238E27FC236}">
                <a16:creationId xmlns:a16="http://schemas.microsoft.com/office/drawing/2014/main" id="{769BFAE8-1D54-0317-5568-D4481B2F89E0}"/>
              </a:ext>
            </a:extLst>
          </p:cNvPr>
          <p:cNvSpPr/>
          <p:nvPr/>
        </p:nvSpPr>
        <p:spPr>
          <a:xfrm>
            <a:off x="6100078" y="6249478"/>
            <a:ext cx="511270" cy="4811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0" name="Oval 59">
            <a:extLst>
              <a:ext uri="{FF2B5EF4-FFF2-40B4-BE49-F238E27FC236}">
                <a16:creationId xmlns:a16="http://schemas.microsoft.com/office/drawing/2014/main" id="{AEF2DE0B-921B-9536-3D78-39B60960C4EE}"/>
              </a:ext>
            </a:extLst>
          </p:cNvPr>
          <p:cNvSpPr/>
          <p:nvPr/>
        </p:nvSpPr>
        <p:spPr>
          <a:xfrm>
            <a:off x="6194791" y="6320385"/>
            <a:ext cx="336278" cy="314439"/>
          </a:xfrm>
          <a:prstGeom prst="ellipse">
            <a:avLst/>
          </a:prstGeom>
          <a:solidFill>
            <a:schemeClr val="tx1"/>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cxnSp>
        <p:nvCxnSpPr>
          <p:cNvPr id="66" name="Straight Arrow Connector 65">
            <a:extLst>
              <a:ext uri="{FF2B5EF4-FFF2-40B4-BE49-F238E27FC236}">
                <a16:creationId xmlns:a16="http://schemas.microsoft.com/office/drawing/2014/main" id="{69BDAD5A-E299-300D-AF55-A0B5BECEBC7B}"/>
              </a:ext>
            </a:extLst>
          </p:cNvPr>
          <p:cNvCxnSpPr>
            <a:cxnSpLocks/>
            <a:stCxn id="57" idx="2"/>
            <a:endCxn id="62" idx="0"/>
          </p:cNvCxnSpPr>
          <p:nvPr/>
        </p:nvCxnSpPr>
        <p:spPr>
          <a:xfrm flipH="1">
            <a:off x="6355713" y="5958875"/>
            <a:ext cx="28580" cy="290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Connector: Elbow 67">
            <a:extLst>
              <a:ext uri="{FF2B5EF4-FFF2-40B4-BE49-F238E27FC236}">
                <a16:creationId xmlns:a16="http://schemas.microsoft.com/office/drawing/2014/main" id="{8E6C8ED0-5CC2-13F3-24C6-D6119D2E42CA}"/>
              </a:ext>
            </a:extLst>
          </p:cNvPr>
          <p:cNvCxnSpPr>
            <a:cxnSpLocks/>
            <a:endCxn id="6" idx="3"/>
          </p:cNvCxnSpPr>
          <p:nvPr/>
        </p:nvCxnSpPr>
        <p:spPr>
          <a:xfrm rot="16200000" flipV="1">
            <a:off x="6762935" y="1019014"/>
            <a:ext cx="1523271" cy="4521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17124AD0-6C44-2191-995C-BDE1A8B7B67D}"/>
              </a:ext>
            </a:extLst>
          </p:cNvPr>
          <p:cNvSpPr txBox="1"/>
          <p:nvPr/>
        </p:nvSpPr>
        <p:spPr>
          <a:xfrm>
            <a:off x="7892140" y="914400"/>
            <a:ext cx="2873831" cy="369332"/>
          </a:xfrm>
          <a:prstGeom prst="rect">
            <a:avLst/>
          </a:prstGeom>
          <a:noFill/>
        </p:spPr>
        <p:txBody>
          <a:bodyPr wrap="square" rtlCol="0">
            <a:spAutoFit/>
          </a:bodyPr>
          <a:lstStyle/>
          <a:p>
            <a:r>
              <a:rPr lang="en-IN" dirty="0"/>
              <a:t>Invalid credential error</a:t>
            </a:r>
          </a:p>
        </p:txBody>
      </p:sp>
    </p:spTree>
    <p:extLst>
      <p:ext uri="{BB962C8B-B14F-4D97-AF65-F5344CB8AC3E}">
        <p14:creationId xmlns:p14="http://schemas.microsoft.com/office/powerpoint/2010/main" val="171067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TotalTime>
  <Words>751</Words>
  <Application>Microsoft Office PowerPoint</Application>
  <PresentationFormat>Widescreen</PresentationFormat>
  <Paragraphs>80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Mailbox (Gmail Clone)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jignesh desai</dc:creator>
  <cp:lastModifiedBy>jignesh desai</cp:lastModifiedBy>
  <cp:revision>29</cp:revision>
  <dcterms:created xsi:type="dcterms:W3CDTF">2025-04-07T15:08:52Z</dcterms:created>
  <dcterms:modified xsi:type="dcterms:W3CDTF">2025-04-08T04:33:57Z</dcterms:modified>
</cp:coreProperties>
</file>