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00"/>
    <a:srgbClr val="00FFFF"/>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678"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560EE-389B-EC4E-4A1C-3733061483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7A13C59-3A49-24FF-79A4-83A7681337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C4DB0DC-D0BB-9478-915F-27786634CA4E}"/>
              </a:ext>
            </a:extLst>
          </p:cNvPr>
          <p:cNvSpPr>
            <a:spLocks noGrp="1"/>
          </p:cNvSpPr>
          <p:nvPr>
            <p:ph type="dt" sz="half" idx="10"/>
          </p:nvPr>
        </p:nvSpPr>
        <p:spPr/>
        <p:txBody>
          <a:bodyPr/>
          <a:lstStyle/>
          <a:p>
            <a:fld id="{97D24B88-A2A8-4DFE-9C1C-1D06BBE0916C}" type="datetimeFigureOut">
              <a:rPr lang="en-IN" smtClean="0"/>
              <a:t>31-05-2024</a:t>
            </a:fld>
            <a:endParaRPr lang="en-IN"/>
          </a:p>
        </p:txBody>
      </p:sp>
      <p:sp>
        <p:nvSpPr>
          <p:cNvPr id="5" name="Footer Placeholder 4">
            <a:extLst>
              <a:ext uri="{FF2B5EF4-FFF2-40B4-BE49-F238E27FC236}">
                <a16:creationId xmlns:a16="http://schemas.microsoft.com/office/drawing/2014/main" id="{7DB3E6E8-CBB6-BCE7-D376-A5FEB64D7A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5E46B7-FE44-8103-A5F5-3CD3CEDBF4AF}"/>
              </a:ext>
            </a:extLst>
          </p:cNvPr>
          <p:cNvSpPr>
            <a:spLocks noGrp="1"/>
          </p:cNvSpPr>
          <p:nvPr>
            <p:ph type="sldNum" sz="quarter" idx="12"/>
          </p:nvPr>
        </p:nvSpPr>
        <p:spPr/>
        <p:txBody>
          <a:bodyPr/>
          <a:lstStyle/>
          <a:p>
            <a:fld id="{BA2ACFD6-A1C3-44E9-9CBF-A52C2713FF6A}" type="slidenum">
              <a:rPr lang="en-IN" smtClean="0"/>
              <a:t>‹#›</a:t>
            </a:fld>
            <a:endParaRPr lang="en-IN"/>
          </a:p>
        </p:txBody>
      </p:sp>
    </p:spTree>
    <p:extLst>
      <p:ext uri="{BB962C8B-B14F-4D97-AF65-F5344CB8AC3E}">
        <p14:creationId xmlns:p14="http://schemas.microsoft.com/office/powerpoint/2010/main" val="1755575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C8DB-6016-C173-3622-0C5D20ABB4A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8C878E-7394-089F-4DF9-F962F9B165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05E117-2520-B146-7A75-29662F18367A}"/>
              </a:ext>
            </a:extLst>
          </p:cNvPr>
          <p:cNvSpPr>
            <a:spLocks noGrp="1"/>
          </p:cNvSpPr>
          <p:nvPr>
            <p:ph type="dt" sz="half" idx="10"/>
          </p:nvPr>
        </p:nvSpPr>
        <p:spPr/>
        <p:txBody>
          <a:bodyPr/>
          <a:lstStyle/>
          <a:p>
            <a:fld id="{97D24B88-A2A8-4DFE-9C1C-1D06BBE0916C}" type="datetimeFigureOut">
              <a:rPr lang="en-IN" smtClean="0"/>
              <a:t>31-05-2024</a:t>
            </a:fld>
            <a:endParaRPr lang="en-IN"/>
          </a:p>
        </p:txBody>
      </p:sp>
      <p:sp>
        <p:nvSpPr>
          <p:cNvPr id="5" name="Footer Placeholder 4">
            <a:extLst>
              <a:ext uri="{FF2B5EF4-FFF2-40B4-BE49-F238E27FC236}">
                <a16:creationId xmlns:a16="http://schemas.microsoft.com/office/drawing/2014/main" id="{D1264F53-A994-1561-F981-11F65C066C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F78177-6448-E67B-BE9F-7AA7997E5200}"/>
              </a:ext>
            </a:extLst>
          </p:cNvPr>
          <p:cNvSpPr>
            <a:spLocks noGrp="1"/>
          </p:cNvSpPr>
          <p:nvPr>
            <p:ph type="sldNum" sz="quarter" idx="12"/>
          </p:nvPr>
        </p:nvSpPr>
        <p:spPr/>
        <p:txBody>
          <a:bodyPr/>
          <a:lstStyle/>
          <a:p>
            <a:fld id="{BA2ACFD6-A1C3-44E9-9CBF-A52C2713FF6A}" type="slidenum">
              <a:rPr lang="en-IN" smtClean="0"/>
              <a:t>‹#›</a:t>
            </a:fld>
            <a:endParaRPr lang="en-IN"/>
          </a:p>
        </p:txBody>
      </p:sp>
    </p:spTree>
    <p:extLst>
      <p:ext uri="{BB962C8B-B14F-4D97-AF65-F5344CB8AC3E}">
        <p14:creationId xmlns:p14="http://schemas.microsoft.com/office/powerpoint/2010/main" val="3384169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8B5DB3-FCB4-A409-28D9-FE8DFACF8AD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57CDA0-0946-EB11-56DD-115A5F88D0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BAA9C5-04A9-BFDB-D1BE-C819BA79C143}"/>
              </a:ext>
            </a:extLst>
          </p:cNvPr>
          <p:cNvSpPr>
            <a:spLocks noGrp="1"/>
          </p:cNvSpPr>
          <p:nvPr>
            <p:ph type="dt" sz="half" idx="10"/>
          </p:nvPr>
        </p:nvSpPr>
        <p:spPr/>
        <p:txBody>
          <a:bodyPr/>
          <a:lstStyle/>
          <a:p>
            <a:fld id="{97D24B88-A2A8-4DFE-9C1C-1D06BBE0916C}" type="datetimeFigureOut">
              <a:rPr lang="en-IN" smtClean="0"/>
              <a:t>31-05-2024</a:t>
            </a:fld>
            <a:endParaRPr lang="en-IN"/>
          </a:p>
        </p:txBody>
      </p:sp>
      <p:sp>
        <p:nvSpPr>
          <p:cNvPr id="5" name="Footer Placeholder 4">
            <a:extLst>
              <a:ext uri="{FF2B5EF4-FFF2-40B4-BE49-F238E27FC236}">
                <a16:creationId xmlns:a16="http://schemas.microsoft.com/office/drawing/2014/main" id="{81D34159-67B1-184F-9E06-B64DA0497D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A94480-E04F-733B-6CA0-47EC5F3791EB}"/>
              </a:ext>
            </a:extLst>
          </p:cNvPr>
          <p:cNvSpPr>
            <a:spLocks noGrp="1"/>
          </p:cNvSpPr>
          <p:nvPr>
            <p:ph type="sldNum" sz="quarter" idx="12"/>
          </p:nvPr>
        </p:nvSpPr>
        <p:spPr/>
        <p:txBody>
          <a:bodyPr/>
          <a:lstStyle/>
          <a:p>
            <a:fld id="{BA2ACFD6-A1C3-44E9-9CBF-A52C2713FF6A}" type="slidenum">
              <a:rPr lang="en-IN" smtClean="0"/>
              <a:t>‹#›</a:t>
            </a:fld>
            <a:endParaRPr lang="en-IN"/>
          </a:p>
        </p:txBody>
      </p:sp>
    </p:spTree>
    <p:extLst>
      <p:ext uri="{BB962C8B-B14F-4D97-AF65-F5344CB8AC3E}">
        <p14:creationId xmlns:p14="http://schemas.microsoft.com/office/powerpoint/2010/main" val="647043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71720-6FC9-61C2-0DEC-376B92EE43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1EA3FB-64A4-5569-488A-9AD4B6AB9A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DACA43-F1B3-DB7F-A23E-4E39B0F51025}"/>
              </a:ext>
            </a:extLst>
          </p:cNvPr>
          <p:cNvSpPr>
            <a:spLocks noGrp="1"/>
          </p:cNvSpPr>
          <p:nvPr>
            <p:ph type="dt" sz="half" idx="10"/>
          </p:nvPr>
        </p:nvSpPr>
        <p:spPr/>
        <p:txBody>
          <a:bodyPr/>
          <a:lstStyle/>
          <a:p>
            <a:fld id="{97D24B88-A2A8-4DFE-9C1C-1D06BBE0916C}" type="datetimeFigureOut">
              <a:rPr lang="en-IN" smtClean="0"/>
              <a:t>31-05-2024</a:t>
            </a:fld>
            <a:endParaRPr lang="en-IN"/>
          </a:p>
        </p:txBody>
      </p:sp>
      <p:sp>
        <p:nvSpPr>
          <p:cNvPr id="5" name="Footer Placeholder 4">
            <a:extLst>
              <a:ext uri="{FF2B5EF4-FFF2-40B4-BE49-F238E27FC236}">
                <a16:creationId xmlns:a16="http://schemas.microsoft.com/office/drawing/2014/main" id="{410EECD5-057F-43BE-AAE8-BC30936B49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366494-19A6-9C8C-EDA1-C45386AA0ED1}"/>
              </a:ext>
            </a:extLst>
          </p:cNvPr>
          <p:cNvSpPr>
            <a:spLocks noGrp="1"/>
          </p:cNvSpPr>
          <p:nvPr>
            <p:ph type="sldNum" sz="quarter" idx="12"/>
          </p:nvPr>
        </p:nvSpPr>
        <p:spPr/>
        <p:txBody>
          <a:bodyPr/>
          <a:lstStyle/>
          <a:p>
            <a:fld id="{BA2ACFD6-A1C3-44E9-9CBF-A52C2713FF6A}" type="slidenum">
              <a:rPr lang="en-IN" smtClean="0"/>
              <a:t>‹#›</a:t>
            </a:fld>
            <a:endParaRPr lang="en-IN"/>
          </a:p>
        </p:txBody>
      </p:sp>
    </p:spTree>
    <p:extLst>
      <p:ext uri="{BB962C8B-B14F-4D97-AF65-F5344CB8AC3E}">
        <p14:creationId xmlns:p14="http://schemas.microsoft.com/office/powerpoint/2010/main" val="3938754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36047-D762-C7EB-9248-8117895C86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3AE54B1-B3F6-687C-7DF9-DB95502871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BDEF22-01E9-D953-355D-823983A75F23}"/>
              </a:ext>
            </a:extLst>
          </p:cNvPr>
          <p:cNvSpPr>
            <a:spLocks noGrp="1"/>
          </p:cNvSpPr>
          <p:nvPr>
            <p:ph type="dt" sz="half" idx="10"/>
          </p:nvPr>
        </p:nvSpPr>
        <p:spPr/>
        <p:txBody>
          <a:bodyPr/>
          <a:lstStyle/>
          <a:p>
            <a:fld id="{97D24B88-A2A8-4DFE-9C1C-1D06BBE0916C}" type="datetimeFigureOut">
              <a:rPr lang="en-IN" smtClean="0"/>
              <a:t>31-05-2024</a:t>
            </a:fld>
            <a:endParaRPr lang="en-IN"/>
          </a:p>
        </p:txBody>
      </p:sp>
      <p:sp>
        <p:nvSpPr>
          <p:cNvPr id="5" name="Footer Placeholder 4">
            <a:extLst>
              <a:ext uri="{FF2B5EF4-FFF2-40B4-BE49-F238E27FC236}">
                <a16:creationId xmlns:a16="http://schemas.microsoft.com/office/drawing/2014/main" id="{E6B360FA-070E-E5AF-DA35-BB5A8FF78B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FEBB01-85DD-D570-056B-A174257CAC0F}"/>
              </a:ext>
            </a:extLst>
          </p:cNvPr>
          <p:cNvSpPr>
            <a:spLocks noGrp="1"/>
          </p:cNvSpPr>
          <p:nvPr>
            <p:ph type="sldNum" sz="quarter" idx="12"/>
          </p:nvPr>
        </p:nvSpPr>
        <p:spPr/>
        <p:txBody>
          <a:bodyPr/>
          <a:lstStyle/>
          <a:p>
            <a:fld id="{BA2ACFD6-A1C3-44E9-9CBF-A52C2713FF6A}" type="slidenum">
              <a:rPr lang="en-IN" smtClean="0"/>
              <a:t>‹#›</a:t>
            </a:fld>
            <a:endParaRPr lang="en-IN"/>
          </a:p>
        </p:txBody>
      </p:sp>
    </p:spTree>
    <p:extLst>
      <p:ext uri="{BB962C8B-B14F-4D97-AF65-F5344CB8AC3E}">
        <p14:creationId xmlns:p14="http://schemas.microsoft.com/office/powerpoint/2010/main" val="849233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0BB33-C445-F857-3C3C-569CFC31C8C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4E43E3-646D-D4DC-4BE0-86271CD663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5CF2152-B641-29D6-E3E5-E961A0903F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D6CA414-F886-C2F9-D7B8-C64F59C5C10C}"/>
              </a:ext>
            </a:extLst>
          </p:cNvPr>
          <p:cNvSpPr>
            <a:spLocks noGrp="1"/>
          </p:cNvSpPr>
          <p:nvPr>
            <p:ph type="dt" sz="half" idx="10"/>
          </p:nvPr>
        </p:nvSpPr>
        <p:spPr/>
        <p:txBody>
          <a:bodyPr/>
          <a:lstStyle/>
          <a:p>
            <a:fld id="{97D24B88-A2A8-4DFE-9C1C-1D06BBE0916C}" type="datetimeFigureOut">
              <a:rPr lang="en-IN" smtClean="0"/>
              <a:t>31-05-2024</a:t>
            </a:fld>
            <a:endParaRPr lang="en-IN"/>
          </a:p>
        </p:txBody>
      </p:sp>
      <p:sp>
        <p:nvSpPr>
          <p:cNvPr id="6" name="Footer Placeholder 5">
            <a:extLst>
              <a:ext uri="{FF2B5EF4-FFF2-40B4-BE49-F238E27FC236}">
                <a16:creationId xmlns:a16="http://schemas.microsoft.com/office/drawing/2014/main" id="{2AFB56FC-33D1-328B-259F-58012424B9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04DABC-63F5-4101-79EF-AEDC3CC259C2}"/>
              </a:ext>
            </a:extLst>
          </p:cNvPr>
          <p:cNvSpPr>
            <a:spLocks noGrp="1"/>
          </p:cNvSpPr>
          <p:nvPr>
            <p:ph type="sldNum" sz="quarter" idx="12"/>
          </p:nvPr>
        </p:nvSpPr>
        <p:spPr/>
        <p:txBody>
          <a:bodyPr/>
          <a:lstStyle/>
          <a:p>
            <a:fld id="{BA2ACFD6-A1C3-44E9-9CBF-A52C2713FF6A}" type="slidenum">
              <a:rPr lang="en-IN" smtClean="0"/>
              <a:t>‹#›</a:t>
            </a:fld>
            <a:endParaRPr lang="en-IN"/>
          </a:p>
        </p:txBody>
      </p:sp>
    </p:spTree>
    <p:extLst>
      <p:ext uri="{BB962C8B-B14F-4D97-AF65-F5344CB8AC3E}">
        <p14:creationId xmlns:p14="http://schemas.microsoft.com/office/powerpoint/2010/main" val="187386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D7023-52F0-6ECF-7F72-6FB06D80C45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03D408-ED79-05F1-70B3-DF7211E55D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70542F-58C1-353C-248D-0C000436D1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B9CD479-6F25-6163-1CB7-1920236F4A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FFBE43-A60F-6A61-980F-15B634C75F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2063D29-06A0-272F-ED3C-5368491AA28F}"/>
              </a:ext>
            </a:extLst>
          </p:cNvPr>
          <p:cNvSpPr>
            <a:spLocks noGrp="1"/>
          </p:cNvSpPr>
          <p:nvPr>
            <p:ph type="dt" sz="half" idx="10"/>
          </p:nvPr>
        </p:nvSpPr>
        <p:spPr/>
        <p:txBody>
          <a:bodyPr/>
          <a:lstStyle/>
          <a:p>
            <a:fld id="{97D24B88-A2A8-4DFE-9C1C-1D06BBE0916C}" type="datetimeFigureOut">
              <a:rPr lang="en-IN" smtClean="0"/>
              <a:t>31-05-2024</a:t>
            </a:fld>
            <a:endParaRPr lang="en-IN"/>
          </a:p>
        </p:txBody>
      </p:sp>
      <p:sp>
        <p:nvSpPr>
          <p:cNvPr id="8" name="Footer Placeholder 7">
            <a:extLst>
              <a:ext uri="{FF2B5EF4-FFF2-40B4-BE49-F238E27FC236}">
                <a16:creationId xmlns:a16="http://schemas.microsoft.com/office/drawing/2014/main" id="{6754FD80-8DA0-E2BF-944E-0DCD040211F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7152A4D-5DD2-1EAF-B60B-568CBA8BA4EE}"/>
              </a:ext>
            </a:extLst>
          </p:cNvPr>
          <p:cNvSpPr>
            <a:spLocks noGrp="1"/>
          </p:cNvSpPr>
          <p:nvPr>
            <p:ph type="sldNum" sz="quarter" idx="12"/>
          </p:nvPr>
        </p:nvSpPr>
        <p:spPr/>
        <p:txBody>
          <a:bodyPr/>
          <a:lstStyle/>
          <a:p>
            <a:fld id="{BA2ACFD6-A1C3-44E9-9CBF-A52C2713FF6A}" type="slidenum">
              <a:rPr lang="en-IN" smtClean="0"/>
              <a:t>‹#›</a:t>
            </a:fld>
            <a:endParaRPr lang="en-IN"/>
          </a:p>
        </p:txBody>
      </p:sp>
    </p:spTree>
    <p:extLst>
      <p:ext uri="{BB962C8B-B14F-4D97-AF65-F5344CB8AC3E}">
        <p14:creationId xmlns:p14="http://schemas.microsoft.com/office/powerpoint/2010/main" val="2750906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2B824-097D-3806-407C-055EE61DF96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34A0D5-AA2B-3111-9CFC-B438E850BB9E}"/>
              </a:ext>
            </a:extLst>
          </p:cNvPr>
          <p:cNvSpPr>
            <a:spLocks noGrp="1"/>
          </p:cNvSpPr>
          <p:nvPr>
            <p:ph type="dt" sz="half" idx="10"/>
          </p:nvPr>
        </p:nvSpPr>
        <p:spPr/>
        <p:txBody>
          <a:bodyPr/>
          <a:lstStyle/>
          <a:p>
            <a:fld id="{97D24B88-A2A8-4DFE-9C1C-1D06BBE0916C}" type="datetimeFigureOut">
              <a:rPr lang="en-IN" smtClean="0"/>
              <a:t>31-05-2024</a:t>
            </a:fld>
            <a:endParaRPr lang="en-IN"/>
          </a:p>
        </p:txBody>
      </p:sp>
      <p:sp>
        <p:nvSpPr>
          <p:cNvPr id="4" name="Footer Placeholder 3">
            <a:extLst>
              <a:ext uri="{FF2B5EF4-FFF2-40B4-BE49-F238E27FC236}">
                <a16:creationId xmlns:a16="http://schemas.microsoft.com/office/drawing/2014/main" id="{A9DE61C8-E1F6-3BA7-E33C-15167FA027E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45A5593-3371-5041-E0D8-F5F2286AC33A}"/>
              </a:ext>
            </a:extLst>
          </p:cNvPr>
          <p:cNvSpPr>
            <a:spLocks noGrp="1"/>
          </p:cNvSpPr>
          <p:nvPr>
            <p:ph type="sldNum" sz="quarter" idx="12"/>
          </p:nvPr>
        </p:nvSpPr>
        <p:spPr/>
        <p:txBody>
          <a:bodyPr/>
          <a:lstStyle/>
          <a:p>
            <a:fld id="{BA2ACFD6-A1C3-44E9-9CBF-A52C2713FF6A}" type="slidenum">
              <a:rPr lang="en-IN" smtClean="0"/>
              <a:t>‹#›</a:t>
            </a:fld>
            <a:endParaRPr lang="en-IN"/>
          </a:p>
        </p:txBody>
      </p:sp>
    </p:spTree>
    <p:extLst>
      <p:ext uri="{BB962C8B-B14F-4D97-AF65-F5344CB8AC3E}">
        <p14:creationId xmlns:p14="http://schemas.microsoft.com/office/powerpoint/2010/main" val="3644300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D0BE43-56C7-B95F-0686-6A4F86C50123}"/>
              </a:ext>
            </a:extLst>
          </p:cNvPr>
          <p:cNvSpPr>
            <a:spLocks noGrp="1"/>
          </p:cNvSpPr>
          <p:nvPr>
            <p:ph type="dt" sz="half" idx="10"/>
          </p:nvPr>
        </p:nvSpPr>
        <p:spPr/>
        <p:txBody>
          <a:bodyPr/>
          <a:lstStyle/>
          <a:p>
            <a:fld id="{97D24B88-A2A8-4DFE-9C1C-1D06BBE0916C}" type="datetimeFigureOut">
              <a:rPr lang="en-IN" smtClean="0"/>
              <a:t>31-05-2024</a:t>
            </a:fld>
            <a:endParaRPr lang="en-IN"/>
          </a:p>
        </p:txBody>
      </p:sp>
      <p:sp>
        <p:nvSpPr>
          <p:cNvPr id="3" name="Footer Placeholder 2">
            <a:extLst>
              <a:ext uri="{FF2B5EF4-FFF2-40B4-BE49-F238E27FC236}">
                <a16:creationId xmlns:a16="http://schemas.microsoft.com/office/drawing/2014/main" id="{D8AD3611-CA8C-D936-9573-BD59ACDE3B4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81FDF64-6DF6-513A-8F68-EF3E92D65D58}"/>
              </a:ext>
            </a:extLst>
          </p:cNvPr>
          <p:cNvSpPr>
            <a:spLocks noGrp="1"/>
          </p:cNvSpPr>
          <p:nvPr>
            <p:ph type="sldNum" sz="quarter" idx="12"/>
          </p:nvPr>
        </p:nvSpPr>
        <p:spPr/>
        <p:txBody>
          <a:bodyPr/>
          <a:lstStyle/>
          <a:p>
            <a:fld id="{BA2ACFD6-A1C3-44E9-9CBF-A52C2713FF6A}" type="slidenum">
              <a:rPr lang="en-IN" smtClean="0"/>
              <a:t>‹#›</a:t>
            </a:fld>
            <a:endParaRPr lang="en-IN"/>
          </a:p>
        </p:txBody>
      </p:sp>
    </p:spTree>
    <p:extLst>
      <p:ext uri="{BB962C8B-B14F-4D97-AF65-F5344CB8AC3E}">
        <p14:creationId xmlns:p14="http://schemas.microsoft.com/office/powerpoint/2010/main" val="70464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5D5D0-A565-1A44-7D4F-7FE2ACCA5B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07A7CBF-AA7D-9FA2-53B4-EB2CDD09A7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848ABC5-8ED3-D1A5-F672-35C3F51007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BE2190-F592-C599-5707-A58414C4A135}"/>
              </a:ext>
            </a:extLst>
          </p:cNvPr>
          <p:cNvSpPr>
            <a:spLocks noGrp="1"/>
          </p:cNvSpPr>
          <p:nvPr>
            <p:ph type="dt" sz="half" idx="10"/>
          </p:nvPr>
        </p:nvSpPr>
        <p:spPr/>
        <p:txBody>
          <a:bodyPr/>
          <a:lstStyle/>
          <a:p>
            <a:fld id="{97D24B88-A2A8-4DFE-9C1C-1D06BBE0916C}" type="datetimeFigureOut">
              <a:rPr lang="en-IN" smtClean="0"/>
              <a:t>31-05-2024</a:t>
            </a:fld>
            <a:endParaRPr lang="en-IN"/>
          </a:p>
        </p:txBody>
      </p:sp>
      <p:sp>
        <p:nvSpPr>
          <p:cNvPr id="6" name="Footer Placeholder 5">
            <a:extLst>
              <a:ext uri="{FF2B5EF4-FFF2-40B4-BE49-F238E27FC236}">
                <a16:creationId xmlns:a16="http://schemas.microsoft.com/office/drawing/2014/main" id="{D2A427DD-C48B-E443-4715-572790D3CD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E491F5-D2C6-124F-7237-B26688923895}"/>
              </a:ext>
            </a:extLst>
          </p:cNvPr>
          <p:cNvSpPr>
            <a:spLocks noGrp="1"/>
          </p:cNvSpPr>
          <p:nvPr>
            <p:ph type="sldNum" sz="quarter" idx="12"/>
          </p:nvPr>
        </p:nvSpPr>
        <p:spPr/>
        <p:txBody>
          <a:bodyPr/>
          <a:lstStyle/>
          <a:p>
            <a:fld id="{BA2ACFD6-A1C3-44E9-9CBF-A52C2713FF6A}" type="slidenum">
              <a:rPr lang="en-IN" smtClean="0"/>
              <a:t>‹#›</a:t>
            </a:fld>
            <a:endParaRPr lang="en-IN"/>
          </a:p>
        </p:txBody>
      </p:sp>
    </p:spTree>
    <p:extLst>
      <p:ext uri="{BB962C8B-B14F-4D97-AF65-F5344CB8AC3E}">
        <p14:creationId xmlns:p14="http://schemas.microsoft.com/office/powerpoint/2010/main" val="2751164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D277D-3248-F560-11B0-CF8CD2AACC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4E42E58-F205-7CA4-1663-10A915E7AF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29DC8CA-5A48-9DCF-F156-062A8C0BD0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1775A8-996A-06E5-256C-B58FDF163546}"/>
              </a:ext>
            </a:extLst>
          </p:cNvPr>
          <p:cNvSpPr>
            <a:spLocks noGrp="1"/>
          </p:cNvSpPr>
          <p:nvPr>
            <p:ph type="dt" sz="half" idx="10"/>
          </p:nvPr>
        </p:nvSpPr>
        <p:spPr/>
        <p:txBody>
          <a:bodyPr/>
          <a:lstStyle/>
          <a:p>
            <a:fld id="{97D24B88-A2A8-4DFE-9C1C-1D06BBE0916C}" type="datetimeFigureOut">
              <a:rPr lang="en-IN" smtClean="0"/>
              <a:t>31-05-2024</a:t>
            </a:fld>
            <a:endParaRPr lang="en-IN"/>
          </a:p>
        </p:txBody>
      </p:sp>
      <p:sp>
        <p:nvSpPr>
          <p:cNvPr id="6" name="Footer Placeholder 5">
            <a:extLst>
              <a:ext uri="{FF2B5EF4-FFF2-40B4-BE49-F238E27FC236}">
                <a16:creationId xmlns:a16="http://schemas.microsoft.com/office/drawing/2014/main" id="{80E657BA-68E7-03A5-63BC-EF7F76BA75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4310C9-AC43-F267-CD0A-53D2A65A993A}"/>
              </a:ext>
            </a:extLst>
          </p:cNvPr>
          <p:cNvSpPr>
            <a:spLocks noGrp="1"/>
          </p:cNvSpPr>
          <p:nvPr>
            <p:ph type="sldNum" sz="quarter" idx="12"/>
          </p:nvPr>
        </p:nvSpPr>
        <p:spPr/>
        <p:txBody>
          <a:bodyPr/>
          <a:lstStyle/>
          <a:p>
            <a:fld id="{BA2ACFD6-A1C3-44E9-9CBF-A52C2713FF6A}" type="slidenum">
              <a:rPr lang="en-IN" smtClean="0"/>
              <a:t>‹#›</a:t>
            </a:fld>
            <a:endParaRPr lang="en-IN"/>
          </a:p>
        </p:txBody>
      </p:sp>
    </p:spTree>
    <p:extLst>
      <p:ext uri="{BB962C8B-B14F-4D97-AF65-F5344CB8AC3E}">
        <p14:creationId xmlns:p14="http://schemas.microsoft.com/office/powerpoint/2010/main" val="3594658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5E4DEE-D07A-65E4-7359-21A46E27BA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740DED-A352-6366-F166-D145D07C15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6BD79C-0629-D05C-88F9-817DED04AA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D24B88-A2A8-4DFE-9C1C-1D06BBE0916C}" type="datetimeFigureOut">
              <a:rPr lang="en-IN" smtClean="0"/>
              <a:t>31-05-2024</a:t>
            </a:fld>
            <a:endParaRPr lang="en-IN"/>
          </a:p>
        </p:txBody>
      </p:sp>
      <p:sp>
        <p:nvSpPr>
          <p:cNvPr id="5" name="Footer Placeholder 4">
            <a:extLst>
              <a:ext uri="{FF2B5EF4-FFF2-40B4-BE49-F238E27FC236}">
                <a16:creationId xmlns:a16="http://schemas.microsoft.com/office/drawing/2014/main" id="{8E39BBAF-000C-15AB-E88D-C16ECB5A96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4A80DB1-9C83-6ACF-4F78-152A965C01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2ACFD6-A1C3-44E9-9CBF-A52C2713FF6A}" type="slidenum">
              <a:rPr lang="en-IN" smtClean="0"/>
              <a:t>‹#›</a:t>
            </a:fld>
            <a:endParaRPr lang="en-IN"/>
          </a:p>
        </p:txBody>
      </p:sp>
    </p:spTree>
    <p:extLst>
      <p:ext uri="{BB962C8B-B14F-4D97-AF65-F5344CB8AC3E}">
        <p14:creationId xmlns:p14="http://schemas.microsoft.com/office/powerpoint/2010/main" val="2221473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26AA69-B90E-32EA-A1DF-32C875E54615}"/>
              </a:ext>
            </a:extLst>
          </p:cNvPr>
          <p:cNvSpPr/>
          <p:nvPr/>
        </p:nvSpPr>
        <p:spPr>
          <a:xfrm>
            <a:off x="-65314" y="-2"/>
            <a:ext cx="12192000" cy="6858000"/>
          </a:xfrm>
          <a:prstGeom prst="rect">
            <a:avLst/>
          </a:prstGeom>
          <a:solidFill>
            <a:srgbClr val="8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AAB2E1E3-9A56-EC79-7AC3-F88D506BD4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9029" y="-1"/>
            <a:ext cx="2002971" cy="6857999"/>
          </a:xfrm>
          <a:prstGeom prst="rect">
            <a:avLst/>
          </a:prstGeom>
        </p:spPr>
      </p:pic>
      <p:sp>
        <p:nvSpPr>
          <p:cNvPr id="5" name="TextBox 4">
            <a:extLst>
              <a:ext uri="{FF2B5EF4-FFF2-40B4-BE49-F238E27FC236}">
                <a16:creationId xmlns:a16="http://schemas.microsoft.com/office/drawing/2014/main" id="{898237CD-B896-69F3-D999-ECD05574F2E8}"/>
              </a:ext>
            </a:extLst>
          </p:cNvPr>
          <p:cNvSpPr txBox="1"/>
          <p:nvPr/>
        </p:nvSpPr>
        <p:spPr>
          <a:xfrm>
            <a:off x="214604" y="1091682"/>
            <a:ext cx="9974425" cy="1323439"/>
          </a:xfrm>
          <a:prstGeom prst="rect">
            <a:avLst/>
          </a:prstGeom>
          <a:noFill/>
        </p:spPr>
        <p:txBody>
          <a:bodyPr wrap="square" rtlCol="0">
            <a:spAutoFit/>
          </a:bodyPr>
          <a:lstStyle/>
          <a:p>
            <a:r>
              <a:rPr lang="en-IN" sz="8000" dirty="0">
                <a:solidFill>
                  <a:schemeClr val="bg1"/>
                </a:solidFill>
                <a:latin typeface="Algerian" panose="04020705040A02060702" pitchFamily="82" charset="0"/>
              </a:rPr>
              <a:t>        BANK CRM</a:t>
            </a:r>
          </a:p>
        </p:txBody>
      </p:sp>
      <p:sp>
        <p:nvSpPr>
          <p:cNvPr id="6" name="TextBox 5">
            <a:extLst>
              <a:ext uri="{FF2B5EF4-FFF2-40B4-BE49-F238E27FC236}">
                <a16:creationId xmlns:a16="http://schemas.microsoft.com/office/drawing/2014/main" id="{783D5B20-139B-289D-0FC0-D2C0FEF1BFE1}"/>
              </a:ext>
            </a:extLst>
          </p:cNvPr>
          <p:cNvSpPr txBox="1"/>
          <p:nvPr/>
        </p:nvSpPr>
        <p:spPr>
          <a:xfrm>
            <a:off x="2214464" y="2721974"/>
            <a:ext cx="7016621" cy="1569660"/>
          </a:xfrm>
          <a:prstGeom prst="rect">
            <a:avLst/>
          </a:prstGeom>
          <a:noFill/>
        </p:spPr>
        <p:txBody>
          <a:bodyPr wrap="square" rtlCol="0">
            <a:spAutoFit/>
          </a:bodyPr>
          <a:lstStyle/>
          <a:p>
            <a:pPr marL="285750" indent="-285750">
              <a:buFontTx/>
              <a:buChar char="-"/>
            </a:pPr>
            <a:r>
              <a:rPr lang="en-IN" sz="3200" dirty="0">
                <a:solidFill>
                  <a:schemeClr val="bg1"/>
                </a:solidFill>
                <a:latin typeface="Times New Roman" panose="02020603050405020304" pitchFamily="18" charset="0"/>
                <a:cs typeface="Times New Roman" panose="02020603050405020304" pitchFamily="18" charset="0"/>
              </a:rPr>
              <a:t>Name: Ashwin Dubey</a:t>
            </a:r>
          </a:p>
          <a:p>
            <a:pPr marL="285750" indent="-285750">
              <a:buFontTx/>
              <a:buChar char="-"/>
            </a:pPr>
            <a:r>
              <a:rPr lang="en-IN" sz="3200" dirty="0">
                <a:solidFill>
                  <a:schemeClr val="bg1"/>
                </a:solidFill>
                <a:latin typeface="Times New Roman" panose="02020603050405020304" pitchFamily="18" charset="0"/>
                <a:cs typeface="Times New Roman" panose="02020603050405020304" pitchFamily="18" charset="0"/>
              </a:rPr>
              <a:t>Inst name: Newton School</a:t>
            </a:r>
          </a:p>
          <a:p>
            <a:pPr marL="285750" indent="-285750">
              <a:buFontTx/>
              <a:buChar char="-"/>
            </a:pPr>
            <a:r>
              <a:rPr lang="en-IN" sz="3200" dirty="0">
                <a:solidFill>
                  <a:schemeClr val="bg1"/>
                </a:solidFill>
                <a:latin typeface="Times New Roman" panose="02020603050405020304" pitchFamily="18" charset="0"/>
                <a:cs typeface="Times New Roman" panose="02020603050405020304" pitchFamily="18" charset="0"/>
              </a:rPr>
              <a:t>Date of Submission; 30-05-2024</a:t>
            </a:r>
          </a:p>
        </p:txBody>
      </p:sp>
    </p:spTree>
    <p:extLst>
      <p:ext uri="{BB962C8B-B14F-4D97-AF65-F5344CB8AC3E}">
        <p14:creationId xmlns:p14="http://schemas.microsoft.com/office/powerpoint/2010/main" val="2659677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26AA69-B90E-32EA-A1DF-32C875E54615}"/>
              </a:ext>
            </a:extLst>
          </p:cNvPr>
          <p:cNvSpPr/>
          <p:nvPr/>
        </p:nvSpPr>
        <p:spPr>
          <a:xfrm>
            <a:off x="0" y="0"/>
            <a:ext cx="12192000" cy="6858000"/>
          </a:xfrm>
          <a:prstGeom prst="rect">
            <a:avLst/>
          </a:prstGeom>
          <a:solidFill>
            <a:srgbClr val="8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52592604-4C6E-2E32-2BAD-505203F887F0}"/>
              </a:ext>
            </a:extLst>
          </p:cNvPr>
          <p:cNvSpPr txBox="1"/>
          <p:nvPr/>
        </p:nvSpPr>
        <p:spPr>
          <a:xfrm>
            <a:off x="681134" y="164321"/>
            <a:ext cx="11112760" cy="1077218"/>
          </a:xfrm>
          <a:prstGeom prst="rect">
            <a:avLst/>
          </a:prstGeom>
          <a:noFill/>
        </p:spPr>
        <p:txBody>
          <a:bodyPr wrap="square" rtlCol="0">
            <a:spAutoFit/>
          </a:bodyPr>
          <a:lstStyle/>
          <a:p>
            <a:pPr algn="ctr"/>
            <a:r>
              <a:rPr lang="en-GB" sz="3200" dirty="0">
                <a:solidFill>
                  <a:schemeClr val="bg1"/>
                </a:solidFill>
                <a:effectLst/>
                <a:latin typeface="Times New Roman" panose="02020603050405020304" pitchFamily="18" charset="0"/>
                <a:ea typeface="Lato" panose="020F0502020204030203" pitchFamily="34" charset="0"/>
              </a:rPr>
              <a:t>Rank of Locations as per the number of people who have churned the bank</a:t>
            </a:r>
            <a:endParaRPr lang="en-IN" sz="3200" dirty="0">
              <a:solidFill>
                <a:schemeClr val="bg1"/>
              </a:solidFill>
            </a:endParaRPr>
          </a:p>
        </p:txBody>
      </p:sp>
      <p:pic>
        <p:nvPicPr>
          <p:cNvPr id="5" name="Picture 4">
            <a:extLst>
              <a:ext uri="{FF2B5EF4-FFF2-40B4-BE49-F238E27FC236}">
                <a16:creationId xmlns:a16="http://schemas.microsoft.com/office/drawing/2014/main" id="{0CA6629E-FB35-3D56-A5E9-14C8DF1ADA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8954538">
            <a:off x="-1060117" y="2290907"/>
            <a:ext cx="3757341" cy="1829979"/>
          </a:xfrm>
          <a:prstGeom prst="rect">
            <a:avLst/>
          </a:prstGeom>
        </p:spPr>
      </p:pic>
      <p:pic>
        <p:nvPicPr>
          <p:cNvPr id="6" name="Picture 5">
            <a:extLst>
              <a:ext uri="{FF2B5EF4-FFF2-40B4-BE49-F238E27FC236}">
                <a16:creationId xmlns:a16="http://schemas.microsoft.com/office/drawing/2014/main" id="{F848E5CC-D8FE-25F6-A1CB-8D1840206F39}"/>
              </a:ext>
            </a:extLst>
          </p:cNvPr>
          <p:cNvPicPr>
            <a:picLocks noChangeAspect="1"/>
          </p:cNvPicPr>
          <p:nvPr/>
        </p:nvPicPr>
        <p:blipFill>
          <a:blip r:embed="rId3"/>
          <a:stretch>
            <a:fillRect/>
          </a:stretch>
        </p:blipFill>
        <p:spPr>
          <a:xfrm>
            <a:off x="3007274" y="1241539"/>
            <a:ext cx="8161468" cy="2092135"/>
          </a:xfrm>
          <a:prstGeom prst="rect">
            <a:avLst/>
          </a:prstGeom>
        </p:spPr>
      </p:pic>
      <p:sp>
        <p:nvSpPr>
          <p:cNvPr id="7" name="TextBox 6">
            <a:extLst>
              <a:ext uri="{FF2B5EF4-FFF2-40B4-BE49-F238E27FC236}">
                <a16:creationId xmlns:a16="http://schemas.microsoft.com/office/drawing/2014/main" id="{141F4125-905A-0478-A450-CF64CA8AD6FB}"/>
              </a:ext>
            </a:extLst>
          </p:cNvPr>
          <p:cNvSpPr txBox="1"/>
          <p:nvPr/>
        </p:nvSpPr>
        <p:spPr>
          <a:xfrm>
            <a:off x="3007275" y="3429000"/>
            <a:ext cx="8161468" cy="3139321"/>
          </a:xfrm>
          <a:prstGeom prst="rect">
            <a:avLst/>
          </a:prstGeom>
          <a:noFill/>
        </p:spPr>
        <p:txBody>
          <a:bodyPr wrap="square" rtlCol="0">
            <a:spAutoFit/>
          </a:bodyPr>
          <a:lstStyle/>
          <a:p>
            <a:r>
              <a:rPr lang="en-IN" sz="2200" dirty="0">
                <a:solidFill>
                  <a:schemeClr val="bg1"/>
                </a:solidFill>
              </a:rPr>
              <a:t>This is solved in SQL by window functions.</a:t>
            </a:r>
          </a:p>
          <a:p>
            <a:r>
              <a:rPr lang="en-IN" sz="2200" dirty="0">
                <a:solidFill>
                  <a:schemeClr val="bg1"/>
                </a:solidFill>
              </a:rPr>
              <a:t>From the output we got can be seen that Germany is the country where churned count is Maximum (814) and ranked 1</a:t>
            </a:r>
            <a:r>
              <a:rPr lang="en-IN" sz="2200" baseline="30000" dirty="0">
                <a:solidFill>
                  <a:schemeClr val="bg1"/>
                </a:solidFill>
              </a:rPr>
              <a:t>st</a:t>
            </a:r>
            <a:r>
              <a:rPr lang="en-IN" sz="2200" dirty="0">
                <a:solidFill>
                  <a:schemeClr val="bg1"/>
                </a:solidFill>
              </a:rPr>
              <a:t>  while France ranked 2</a:t>
            </a:r>
            <a:r>
              <a:rPr lang="en-IN" sz="2200" baseline="30000" dirty="0">
                <a:solidFill>
                  <a:schemeClr val="bg1"/>
                </a:solidFill>
              </a:rPr>
              <a:t>nd</a:t>
            </a:r>
            <a:r>
              <a:rPr lang="en-IN" sz="2200" dirty="0">
                <a:solidFill>
                  <a:schemeClr val="bg1"/>
                </a:solidFill>
              </a:rPr>
              <a:t> among all with the churned count as 810.</a:t>
            </a:r>
          </a:p>
          <a:p>
            <a:r>
              <a:rPr lang="en-IN" sz="2200" dirty="0">
                <a:solidFill>
                  <a:schemeClr val="bg1"/>
                </a:solidFill>
              </a:rPr>
              <a:t>Churned difference between this two country is slightly different. </a:t>
            </a:r>
          </a:p>
          <a:p>
            <a:endParaRPr lang="en-IN" sz="2200" dirty="0">
              <a:solidFill>
                <a:schemeClr val="bg1"/>
              </a:solidFill>
            </a:endParaRPr>
          </a:p>
          <a:p>
            <a:r>
              <a:rPr lang="en-IN" sz="2200" dirty="0">
                <a:solidFill>
                  <a:schemeClr val="bg1"/>
                </a:solidFill>
              </a:rPr>
              <a:t>Spain is the country where churned count is minimum and ranked as 3</a:t>
            </a:r>
            <a:r>
              <a:rPr lang="en-IN" sz="2200" baseline="30000" dirty="0">
                <a:solidFill>
                  <a:schemeClr val="bg1"/>
                </a:solidFill>
              </a:rPr>
              <a:t>rd</a:t>
            </a:r>
            <a:r>
              <a:rPr lang="en-IN" sz="2200" dirty="0">
                <a:solidFill>
                  <a:schemeClr val="bg1"/>
                </a:solidFill>
              </a:rPr>
              <a:t> with churn count as 413. Spain churn count is almost half of remaking two country. </a:t>
            </a:r>
          </a:p>
        </p:txBody>
      </p:sp>
    </p:spTree>
    <p:extLst>
      <p:ext uri="{BB962C8B-B14F-4D97-AF65-F5344CB8AC3E}">
        <p14:creationId xmlns:p14="http://schemas.microsoft.com/office/powerpoint/2010/main" val="3165117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26AA69-B90E-32EA-A1DF-32C875E54615}"/>
              </a:ext>
            </a:extLst>
          </p:cNvPr>
          <p:cNvSpPr/>
          <p:nvPr/>
        </p:nvSpPr>
        <p:spPr>
          <a:xfrm>
            <a:off x="0" y="0"/>
            <a:ext cx="12192000" cy="6858000"/>
          </a:xfrm>
          <a:prstGeom prst="rect">
            <a:avLst/>
          </a:prstGeom>
          <a:solidFill>
            <a:srgbClr val="8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0CE7F91F-E188-75DD-5353-F4AE0F53B44E}"/>
              </a:ext>
            </a:extLst>
          </p:cNvPr>
          <p:cNvSpPr txBox="1"/>
          <p:nvPr/>
        </p:nvSpPr>
        <p:spPr>
          <a:xfrm>
            <a:off x="2976380" y="140412"/>
            <a:ext cx="5635898" cy="923330"/>
          </a:xfrm>
          <a:prstGeom prst="rect">
            <a:avLst/>
          </a:prstGeom>
          <a:noFill/>
        </p:spPr>
        <p:txBody>
          <a:bodyPr wrap="square" rtlCol="0">
            <a:spAutoFit/>
          </a:bodyPr>
          <a:lstStyle/>
          <a:p>
            <a:r>
              <a:rPr lang="en-IN" sz="3600" b="1" dirty="0">
                <a:solidFill>
                  <a:schemeClr val="bg1"/>
                </a:solidFill>
                <a:latin typeface="Times New Roman" panose="02020603050405020304" pitchFamily="18" charset="0"/>
                <a:cs typeface="Times New Roman" panose="02020603050405020304" pitchFamily="18" charset="0"/>
              </a:rPr>
              <a:t>SUBJECTIVE INSIGHT</a:t>
            </a:r>
          </a:p>
          <a:p>
            <a:endParaRPr lang="en-IN" b="1" dirty="0"/>
          </a:p>
        </p:txBody>
      </p:sp>
      <p:pic>
        <p:nvPicPr>
          <p:cNvPr id="3" name="Picture 2">
            <a:extLst>
              <a:ext uri="{FF2B5EF4-FFF2-40B4-BE49-F238E27FC236}">
                <a16:creationId xmlns:a16="http://schemas.microsoft.com/office/drawing/2014/main" id="{429DB9C3-BBB6-5DBF-4248-4B79AD4059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4373" y="-501059"/>
            <a:ext cx="4074160" cy="3787271"/>
          </a:xfrm>
          <a:prstGeom prst="rect">
            <a:avLst/>
          </a:prstGeom>
        </p:spPr>
      </p:pic>
      <p:sp>
        <p:nvSpPr>
          <p:cNvPr id="5" name="TextBox 4">
            <a:extLst>
              <a:ext uri="{FF2B5EF4-FFF2-40B4-BE49-F238E27FC236}">
                <a16:creationId xmlns:a16="http://schemas.microsoft.com/office/drawing/2014/main" id="{EDF6E86E-1715-EF41-CC72-F4B0817BB9BB}"/>
              </a:ext>
            </a:extLst>
          </p:cNvPr>
          <p:cNvSpPr txBox="1"/>
          <p:nvPr/>
        </p:nvSpPr>
        <p:spPr>
          <a:xfrm>
            <a:off x="455447" y="1620070"/>
            <a:ext cx="4416739" cy="461665"/>
          </a:xfrm>
          <a:prstGeom prst="rect">
            <a:avLst/>
          </a:prstGeom>
          <a:noFill/>
        </p:spPr>
        <p:txBody>
          <a:bodyPr wrap="square" rtlCol="0">
            <a:spAutoFit/>
          </a:bodyPr>
          <a:lstStyle/>
          <a:p>
            <a:r>
              <a:rPr lang="en-GB" sz="2400" b="1" dirty="0">
                <a:solidFill>
                  <a:schemeClr val="bg1"/>
                </a:solidFill>
                <a:effectLst/>
                <a:latin typeface="Times New Roman" panose="02020603050405020304" pitchFamily="18" charset="0"/>
                <a:ea typeface="Arial" panose="020B0604020202020204" pitchFamily="34" charset="0"/>
              </a:rPr>
              <a:t>Customer Behaviour Analysis</a:t>
            </a:r>
            <a:endParaRPr lang="en-IN" sz="2400" b="1" dirty="0">
              <a:solidFill>
                <a:schemeClr val="bg1"/>
              </a:solidFill>
            </a:endParaRPr>
          </a:p>
        </p:txBody>
      </p:sp>
      <p:pic>
        <p:nvPicPr>
          <p:cNvPr id="6" name="Picture 5">
            <a:extLst>
              <a:ext uri="{FF2B5EF4-FFF2-40B4-BE49-F238E27FC236}">
                <a16:creationId xmlns:a16="http://schemas.microsoft.com/office/drawing/2014/main" id="{A4B3D8E1-900F-CCC8-2DA0-05400160A9CD}"/>
              </a:ext>
            </a:extLst>
          </p:cNvPr>
          <p:cNvPicPr>
            <a:picLocks noChangeAspect="1"/>
          </p:cNvPicPr>
          <p:nvPr/>
        </p:nvPicPr>
        <p:blipFill>
          <a:blip r:embed="rId3"/>
          <a:stretch>
            <a:fillRect/>
          </a:stretch>
        </p:blipFill>
        <p:spPr>
          <a:xfrm>
            <a:off x="615820" y="2270697"/>
            <a:ext cx="5780368" cy="4335353"/>
          </a:xfrm>
          <a:prstGeom prst="rect">
            <a:avLst/>
          </a:prstGeom>
        </p:spPr>
      </p:pic>
      <p:sp>
        <p:nvSpPr>
          <p:cNvPr id="7" name="TextBox 6">
            <a:extLst>
              <a:ext uri="{FF2B5EF4-FFF2-40B4-BE49-F238E27FC236}">
                <a16:creationId xmlns:a16="http://schemas.microsoft.com/office/drawing/2014/main" id="{69C7F8CC-2514-DE9A-6C4F-DFA26B26162F}"/>
              </a:ext>
            </a:extLst>
          </p:cNvPr>
          <p:cNvSpPr txBox="1"/>
          <p:nvPr/>
        </p:nvSpPr>
        <p:spPr>
          <a:xfrm>
            <a:off x="6610862" y="2081735"/>
            <a:ext cx="4002833" cy="4524315"/>
          </a:xfrm>
          <a:prstGeom prst="rect">
            <a:avLst/>
          </a:prstGeom>
          <a:noFill/>
        </p:spPr>
        <p:txBody>
          <a:bodyPr wrap="square" rtlCol="0">
            <a:spAutoFit/>
          </a:bodyPr>
          <a:lstStyle/>
          <a:p>
            <a:r>
              <a:rPr lang="en-IN" sz="2400" dirty="0">
                <a:solidFill>
                  <a:schemeClr val="bg1"/>
                </a:solidFill>
              </a:rPr>
              <a:t>This graph tells us that spending of new customers (2019) is lower through out an year as compared to Old customer (2019-2018. </a:t>
            </a:r>
          </a:p>
          <a:p>
            <a:endParaRPr lang="en-IN" sz="2400" dirty="0">
              <a:solidFill>
                <a:schemeClr val="bg1"/>
              </a:solidFill>
            </a:endParaRPr>
          </a:p>
          <a:p>
            <a:r>
              <a:rPr lang="en-IN" sz="2400" dirty="0">
                <a:solidFill>
                  <a:schemeClr val="bg1"/>
                </a:solidFill>
              </a:rPr>
              <a:t>There is a point where both has spend nearly same and that is month of March. </a:t>
            </a:r>
          </a:p>
          <a:p>
            <a:r>
              <a:rPr lang="en-IN" sz="2400" dirty="0">
                <a:solidFill>
                  <a:schemeClr val="bg1"/>
                </a:solidFill>
              </a:rPr>
              <a:t>This month is a favourable for customer to spend several reason could be for this</a:t>
            </a:r>
            <a:r>
              <a:rPr lang="en-IN" dirty="0"/>
              <a:t>. </a:t>
            </a:r>
          </a:p>
        </p:txBody>
      </p:sp>
    </p:spTree>
    <p:extLst>
      <p:ext uri="{BB962C8B-B14F-4D97-AF65-F5344CB8AC3E}">
        <p14:creationId xmlns:p14="http://schemas.microsoft.com/office/powerpoint/2010/main" val="3824674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26AA69-B90E-32EA-A1DF-32C875E54615}"/>
              </a:ext>
            </a:extLst>
          </p:cNvPr>
          <p:cNvSpPr/>
          <p:nvPr/>
        </p:nvSpPr>
        <p:spPr>
          <a:xfrm>
            <a:off x="0" y="-93306"/>
            <a:ext cx="12192000" cy="6951306"/>
          </a:xfrm>
          <a:prstGeom prst="rect">
            <a:avLst/>
          </a:prstGeom>
          <a:solidFill>
            <a:srgbClr val="8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167BE3F5-1FA3-C3D6-EFD5-3B573601B6E6}"/>
              </a:ext>
            </a:extLst>
          </p:cNvPr>
          <p:cNvSpPr txBox="1"/>
          <p:nvPr/>
        </p:nvSpPr>
        <p:spPr>
          <a:xfrm>
            <a:off x="195943" y="522514"/>
            <a:ext cx="5094514" cy="461665"/>
          </a:xfrm>
          <a:prstGeom prst="rect">
            <a:avLst/>
          </a:prstGeom>
          <a:noFill/>
        </p:spPr>
        <p:txBody>
          <a:bodyPr wrap="square" rtlCol="0">
            <a:spAutoFit/>
          </a:bodyPr>
          <a:lstStyle/>
          <a:p>
            <a:r>
              <a:rPr lang="en-GB" sz="2400" b="1" dirty="0">
                <a:solidFill>
                  <a:schemeClr val="bg1"/>
                </a:solidFill>
                <a:effectLst/>
                <a:latin typeface="Times New Roman" panose="02020603050405020304" pitchFamily="18" charset="0"/>
                <a:ea typeface="Arial" panose="020B0604020202020204" pitchFamily="34" charset="0"/>
              </a:rPr>
              <a:t>Risk Management Assessment</a:t>
            </a:r>
            <a:endParaRPr lang="en-IN" sz="2400" b="1" dirty="0">
              <a:solidFill>
                <a:schemeClr val="bg1"/>
              </a:solidFill>
            </a:endParaRPr>
          </a:p>
        </p:txBody>
      </p:sp>
      <p:pic>
        <p:nvPicPr>
          <p:cNvPr id="3" name="Picture 2">
            <a:extLst>
              <a:ext uri="{FF2B5EF4-FFF2-40B4-BE49-F238E27FC236}">
                <a16:creationId xmlns:a16="http://schemas.microsoft.com/office/drawing/2014/main" id="{DC6D925B-8781-5422-7F65-6D2734B80685}"/>
              </a:ext>
            </a:extLst>
          </p:cNvPr>
          <p:cNvPicPr>
            <a:picLocks noChangeAspect="1"/>
          </p:cNvPicPr>
          <p:nvPr/>
        </p:nvPicPr>
        <p:blipFill>
          <a:blip r:embed="rId2"/>
          <a:stretch>
            <a:fillRect/>
          </a:stretch>
        </p:blipFill>
        <p:spPr>
          <a:xfrm>
            <a:off x="291134" y="1143794"/>
            <a:ext cx="5880735" cy="4715830"/>
          </a:xfrm>
          <a:prstGeom prst="rect">
            <a:avLst/>
          </a:prstGeom>
        </p:spPr>
      </p:pic>
      <p:sp>
        <p:nvSpPr>
          <p:cNvPr id="5" name="TextBox 4">
            <a:extLst>
              <a:ext uri="{FF2B5EF4-FFF2-40B4-BE49-F238E27FC236}">
                <a16:creationId xmlns:a16="http://schemas.microsoft.com/office/drawing/2014/main" id="{EA0FC6D3-0084-5B36-A9E7-84CB3FFDC6B9}"/>
              </a:ext>
            </a:extLst>
          </p:cNvPr>
          <p:cNvSpPr txBox="1"/>
          <p:nvPr/>
        </p:nvSpPr>
        <p:spPr>
          <a:xfrm>
            <a:off x="6571860" y="2004909"/>
            <a:ext cx="5220148" cy="3970318"/>
          </a:xfrm>
          <a:prstGeom prst="rect">
            <a:avLst/>
          </a:prstGeom>
          <a:solidFill>
            <a:srgbClr val="800000"/>
          </a:solidFill>
        </p:spPr>
        <p:txBody>
          <a:bodyPr wrap="square" rtlCol="0">
            <a:spAutoFit/>
          </a:bodyPr>
          <a:lstStyle/>
          <a:p>
            <a:r>
              <a:rPr lang="en-GB" sz="1800" dirty="0">
                <a:solidFill>
                  <a:srgbClr val="1F1F1F"/>
                </a:solidFill>
                <a:effectLst/>
                <a:latin typeface="Times New Roman" panose="02020603050405020304" pitchFamily="18" charset="0"/>
                <a:ea typeface="Arial" panose="020B0604020202020204" pitchFamily="34" charset="0"/>
              </a:rPr>
              <a:t> </a:t>
            </a:r>
            <a:r>
              <a:rPr lang="en-GB" sz="1800" dirty="0">
                <a:solidFill>
                  <a:schemeClr val="bg1"/>
                </a:solidFill>
                <a:effectLst/>
                <a:latin typeface="Times New Roman" panose="02020603050405020304" pitchFamily="18" charset="0"/>
                <a:ea typeface="Arial" panose="020B0604020202020204" pitchFamily="34" charset="0"/>
              </a:rPr>
              <a:t>Based on the chart, the demographic segments with the most customers are those with lower credit scores ("Lower Middle Class" and "Poor"). These same segments also represent the largest portion of the bank's customers.  </a:t>
            </a:r>
          </a:p>
          <a:p>
            <a:endParaRPr lang="en-GB" dirty="0">
              <a:solidFill>
                <a:schemeClr val="bg1"/>
              </a:solidFill>
              <a:latin typeface="Times New Roman" panose="02020603050405020304" pitchFamily="18" charset="0"/>
              <a:ea typeface="Arial" panose="020B0604020202020204" pitchFamily="34" charset="0"/>
            </a:endParaRPr>
          </a:p>
          <a:p>
            <a:endParaRPr lang="en-GB" sz="1800" dirty="0">
              <a:solidFill>
                <a:schemeClr val="bg1"/>
              </a:solidFill>
              <a:effectLst/>
              <a:latin typeface="Times New Roman" panose="02020603050405020304" pitchFamily="18" charset="0"/>
              <a:ea typeface="Arial" panose="020B0604020202020204" pitchFamily="34" charset="0"/>
            </a:endParaRPr>
          </a:p>
          <a:p>
            <a:r>
              <a:rPr lang="en-GB" sz="1800" dirty="0">
                <a:solidFill>
                  <a:schemeClr val="bg1"/>
                </a:solidFill>
                <a:effectLst/>
                <a:latin typeface="Times New Roman" panose="02020603050405020304" pitchFamily="18" charset="0"/>
                <a:ea typeface="Arial" panose="020B0604020202020204" pitchFamily="34" charset="0"/>
              </a:rPr>
              <a:t>Customers with lower credit scores are statistically more likely to default on loans than customers with high credit scores. This means that the bank is more likely to lose money on loans made to customers in the "Lower Middle Class" and "Poor" segments than on loans made to customers in other segments.</a:t>
            </a:r>
            <a:endParaRPr lang="en-IN" sz="1800" dirty="0">
              <a:solidFill>
                <a:schemeClr val="bg1"/>
              </a:solidFill>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3102192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26AA69-B90E-32EA-A1DF-32C875E54615}"/>
              </a:ext>
            </a:extLst>
          </p:cNvPr>
          <p:cNvSpPr/>
          <p:nvPr/>
        </p:nvSpPr>
        <p:spPr>
          <a:xfrm>
            <a:off x="0" y="0"/>
            <a:ext cx="12192000" cy="6858000"/>
          </a:xfrm>
          <a:prstGeom prst="rect">
            <a:avLst/>
          </a:prstGeom>
          <a:solidFill>
            <a:srgbClr val="8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E3DA0336-D58B-7D79-A3FC-075E1AF50E79}"/>
              </a:ext>
            </a:extLst>
          </p:cNvPr>
          <p:cNvSpPr txBox="1"/>
          <p:nvPr/>
        </p:nvSpPr>
        <p:spPr>
          <a:xfrm>
            <a:off x="215505" y="559837"/>
            <a:ext cx="5308217" cy="461665"/>
          </a:xfrm>
          <a:prstGeom prst="rect">
            <a:avLst/>
          </a:prstGeom>
          <a:noFill/>
        </p:spPr>
        <p:txBody>
          <a:bodyPr wrap="square" rtlCol="0">
            <a:spAutoFit/>
          </a:bodyPr>
          <a:lstStyle/>
          <a:p>
            <a:r>
              <a:rPr lang="en-GB" sz="2400" b="1" dirty="0">
                <a:solidFill>
                  <a:schemeClr val="bg1"/>
                </a:solidFill>
                <a:effectLst/>
                <a:latin typeface="Times New Roman" panose="02020603050405020304" pitchFamily="18" charset="0"/>
                <a:ea typeface="Arial" panose="020B0604020202020204" pitchFamily="34" charset="0"/>
              </a:rPr>
              <a:t>Customer Exit Reasons Exploration</a:t>
            </a:r>
            <a:endParaRPr lang="en-IN" sz="2400" b="1" dirty="0">
              <a:solidFill>
                <a:schemeClr val="bg1"/>
              </a:solidFill>
            </a:endParaRPr>
          </a:p>
        </p:txBody>
      </p:sp>
      <p:pic>
        <p:nvPicPr>
          <p:cNvPr id="3" name="Picture 2">
            <a:extLst>
              <a:ext uri="{FF2B5EF4-FFF2-40B4-BE49-F238E27FC236}">
                <a16:creationId xmlns:a16="http://schemas.microsoft.com/office/drawing/2014/main" id="{BADE8A3E-DF15-5EE9-CBCF-D50417C72B27}"/>
              </a:ext>
            </a:extLst>
          </p:cNvPr>
          <p:cNvPicPr>
            <a:picLocks noChangeAspect="1"/>
          </p:cNvPicPr>
          <p:nvPr/>
        </p:nvPicPr>
        <p:blipFill>
          <a:blip r:embed="rId2"/>
          <a:stretch>
            <a:fillRect/>
          </a:stretch>
        </p:blipFill>
        <p:spPr>
          <a:xfrm>
            <a:off x="215505" y="1220851"/>
            <a:ext cx="5672112" cy="5116299"/>
          </a:xfrm>
          <a:prstGeom prst="rect">
            <a:avLst/>
          </a:prstGeom>
        </p:spPr>
      </p:pic>
      <p:sp>
        <p:nvSpPr>
          <p:cNvPr id="5" name="TextBox 4">
            <a:extLst>
              <a:ext uri="{FF2B5EF4-FFF2-40B4-BE49-F238E27FC236}">
                <a16:creationId xmlns:a16="http://schemas.microsoft.com/office/drawing/2014/main" id="{3FDBFDE8-93CF-E063-2B63-2E54366FE0CC}"/>
              </a:ext>
            </a:extLst>
          </p:cNvPr>
          <p:cNvSpPr txBox="1"/>
          <p:nvPr/>
        </p:nvSpPr>
        <p:spPr>
          <a:xfrm>
            <a:off x="5887617" y="1021502"/>
            <a:ext cx="5766318" cy="5943678"/>
          </a:xfrm>
          <a:prstGeom prst="rect">
            <a:avLst/>
          </a:prstGeom>
          <a:noFill/>
        </p:spPr>
        <p:txBody>
          <a:bodyPr wrap="square" rtlCol="0">
            <a:spAutoFit/>
          </a:bodyPr>
          <a:lstStyle/>
          <a:p>
            <a:pPr marL="457200">
              <a:lnSpc>
                <a:spcPct val="115000"/>
              </a:lnSpc>
              <a:spcAft>
                <a:spcPts val="1000"/>
              </a:spcAft>
            </a:pPr>
            <a:r>
              <a:rPr lang="en-GB" sz="2200" b="1" dirty="0">
                <a:solidFill>
                  <a:schemeClr val="bg1"/>
                </a:solidFill>
                <a:effectLst/>
                <a:ea typeface="Arial" panose="020B0604020202020204" pitchFamily="34" charset="0"/>
              </a:rPr>
              <a:t>Geographical Location: </a:t>
            </a:r>
            <a:r>
              <a:rPr lang="en-GB" sz="2200" dirty="0">
                <a:solidFill>
                  <a:schemeClr val="bg1"/>
                </a:solidFill>
                <a:effectLst/>
                <a:ea typeface="Arial" panose="020B0604020202020204" pitchFamily="34" charset="0"/>
              </a:rPr>
              <a:t>Customers from Germany show a higher count of exited individuals compared to those from France and Spain.</a:t>
            </a:r>
            <a:endParaRPr lang="en-IN" sz="2200" dirty="0">
              <a:solidFill>
                <a:schemeClr val="bg1"/>
              </a:solidFill>
              <a:effectLst/>
              <a:ea typeface="Arial" panose="020B0604020202020204" pitchFamily="34" charset="0"/>
            </a:endParaRPr>
          </a:p>
          <a:p>
            <a:pPr marL="457200">
              <a:lnSpc>
                <a:spcPct val="115000"/>
              </a:lnSpc>
              <a:spcAft>
                <a:spcPts val="1000"/>
              </a:spcAft>
            </a:pPr>
            <a:r>
              <a:rPr lang="en-GB" sz="2200" b="1" dirty="0">
                <a:solidFill>
                  <a:schemeClr val="bg1"/>
                </a:solidFill>
                <a:effectLst/>
                <a:ea typeface="Arial" panose="020B0604020202020204" pitchFamily="34" charset="0"/>
              </a:rPr>
              <a:t>Credit Card Ownership:</a:t>
            </a:r>
            <a:r>
              <a:rPr lang="en-GB" sz="2200" dirty="0">
                <a:solidFill>
                  <a:schemeClr val="bg1"/>
                </a:solidFill>
                <a:effectLst/>
                <a:ea typeface="Arial" panose="020B0604020202020204" pitchFamily="34" charset="0"/>
              </a:rPr>
              <a:t> The presence of a credit card does not show a significant difference in exit counts.</a:t>
            </a:r>
            <a:endParaRPr lang="en-IN" sz="2200" dirty="0">
              <a:solidFill>
                <a:schemeClr val="bg1"/>
              </a:solidFill>
              <a:effectLst/>
              <a:ea typeface="Arial" panose="020B0604020202020204" pitchFamily="34" charset="0"/>
            </a:endParaRPr>
          </a:p>
          <a:p>
            <a:pPr marL="457200">
              <a:lnSpc>
                <a:spcPct val="115000"/>
              </a:lnSpc>
              <a:spcAft>
                <a:spcPts val="1000"/>
              </a:spcAft>
            </a:pPr>
            <a:r>
              <a:rPr lang="en-GB" sz="2200" b="1" dirty="0">
                <a:solidFill>
                  <a:schemeClr val="bg1"/>
                </a:solidFill>
                <a:effectLst/>
                <a:ea typeface="Arial" panose="020B0604020202020204" pitchFamily="34" charset="0"/>
              </a:rPr>
              <a:t>Membership Activity</a:t>
            </a:r>
            <a:r>
              <a:rPr lang="en-GB" sz="2200" dirty="0">
                <a:solidFill>
                  <a:schemeClr val="bg1"/>
                </a:solidFill>
                <a:effectLst/>
                <a:ea typeface="Arial" panose="020B0604020202020204" pitchFamily="34" charset="0"/>
              </a:rPr>
              <a:t>: Inactive members have a noticeably higher exit count than active members.</a:t>
            </a:r>
            <a:endParaRPr lang="en-IN" sz="2200" dirty="0">
              <a:solidFill>
                <a:schemeClr val="bg1"/>
              </a:solidFill>
              <a:effectLst/>
              <a:ea typeface="Arial" panose="020B0604020202020204" pitchFamily="34" charset="0"/>
            </a:endParaRPr>
          </a:p>
          <a:p>
            <a:pPr marL="457200">
              <a:lnSpc>
                <a:spcPct val="115000"/>
              </a:lnSpc>
              <a:spcAft>
                <a:spcPts val="1000"/>
              </a:spcAft>
            </a:pPr>
            <a:r>
              <a:rPr lang="en-GB" sz="2200" b="1" dirty="0">
                <a:solidFill>
                  <a:schemeClr val="bg1"/>
                </a:solidFill>
                <a:effectLst/>
                <a:ea typeface="Arial" panose="020B0604020202020204" pitchFamily="34" charset="0"/>
              </a:rPr>
              <a:t>Number of Products:</a:t>
            </a:r>
            <a:r>
              <a:rPr lang="en-GB" sz="2200" dirty="0">
                <a:solidFill>
                  <a:schemeClr val="bg1"/>
                </a:solidFill>
                <a:effectLst/>
                <a:ea typeface="Arial" panose="020B0604020202020204" pitchFamily="34" charset="0"/>
              </a:rPr>
              <a:t> Customers with only one product have the highest exit count compared to those with more products.</a:t>
            </a:r>
            <a:endParaRPr lang="en-IN" sz="2200" dirty="0">
              <a:solidFill>
                <a:schemeClr val="bg1"/>
              </a:solidFill>
              <a:effectLst/>
              <a:ea typeface="Arial" panose="020B0604020202020204" pitchFamily="34" charset="0"/>
            </a:endParaRPr>
          </a:p>
          <a:p>
            <a:endParaRPr lang="en-IN" dirty="0"/>
          </a:p>
        </p:txBody>
      </p:sp>
    </p:spTree>
    <p:extLst>
      <p:ext uri="{BB962C8B-B14F-4D97-AF65-F5344CB8AC3E}">
        <p14:creationId xmlns:p14="http://schemas.microsoft.com/office/powerpoint/2010/main" val="3146393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26AA69-B90E-32EA-A1DF-32C875E54615}"/>
              </a:ext>
            </a:extLst>
          </p:cNvPr>
          <p:cNvSpPr/>
          <p:nvPr/>
        </p:nvSpPr>
        <p:spPr>
          <a:xfrm>
            <a:off x="0" y="0"/>
            <a:ext cx="12192000" cy="6858000"/>
          </a:xfrm>
          <a:prstGeom prst="rect">
            <a:avLst/>
          </a:prstGeom>
          <a:solidFill>
            <a:srgbClr val="8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a:extLst>
              <a:ext uri="{FF2B5EF4-FFF2-40B4-BE49-F238E27FC236}">
                <a16:creationId xmlns:a16="http://schemas.microsoft.com/office/drawing/2014/main" id="{B426E018-8E81-EE72-DC59-CA8F54B55C54}"/>
              </a:ext>
            </a:extLst>
          </p:cNvPr>
          <p:cNvPicPr>
            <a:picLocks noChangeAspect="1"/>
          </p:cNvPicPr>
          <p:nvPr/>
        </p:nvPicPr>
        <p:blipFill>
          <a:blip r:embed="rId2"/>
          <a:stretch>
            <a:fillRect/>
          </a:stretch>
        </p:blipFill>
        <p:spPr>
          <a:xfrm>
            <a:off x="139959" y="773805"/>
            <a:ext cx="5187821" cy="2896998"/>
          </a:xfrm>
          <a:prstGeom prst="rect">
            <a:avLst/>
          </a:prstGeom>
        </p:spPr>
      </p:pic>
      <p:pic>
        <p:nvPicPr>
          <p:cNvPr id="3" name="Picture 2">
            <a:extLst>
              <a:ext uri="{FF2B5EF4-FFF2-40B4-BE49-F238E27FC236}">
                <a16:creationId xmlns:a16="http://schemas.microsoft.com/office/drawing/2014/main" id="{F7966B70-DDC6-467F-AC78-AA1791BD1EAF}"/>
              </a:ext>
            </a:extLst>
          </p:cNvPr>
          <p:cNvPicPr>
            <a:picLocks noChangeAspect="1"/>
          </p:cNvPicPr>
          <p:nvPr/>
        </p:nvPicPr>
        <p:blipFill>
          <a:blip r:embed="rId3"/>
          <a:stretch>
            <a:fillRect/>
          </a:stretch>
        </p:blipFill>
        <p:spPr>
          <a:xfrm>
            <a:off x="5767219" y="773805"/>
            <a:ext cx="5733415" cy="2847340"/>
          </a:xfrm>
          <a:prstGeom prst="rect">
            <a:avLst/>
          </a:prstGeom>
        </p:spPr>
      </p:pic>
      <p:pic>
        <p:nvPicPr>
          <p:cNvPr id="5" name="Picture 4">
            <a:extLst>
              <a:ext uri="{FF2B5EF4-FFF2-40B4-BE49-F238E27FC236}">
                <a16:creationId xmlns:a16="http://schemas.microsoft.com/office/drawing/2014/main" id="{3DCCBA72-F583-E570-FCDE-CDC96163A1D5}"/>
              </a:ext>
            </a:extLst>
          </p:cNvPr>
          <p:cNvPicPr>
            <a:picLocks noChangeAspect="1"/>
          </p:cNvPicPr>
          <p:nvPr/>
        </p:nvPicPr>
        <p:blipFill>
          <a:blip r:embed="rId4"/>
          <a:stretch>
            <a:fillRect/>
          </a:stretch>
        </p:blipFill>
        <p:spPr>
          <a:xfrm>
            <a:off x="139959" y="3815902"/>
            <a:ext cx="5187821" cy="2896999"/>
          </a:xfrm>
          <a:prstGeom prst="rect">
            <a:avLst/>
          </a:prstGeom>
        </p:spPr>
      </p:pic>
      <p:pic>
        <p:nvPicPr>
          <p:cNvPr id="6" name="Picture 5">
            <a:extLst>
              <a:ext uri="{FF2B5EF4-FFF2-40B4-BE49-F238E27FC236}">
                <a16:creationId xmlns:a16="http://schemas.microsoft.com/office/drawing/2014/main" id="{2E7D7B49-E96E-6B81-85C6-B16FD59BA203}"/>
              </a:ext>
            </a:extLst>
          </p:cNvPr>
          <p:cNvPicPr>
            <a:picLocks noChangeAspect="1"/>
          </p:cNvPicPr>
          <p:nvPr/>
        </p:nvPicPr>
        <p:blipFill>
          <a:blip r:embed="rId5"/>
          <a:stretch>
            <a:fillRect/>
          </a:stretch>
        </p:blipFill>
        <p:spPr>
          <a:xfrm>
            <a:off x="5767218" y="3815903"/>
            <a:ext cx="5733415" cy="2976784"/>
          </a:xfrm>
          <a:prstGeom prst="rect">
            <a:avLst/>
          </a:prstGeom>
        </p:spPr>
      </p:pic>
      <p:sp>
        <p:nvSpPr>
          <p:cNvPr id="7" name="Rectangle: Rounded Corners 6">
            <a:extLst>
              <a:ext uri="{FF2B5EF4-FFF2-40B4-BE49-F238E27FC236}">
                <a16:creationId xmlns:a16="http://schemas.microsoft.com/office/drawing/2014/main" id="{1E8DA6B4-6A28-DDD2-3DE2-89EEECB3BEDA}"/>
              </a:ext>
            </a:extLst>
          </p:cNvPr>
          <p:cNvSpPr/>
          <p:nvPr/>
        </p:nvSpPr>
        <p:spPr>
          <a:xfrm>
            <a:off x="2687216" y="145099"/>
            <a:ext cx="6494106" cy="545366"/>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Times New Roman" panose="02020603050405020304" pitchFamily="18" charset="0"/>
                <a:cs typeface="Times New Roman" panose="02020603050405020304" pitchFamily="18" charset="0"/>
              </a:rPr>
              <a:t>DASHBOARD</a:t>
            </a:r>
          </a:p>
        </p:txBody>
      </p:sp>
    </p:spTree>
    <p:extLst>
      <p:ext uri="{BB962C8B-B14F-4D97-AF65-F5344CB8AC3E}">
        <p14:creationId xmlns:p14="http://schemas.microsoft.com/office/powerpoint/2010/main" val="1566422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26AA69-B90E-32EA-A1DF-32C875E54615}"/>
              </a:ext>
            </a:extLst>
          </p:cNvPr>
          <p:cNvSpPr/>
          <p:nvPr/>
        </p:nvSpPr>
        <p:spPr>
          <a:xfrm>
            <a:off x="0" y="0"/>
            <a:ext cx="12192000" cy="6858000"/>
          </a:xfrm>
          <a:prstGeom prst="rect">
            <a:avLst/>
          </a:prstGeom>
          <a:solidFill>
            <a:srgbClr val="8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CF5F03EF-7F99-F73E-9C25-336ED285E05E}"/>
              </a:ext>
            </a:extLst>
          </p:cNvPr>
          <p:cNvSpPr txBox="1"/>
          <p:nvPr/>
        </p:nvSpPr>
        <p:spPr>
          <a:xfrm>
            <a:off x="2651449" y="1250302"/>
            <a:ext cx="6889102" cy="2031325"/>
          </a:xfrm>
          <a:prstGeom prst="rect">
            <a:avLst/>
          </a:prstGeom>
          <a:noFill/>
        </p:spPr>
        <p:txBody>
          <a:bodyPr wrap="square" rtlCol="0">
            <a:spAutoFit/>
          </a:bodyPr>
          <a:lstStyle/>
          <a:p>
            <a:pPr marL="342900" indent="-342900">
              <a:buFont typeface="Arial" panose="020B0604020202020204" pitchFamily="34" charset="0"/>
              <a:buChar char="•"/>
            </a:pPr>
            <a:r>
              <a:rPr lang="en-IN" dirty="0">
                <a:solidFill>
                  <a:schemeClr val="bg1"/>
                </a:solidFill>
              </a:rPr>
              <a:t>All visualisation is done in Power BI </a:t>
            </a:r>
          </a:p>
          <a:p>
            <a:pPr marL="342900" indent="-342900">
              <a:buFont typeface="Arial" panose="020B0604020202020204" pitchFamily="34" charset="0"/>
              <a:buChar char="•"/>
            </a:pPr>
            <a:r>
              <a:rPr lang="en-IN" dirty="0">
                <a:solidFill>
                  <a:schemeClr val="bg1"/>
                </a:solidFill>
              </a:rPr>
              <a:t>Calculation part where ever necessary is done in SQL.</a:t>
            </a:r>
          </a:p>
          <a:p>
            <a:pPr marL="342900" indent="-342900">
              <a:buFont typeface="Arial" panose="020B0604020202020204" pitchFamily="34" charset="0"/>
              <a:buChar char="•"/>
            </a:pPr>
            <a:r>
              <a:rPr lang="en-IN" dirty="0">
                <a:solidFill>
                  <a:schemeClr val="bg1"/>
                </a:solidFill>
              </a:rPr>
              <a:t>In class of NEWTON SCHOOL  information gained by Kumar Umesh </a:t>
            </a:r>
            <a:r>
              <a:rPr lang="en-IN" dirty="0" err="1">
                <a:solidFill>
                  <a:schemeClr val="bg1"/>
                </a:solidFill>
              </a:rPr>
              <a:t>Thatikonda</a:t>
            </a:r>
            <a:r>
              <a:rPr lang="en-IN" dirty="0">
                <a:solidFill>
                  <a:schemeClr val="bg1"/>
                </a:solidFill>
              </a:rPr>
              <a:t> for SQL.</a:t>
            </a:r>
          </a:p>
          <a:p>
            <a:pPr marL="342900" indent="-342900">
              <a:buFont typeface="Arial" panose="020B0604020202020204" pitchFamily="34" charset="0"/>
              <a:buChar char="•"/>
            </a:pPr>
            <a:r>
              <a:rPr lang="en-IN" dirty="0">
                <a:solidFill>
                  <a:schemeClr val="bg1"/>
                </a:solidFill>
              </a:rPr>
              <a:t>In class of NEWTON SCHOOL  information gained by Miss Kale for Power BI.</a:t>
            </a:r>
          </a:p>
          <a:p>
            <a:pPr marL="342900" indent="-342900">
              <a:buFont typeface="Arial" panose="020B0604020202020204" pitchFamily="34" charset="0"/>
              <a:buChar char="•"/>
            </a:pPr>
            <a:endParaRPr lang="en-IN" dirty="0"/>
          </a:p>
        </p:txBody>
      </p:sp>
      <p:sp>
        <p:nvSpPr>
          <p:cNvPr id="5" name="TextBox 4">
            <a:extLst>
              <a:ext uri="{FF2B5EF4-FFF2-40B4-BE49-F238E27FC236}">
                <a16:creationId xmlns:a16="http://schemas.microsoft.com/office/drawing/2014/main" id="{707673E9-077E-C632-CDB9-EB693348B8CA}"/>
              </a:ext>
            </a:extLst>
          </p:cNvPr>
          <p:cNvSpPr txBox="1"/>
          <p:nvPr/>
        </p:nvSpPr>
        <p:spPr>
          <a:xfrm>
            <a:off x="4320075" y="421405"/>
            <a:ext cx="2901820" cy="584775"/>
          </a:xfrm>
          <a:prstGeom prst="rect">
            <a:avLst/>
          </a:prstGeom>
          <a:noFill/>
        </p:spPr>
        <p:txBody>
          <a:bodyPr wrap="square" rtlCol="0">
            <a:spAutoFit/>
          </a:bodyPr>
          <a:lstStyle/>
          <a:p>
            <a:r>
              <a:rPr lang="en-IN" sz="3200" dirty="0">
                <a:solidFill>
                  <a:schemeClr val="bg1"/>
                </a:solidFill>
                <a:latin typeface="Times New Roman" panose="02020603050405020304" pitchFamily="18" charset="0"/>
                <a:cs typeface="Times New Roman" panose="02020603050405020304" pitchFamily="18" charset="0"/>
              </a:rPr>
              <a:t>REFERENCE</a:t>
            </a:r>
          </a:p>
        </p:txBody>
      </p:sp>
      <p:pic>
        <p:nvPicPr>
          <p:cNvPr id="7" name="Picture 6">
            <a:extLst>
              <a:ext uri="{FF2B5EF4-FFF2-40B4-BE49-F238E27FC236}">
                <a16:creationId xmlns:a16="http://schemas.microsoft.com/office/drawing/2014/main" id="{3B014213-C520-224B-2122-939E0F7F51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556022">
            <a:off x="8848603" y="3588580"/>
            <a:ext cx="2600346" cy="2959141"/>
          </a:xfrm>
          <a:prstGeom prst="rect">
            <a:avLst/>
          </a:prstGeom>
        </p:spPr>
      </p:pic>
    </p:spTree>
    <p:extLst>
      <p:ext uri="{BB962C8B-B14F-4D97-AF65-F5344CB8AC3E}">
        <p14:creationId xmlns:p14="http://schemas.microsoft.com/office/powerpoint/2010/main" val="3683328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5A735C-99FD-BBC1-31CA-193111A966F5}"/>
              </a:ext>
            </a:extLst>
          </p:cNvPr>
          <p:cNvSpPr/>
          <p:nvPr/>
        </p:nvSpPr>
        <p:spPr>
          <a:xfrm>
            <a:off x="0" y="-3"/>
            <a:ext cx="12192000" cy="6858000"/>
          </a:xfrm>
          <a:prstGeom prst="rect">
            <a:avLst/>
          </a:prstGeom>
          <a:solidFill>
            <a:srgbClr val="8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AAB2E1E3-9A56-EC79-7AC3-F88D506BD4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4143" y="1"/>
            <a:ext cx="3537857" cy="6857999"/>
          </a:xfrm>
          <a:prstGeom prst="rect">
            <a:avLst/>
          </a:prstGeom>
        </p:spPr>
      </p:pic>
      <p:sp>
        <p:nvSpPr>
          <p:cNvPr id="2" name="TextBox 1">
            <a:extLst>
              <a:ext uri="{FF2B5EF4-FFF2-40B4-BE49-F238E27FC236}">
                <a16:creationId xmlns:a16="http://schemas.microsoft.com/office/drawing/2014/main" id="{CC6D66BF-71AD-43E3-C3A3-7D0B2801E77C}"/>
              </a:ext>
            </a:extLst>
          </p:cNvPr>
          <p:cNvSpPr txBox="1"/>
          <p:nvPr/>
        </p:nvSpPr>
        <p:spPr>
          <a:xfrm>
            <a:off x="1474237" y="2767278"/>
            <a:ext cx="6438122" cy="1323439"/>
          </a:xfrm>
          <a:prstGeom prst="rect">
            <a:avLst/>
          </a:prstGeom>
          <a:noFill/>
        </p:spPr>
        <p:txBody>
          <a:bodyPr wrap="square" rtlCol="0">
            <a:spAutoFit/>
          </a:bodyPr>
          <a:lstStyle/>
          <a:p>
            <a:r>
              <a:rPr lang="en-IN" sz="8000" dirty="0">
                <a:solidFill>
                  <a:schemeClr val="bg1"/>
                </a:solidFill>
                <a:latin typeface="Algerian" panose="04020705040A02060702" pitchFamily="82" charset="0"/>
              </a:rPr>
              <a:t>THANK</a:t>
            </a:r>
            <a:r>
              <a:rPr lang="en-IN" sz="8000" dirty="0">
                <a:solidFill>
                  <a:srgbClr val="800000"/>
                </a:solidFill>
                <a:latin typeface="Algerian" panose="04020705040A02060702" pitchFamily="82" charset="0"/>
              </a:rPr>
              <a:t> </a:t>
            </a:r>
            <a:r>
              <a:rPr lang="en-IN" sz="8000" dirty="0">
                <a:solidFill>
                  <a:schemeClr val="bg1"/>
                </a:solidFill>
                <a:latin typeface="Algerian" panose="04020705040A02060702" pitchFamily="82" charset="0"/>
              </a:rPr>
              <a:t>YOU</a:t>
            </a:r>
          </a:p>
        </p:txBody>
      </p:sp>
    </p:spTree>
    <p:extLst>
      <p:ext uri="{BB962C8B-B14F-4D97-AF65-F5344CB8AC3E}">
        <p14:creationId xmlns:p14="http://schemas.microsoft.com/office/powerpoint/2010/main" val="811873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26AA69-B90E-32EA-A1DF-32C875E54615}"/>
              </a:ext>
            </a:extLst>
          </p:cNvPr>
          <p:cNvSpPr/>
          <p:nvPr/>
        </p:nvSpPr>
        <p:spPr>
          <a:xfrm>
            <a:off x="0" y="0"/>
            <a:ext cx="12192000" cy="6858000"/>
          </a:xfrm>
          <a:prstGeom prst="rect">
            <a:avLst/>
          </a:prstGeom>
          <a:solidFill>
            <a:srgbClr val="8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C7D3B386-89DC-8FCA-7045-F75054533D8A}"/>
              </a:ext>
            </a:extLst>
          </p:cNvPr>
          <p:cNvSpPr txBox="1"/>
          <p:nvPr/>
        </p:nvSpPr>
        <p:spPr>
          <a:xfrm>
            <a:off x="93306" y="242596"/>
            <a:ext cx="11980506" cy="5257850"/>
          </a:xfrm>
          <a:prstGeom prst="rect">
            <a:avLst/>
          </a:prstGeom>
          <a:noFill/>
        </p:spPr>
        <p:txBody>
          <a:bodyPr wrap="square" rtlCol="0">
            <a:spAutoFit/>
          </a:bodyPr>
          <a:lstStyle/>
          <a:p>
            <a:pPr marL="457200" marR="0" lvl="0" indent="-323850" algn="l" rtl="0">
              <a:lnSpc>
                <a:spcPct val="115000"/>
              </a:lnSpc>
              <a:spcBef>
                <a:spcPts val="0"/>
              </a:spcBef>
              <a:spcAft>
                <a:spcPts val="0"/>
              </a:spcAft>
              <a:buClr>
                <a:schemeClr val="dk1"/>
              </a:buClr>
              <a:buSzPts val="1500"/>
              <a:buFont typeface="Lato"/>
              <a:buChar char="➔"/>
            </a:pPr>
            <a:r>
              <a:rPr lang="en-US" sz="2000" b="1" i="0" u="none" strike="noStrike" cap="none" dirty="0" err="1">
                <a:solidFill>
                  <a:schemeClr val="bg1"/>
                </a:solidFill>
                <a:latin typeface="Lato"/>
                <a:ea typeface="Lato"/>
                <a:cs typeface="Lato"/>
                <a:sym typeface="Lato"/>
              </a:rPr>
              <a:t>RowNumber</a:t>
            </a:r>
            <a:r>
              <a:rPr lang="en-US" sz="2000" b="1" i="0" u="none" strike="noStrike" cap="none" dirty="0">
                <a:solidFill>
                  <a:schemeClr val="bg1"/>
                </a:solidFill>
                <a:latin typeface="Lato"/>
                <a:ea typeface="Lato"/>
                <a:cs typeface="Lato"/>
                <a:sym typeface="Lato"/>
              </a:rPr>
              <a:t>:</a:t>
            </a:r>
            <a:r>
              <a:rPr lang="en-US" sz="2000" b="0" i="0" u="none" strike="noStrike" cap="none" dirty="0">
                <a:solidFill>
                  <a:schemeClr val="bg1"/>
                </a:solidFill>
                <a:latin typeface="Lato"/>
                <a:ea typeface="Lato"/>
                <a:cs typeface="Lato"/>
                <a:sym typeface="Lato"/>
              </a:rPr>
              <a:t> The row number in the dataset, likely used for reference or indexing.</a:t>
            </a:r>
          </a:p>
          <a:p>
            <a:pPr marL="457200" marR="0" lvl="0" indent="-323850" algn="l" rtl="0">
              <a:lnSpc>
                <a:spcPct val="115000"/>
              </a:lnSpc>
              <a:spcBef>
                <a:spcPts val="1000"/>
              </a:spcBef>
              <a:spcAft>
                <a:spcPts val="0"/>
              </a:spcAft>
              <a:buClr>
                <a:schemeClr val="dk1"/>
              </a:buClr>
              <a:buSzPts val="1500"/>
              <a:buFont typeface="Lato"/>
              <a:buChar char="➔"/>
            </a:pPr>
            <a:r>
              <a:rPr lang="en-US" sz="2000" b="1" i="0" u="none" strike="noStrike" cap="none" dirty="0" err="1">
                <a:solidFill>
                  <a:schemeClr val="bg1"/>
                </a:solidFill>
                <a:latin typeface="Lato"/>
                <a:ea typeface="Lato"/>
                <a:cs typeface="Lato"/>
                <a:sym typeface="Lato"/>
              </a:rPr>
              <a:t>CustomerId</a:t>
            </a:r>
            <a:r>
              <a:rPr lang="en-US" sz="2000" b="1" i="0" u="none" strike="noStrike" cap="none" dirty="0">
                <a:solidFill>
                  <a:schemeClr val="bg1"/>
                </a:solidFill>
                <a:latin typeface="Lato"/>
                <a:ea typeface="Lato"/>
                <a:cs typeface="Lato"/>
                <a:sym typeface="Lato"/>
              </a:rPr>
              <a:t>:</a:t>
            </a:r>
            <a:r>
              <a:rPr lang="en-US" sz="2000" b="0" i="0" u="none" strike="noStrike" cap="none" dirty="0">
                <a:solidFill>
                  <a:schemeClr val="bg1"/>
                </a:solidFill>
                <a:latin typeface="Lato"/>
                <a:ea typeface="Lato"/>
                <a:cs typeface="Lato"/>
                <a:sym typeface="Lato"/>
              </a:rPr>
              <a:t> A unique identifier for each customer.</a:t>
            </a:r>
          </a:p>
          <a:p>
            <a:pPr marL="457200" marR="0" lvl="0" indent="-323850" algn="l" rtl="0">
              <a:lnSpc>
                <a:spcPct val="100000"/>
              </a:lnSpc>
              <a:spcBef>
                <a:spcPts val="1000"/>
              </a:spcBef>
              <a:spcAft>
                <a:spcPts val="0"/>
              </a:spcAft>
              <a:buClr>
                <a:schemeClr val="dk1"/>
              </a:buClr>
              <a:buSzPts val="1500"/>
              <a:buFont typeface="Lato"/>
              <a:buChar char="➔"/>
            </a:pPr>
            <a:r>
              <a:rPr lang="en-US" sz="2000" b="1" i="0" u="none" strike="noStrike" cap="none" dirty="0" err="1">
                <a:solidFill>
                  <a:schemeClr val="bg1"/>
                </a:solidFill>
                <a:latin typeface="Lato"/>
                <a:ea typeface="Lato"/>
                <a:cs typeface="Lato"/>
                <a:sym typeface="Lato"/>
              </a:rPr>
              <a:t>CreditScore</a:t>
            </a:r>
            <a:r>
              <a:rPr lang="en-US" sz="2000" b="1" i="0" u="none" strike="noStrike" cap="none" dirty="0">
                <a:solidFill>
                  <a:schemeClr val="bg1"/>
                </a:solidFill>
                <a:latin typeface="Lato"/>
                <a:ea typeface="Lato"/>
                <a:cs typeface="Lato"/>
                <a:sym typeface="Lato"/>
              </a:rPr>
              <a:t>: </a:t>
            </a:r>
            <a:r>
              <a:rPr lang="en-US" sz="2000" b="0" i="0" u="none" strike="noStrike" cap="none" dirty="0">
                <a:solidFill>
                  <a:schemeClr val="bg1"/>
                </a:solidFill>
                <a:latin typeface="Lato"/>
                <a:ea typeface="Lato"/>
                <a:cs typeface="Lato"/>
                <a:sym typeface="Lato"/>
              </a:rPr>
              <a:t>A numerical representation of the customer's creditworthiness.</a:t>
            </a:r>
          </a:p>
          <a:p>
            <a:pPr marL="914400" marR="0" lvl="1" indent="-323850" algn="l" rtl="0">
              <a:lnSpc>
                <a:spcPct val="100000"/>
              </a:lnSpc>
              <a:spcBef>
                <a:spcPts val="0"/>
              </a:spcBef>
              <a:spcAft>
                <a:spcPts val="0"/>
              </a:spcAft>
              <a:buClr>
                <a:schemeClr val="dk1"/>
              </a:buClr>
              <a:buSzPts val="1500"/>
              <a:buFont typeface="Lato"/>
              <a:buChar char="◆"/>
            </a:pPr>
            <a:r>
              <a:rPr lang="en-US" b="1" i="0" u="none" strike="noStrike" cap="none" dirty="0">
                <a:solidFill>
                  <a:schemeClr val="bg1"/>
                </a:solidFill>
                <a:latin typeface="Lato"/>
                <a:ea typeface="Lato"/>
                <a:cs typeface="Lato"/>
                <a:sym typeface="Lato"/>
              </a:rPr>
              <a:t>Credit score: </a:t>
            </a:r>
          </a:p>
          <a:p>
            <a:pPr marL="1371600" marR="0" lvl="2" indent="-323850" algn="l" rtl="0">
              <a:lnSpc>
                <a:spcPct val="100000"/>
              </a:lnSpc>
              <a:spcBef>
                <a:spcPts val="0"/>
              </a:spcBef>
              <a:spcAft>
                <a:spcPts val="0"/>
              </a:spcAft>
              <a:buClr>
                <a:schemeClr val="dk1"/>
              </a:buClr>
              <a:buSzPts val="1500"/>
              <a:buFont typeface="Lato"/>
              <a:buChar char="●"/>
            </a:pPr>
            <a:r>
              <a:rPr lang="en-US" sz="2000" b="0" i="0" u="none" strike="noStrike" cap="none" dirty="0">
                <a:solidFill>
                  <a:schemeClr val="bg1"/>
                </a:solidFill>
                <a:latin typeface="Lato"/>
                <a:ea typeface="Lato"/>
                <a:cs typeface="Lato"/>
                <a:sym typeface="Lato"/>
              </a:rPr>
              <a:t>Excellent: 800–850</a:t>
            </a:r>
          </a:p>
          <a:p>
            <a:pPr marL="1371600" marR="0" lvl="2" indent="-323850" algn="l" rtl="0">
              <a:lnSpc>
                <a:spcPct val="100000"/>
              </a:lnSpc>
              <a:spcBef>
                <a:spcPts val="0"/>
              </a:spcBef>
              <a:spcAft>
                <a:spcPts val="0"/>
              </a:spcAft>
              <a:buClr>
                <a:schemeClr val="dk1"/>
              </a:buClr>
              <a:buSzPts val="1500"/>
              <a:buFont typeface="Lato"/>
              <a:buChar char="●"/>
            </a:pPr>
            <a:r>
              <a:rPr lang="en-US" sz="2000" b="0" i="0" u="none" strike="noStrike" cap="none" dirty="0">
                <a:solidFill>
                  <a:schemeClr val="bg1"/>
                </a:solidFill>
                <a:latin typeface="Lato"/>
                <a:ea typeface="Lato"/>
                <a:cs typeface="Lato"/>
                <a:sym typeface="Lato"/>
              </a:rPr>
              <a:t>Very Good: 740–799</a:t>
            </a:r>
          </a:p>
          <a:p>
            <a:pPr marL="1371600" marR="0" lvl="2" indent="-323850" algn="l" rtl="0">
              <a:lnSpc>
                <a:spcPct val="100000"/>
              </a:lnSpc>
              <a:spcBef>
                <a:spcPts val="0"/>
              </a:spcBef>
              <a:spcAft>
                <a:spcPts val="0"/>
              </a:spcAft>
              <a:buClr>
                <a:schemeClr val="dk1"/>
              </a:buClr>
              <a:buSzPts val="1500"/>
              <a:buFont typeface="Lato"/>
              <a:buChar char="●"/>
            </a:pPr>
            <a:r>
              <a:rPr lang="en-US" sz="2000" b="0" i="0" u="none" strike="noStrike" cap="none" dirty="0">
                <a:solidFill>
                  <a:schemeClr val="bg1"/>
                </a:solidFill>
                <a:latin typeface="Lato"/>
                <a:ea typeface="Lato"/>
                <a:cs typeface="Lato"/>
                <a:sym typeface="Lato"/>
              </a:rPr>
              <a:t>Good: 670–739</a:t>
            </a:r>
          </a:p>
          <a:p>
            <a:pPr marL="1371600" marR="0" lvl="2" indent="-323850" algn="l" rtl="0">
              <a:lnSpc>
                <a:spcPct val="100000"/>
              </a:lnSpc>
              <a:spcBef>
                <a:spcPts val="0"/>
              </a:spcBef>
              <a:spcAft>
                <a:spcPts val="0"/>
              </a:spcAft>
              <a:buClr>
                <a:schemeClr val="dk1"/>
              </a:buClr>
              <a:buSzPts val="1500"/>
              <a:buFont typeface="Lato"/>
              <a:buChar char="●"/>
            </a:pPr>
            <a:r>
              <a:rPr lang="en-US" sz="2000" b="0" i="0" u="none" strike="noStrike" cap="none" dirty="0">
                <a:solidFill>
                  <a:schemeClr val="bg1"/>
                </a:solidFill>
                <a:latin typeface="Lato"/>
                <a:ea typeface="Lato"/>
                <a:cs typeface="Lato"/>
                <a:sym typeface="Lato"/>
              </a:rPr>
              <a:t>Fair: 580–669</a:t>
            </a:r>
          </a:p>
          <a:p>
            <a:pPr marL="1371600" marR="0" lvl="2" indent="-323850" algn="l" rtl="0">
              <a:lnSpc>
                <a:spcPct val="100000"/>
              </a:lnSpc>
              <a:spcBef>
                <a:spcPts val="0"/>
              </a:spcBef>
              <a:spcAft>
                <a:spcPts val="0"/>
              </a:spcAft>
              <a:buClr>
                <a:schemeClr val="dk1"/>
              </a:buClr>
              <a:buSzPts val="1500"/>
              <a:buFont typeface="Lato"/>
              <a:buChar char="●"/>
            </a:pPr>
            <a:r>
              <a:rPr lang="en-US" sz="2000" b="0" i="0" u="none" strike="noStrike" cap="none" dirty="0">
                <a:solidFill>
                  <a:schemeClr val="bg1"/>
                </a:solidFill>
                <a:latin typeface="Lato"/>
                <a:ea typeface="Lato"/>
                <a:cs typeface="Lato"/>
                <a:sym typeface="Lato"/>
              </a:rPr>
              <a:t>Poor: 300–579</a:t>
            </a:r>
          </a:p>
          <a:p>
            <a:pPr marL="457200" marR="0" lvl="0" indent="-323850" algn="l" rtl="0">
              <a:lnSpc>
                <a:spcPct val="115000"/>
              </a:lnSpc>
              <a:spcBef>
                <a:spcPts val="1000"/>
              </a:spcBef>
              <a:spcAft>
                <a:spcPts val="0"/>
              </a:spcAft>
              <a:buClr>
                <a:schemeClr val="dk1"/>
              </a:buClr>
              <a:buSzPts val="1500"/>
              <a:buFont typeface="Lato"/>
              <a:buChar char="➔"/>
            </a:pPr>
            <a:r>
              <a:rPr lang="en-US" sz="2000" b="1" i="0" u="none" strike="noStrike" cap="none" dirty="0" err="1">
                <a:solidFill>
                  <a:schemeClr val="bg1"/>
                </a:solidFill>
                <a:latin typeface="Lato"/>
                <a:ea typeface="Lato"/>
                <a:cs typeface="Lato"/>
                <a:sym typeface="Lato"/>
              </a:rPr>
              <a:t>GeographyID</a:t>
            </a:r>
            <a:r>
              <a:rPr lang="en-US" sz="2000" b="1" i="0" u="none" strike="noStrike" cap="none" dirty="0">
                <a:solidFill>
                  <a:schemeClr val="bg1"/>
                </a:solidFill>
                <a:latin typeface="Lato"/>
                <a:ea typeface="Lato"/>
                <a:cs typeface="Lato"/>
                <a:sym typeface="Lato"/>
              </a:rPr>
              <a:t>:</a:t>
            </a:r>
            <a:r>
              <a:rPr lang="en-US" sz="2000" b="0" i="0" u="none" strike="noStrike" cap="none" dirty="0">
                <a:solidFill>
                  <a:schemeClr val="bg1"/>
                </a:solidFill>
                <a:latin typeface="Lato"/>
                <a:ea typeface="Lato"/>
                <a:cs typeface="Lato"/>
                <a:sym typeface="Lato"/>
              </a:rPr>
              <a:t> A numerical identifier that likely corresponds to a geographical location, such as a country or region.</a:t>
            </a:r>
          </a:p>
          <a:p>
            <a:pPr marL="457200" marR="0" lvl="0" indent="-323850" algn="l" rtl="0">
              <a:lnSpc>
                <a:spcPct val="115000"/>
              </a:lnSpc>
              <a:spcBef>
                <a:spcPts val="1000"/>
              </a:spcBef>
              <a:spcAft>
                <a:spcPts val="1000"/>
              </a:spcAft>
              <a:buClr>
                <a:schemeClr val="dk1"/>
              </a:buClr>
              <a:buSzPts val="1500"/>
              <a:buFont typeface="Lato"/>
              <a:buChar char="➔"/>
            </a:pPr>
            <a:r>
              <a:rPr lang="en-US" sz="2000" b="1" i="0" u="none" strike="noStrike" cap="none" dirty="0" err="1">
                <a:solidFill>
                  <a:schemeClr val="bg1"/>
                </a:solidFill>
                <a:latin typeface="Lato"/>
                <a:ea typeface="Lato"/>
                <a:cs typeface="Lato"/>
                <a:sym typeface="Lato"/>
              </a:rPr>
              <a:t>GenderID</a:t>
            </a:r>
            <a:r>
              <a:rPr lang="en-US" sz="2000" b="1" i="0" u="none" strike="noStrike" cap="none" dirty="0">
                <a:solidFill>
                  <a:schemeClr val="bg1"/>
                </a:solidFill>
                <a:latin typeface="Lato"/>
                <a:ea typeface="Lato"/>
                <a:cs typeface="Lato"/>
                <a:sym typeface="Lato"/>
              </a:rPr>
              <a:t>:</a:t>
            </a:r>
            <a:r>
              <a:rPr lang="en-US" sz="2000" b="0" i="0" u="none" strike="noStrike" cap="none" dirty="0">
                <a:solidFill>
                  <a:schemeClr val="bg1"/>
                </a:solidFill>
                <a:latin typeface="Lato"/>
                <a:ea typeface="Lato"/>
                <a:cs typeface="Lato"/>
                <a:sym typeface="Lato"/>
              </a:rPr>
              <a:t> A numerical identifier for the customer's gender, where for example, '1' could represent male and '2' could represent female.</a:t>
            </a:r>
          </a:p>
          <a:p>
            <a:endParaRPr lang="en-IN" dirty="0">
              <a:solidFill>
                <a:schemeClr val="bg1"/>
              </a:solidFill>
            </a:endParaRPr>
          </a:p>
        </p:txBody>
      </p:sp>
    </p:spTree>
    <p:extLst>
      <p:ext uri="{BB962C8B-B14F-4D97-AF65-F5344CB8AC3E}">
        <p14:creationId xmlns:p14="http://schemas.microsoft.com/office/powerpoint/2010/main" val="148449072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AAF110-B4EC-F418-1D9E-C3936EA8BB27}"/>
              </a:ext>
            </a:extLst>
          </p:cNvPr>
          <p:cNvSpPr/>
          <p:nvPr/>
        </p:nvSpPr>
        <p:spPr>
          <a:xfrm>
            <a:off x="0" y="-83976"/>
            <a:ext cx="12192000" cy="7091266"/>
          </a:xfrm>
          <a:prstGeom prst="rect">
            <a:avLst/>
          </a:prstGeom>
          <a:solidFill>
            <a:srgbClr val="800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marR="0" lvl="0" indent="-323850" algn="l" rtl="0">
              <a:lnSpc>
                <a:spcPct val="115000"/>
              </a:lnSpc>
              <a:spcBef>
                <a:spcPts val="0"/>
              </a:spcBef>
              <a:spcAft>
                <a:spcPts val="0"/>
              </a:spcAft>
              <a:buClr>
                <a:srgbClr val="000000"/>
              </a:buClr>
              <a:buSzPts val="1500"/>
              <a:buFont typeface="Arial"/>
              <a:buChar char="➔"/>
            </a:pPr>
            <a:r>
              <a:rPr lang="en-US" sz="1600" b="1" i="0" u="none" strike="noStrike" cap="none" dirty="0">
                <a:solidFill>
                  <a:schemeClr val="bg1"/>
                </a:solidFill>
                <a:latin typeface="Lato"/>
                <a:ea typeface="Lato"/>
                <a:cs typeface="Lato"/>
                <a:sym typeface="Lato"/>
              </a:rPr>
              <a:t>Age:</a:t>
            </a:r>
            <a:r>
              <a:rPr lang="en-US" sz="1600" b="0" i="0" u="none" strike="noStrike" cap="none" dirty="0">
                <a:solidFill>
                  <a:schemeClr val="bg1"/>
                </a:solidFill>
                <a:latin typeface="Lato"/>
                <a:ea typeface="Lato"/>
                <a:cs typeface="Lato"/>
                <a:sym typeface="Lato"/>
              </a:rPr>
              <a:t> The age of the customer.</a:t>
            </a:r>
            <a:endParaRPr lang="en-US" sz="1600" b="1" i="0" u="none" strike="noStrike" cap="none" dirty="0">
              <a:solidFill>
                <a:schemeClr val="bg1"/>
              </a:solidFill>
              <a:latin typeface="Lato"/>
              <a:ea typeface="Lato"/>
              <a:cs typeface="Lato"/>
              <a:sym typeface="Lato"/>
            </a:endParaRPr>
          </a:p>
          <a:p>
            <a:pPr marL="457200" marR="0" lvl="0" indent="-323850" algn="l" rtl="0">
              <a:lnSpc>
                <a:spcPct val="125000"/>
              </a:lnSpc>
              <a:spcBef>
                <a:spcPts val="1000"/>
              </a:spcBef>
              <a:spcAft>
                <a:spcPts val="0"/>
              </a:spcAft>
              <a:buClr>
                <a:srgbClr val="000000"/>
              </a:buClr>
              <a:buSzPts val="1500"/>
              <a:buFont typeface="Arial"/>
              <a:buChar char="➔"/>
            </a:pPr>
            <a:r>
              <a:rPr lang="en-US" sz="1600" b="1" i="0" u="none" strike="noStrike" cap="none" dirty="0">
                <a:solidFill>
                  <a:schemeClr val="bg1"/>
                </a:solidFill>
                <a:latin typeface="Lato"/>
                <a:ea typeface="Lato"/>
                <a:cs typeface="Lato"/>
                <a:sym typeface="Lato"/>
              </a:rPr>
              <a:t>Tenure: </a:t>
            </a:r>
            <a:r>
              <a:rPr lang="en-US" sz="1600" b="0" i="0" u="none" strike="noStrike" cap="none" dirty="0">
                <a:solidFill>
                  <a:schemeClr val="bg1"/>
                </a:solidFill>
                <a:latin typeface="Lato"/>
                <a:ea typeface="Lato"/>
                <a:cs typeface="Lato"/>
                <a:sym typeface="Lato"/>
              </a:rPr>
              <a:t>The number of years the customer has been with the bank.</a:t>
            </a:r>
          </a:p>
          <a:p>
            <a:pPr marL="457200" marR="0" lvl="0" indent="-323850" algn="l" rtl="0">
              <a:lnSpc>
                <a:spcPct val="125000"/>
              </a:lnSpc>
              <a:spcBef>
                <a:spcPts val="1000"/>
              </a:spcBef>
              <a:spcAft>
                <a:spcPts val="0"/>
              </a:spcAft>
              <a:buClr>
                <a:srgbClr val="000000"/>
              </a:buClr>
              <a:buSzPts val="1500"/>
              <a:buFont typeface="Arial"/>
              <a:buChar char="➔"/>
            </a:pPr>
            <a:r>
              <a:rPr lang="en-US" sz="1600" b="1" i="0" u="none" strike="noStrike" cap="none" dirty="0">
                <a:solidFill>
                  <a:schemeClr val="bg1"/>
                </a:solidFill>
                <a:latin typeface="Lato"/>
                <a:ea typeface="Lato"/>
                <a:cs typeface="Lato"/>
                <a:sym typeface="Lato"/>
              </a:rPr>
              <a:t>Balance: </a:t>
            </a:r>
            <a:r>
              <a:rPr lang="en-US" sz="1600" b="0" i="0" u="none" strike="noStrike" cap="none" dirty="0">
                <a:solidFill>
                  <a:schemeClr val="bg1"/>
                </a:solidFill>
                <a:latin typeface="Lato"/>
                <a:ea typeface="Lato"/>
                <a:cs typeface="Lato"/>
                <a:sym typeface="Lato"/>
              </a:rPr>
              <a:t>Current balance in the customer's account.</a:t>
            </a:r>
          </a:p>
          <a:p>
            <a:pPr marL="457200" marR="0" lvl="0" indent="-323850" algn="l" rtl="0">
              <a:lnSpc>
                <a:spcPct val="125000"/>
              </a:lnSpc>
              <a:spcBef>
                <a:spcPts val="1000"/>
              </a:spcBef>
              <a:spcAft>
                <a:spcPts val="0"/>
              </a:spcAft>
              <a:buClr>
                <a:srgbClr val="000000"/>
              </a:buClr>
              <a:buSzPts val="1500"/>
              <a:buFont typeface="Arial"/>
              <a:buChar char="➔"/>
            </a:pPr>
            <a:r>
              <a:rPr lang="en-US" sz="1600" b="1" i="0" u="none" strike="noStrike" cap="none" dirty="0" err="1">
                <a:solidFill>
                  <a:schemeClr val="bg1"/>
                </a:solidFill>
                <a:latin typeface="Lato"/>
                <a:ea typeface="Lato"/>
                <a:cs typeface="Lato"/>
                <a:sym typeface="Lato"/>
              </a:rPr>
              <a:t>NumOfProducts</a:t>
            </a:r>
            <a:r>
              <a:rPr lang="en-US" sz="1600" b="0" i="0" u="none" strike="noStrike" cap="none" dirty="0">
                <a:solidFill>
                  <a:schemeClr val="bg1"/>
                </a:solidFill>
                <a:latin typeface="Lato"/>
                <a:ea typeface="Lato"/>
                <a:cs typeface="Lato"/>
                <a:sym typeface="Lato"/>
              </a:rPr>
              <a:t>: refers to the number of products that a customer has purchased through the bank. </a:t>
            </a:r>
          </a:p>
          <a:p>
            <a:pPr marL="457200" marR="0" lvl="0" indent="-323850" algn="l" rtl="0">
              <a:lnSpc>
                <a:spcPct val="125000"/>
              </a:lnSpc>
              <a:spcBef>
                <a:spcPts val="1000"/>
              </a:spcBef>
              <a:spcAft>
                <a:spcPts val="0"/>
              </a:spcAft>
              <a:buClr>
                <a:srgbClr val="000000"/>
              </a:buClr>
              <a:buSzPts val="1500"/>
              <a:buFont typeface="Arial"/>
              <a:buChar char="➔"/>
            </a:pPr>
            <a:r>
              <a:rPr lang="en-US" sz="1600" b="1" i="0" u="none" strike="noStrike" cap="none" dirty="0" err="1">
                <a:solidFill>
                  <a:schemeClr val="bg1"/>
                </a:solidFill>
                <a:latin typeface="Lato"/>
                <a:ea typeface="Lato"/>
                <a:cs typeface="Lato"/>
                <a:sym typeface="Lato"/>
              </a:rPr>
              <a:t>HasCrCard</a:t>
            </a:r>
            <a:r>
              <a:rPr lang="en-US" sz="1600" b="0" i="0" u="none" strike="noStrike" cap="none" dirty="0">
                <a:solidFill>
                  <a:schemeClr val="bg1"/>
                </a:solidFill>
                <a:latin typeface="Lato"/>
                <a:ea typeface="Lato"/>
                <a:cs typeface="Lato"/>
                <a:sym typeface="Lato"/>
              </a:rPr>
              <a:t>: denotes whether or not a customer has a credit card. This column is also relevant, since people with a credit card are less likely to leave the bank.</a:t>
            </a:r>
          </a:p>
          <a:p>
            <a:pPr marL="1371600" marR="0" lvl="2" indent="-323850" algn="l" rtl="0">
              <a:lnSpc>
                <a:spcPct val="125000"/>
              </a:lnSpc>
              <a:spcBef>
                <a:spcPts val="1000"/>
              </a:spcBef>
              <a:spcAft>
                <a:spcPts val="0"/>
              </a:spcAft>
              <a:buClr>
                <a:srgbClr val="000000"/>
              </a:buClr>
              <a:buSzPts val="1500"/>
              <a:buFont typeface="Arial"/>
              <a:buChar char="●"/>
            </a:pPr>
            <a:r>
              <a:rPr lang="en-US" sz="1600" b="0" i="0" u="none" strike="noStrike" cap="none" dirty="0">
                <a:solidFill>
                  <a:schemeClr val="bg1"/>
                </a:solidFill>
                <a:latin typeface="Lato"/>
                <a:ea typeface="Lato"/>
                <a:cs typeface="Lato"/>
                <a:sym typeface="Lato"/>
              </a:rPr>
              <a:t>1 represents credit card holder</a:t>
            </a:r>
          </a:p>
          <a:p>
            <a:pPr marL="1371600" marR="0" lvl="2" indent="-323850" algn="l" rtl="0">
              <a:lnSpc>
                <a:spcPct val="125000"/>
              </a:lnSpc>
              <a:spcBef>
                <a:spcPts val="1000"/>
              </a:spcBef>
              <a:spcAft>
                <a:spcPts val="1000"/>
              </a:spcAft>
              <a:buClr>
                <a:srgbClr val="000000"/>
              </a:buClr>
              <a:buSzPts val="1500"/>
              <a:buFont typeface="Arial"/>
              <a:buChar char="●"/>
            </a:pPr>
            <a:r>
              <a:rPr lang="en-US" sz="1600" b="0" i="0" u="none" strike="noStrike" cap="none" dirty="0">
                <a:solidFill>
                  <a:schemeClr val="bg1"/>
                </a:solidFill>
                <a:latin typeface="Lato"/>
                <a:ea typeface="Lato"/>
                <a:cs typeface="Lato"/>
                <a:sym typeface="Lato"/>
              </a:rPr>
              <a:t>0 represents non credit card holder</a:t>
            </a:r>
          </a:p>
          <a:p>
            <a:pPr marL="457200" marR="0" lvl="0" indent="-330200" algn="l" rtl="0">
              <a:lnSpc>
                <a:spcPct val="125000"/>
              </a:lnSpc>
              <a:spcBef>
                <a:spcPts val="0"/>
              </a:spcBef>
              <a:spcAft>
                <a:spcPts val="0"/>
              </a:spcAft>
              <a:buClr>
                <a:schemeClr val="dk1"/>
              </a:buClr>
              <a:buSzPts val="1600"/>
              <a:buFont typeface="Arial"/>
              <a:buChar char="➔"/>
            </a:pPr>
            <a:r>
              <a:rPr lang="en-US" sz="1600" b="1" i="0" u="none" strike="noStrike" cap="none" dirty="0" err="1">
                <a:solidFill>
                  <a:schemeClr val="bg1"/>
                </a:solidFill>
                <a:latin typeface="Lato"/>
                <a:ea typeface="Lato"/>
                <a:cs typeface="Lato"/>
                <a:sym typeface="Lato"/>
              </a:rPr>
              <a:t>IsActiveMember</a:t>
            </a:r>
            <a:r>
              <a:rPr lang="en-US" sz="1600" b="1" i="0" u="none" strike="noStrike" cap="none" dirty="0">
                <a:solidFill>
                  <a:schemeClr val="bg1"/>
                </a:solidFill>
                <a:latin typeface="Lato"/>
                <a:ea typeface="Lato"/>
                <a:cs typeface="Lato"/>
                <a:sym typeface="Lato"/>
              </a:rPr>
              <a:t>:</a:t>
            </a:r>
            <a:r>
              <a:rPr lang="en-US" sz="1600" b="0" i="0" u="none" strike="noStrike" cap="none" dirty="0">
                <a:solidFill>
                  <a:schemeClr val="bg1"/>
                </a:solidFill>
                <a:latin typeface="Lato"/>
                <a:ea typeface="Lato"/>
                <a:cs typeface="Lato"/>
                <a:sym typeface="Lato"/>
              </a:rPr>
              <a:t> active customers are less likely to leave the bank (as per the criteria defined by the bank for identifying the activeness).</a:t>
            </a:r>
          </a:p>
          <a:p>
            <a:pPr marL="1371600" marR="0" lvl="2" indent="-330200" algn="l" rtl="0">
              <a:lnSpc>
                <a:spcPct val="125000"/>
              </a:lnSpc>
              <a:spcBef>
                <a:spcPts val="0"/>
              </a:spcBef>
              <a:spcAft>
                <a:spcPts val="0"/>
              </a:spcAft>
              <a:buClr>
                <a:schemeClr val="dk1"/>
              </a:buClr>
              <a:buSzPts val="1600"/>
              <a:buFont typeface="Arial"/>
              <a:buChar char="●"/>
            </a:pPr>
            <a:r>
              <a:rPr lang="en-US" sz="1600" b="0" i="0" u="none" strike="noStrike" cap="none" dirty="0">
                <a:solidFill>
                  <a:schemeClr val="bg1"/>
                </a:solidFill>
                <a:latin typeface="Lato"/>
                <a:ea typeface="Lato"/>
                <a:cs typeface="Lato"/>
                <a:sym typeface="Lato"/>
              </a:rPr>
              <a:t>1 represents Active Member</a:t>
            </a:r>
          </a:p>
          <a:p>
            <a:pPr marL="1371600" marR="0" lvl="2" indent="-330200" algn="l" rtl="0">
              <a:lnSpc>
                <a:spcPct val="125000"/>
              </a:lnSpc>
              <a:spcBef>
                <a:spcPts val="0"/>
              </a:spcBef>
              <a:spcAft>
                <a:spcPts val="0"/>
              </a:spcAft>
              <a:buClr>
                <a:schemeClr val="dk1"/>
              </a:buClr>
              <a:buSzPts val="1600"/>
              <a:buFont typeface="Arial"/>
              <a:buChar char="●"/>
            </a:pPr>
            <a:r>
              <a:rPr lang="en-US" sz="1600" b="0" i="0" u="none" strike="noStrike" cap="none" dirty="0">
                <a:solidFill>
                  <a:schemeClr val="bg1"/>
                </a:solidFill>
                <a:latin typeface="Lato"/>
                <a:ea typeface="Lato"/>
                <a:cs typeface="Lato"/>
                <a:sym typeface="Lato"/>
              </a:rPr>
              <a:t>0 represents Inactive Member</a:t>
            </a:r>
          </a:p>
          <a:p>
            <a:pPr marL="457200" marR="0" lvl="0" indent="-330200" algn="l" rtl="0">
              <a:lnSpc>
                <a:spcPct val="125000"/>
              </a:lnSpc>
              <a:spcBef>
                <a:spcPts val="1000"/>
              </a:spcBef>
              <a:spcAft>
                <a:spcPts val="0"/>
              </a:spcAft>
              <a:buClr>
                <a:schemeClr val="dk1"/>
              </a:buClr>
              <a:buSzPts val="1600"/>
              <a:buFont typeface="Arial"/>
              <a:buChar char="➔"/>
            </a:pPr>
            <a:r>
              <a:rPr lang="en-US" sz="1600" b="1" i="0" u="none" strike="noStrike" cap="none" dirty="0">
                <a:solidFill>
                  <a:schemeClr val="bg1"/>
                </a:solidFill>
                <a:latin typeface="Lato"/>
                <a:ea typeface="Lato"/>
                <a:cs typeface="Lato"/>
                <a:sym typeface="Lato"/>
              </a:rPr>
              <a:t>Estimated Salary: </a:t>
            </a:r>
            <a:r>
              <a:rPr lang="en-US" sz="1600" b="0" i="0" u="none" strike="noStrike" cap="none" dirty="0">
                <a:solidFill>
                  <a:schemeClr val="bg1"/>
                </a:solidFill>
                <a:latin typeface="Lato"/>
                <a:ea typeface="Lato"/>
                <a:cs typeface="Lato"/>
                <a:sym typeface="Lato"/>
              </a:rPr>
              <a:t>as with balance, people with lower salaries are more likely to leave the bank compared to those with higher salaries.</a:t>
            </a:r>
          </a:p>
          <a:p>
            <a:pPr marL="457200" marR="0" lvl="0" indent="-330200" algn="l" rtl="0">
              <a:lnSpc>
                <a:spcPct val="125000"/>
              </a:lnSpc>
              <a:spcBef>
                <a:spcPts val="1000"/>
              </a:spcBef>
              <a:spcAft>
                <a:spcPts val="0"/>
              </a:spcAft>
              <a:buClr>
                <a:schemeClr val="dk1"/>
              </a:buClr>
              <a:buSzPts val="1600"/>
              <a:buFont typeface="Arial"/>
              <a:buChar char="➔"/>
            </a:pPr>
            <a:r>
              <a:rPr lang="en-US" sz="1600" b="1" i="0" u="none" strike="noStrike" cap="none" dirty="0">
                <a:solidFill>
                  <a:schemeClr val="bg1"/>
                </a:solidFill>
                <a:latin typeface="Lato"/>
                <a:ea typeface="Lato"/>
                <a:cs typeface="Lato"/>
                <a:sym typeface="Lato"/>
              </a:rPr>
              <a:t>Exited:</a:t>
            </a:r>
            <a:r>
              <a:rPr lang="en-US" sz="1600" b="0" i="0" u="none" strike="noStrike" cap="none" dirty="0">
                <a:solidFill>
                  <a:schemeClr val="bg1"/>
                </a:solidFill>
                <a:latin typeface="Lato"/>
                <a:ea typeface="Lato"/>
                <a:cs typeface="Lato"/>
                <a:sym typeface="Lato"/>
              </a:rPr>
              <a:t> whether or not the customer left the bank.</a:t>
            </a:r>
          </a:p>
          <a:p>
            <a:pPr marL="1371600" marR="0" lvl="2" indent="-330200" algn="l" rtl="0">
              <a:lnSpc>
                <a:spcPct val="125000"/>
              </a:lnSpc>
              <a:spcBef>
                <a:spcPts val="0"/>
              </a:spcBef>
              <a:spcAft>
                <a:spcPts val="0"/>
              </a:spcAft>
              <a:buClr>
                <a:schemeClr val="dk1"/>
              </a:buClr>
              <a:buSzPts val="1600"/>
              <a:buFont typeface="Arial"/>
              <a:buChar char="●"/>
            </a:pPr>
            <a:r>
              <a:rPr lang="en-US" sz="1600" b="0" i="0" u="none" strike="noStrike" cap="none" dirty="0">
                <a:solidFill>
                  <a:schemeClr val="bg1"/>
                </a:solidFill>
                <a:latin typeface="Lato"/>
                <a:ea typeface="Lato"/>
                <a:cs typeface="Lato"/>
                <a:sym typeface="Lato"/>
              </a:rPr>
              <a:t>0 represents Retain </a:t>
            </a:r>
          </a:p>
          <a:p>
            <a:pPr marL="1371600" marR="0" lvl="2" indent="-330200" algn="l" rtl="0">
              <a:lnSpc>
                <a:spcPct val="125000"/>
              </a:lnSpc>
              <a:spcBef>
                <a:spcPts val="0"/>
              </a:spcBef>
              <a:spcAft>
                <a:spcPts val="0"/>
              </a:spcAft>
              <a:buClr>
                <a:schemeClr val="dk1"/>
              </a:buClr>
              <a:buSzPts val="1600"/>
              <a:buFont typeface="Arial"/>
              <a:buChar char="●"/>
            </a:pPr>
            <a:r>
              <a:rPr lang="en-US" sz="1600" b="0" i="0" u="none" strike="noStrike" cap="none" dirty="0">
                <a:solidFill>
                  <a:schemeClr val="bg1"/>
                </a:solidFill>
                <a:latin typeface="Lato"/>
                <a:ea typeface="Lato"/>
                <a:cs typeface="Lato"/>
                <a:sym typeface="Lato"/>
              </a:rPr>
              <a:t>1 represents Exit</a:t>
            </a:r>
          </a:p>
          <a:p>
            <a:pPr marL="127000" marR="0" lvl="0" algn="l" rtl="0">
              <a:lnSpc>
                <a:spcPct val="125000"/>
              </a:lnSpc>
              <a:spcBef>
                <a:spcPts val="1000"/>
              </a:spcBef>
              <a:spcAft>
                <a:spcPts val="1000"/>
              </a:spcAft>
              <a:buClr>
                <a:schemeClr val="dk1"/>
              </a:buClr>
              <a:buSzPts val="1600"/>
            </a:pPr>
            <a:endParaRPr lang="en-US" sz="1600" b="0" i="0" u="none" strike="noStrike" cap="none" dirty="0">
              <a:solidFill>
                <a:schemeClr val="dk1"/>
              </a:solidFill>
              <a:latin typeface="Lato"/>
              <a:ea typeface="Lato"/>
              <a:cs typeface="Lato"/>
              <a:sym typeface="Lato"/>
            </a:endParaRPr>
          </a:p>
        </p:txBody>
      </p:sp>
    </p:spTree>
    <p:extLst>
      <p:ext uri="{BB962C8B-B14F-4D97-AF65-F5344CB8AC3E}">
        <p14:creationId xmlns:p14="http://schemas.microsoft.com/office/powerpoint/2010/main" val="1121825706"/>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26AA69-B90E-32EA-A1DF-32C875E54615}"/>
              </a:ext>
            </a:extLst>
          </p:cNvPr>
          <p:cNvSpPr/>
          <p:nvPr/>
        </p:nvSpPr>
        <p:spPr>
          <a:xfrm>
            <a:off x="0" y="0"/>
            <a:ext cx="12192000" cy="6858000"/>
          </a:xfrm>
          <a:prstGeom prst="rect">
            <a:avLst/>
          </a:prstGeom>
          <a:solidFill>
            <a:srgbClr val="8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37DBE0C7-EFFF-DE9B-5398-36015C7744D2}"/>
              </a:ext>
            </a:extLst>
          </p:cNvPr>
          <p:cNvSpPr txBox="1"/>
          <p:nvPr/>
        </p:nvSpPr>
        <p:spPr>
          <a:xfrm>
            <a:off x="1866122" y="1446245"/>
            <a:ext cx="7156580" cy="4093428"/>
          </a:xfrm>
          <a:prstGeom prst="rect">
            <a:avLst/>
          </a:prstGeom>
          <a:noFill/>
        </p:spPr>
        <p:txBody>
          <a:bodyPr wrap="square" rtlCol="0">
            <a:spAutoFit/>
          </a:bodyPr>
          <a:lstStyle/>
          <a:p>
            <a:pPr marL="342900" indent="-342900">
              <a:buFont typeface="Arial" panose="020B0604020202020204" pitchFamily="34" charset="0"/>
              <a:buChar char="•"/>
            </a:pPr>
            <a:r>
              <a:rPr lang="en-US" sz="2000" b="0" i="0" dirty="0">
                <a:solidFill>
                  <a:schemeClr val="bg1"/>
                </a:solidFill>
                <a:effectLst/>
                <a:latin typeface="Söhne"/>
              </a:rPr>
              <a:t>Customer churn, the rate at which customers stop using a company's products or services, is a crucial metric for banks.</a:t>
            </a:r>
          </a:p>
          <a:p>
            <a:endParaRPr lang="en-US" sz="2000" b="0" i="0" dirty="0">
              <a:solidFill>
                <a:schemeClr val="bg1"/>
              </a:solidFill>
              <a:effectLst/>
              <a:latin typeface="Söhne"/>
            </a:endParaRPr>
          </a:p>
          <a:p>
            <a:pPr marL="342900" indent="-342900">
              <a:buFont typeface="Arial" panose="020B0604020202020204" pitchFamily="34" charset="0"/>
              <a:buChar char="•"/>
            </a:pPr>
            <a:r>
              <a:rPr lang="en-US" sz="2000" b="0" i="0" dirty="0">
                <a:solidFill>
                  <a:schemeClr val="bg1"/>
                </a:solidFill>
                <a:effectLst/>
                <a:latin typeface="Söhne"/>
              </a:rPr>
              <a:t> It directly impacts revenue and profitability.</a:t>
            </a:r>
          </a:p>
          <a:p>
            <a:endParaRPr lang="en-US" sz="2000" b="0" i="0" dirty="0">
              <a:solidFill>
                <a:schemeClr val="bg1"/>
              </a:solidFill>
              <a:effectLst/>
              <a:latin typeface="Söhne"/>
            </a:endParaRPr>
          </a:p>
          <a:p>
            <a:pPr marL="342900" indent="-342900">
              <a:buFont typeface="Arial" panose="020B0604020202020204" pitchFamily="34" charset="0"/>
              <a:buChar char="•"/>
            </a:pPr>
            <a:r>
              <a:rPr lang="en-US" sz="2000" b="0" i="0" dirty="0">
                <a:solidFill>
                  <a:schemeClr val="bg1"/>
                </a:solidFill>
                <a:effectLst/>
                <a:latin typeface="Söhne"/>
              </a:rPr>
              <a:t> In this presentation, we will analyze our bank's customer churn rates, focusing on gender, recent years, customers with credit cards, number of products used, credit score-wise churn count, and geography-wise churn count.</a:t>
            </a:r>
          </a:p>
          <a:p>
            <a:endParaRPr lang="en-US" sz="2000" b="0" i="0" dirty="0">
              <a:solidFill>
                <a:schemeClr val="bg1"/>
              </a:solidFill>
              <a:effectLst/>
              <a:latin typeface="Söhne"/>
            </a:endParaRPr>
          </a:p>
          <a:p>
            <a:pPr marL="342900" indent="-342900">
              <a:buFont typeface="Arial" panose="020B0604020202020204" pitchFamily="34" charset="0"/>
              <a:buChar char="•"/>
            </a:pPr>
            <a:r>
              <a:rPr lang="en-US" sz="2000" b="0" i="0" dirty="0">
                <a:solidFill>
                  <a:schemeClr val="bg1"/>
                </a:solidFill>
                <a:effectLst/>
                <a:latin typeface="Söhne"/>
              </a:rPr>
              <a:t> Our goal is to identify factors contributing to churn and propose strategies to improve customer retention and satisfaction</a:t>
            </a:r>
            <a:endParaRPr lang="en-IN" sz="2000" dirty="0">
              <a:solidFill>
                <a:schemeClr val="bg1"/>
              </a:solidFill>
            </a:endParaRPr>
          </a:p>
        </p:txBody>
      </p:sp>
      <p:sp>
        <p:nvSpPr>
          <p:cNvPr id="3" name="Rectangle 2">
            <a:extLst>
              <a:ext uri="{FF2B5EF4-FFF2-40B4-BE49-F238E27FC236}">
                <a16:creationId xmlns:a16="http://schemas.microsoft.com/office/drawing/2014/main" id="{B291DB5E-DA0A-24FB-900D-AC6ECD3DD18B}"/>
              </a:ext>
            </a:extLst>
          </p:cNvPr>
          <p:cNvSpPr/>
          <p:nvPr/>
        </p:nvSpPr>
        <p:spPr>
          <a:xfrm>
            <a:off x="572683" y="195943"/>
            <a:ext cx="10654748" cy="88442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3200" dirty="0">
                <a:solidFill>
                  <a:schemeClr val="tx1"/>
                </a:solidFill>
              </a:rPr>
              <a:t>Customer Churn and its impact on business</a:t>
            </a:r>
          </a:p>
        </p:txBody>
      </p:sp>
    </p:spTree>
    <p:extLst>
      <p:ext uri="{BB962C8B-B14F-4D97-AF65-F5344CB8AC3E}">
        <p14:creationId xmlns:p14="http://schemas.microsoft.com/office/powerpoint/2010/main" val="1716362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26AA69-B90E-32EA-A1DF-32C875E54615}"/>
              </a:ext>
            </a:extLst>
          </p:cNvPr>
          <p:cNvSpPr/>
          <p:nvPr/>
        </p:nvSpPr>
        <p:spPr>
          <a:xfrm>
            <a:off x="0" y="0"/>
            <a:ext cx="12192000" cy="6858000"/>
          </a:xfrm>
          <a:prstGeom prst="rect">
            <a:avLst/>
          </a:prstGeom>
          <a:solidFill>
            <a:srgbClr val="8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A231D170-0894-5727-9001-A9CDAEC6E359}"/>
              </a:ext>
            </a:extLst>
          </p:cNvPr>
          <p:cNvSpPr txBox="1"/>
          <p:nvPr/>
        </p:nvSpPr>
        <p:spPr>
          <a:xfrm>
            <a:off x="3946848" y="149290"/>
            <a:ext cx="3537857" cy="861774"/>
          </a:xfrm>
          <a:prstGeom prst="rect">
            <a:avLst/>
          </a:prstGeom>
          <a:noFill/>
        </p:spPr>
        <p:txBody>
          <a:bodyPr wrap="square" rtlCol="0">
            <a:spAutoFit/>
          </a:bodyPr>
          <a:lstStyle/>
          <a:p>
            <a:r>
              <a:rPr lang="en-IN" sz="3200" b="1" dirty="0">
                <a:solidFill>
                  <a:schemeClr val="bg1"/>
                </a:solidFill>
              </a:rPr>
              <a:t>OBJECTIVE INSIGHT</a:t>
            </a:r>
          </a:p>
          <a:p>
            <a:endParaRPr lang="en-IN" b="1" dirty="0"/>
          </a:p>
        </p:txBody>
      </p:sp>
      <p:sp>
        <p:nvSpPr>
          <p:cNvPr id="3" name="TextBox 2">
            <a:extLst>
              <a:ext uri="{FF2B5EF4-FFF2-40B4-BE49-F238E27FC236}">
                <a16:creationId xmlns:a16="http://schemas.microsoft.com/office/drawing/2014/main" id="{6BAC7F52-5F65-29F6-5A1A-BF263E7EC5C3}"/>
              </a:ext>
            </a:extLst>
          </p:cNvPr>
          <p:cNvSpPr txBox="1"/>
          <p:nvPr/>
        </p:nvSpPr>
        <p:spPr>
          <a:xfrm>
            <a:off x="410547" y="1011064"/>
            <a:ext cx="4105469" cy="400110"/>
          </a:xfrm>
          <a:prstGeom prst="rect">
            <a:avLst/>
          </a:prstGeom>
          <a:noFill/>
        </p:spPr>
        <p:txBody>
          <a:bodyPr wrap="square" rtlCol="0">
            <a:spAutoFit/>
          </a:bodyPr>
          <a:lstStyle/>
          <a:p>
            <a:r>
              <a:rPr lang="en-IN" sz="2000" b="1" dirty="0">
                <a:solidFill>
                  <a:schemeClr val="bg1"/>
                </a:solidFill>
              </a:rPr>
              <a:t>Account Balance in different Regions</a:t>
            </a:r>
          </a:p>
        </p:txBody>
      </p:sp>
      <p:pic>
        <p:nvPicPr>
          <p:cNvPr id="6" name="Picture 5">
            <a:extLst>
              <a:ext uri="{FF2B5EF4-FFF2-40B4-BE49-F238E27FC236}">
                <a16:creationId xmlns:a16="http://schemas.microsoft.com/office/drawing/2014/main" id="{76CF71F2-57FE-D381-374C-875E4E142C37}"/>
              </a:ext>
            </a:extLst>
          </p:cNvPr>
          <p:cNvPicPr>
            <a:picLocks noChangeAspect="1"/>
          </p:cNvPicPr>
          <p:nvPr/>
        </p:nvPicPr>
        <p:blipFill>
          <a:blip r:embed="rId2"/>
          <a:stretch>
            <a:fillRect/>
          </a:stretch>
        </p:blipFill>
        <p:spPr>
          <a:xfrm>
            <a:off x="410547" y="1774092"/>
            <a:ext cx="2877501" cy="3609671"/>
          </a:xfrm>
          <a:prstGeom prst="rect">
            <a:avLst/>
          </a:prstGeom>
        </p:spPr>
      </p:pic>
      <p:graphicFrame>
        <p:nvGraphicFramePr>
          <p:cNvPr id="7" name="Table 6">
            <a:extLst>
              <a:ext uri="{FF2B5EF4-FFF2-40B4-BE49-F238E27FC236}">
                <a16:creationId xmlns:a16="http://schemas.microsoft.com/office/drawing/2014/main" id="{6AA8D8C8-2879-7153-0627-80A42EBFE53D}"/>
              </a:ext>
            </a:extLst>
          </p:cNvPr>
          <p:cNvGraphicFramePr>
            <a:graphicFrameLocks noGrp="1"/>
          </p:cNvGraphicFramePr>
          <p:nvPr>
            <p:extLst>
              <p:ext uri="{D42A27DB-BD31-4B8C-83A1-F6EECF244321}">
                <p14:modId xmlns:p14="http://schemas.microsoft.com/office/powerpoint/2010/main" val="828025744"/>
              </p:ext>
            </p:extLst>
          </p:nvPr>
        </p:nvGraphicFramePr>
        <p:xfrm>
          <a:off x="4021494" y="1774089"/>
          <a:ext cx="5990253" cy="3931444"/>
        </p:xfrm>
        <a:graphic>
          <a:graphicData uri="http://schemas.openxmlformats.org/drawingml/2006/table">
            <a:tbl>
              <a:tblPr firstRow="1" bandRow="1">
                <a:tableStyleId>{10A1B5D5-9B99-4C35-A422-299274C87663}</a:tableStyleId>
              </a:tblPr>
              <a:tblGrid>
                <a:gridCol w="1996751">
                  <a:extLst>
                    <a:ext uri="{9D8B030D-6E8A-4147-A177-3AD203B41FA5}">
                      <a16:colId xmlns:a16="http://schemas.microsoft.com/office/drawing/2014/main" val="2749131371"/>
                    </a:ext>
                  </a:extLst>
                </a:gridCol>
                <a:gridCol w="1996751">
                  <a:extLst>
                    <a:ext uri="{9D8B030D-6E8A-4147-A177-3AD203B41FA5}">
                      <a16:colId xmlns:a16="http://schemas.microsoft.com/office/drawing/2014/main" val="1118312056"/>
                    </a:ext>
                  </a:extLst>
                </a:gridCol>
                <a:gridCol w="1996751">
                  <a:extLst>
                    <a:ext uri="{9D8B030D-6E8A-4147-A177-3AD203B41FA5}">
                      <a16:colId xmlns:a16="http://schemas.microsoft.com/office/drawing/2014/main" val="2325135368"/>
                    </a:ext>
                  </a:extLst>
                </a:gridCol>
              </a:tblGrid>
              <a:tr h="857144">
                <a:tc>
                  <a:txBody>
                    <a:bodyPr/>
                    <a:lstStyle/>
                    <a:p>
                      <a:r>
                        <a:rPr lang="en-IN" dirty="0"/>
                        <a:t>France </a:t>
                      </a:r>
                    </a:p>
                  </a:txBody>
                  <a:tcPr/>
                </a:tc>
                <a:tc>
                  <a:txBody>
                    <a:bodyPr/>
                    <a:lstStyle/>
                    <a:p>
                      <a:r>
                        <a:rPr lang="en-IN" dirty="0"/>
                        <a:t>Germany</a:t>
                      </a:r>
                    </a:p>
                  </a:txBody>
                  <a:tcPr/>
                </a:tc>
                <a:tc>
                  <a:txBody>
                    <a:bodyPr/>
                    <a:lstStyle/>
                    <a:p>
                      <a:r>
                        <a:rPr lang="en-IN" dirty="0"/>
                        <a:t>Spain</a:t>
                      </a:r>
                    </a:p>
                  </a:txBody>
                  <a:tcPr/>
                </a:tc>
                <a:extLst>
                  <a:ext uri="{0D108BD9-81ED-4DB2-BD59-A6C34878D82A}">
                    <a16:rowId xmlns:a16="http://schemas.microsoft.com/office/drawing/2014/main" val="2777305810"/>
                  </a:ext>
                </a:extLst>
              </a:tr>
              <a:tr h="3074300">
                <a:tc>
                  <a:txBody>
                    <a:bodyPr/>
                    <a:lstStyle/>
                    <a:p>
                      <a:r>
                        <a:rPr lang="en-IN" dirty="0"/>
                        <a:t>France have Highest Balance among the three countries. Nearly about 0.31 Billion. </a:t>
                      </a:r>
                    </a:p>
                  </a:txBody>
                  <a:tcPr/>
                </a:tc>
                <a:tc>
                  <a:txBody>
                    <a:bodyPr/>
                    <a:lstStyle/>
                    <a:p>
                      <a:r>
                        <a:rPr lang="en-IN" dirty="0"/>
                        <a:t>Germany is 2</a:t>
                      </a:r>
                      <a:r>
                        <a:rPr lang="en-IN" baseline="30000" dirty="0"/>
                        <a:t>nd</a:t>
                      </a:r>
                      <a:r>
                        <a:rPr lang="en-IN" dirty="0"/>
                        <a:t> most country having Balance among the three country and slightly lower then France. France noted Balance is 0.30 billion.</a:t>
                      </a:r>
                    </a:p>
                  </a:txBody>
                  <a:tcPr/>
                </a:tc>
                <a:tc>
                  <a:txBody>
                    <a:bodyPr/>
                    <a:lstStyle/>
                    <a:p>
                      <a:r>
                        <a:rPr lang="en-IN" dirty="0"/>
                        <a:t>Spain is lower among all the three country. It is almost half of Germany’s balance.  Recorded balance in Spain is 0.15 billion. </a:t>
                      </a:r>
                    </a:p>
                  </a:txBody>
                  <a:tcPr/>
                </a:tc>
                <a:extLst>
                  <a:ext uri="{0D108BD9-81ED-4DB2-BD59-A6C34878D82A}">
                    <a16:rowId xmlns:a16="http://schemas.microsoft.com/office/drawing/2014/main" val="3894553358"/>
                  </a:ext>
                </a:extLst>
              </a:tr>
            </a:tbl>
          </a:graphicData>
        </a:graphic>
      </p:graphicFrame>
      <p:pic>
        <p:nvPicPr>
          <p:cNvPr id="12" name="Picture 11">
            <a:extLst>
              <a:ext uri="{FF2B5EF4-FFF2-40B4-BE49-F238E27FC236}">
                <a16:creationId xmlns:a16="http://schemas.microsoft.com/office/drawing/2014/main" id="{ED57F811-3969-B29C-141E-1AE145A067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9728" y="-575704"/>
            <a:ext cx="4074160" cy="3787271"/>
          </a:xfrm>
          <a:prstGeom prst="rect">
            <a:avLst/>
          </a:prstGeom>
        </p:spPr>
      </p:pic>
    </p:spTree>
    <p:extLst>
      <p:ext uri="{BB962C8B-B14F-4D97-AF65-F5344CB8AC3E}">
        <p14:creationId xmlns:p14="http://schemas.microsoft.com/office/powerpoint/2010/main" val="1192061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26AA69-B90E-32EA-A1DF-32C875E54615}"/>
              </a:ext>
            </a:extLst>
          </p:cNvPr>
          <p:cNvSpPr/>
          <p:nvPr/>
        </p:nvSpPr>
        <p:spPr>
          <a:xfrm>
            <a:off x="0" y="0"/>
            <a:ext cx="12192000" cy="6858000"/>
          </a:xfrm>
          <a:prstGeom prst="rect">
            <a:avLst/>
          </a:prstGeom>
          <a:solidFill>
            <a:srgbClr val="8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2" name="TextBox 1">
            <a:extLst>
              <a:ext uri="{FF2B5EF4-FFF2-40B4-BE49-F238E27FC236}">
                <a16:creationId xmlns:a16="http://schemas.microsoft.com/office/drawing/2014/main" id="{4F862FD0-BF2F-5C0E-3C73-FCF2E8F70A42}"/>
              </a:ext>
            </a:extLst>
          </p:cNvPr>
          <p:cNvSpPr txBox="1"/>
          <p:nvPr/>
        </p:nvSpPr>
        <p:spPr>
          <a:xfrm>
            <a:off x="2649893" y="359146"/>
            <a:ext cx="7175241" cy="584775"/>
          </a:xfrm>
          <a:prstGeom prst="rect">
            <a:avLst/>
          </a:prstGeom>
          <a:noFill/>
        </p:spPr>
        <p:txBody>
          <a:bodyPr wrap="square" rtlCol="0">
            <a:spAutoFit/>
          </a:bodyPr>
          <a:lstStyle/>
          <a:p>
            <a:r>
              <a:rPr lang="en-IN" sz="3200" b="1" dirty="0">
                <a:solidFill>
                  <a:schemeClr val="bg1"/>
                </a:solidFill>
              </a:rPr>
              <a:t>Churn rate by gender in most recent year</a:t>
            </a:r>
          </a:p>
        </p:txBody>
      </p:sp>
      <p:pic>
        <p:nvPicPr>
          <p:cNvPr id="10" name="Picture 9">
            <a:extLst>
              <a:ext uri="{FF2B5EF4-FFF2-40B4-BE49-F238E27FC236}">
                <a16:creationId xmlns:a16="http://schemas.microsoft.com/office/drawing/2014/main" id="{11584C5F-AA2F-2326-2ECB-36E00D567C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192" y="1153942"/>
            <a:ext cx="2341939" cy="2954666"/>
          </a:xfrm>
          <a:prstGeom prst="rect">
            <a:avLst/>
          </a:prstGeom>
        </p:spPr>
      </p:pic>
      <p:pic>
        <p:nvPicPr>
          <p:cNvPr id="12" name="Picture 11">
            <a:extLst>
              <a:ext uri="{FF2B5EF4-FFF2-40B4-BE49-F238E27FC236}">
                <a16:creationId xmlns:a16="http://schemas.microsoft.com/office/drawing/2014/main" id="{F0471B77-0883-FB6B-5AA2-43585011A1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3851" y="3004457"/>
            <a:ext cx="1879480" cy="3429000"/>
          </a:xfrm>
          <a:prstGeom prst="rect">
            <a:avLst/>
          </a:prstGeom>
        </p:spPr>
      </p:pic>
      <p:sp>
        <p:nvSpPr>
          <p:cNvPr id="16" name="Rectangle: Rounded Corners 15">
            <a:extLst>
              <a:ext uri="{FF2B5EF4-FFF2-40B4-BE49-F238E27FC236}">
                <a16:creationId xmlns:a16="http://schemas.microsoft.com/office/drawing/2014/main" id="{FC401BFA-588C-2102-20B7-B4A269758D22}"/>
              </a:ext>
            </a:extLst>
          </p:cNvPr>
          <p:cNvSpPr/>
          <p:nvPr/>
        </p:nvSpPr>
        <p:spPr>
          <a:xfrm>
            <a:off x="1856747" y="1492899"/>
            <a:ext cx="2341940" cy="1212980"/>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6000" dirty="0"/>
              <a:t>15.37</a:t>
            </a:r>
          </a:p>
        </p:txBody>
      </p:sp>
      <p:sp>
        <p:nvSpPr>
          <p:cNvPr id="17" name="Rectangle: Rounded Corners 16">
            <a:extLst>
              <a:ext uri="{FF2B5EF4-FFF2-40B4-BE49-F238E27FC236}">
                <a16:creationId xmlns:a16="http://schemas.microsoft.com/office/drawing/2014/main" id="{72BF3B78-145A-4828-9479-ACC68DC79A8F}"/>
              </a:ext>
            </a:extLst>
          </p:cNvPr>
          <p:cNvSpPr/>
          <p:nvPr/>
        </p:nvSpPr>
        <p:spPr>
          <a:xfrm>
            <a:off x="8913800" y="4537789"/>
            <a:ext cx="2341940" cy="1212980"/>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6000" dirty="0"/>
              <a:t>25.05</a:t>
            </a:r>
          </a:p>
        </p:txBody>
      </p:sp>
      <p:sp>
        <p:nvSpPr>
          <p:cNvPr id="18" name="TextBox 17">
            <a:extLst>
              <a:ext uri="{FF2B5EF4-FFF2-40B4-BE49-F238E27FC236}">
                <a16:creationId xmlns:a16="http://schemas.microsoft.com/office/drawing/2014/main" id="{9B3AEB5E-0606-31E2-D1C9-EB9F446CF043}"/>
              </a:ext>
            </a:extLst>
          </p:cNvPr>
          <p:cNvSpPr txBox="1"/>
          <p:nvPr/>
        </p:nvSpPr>
        <p:spPr>
          <a:xfrm>
            <a:off x="1707502" y="3219061"/>
            <a:ext cx="6858000" cy="2308324"/>
          </a:xfrm>
          <a:prstGeom prst="rect">
            <a:avLst/>
          </a:prstGeom>
          <a:noFill/>
        </p:spPr>
        <p:txBody>
          <a:bodyPr wrap="square" rtlCol="0">
            <a:spAutoFit/>
          </a:bodyPr>
          <a:lstStyle/>
          <a:p>
            <a:r>
              <a:rPr lang="en-IN" dirty="0">
                <a:solidFill>
                  <a:schemeClr val="bg1"/>
                </a:solidFill>
              </a:rPr>
              <a:t>The churn rate by gender is calculated by gender count / total customer (Customer ID)   </a:t>
            </a:r>
          </a:p>
          <a:p>
            <a:endParaRPr lang="en-IN" dirty="0">
              <a:solidFill>
                <a:schemeClr val="bg1"/>
              </a:solidFill>
            </a:endParaRPr>
          </a:p>
          <a:p>
            <a:r>
              <a:rPr lang="en-IN" dirty="0">
                <a:solidFill>
                  <a:schemeClr val="bg1"/>
                </a:solidFill>
              </a:rPr>
              <a:t>By this we can clear see that male churn ratio is less then the female ratio.</a:t>
            </a:r>
          </a:p>
          <a:p>
            <a:endParaRPr lang="en-IN" dirty="0">
              <a:solidFill>
                <a:schemeClr val="bg1"/>
              </a:solidFill>
            </a:endParaRPr>
          </a:p>
          <a:p>
            <a:r>
              <a:rPr lang="en-IN" dirty="0">
                <a:solidFill>
                  <a:schemeClr val="bg1"/>
                </a:solidFill>
              </a:rPr>
              <a:t>This is calculated for year of 2019 because this is the most recent year in the dataset.</a:t>
            </a:r>
          </a:p>
        </p:txBody>
      </p:sp>
    </p:spTree>
    <p:extLst>
      <p:ext uri="{BB962C8B-B14F-4D97-AF65-F5344CB8AC3E}">
        <p14:creationId xmlns:p14="http://schemas.microsoft.com/office/powerpoint/2010/main" val="2564447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26AA69-B90E-32EA-A1DF-32C875E54615}"/>
              </a:ext>
            </a:extLst>
          </p:cNvPr>
          <p:cNvSpPr/>
          <p:nvPr/>
        </p:nvSpPr>
        <p:spPr>
          <a:xfrm>
            <a:off x="0" y="-1"/>
            <a:ext cx="12192000" cy="7162959"/>
          </a:xfrm>
          <a:prstGeom prst="rect">
            <a:avLst/>
          </a:prstGeom>
          <a:solidFill>
            <a:srgbClr val="8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30BFE515-04B9-4AC0-FE03-BD10BE977E99}"/>
              </a:ext>
            </a:extLst>
          </p:cNvPr>
          <p:cNvSpPr txBox="1"/>
          <p:nvPr/>
        </p:nvSpPr>
        <p:spPr>
          <a:xfrm>
            <a:off x="1854458" y="197366"/>
            <a:ext cx="8159621" cy="954107"/>
          </a:xfrm>
          <a:prstGeom prst="rect">
            <a:avLst/>
          </a:prstGeom>
          <a:noFill/>
        </p:spPr>
        <p:txBody>
          <a:bodyPr wrap="square" rtlCol="0">
            <a:spAutoFit/>
          </a:bodyPr>
          <a:lstStyle/>
          <a:p>
            <a:r>
              <a:rPr lang="en-IN" sz="2800" b="1" dirty="0">
                <a:solidFill>
                  <a:schemeClr val="bg1"/>
                </a:solidFill>
              </a:rPr>
              <a:t>Gender with higher Estimated salary and how it relates to number of active accounts</a:t>
            </a:r>
          </a:p>
        </p:txBody>
      </p:sp>
      <p:pic>
        <p:nvPicPr>
          <p:cNvPr id="10" name="Picture 9">
            <a:extLst>
              <a:ext uri="{FF2B5EF4-FFF2-40B4-BE49-F238E27FC236}">
                <a16:creationId xmlns:a16="http://schemas.microsoft.com/office/drawing/2014/main" id="{C0862220-F1E3-391D-57BA-40EA52D183E6}"/>
              </a:ext>
            </a:extLst>
          </p:cNvPr>
          <p:cNvPicPr>
            <a:picLocks noChangeAspect="1"/>
          </p:cNvPicPr>
          <p:nvPr/>
        </p:nvPicPr>
        <p:blipFill>
          <a:blip r:embed="rId2"/>
          <a:stretch>
            <a:fillRect/>
          </a:stretch>
        </p:blipFill>
        <p:spPr>
          <a:xfrm>
            <a:off x="426781" y="1530648"/>
            <a:ext cx="5534797" cy="4683540"/>
          </a:xfrm>
          <a:prstGeom prst="rect">
            <a:avLst/>
          </a:prstGeom>
        </p:spPr>
      </p:pic>
      <p:sp>
        <p:nvSpPr>
          <p:cNvPr id="11" name="TextBox 10">
            <a:extLst>
              <a:ext uri="{FF2B5EF4-FFF2-40B4-BE49-F238E27FC236}">
                <a16:creationId xmlns:a16="http://schemas.microsoft.com/office/drawing/2014/main" id="{842CAB18-F50C-A7D9-65F0-26039A235389}"/>
              </a:ext>
            </a:extLst>
          </p:cNvPr>
          <p:cNvSpPr txBox="1"/>
          <p:nvPr/>
        </p:nvSpPr>
        <p:spPr>
          <a:xfrm>
            <a:off x="6257732" y="1138762"/>
            <a:ext cx="5439747" cy="5632311"/>
          </a:xfrm>
          <a:prstGeom prst="rect">
            <a:avLst/>
          </a:prstGeom>
          <a:noFill/>
        </p:spPr>
        <p:txBody>
          <a:bodyPr wrap="square" rtlCol="0">
            <a:spAutoFit/>
          </a:bodyPr>
          <a:lstStyle/>
          <a:p>
            <a:r>
              <a:rPr lang="en-US" b="1" dirty="0" err="1">
                <a:solidFill>
                  <a:schemeClr val="bg1"/>
                </a:solidFill>
              </a:rPr>
              <a:t>Axis:</a:t>
            </a:r>
            <a:r>
              <a:rPr lang="en-US" dirty="0" err="1">
                <a:solidFill>
                  <a:schemeClr val="bg1"/>
                </a:solidFill>
              </a:rPr>
              <a:t>The</a:t>
            </a:r>
            <a:r>
              <a:rPr lang="en-US" dirty="0">
                <a:solidFill>
                  <a:schemeClr val="bg1"/>
                </a:solidFill>
              </a:rPr>
              <a:t> horizontal axis represents the Gender Category, while the vertical axis has two scales: one for the Average of </a:t>
            </a:r>
            <a:r>
              <a:rPr lang="en-US" dirty="0" err="1">
                <a:solidFill>
                  <a:schemeClr val="bg1"/>
                </a:solidFill>
              </a:rPr>
              <a:t>EstimatedSalary</a:t>
            </a:r>
            <a:r>
              <a:rPr lang="en-US" dirty="0">
                <a:solidFill>
                  <a:schemeClr val="bg1"/>
                </a:solidFill>
              </a:rPr>
              <a:t> and the other for the Sum of </a:t>
            </a:r>
            <a:r>
              <a:rPr lang="en-US" dirty="0" err="1">
                <a:solidFill>
                  <a:schemeClr val="bg1"/>
                </a:solidFill>
              </a:rPr>
              <a:t>IsActiveMember</a:t>
            </a:r>
            <a:endParaRPr lang="en-US" dirty="0">
              <a:solidFill>
                <a:schemeClr val="bg1"/>
              </a:solidFill>
            </a:endParaRPr>
          </a:p>
          <a:p>
            <a:endParaRPr lang="en-US" dirty="0">
              <a:solidFill>
                <a:schemeClr val="bg1"/>
              </a:solidFill>
            </a:endParaRPr>
          </a:p>
          <a:p>
            <a:r>
              <a:rPr lang="en-US" b="1" dirty="0">
                <a:solidFill>
                  <a:schemeClr val="bg1"/>
                </a:solidFill>
              </a:rPr>
              <a:t>Data Representation:</a:t>
            </a:r>
            <a:r>
              <a:rPr lang="en-US" dirty="0">
                <a:solidFill>
                  <a:schemeClr val="bg1"/>
                </a:solidFill>
              </a:rPr>
              <a:t> There are two sets of bars for each gender category; one set represents the Average of </a:t>
            </a:r>
            <a:r>
              <a:rPr lang="en-US" dirty="0" err="1">
                <a:solidFill>
                  <a:schemeClr val="bg1"/>
                </a:solidFill>
              </a:rPr>
              <a:t>EstimatedSalary</a:t>
            </a:r>
            <a:r>
              <a:rPr lang="en-US" dirty="0">
                <a:solidFill>
                  <a:schemeClr val="bg1"/>
                </a:solidFill>
              </a:rPr>
              <a:t>, and the other represents the Sum of </a:t>
            </a:r>
            <a:r>
              <a:rPr lang="en-US" dirty="0" err="1">
                <a:solidFill>
                  <a:schemeClr val="bg1"/>
                </a:solidFill>
              </a:rPr>
              <a:t>IsActiveMember</a:t>
            </a:r>
            <a:r>
              <a:rPr lang="en-US" dirty="0">
                <a:solidFill>
                  <a:schemeClr val="bg1"/>
                </a:solidFill>
              </a:rPr>
              <a:t>.</a:t>
            </a:r>
          </a:p>
          <a:p>
            <a:endParaRPr lang="en-US" dirty="0">
              <a:solidFill>
                <a:schemeClr val="bg1"/>
              </a:solidFill>
            </a:endParaRPr>
          </a:p>
          <a:p>
            <a:r>
              <a:rPr lang="en-US" b="1" dirty="0">
                <a:solidFill>
                  <a:schemeClr val="bg1"/>
                </a:solidFill>
              </a:rPr>
              <a:t>Key Observations:</a:t>
            </a:r>
          </a:p>
          <a:p>
            <a:r>
              <a:rPr lang="en-US" dirty="0">
                <a:solidFill>
                  <a:schemeClr val="bg1"/>
                </a:solidFill>
              </a:rPr>
              <a:t>The average estimated salary is approximately the same for both genders, with Female at around 100.6K and Male at around 99.6K.</a:t>
            </a:r>
          </a:p>
          <a:p>
            <a:r>
              <a:rPr lang="en-US" dirty="0">
                <a:solidFill>
                  <a:schemeClr val="bg1"/>
                </a:solidFill>
              </a:rPr>
              <a:t>The sum of active members is higher for males, close to 3K, compared to just over 2K for females</a:t>
            </a:r>
          </a:p>
          <a:p>
            <a:endParaRPr lang="en-US" dirty="0">
              <a:solidFill>
                <a:schemeClr val="bg1"/>
              </a:solidFill>
            </a:endParaRPr>
          </a:p>
          <a:p>
            <a:r>
              <a:rPr lang="en-US" dirty="0">
                <a:solidFill>
                  <a:schemeClr val="bg1"/>
                </a:solidFill>
              </a:rPr>
              <a:t>By this we can easily conclude that </a:t>
            </a:r>
            <a:r>
              <a:rPr lang="en-US" b="1" dirty="0">
                <a:solidFill>
                  <a:schemeClr val="bg1"/>
                </a:solidFill>
              </a:rPr>
              <a:t>Average Estimated salary of female if high for low sum of active member as compared to male candidates</a:t>
            </a:r>
            <a:r>
              <a:rPr lang="en-US" dirty="0">
                <a:solidFill>
                  <a:schemeClr val="bg1"/>
                </a:solidFill>
              </a:rPr>
              <a:t>.</a:t>
            </a:r>
            <a:endParaRPr lang="en-IN" dirty="0">
              <a:solidFill>
                <a:schemeClr val="bg1"/>
              </a:solidFill>
            </a:endParaRPr>
          </a:p>
        </p:txBody>
      </p:sp>
    </p:spTree>
    <p:extLst>
      <p:ext uri="{BB962C8B-B14F-4D97-AF65-F5344CB8AC3E}">
        <p14:creationId xmlns:p14="http://schemas.microsoft.com/office/powerpoint/2010/main" val="2832584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26AA69-B90E-32EA-A1DF-32C875E54615}"/>
              </a:ext>
            </a:extLst>
          </p:cNvPr>
          <p:cNvSpPr/>
          <p:nvPr/>
        </p:nvSpPr>
        <p:spPr>
          <a:xfrm>
            <a:off x="0" y="0"/>
            <a:ext cx="12192000" cy="6858000"/>
          </a:xfrm>
          <a:prstGeom prst="rect">
            <a:avLst/>
          </a:prstGeom>
          <a:solidFill>
            <a:srgbClr val="8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2" name="TextBox 1">
            <a:extLst>
              <a:ext uri="{FF2B5EF4-FFF2-40B4-BE49-F238E27FC236}">
                <a16:creationId xmlns:a16="http://schemas.microsoft.com/office/drawing/2014/main" id="{D821A391-DB65-CDA5-4154-E8BEC4ECE05B}"/>
              </a:ext>
            </a:extLst>
          </p:cNvPr>
          <p:cNvSpPr txBox="1"/>
          <p:nvPr/>
        </p:nvSpPr>
        <p:spPr>
          <a:xfrm>
            <a:off x="475861" y="190738"/>
            <a:ext cx="11038114" cy="584775"/>
          </a:xfrm>
          <a:prstGeom prst="rect">
            <a:avLst/>
          </a:prstGeom>
          <a:noFill/>
        </p:spPr>
        <p:txBody>
          <a:bodyPr wrap="square" rtlCol="0">
            <a:spAutoFit/>
          </a:bodyPr>
          <a:lstStyle/>
          <a:p>
            <a:r>
              <a:rPr lang="en-IN" sz="3200" b="1" dirty="0">
                <a:solidFill>
                  <a:schemeClr val="bg1"/>
                </a:solidFill>
              </a:rPr>
              <a:t>Common number of product used by the customer who exited</a:t>
            </a:r>
          </a:p>
        </p:txBody>
      </p:sp>
      <p:pic>
        <p:nvPicPr>
          <p:cNvPr id="5" name="Picture 4">
            <a:extLst>
              <a:ext uri="{FF2B5EF4-FFF2-40B4-BE49-F238E27FC236}">
                <a16:creationId xmlns:a16="http://schemas.microsoft.com/office/drawing/2014/main" id="{10DFDF5B-DF64-7A6C-713E-B2193B900109}"/>
              </a:ext>
            </a:extLst>
          </p:cNvPr>
          <p:cNvPicPr>
            <a:picLocks noChangeAspect="1"/>
          </p:cNvPicPr>
          <p:nvPr/>
        </p:nvPicPr>
        <p:blipFill>
          <a:blip r:embed="rId2"/>
          <a:stretch>
            <a:fillRect/>
          </a:stretch>
        </p:blipFill>
        <p:spPr>
          <a:xfrm>
            <a:off x="667739" y="912334"/>
            <a:ext cx="4377764" cy="4872646"/>
          </a:xfrm>
          <a:prstGeom prst="rect">
            <a:avLst/>
          </a:prstGeom>
        </p:spPr>
      </p:pic>
      <p:sp>
        <p:nvSpPr>
          <p:cNvPr id="6" name="Rectangle: Rounded Corners 5">
            <a:extLst>
              <a:ext uri="{FF2B5EF4-FFF2-40B4-BE49-F238E27FC236}">
                <a16:creationId xmlns:a16="http://schemas.microsoft.com/office/drawing/2014/main" id="{6E0440BA-CE20-EB35-0040-0F06B7C05C43}"/>
              </a:ext>
            </a:extLst>
          </p:cNvPr>
          <p:cNvSpPr/>
          <p:nvPr/>
        </p:nvSpPr>
        <p:spPr>
          <a:xfrm>
            <a:off x="5728996" y="912334"/>
            <a:ext cx="5449077" cy="1812205"/>
          </a:xfrm>
          <a:prstGeom prst="round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lvl="0" indent="-342900">
              <a:lnSpc>
                <a:spcPct val="115000"/>
              </a:lnSpc>
              <a:spcBef>
                <a:spcPts val="1500"/>
              </a:spcBef>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Lato" panose="020F0502020204030203" pitchFamily="34" charset="0"/>
              </a:rPr>
              <a:t>: The sum of exits decreases as the number of products increases. Specifically, the sum of exits is highest for 1 product (approximately 1409), and lowest for 4 products (around 60).</a:t>
            </a:r>
            <a:endParaRPr lang="en-IN" sz="1800" dirty="0">
              <a:effectLst/>
              <a:latin typeface="Arial" panose="020B0604020202020204" pitchFamily="34" charset="0"/>
              <a:ea typeface="Arial" panose="020B0604020202020204" pitchFamily="34" charset="0"/>
            </a:endParaRPr>
          </a:p>
        </p:txBody>
      </p:sp>
      <p:sp>
        <p:nvSpPr>
          <p:cNvPr id="7" name="Rectangle: Rounded Corners 6">
            <a:extLst>
              <a:ext uri="{FF2B5EF4-FFF2-40B4-BE49-F238E27FC236}">
                <a16:creationId xmlns:a16="http://schemas.microsoft.com/office/drawing/2014/main" id="{388EF1BC-C256-262E-FA1D-0B45FEB61A19}"/>
              </a:ext>
            </a:extLst>
          </p:cNvPr>
          <p:cNvSpPr/>
          <p:nvPr/>
        </p:nvSpPr>
        <p:spPr>
          <a:xfrm>
            <a:off x="5713242" y="3153747"/>
            <a:ext cx="5464831" cy="2453951"/>
          </a:xfrm>
          <a:prstGeom prst="round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lvl="0" indent="-342900">
              <a:lnSpc>
                <a:spcPct val="115000"/>
              </a:lnSpc>
              <a:spcBef>
                <a:spcPts val="1500"/>
              </a:spcBef>
              <a:buSzPts val="1000"/>
              <a:buFont typeface="Symbol" panose="05050102010706020507" pitchFamily="18" charset="2"/>
              <a:buChar char=""/>
              <a:tabLst>
                <a:tab pos="457200" algn="l"/>
              </a:tabLst>
            </a:pPr>
            <a:r>
              <a:rPr lang="en-IN" sz="1800">
                <a:effectLst/>
                <a:latin typeface="Times New Roman" panose="02020603050405020304" pitchFamily="18" charset="0"/>
                <a:ea typeface="Lato" panose="020F0502020204030203" pitchFamily="34" charset="0"/>
              </a:rPr>
              <a:t>There is a clear downward trend in the sum of exits as the number of products increases. This could imply that having more products leads to fewer exits, which might be a point of interest for further analysis or discussion.</a:t>
            </a:r>
            <a:endParaRPr lang="en-IN" sz="1800">
              <a:effectLst/>
              <a:latin typeface="Arial" panose="020B0604020202020204" pitchFamily="34" charset="0"/>
              <a:ea typeface="Arial" panose="020B0604020202020204" pitchFamily="34" charset="0"/>
            </a:endParaRPr>
          </a:p>
          <a:p>
            <a:pPr>
              <a:lnSpc>
                <a:spcPct val="115000"/>
              </a:lnSpc>
              <a:spcBef>
                <a:spcPts val="1500"/>
              </a:spcBef>
            </a:pPr>
            <a:r>
              <a:rPr lang="en-GB" sz="1800">
                <a:effectLst/>
                <a:latin typeface="Times New Roman" panose="02020603050405020304" pitchFamily="18" charset="0"/>
                <a:ea typeface="Lato" panose="020F0502020204030203" pitchFamily="34" charset="0"/>
              </a:rPr>
              <a:t> </a:t>
            </a:r>
            <a:endParaRPr lang="en-IN" sz="1800">
              <a:effectLst/>
              <a:latin typeface="Arial" panose="020B0604020202020204" pitchFamily="34" charset="0"/>
              <a:ea typeface="Arial" panose="020B0604020202020204" pitchFamily="34" charset="0"/>
            </a:endParaRPr>
          </a:p>
        </p:txBody>
      </p:sp>
      <p:pic>
        <p:nvPicPr>
          <p:cNvPr id="10" name="Picture 9">
            <a:extLst>
              <a:ext uri="{FF2B5EF4-FFF2-40B4-BE49-F238E27FC236}">
                <a16:creationId xmlns:a16="http://schemas.microsoft.com/office/drawing/2014/main" id="{4444EE5A-3B97-51CD-C8EC-9831EF309E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1316" y="4907902"/>
            <a:ext cx="6012110" cy="1716833"/>
          </a:xfrm>
          <a:prstGeom prst="rect">
            <a:avLst/>
          </a:prstGeom>
        </p:spPr>
      </p:pic>
    </p:spTree>
    <p:extLst>
      <p:ext uri="{BB962C8B-B14F-4D97-AF65-F5344CB8AC3E}">
        <p14:creationId xmlns:p14="http://schemas.microsoft.com/office/powerpoint/2010/main" val="1532957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26AA69-B90E-32EA-A1DF-32C875E54615}"/>
              </a:ext>
            </a:extLst>
          </p:cNvPr>
          <p:cNvSpPr/>
          <p:nvPr/>
        </p:nvSpPr>
        <p:spPr>
          <a:xfrm>
            <a:off x="0" y="0"/>
            <a:ext cx="12192000" cy="6858000"/>
          </a:xfrm>
          <a:prstGeom prst="rect">
            <a:avLst/>
          </a:prstGeom>
          <a:solidFill>
            <a:srgbClr val="8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B39EE6AE-1F12-59D5-956F-D93AF5E9B702}"/>
              </a:ext>
            </a:extLst>
          </p:cNvPr>
          <p:cNvPicPr>
            <a:picLocks noChangeAspect="1"/>
          </p:cNvPicPr>
          <p:nvPr/>
        </p:nvPicPr>
        <p:blipFill>
          <a:blip r:embed="rId2"/>
          <a:stretch>
            <a:fillRect/>
          </a:stretch>
        </p:blipFill>
        <p:spPr>
          <a:xfrm>
            <a:off x="121297" y="1408923"/>
            <a:ext cx="5660229" cy="5159828"/>
          </a:xfrm>
          <a:prstGeom prst="rect">
            <a:avLst/>
          </a:prstGeom>
        </p:spPr>
      </p:pic>
      <p:sp>
        <p:nvSpPr>
          <p:cNvPr id="5" name="TextBox 4">
            <a:extLst>
              <a:ext uri="{FF2B5EF4-FFF2-40B4-BE49-F238E27FC236}">
                <a16:creationId xmlns:a16="http://schemas.microsoft.com/office/drawing/2014/main" id="{E0BF9D79-91A4-20A4-3E82-66816848CAF0}"/>
              </a:ext>
            </a:extLst>
          </p:cNvPr>
          <p:cNvSpPr txBox="1"/>
          <p:nvPr/>
        </p:nvSpPr>
        <p:spPr>
          <a:xfrm>
            <a:off x="121297" y="412493"/>
            <a:ext cx="10198360" cy="830997"/>
          </a:xfrm>
          <a:prstGeom prst="rect">
            <a:avLst/>
          </a:prstGeom>
          <a:noFill/>
        </p:spPr>
        <p:txBody>
          <a:bodyPr wrap="square" rtlCol="0">
            <a:spAutoFit/>
          </a:bodyPr>
          <a:lstStyle/>
          <a:p>
            <a:r>
              <a:rPr lang="en-GB" sz="2400" b="1" dirty="0">
                <a:solidFill>
                  <a:schemeClr val="bg1"/>
                </a:solidFill>
                <a:latin typeface="Lato" panose="020F0502020204030203" pitchFamily="34" charset="0"/>
                <a:ea typeface="Lato" panose="020F0502020204030203" pitchFamily="34" charset="0"/>
                <a:cs typeface="Lato" panose="020F0502020204030203" pitchFamily="34" charset="0"/>
              </a:rPr>
              <a:t>T</a:t>
            </a:r>
            <a:r>
              <a:rPr lang="en-GB" sz="2400" b="1" u="none" strike="noStrike" dirty="0">
                <a:solidFill>
                  <a:schemeClr val="bg1"/>
                </a:solidFill>
                <a:effectLst/>
                <a:latin typeface="Lato" panose="020F0502020204030203" pitchFamily="34" charset="0"/>
                <a:ea typeface="Lato" panose="020F0502020204030203" pitchFamily="34" charset="0"/>
                <a:cs typeface="Lato" panose="020F0502020204030203" pitchFamily="34" charset="0"/>
              </a:rPr>
              <a:t>he trend of customers joining over time and identify any seasonal patterns (yearly or monthly)</a:t>
            </a:r>
            <a:endParaRPr lang="en-IN" sz="2400" b="1" dirty="0">
              <a:solidFill>
                <a:schemeClr val="bg1"/>
              </a:solidFill>
            </a:endParaRPr>
          </a:p>
        </p:txBody>
      </p:sp>
      <p:sp>
        <p:nvSpPr>
          <p:cNvPr id="6" name="TextBox 5">
            <a:extLst>
              <a:ext uri="{FF2B5EF4-FFF2-40B4-BE49-F238E27FC236}">
                <a16:creationId xmlns:a16="http://schemas.microsoft.com/office/drawing/2014/main" id="{583AE398-817E-0045-B15C-4E117547E42E}"/>
              </a:ext>
            </a:extLst>
          </p:cNvPr>
          <p:cNvSpPr txBox="1"/>
          <p:nvPr/>
        </p:nvSpPr>
        <p:spPr>
          <a:xfrm>
            <a:off x="6161314" y="2015412"/>
            <a:ext cx="5791200" cy="3687163"/>
          </a:xfrm>
          <a:prstGeom prst="rect">
            <a:avLst/>
          </a:prstGeom>
          <a:noFill/>
        </p:spPr>
        <p:txBody>
          <a:bodyPr wrap="square" rtlCol="0">
            <a:spAutoFit/>
          </a:bodyPr>
          <a:lstStyle/>
          <a:p>
            <a:pPr marL="342900" lvl="0" indent="-342900">
              <a:lnSpc>
                <a:spcPct val="115000"/>
              </a:lnSpc>
              <a:spcBef>
                <a:spcPts val="1500"/>
              </a:spcBef>
              <a:spcAft>
                <a:spcPts val="1000"/>
              </a:spcAft>
              <a:buFont typeface="+mj-lt"/>
              <a:buAutoNum type="arabicPeriod"/>
              <a:tabLst>
                <a:tab pos="457200" algn="l"/>
              </a:tabLst>
            </a:pPr>
            <a:r>
              <a:rPr lang="en-IN" sz="1800" b="1" dirty="0">
                <a:solidFill>
                  <a:schemeClr val="bg1"/>
                </a:solidFill>
                <a:effectLst/>
                <a:latin typeface="Times New Roman" panose="02020603050405020304" pitchFamily="18" charset="0"/>
                <a:ea typeface="Lato" panose="020F0502020204030203" pitchFamily="34" charset="0"/>
              </a:rPr>
              <a:t>Notable Peaks</a:t>
            </a:r>
            <a:r>
              <a:rPr lang="en-IN" sz="1800" dirty="0">
                <a:solidFill>
                  <a:schemeClr val="bg1"/>
                </a:solidFill>
                <a:effectLst/>
                <a:latin typeface="Times New Roman" panose="02020603050405020304" pitchFamily="18" charset="0"/>
                <a:ea typeface="Lato" panose="020F0502020204030203" pitchFamily="34" charset="0"/>
              </a:rPr>
              <a:t>: There are notable peaks in </a:t>
            </a:r>
            <a:r>
              <a:rPr lang="en-IN" sz="1800" b="1" dirty="0">
                <a:solidFill>
                  <a:schemeClr val="bg1"/>
                </a:solidFill>
                <a:effectLst/>
                <a:latin typeface="Times New Roman" panose="02020603050405020304" pitchFamily="18" charset="0"/>
                <a:ea typeface="Lato" panose="020F0502020204030203" pitchFamily="34" charset="0"/>
              </a:rPr>
              <a:t>April 2016</a:t>
            </a:r>
            <a:r>
              <a:rPr lang="en-IN" sz="1800" dirty="0">
                <a:solidFill>
                  <a:schemeClr val="bg1"/>
                </a:solidFill>
                <a:effectLst/>
                <a:latin typeface="Times New Roman" panose="02020603050405020304" pitchFamily="18" charset="0"/>
                <a:ea typeface="Lato" panose="020F0502020204030203" pitchFamily="34" charset="0"/>
              </a:rPr>
              <a:t> with approximately 518 counts and in </a:t>
            </a:r>
            <a:r>
              <a:rPr lang="en-IN" sz="1800" b="1" dirty="0">
                <a:solidFill>
                  <a:schemeClr val="bg1"/>
                </a:solidFill>
                <a:effectLst/>
                <a:latin typeface="Times New Roman" panose="02020603050405020304" pitchFamily="18" charset="0"/>
                <a:ea typeface="Lato" panose="020F0502020204030203" pitchFamily="34" charset="0"/>
              </a:rPr>
              <a:t>July 2019</a:t>
            </a:r>
            <a:r>
              <a:rPr lang="en-IN" sz="1800" dirty="0">
                <a:solidFill>
                  <a:schemeClr val="bg1"/>
                </a:solidFill>
                <a:effectLst/>
                <a:latin typeface="Times New Roman" panose="02020603050405020304" pitchFamily="18" charset="0"/>
                <a:ea typeface="Lato" panose="020F0502020204030203" pitchFamily="34" charset="0"/>
              </a:rPr>
              <a:t> nearing the count of approximately 425.</a:t>
            </a:r>
            <a:endParaRPr lang="en-IN" sz="1800" dirty="0">
              <a:solidFill>
                <a:schemeClr val="bg1"/>
              </a:solidFill>
              <a:effectLst/>
              <a:latin typeface="Arial" panose="020B0604020202020204" pitchFamily="34" charset="0"/>
              <a:ea typeface="Arial" panose="020B0604020202020204" pitchFamily="34" charset="0"/>
            </a:endParaRPr>
          </a:p>
          <a:p>
            <a:pPr marL="342900" lvl="0" indent="-342900">
              <a:lnSpc>
                <a:spcPct val="115000"/>
              </a:lnSpc>
              <a:spcBef>
                <a:spcPts val="1500"/>
              </a:spcBef>
              <a:spcAft>
                <a:spcPts val="1000"/>
              </a:spcAft>
              <a:buFont typeface="+mj-lt"/>
              <a:buAutoNum type="arabicPeriod"/>
              <a:tabLst>
                <a:tab pos="457200" algn="l"/>
              </a:tabLst>
            </a:pPr>
            <a:r>
              <a:rPr lang="en-IN" sz="1800" b="1" dirty="0">
                <a:solidFill>
                  <a:schemeClr val="bg1"/>
                </a:solidFill>
                <a:effectLst/>
                <a:latin typeface="Times New Roman" panose="02020603050405020304" pitchFamily="18" charset="0"/>
                <a:ea typeface="Lato" panose="020F0502020204030203" pitchFamily="34" charset="0"/>
              </a:rPr>
              <a:t>Significant Dip</a:t>
            </a:r>
            <a:r>
              <a:rPr lang="en-IN" sz="1800" dirty="0">
                <a:solidFill>
                  <a:schemeClr val="bg1"/>
                </a:solidFill>
                <a:effectLst/>
                <a:latin typeface="Times New Roman" panose="02020603050405020304" pitchFamily="18" charset="0"/>
                <a:ea typeface="Lato" panose="020F0502020204030203" pitchFamily="34" charset="0"/>
              </a:rPr>
              <a:t>: There is a significant dip near </a:t>
            </a:r>
            <a:r>
              <a:rPr lang="en-IN" sz="1800" b="1" dirty="0">
                <a:solidFill>
                  <a:schemeClr val="bg1"/>
                </a:solidFill>
                <a:effectLst/>
                <a:latin typeface="Times New Roman" panose="02020603050405020304" pitchFamily="18" charset="0"/>
                <a:ea typeface="Lato" panose="020F0502020204030203" pitchFamily="34" charset="0"/>
              </a:rPr>
              <a:t>July 2017</a:t>
            </a:r>
            <a:r>
              <a:rPr lang="en-IN" sz="1800" dirty="0">
                <a:solidFill>
                  <a:schemeClr val="bg1"/>
                </a:solidFill>
                <a:effectLst/>
                <a:latin typeface="Times New Roman" panose="02020603050405020304" pitchFamily="18" charset="0"/>
                <a:ea typeface="Lato" panose="020F0502020204030203" pitchFamily="34" charset="0"/>
              </a:rPr>
              <a:t> at about 267 counts.</a:t>
            </a:r>
            <a:endParaRPr lang="en-IN" sz="1800" dirty="0">
              <a:solidFill>
                <a:schemeClr val="bg1"/>
              </a:solidFill>
              <a:effectLst/>
              <a:latin typeface="Arial" panose="020B0604020202020204" pitchFamily="34" charset="0"/>
              <a:ea typeface="Arial" panose="020B0604020202020204" pitchFamily="34" charset="0"/>
            </a:endParaRPr>
          </a:p>
          <a:p>
            <a:pPr marL="342900" lvl="0" indent="-342900">
              <a:lnSpc>
                <a:spcPct val="115000"/>
              </a:lnSpc>
              <a:spcBef>
                <a:spcPts val="1500"/>
              </a:spcBef>
              <a:spcAft>
                <a:spcPts val="1000"/>
              </a:spcAft>
              <a:buFont typeface="+mj-lt"/>
              <a:buAutoNum type="arabicPeriod"/>
              <a:tabLst>
                <a:tab pos="457200" algn="l"/>
              </a:tabLst>
            </a:pPr>
            <a:r>
              <a:rPr lang="en-IN" sz="1800" b="1" dirty="0">
                <a:solidFill>
                  <a:schemeClr val="bg1"/>
                </a:solidFill>
                <a:effectLst/>
                <a:latin typeface="Times New Roman" panose="02020603050405020304" pitchFamily="18" charset="0"/>
                <a:ea typeface="Lato" panose="020F0502020204030203" pitchFamily="34" charset="0"/>
              </a:rPr>
              <a:t>Overall Trend</a:t>
            </a:r>
            <a:r>
              <a:rPr lang="en-IN" sz="1800" dirty="0">
                <a:solidFill>
                  <a:schemeClr val="bg1"/>
                </a:solidFill>
                <a:effectLst/>
                <a:latin typeface="Times New Roman" panose="02020603050405020304" pitchFamily="18" charset="0"/>
                <a:ea typeface="Lato" panose="020F0502020204030203" pitchFamily="34" charset="0"/>
              </a:rPr>
              <a:t>: Despite the fluctuations, there seems to be an overall upward trend in the count of </a:t>
            </a:r>
            <a:r>
              <a:rPr lang="en-IN" sz="1800" dirty="0" err="1">
                <a:solidFill>
                  <a:schemeClr val="bg1"/>
                </a:solidFill>
                <a:effectLst/>
                <a:latin typeface="Times New Roman" panose="02020603050405020304" pitchFamily="18" charset="0"/>
                <a:ea typeface="Lato" panose="020F0502020204030203" pitchFamily="34" charset="0"/>
              </a:rPr>
              <a:t>CustomerId</a:t>
            </a:r>
            <a:r>
              <a:rPr lang="en-IN" sz="1800" dirty="0">
                <a:solidFill>
                  <a:schemeClr val="bg1"/>
                </a:solidFill>
                <a:effectLst/>
                <a:latin typeface="Times New Roman" panose="02020603050405020304" pitchFamily="18" charset="0"/>
                <a:ea typeface="Lato" panose="020F0502020204030203" pitchFamily="34" charset="0"/>
              </a:rPr>
              <a:t> over the years.</a:t>
            </a:r>
            <a:endParaRPr lang="en-IN" sz="1800" dirty="0">
              <a:solidFill>
                <a:schemeClr val="bg1"/>
              </a:solidFill>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37569141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236</TotalTime>
  <Words>1236</Words>
  <Application>Microsoft Office PowerPoint</Application>
  <PresentationFormat>Widescreen</PresentationFormat>
  <Paragraphs>100</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Algerian</vt:lpstr>
      <vt:lpstr>Arial</vt:lpstr>
      <vt:lpstr>Calibri</vt:lpstr>
      <vt:lpstr>Calibri Light</vt:lpstr>
      <vt:lpstr>Lato</vt:lpstr>
      <vt:lpstr>Söhne</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Ashwin Dubey</dc:creator>
  <cp:lastModifiedBy>Ashwin Dubey</cp:lastModifiedBy>
  <cp:revision>4</cp:revision>
  <dcterms:created xsi:type="dcterms:W3CDTF">2024-05-30T04:41:42Z</dcterms:created>
  <dcterms:modified xsi:type="dcterms:W3CDTF">2024-05-31T12:48:38Z</dcterms:modified>
</cp:coreProperties>
</file>