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2" r:id="rId8"/>
    <p:sldId id="263" r:id="rId9"/>
    <p:sldId id="264"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D7DD-D805-82B3-77CF-53E9867F0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5BD7F0-2EAD-D3DC-C642-16C53BC09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E79DCE-8094-4BFF-1DE2-250F269AD01E}"/>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5" name="Footer Placeholder 4">
            <a:extLst>
              <a:ext uri="{FF2B5EF4-FFF2-40B4-BE49-F238E27FC236}">
                <a16:creationId xmlns:a16="http://schemas.microsoft.com/office/drawing/2014/main" id="{BD3B0001-D6D0-E270-75AE-17042285D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5338F-364D-1EF5-FAB5-0176DA129800}"/>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418335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7D02-9BF7-9CC7-B4DD-94AF0C6123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256AF-540C-951D-CD8D-FFE9475A5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5CD33-07AF-33A7-636D-E6A988980400}"/>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5" name="Footer Placeholder 4">
            <a:extLst>
              <a:ext uri="{FF2B5EF4-FFF2-40B4-BE49-F238E27FC236}">
                <a16:creationId xmlns:a16="http://schemas.microsoft.com/office/drawing/2014/main" id="{394391F8-96F0-8A5F-E37D-DF9CFC249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F11098-2D9A-C854-26E9-456D2A2C803D}"/>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117634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C7AB5-D1A1-34EB-06C7-DC773BE76D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6B4234-F654-85E2-BE28-C634A9327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3F04A-321F-7DC4-CA40-22DAD172444E}"/>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5" name="Footer Placeholder 4">
            <a:extLst>
              <a:ext uri="{FF2B5EF4-FFF2-40B4-BE49-F238E27FC236}">
                <a16:creationId xmlns:a16="http://schemas.microsoft.com/office/drawing/2014/main" id="{C61BFB5D-3684-C581-3227-ECAE6AE8F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1FE90-D137-3178-7764-50640ECD6A7D}"/>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175136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DAE0-3119-69BE-10F5-FFBB639746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7B93D-17BF-05BF-0F7B-295DE9C9EE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9640A-88F5-46E6-6C3D-C517DF4B50C1}"/>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5" name="Footer Placeholder 4">
            <a:extLst>
              <a:ext uri="{FF2B5EF4-FFF2-40B4-BE49-F238E27FC236}">
                <a16:creationId xmlns:a16="http://schemas.microsoft.com/office/drawing/2014/main" id="{C732993B-7A00-8188-BFA5-BB5246CC8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4AEA2-945B-47D7-C404-73E331FB8877}"/>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114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6D1F-AF9C-9CFB-F13A-21F11E72E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0C0901-CC67-1F75-825C-B92BEAC01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C1CA6-59AD-AA30-4BDD-142331496163}"/>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5" name="Footer Placeholder 4">
            <a:extLst>
              <a:ext uri="{FF2B5EF4-FFF2-40B4-BE49-F238E27FC236}">
                <a16:creationId xmlns:a16="http://schemas.microsoft.com/office/drawing/2014/main" id="{7C361501-084C-D16E-956E-5B1D006E8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513D1-05EC-F8D0-99C8-8EA012009E4E}"/>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312463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DF5C-5846-B7DB-B2CD-033D7E71C6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ECA8A0-D3AE-F55F-8FBB-A4478C6B8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8DE579-E910-C868-6B19-6B295454C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C81994-194D-E310-9D0A-954485BA344F}"/>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6" name="Footer Placeholder 5">
            <a:extLst>
              <a:ext uri="{FF2B5EF4-FFF2-40B4-BE49-F238E27FC236}">
                <a16:creationId xmlns:a16="http://schemas.microsoft.com/office/drawing/2014/main" id="{7F2A231C-587B-9A15-D344-0F430401FC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EDC942-C552-6789-F34A-D6A16F977414}"/>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256206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B895-16B6-057D-F962-31A662E4E0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E32369-4946-551C-03C2-E79F5969A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3CF51-A8C5-2937-6EBA-4ABD507E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27D77E-B06D-3AEC-BE85-F51F8653E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76DC9-FD4D-6073-3B21-5B9E280A6B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254B42-3E94-C70C-2006-70631F227A85}"/>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8" name="Footer Placeholder 7">
            <a:extLst>
              <a:ext uri="{FF2B5EF4-FFF2-40B4-BE49-F238E27FC236}">
                <a16:creationId xmlns:a16="http://schemas.microsoft.com/office/drawing/2014/main" id="{9CE97C82-5926-A4C1-0F63-877670EC71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B1A3B1-2F04-1477-DC6A-13D89649C91F}"/>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256214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7A47-239E-07E2-3562-3D131843F4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FCB801-8292-B687-8C2F-A80237605B70}"/>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4" name="Footer Placeholder 3">
            <a:extLst>
              <a:ext uri="{FF2B5EF4-FFF2-40B4-BE49-F238E27FC236}">
                <a16:creationId xmlns:a16="http://schemas.microsoft.com/office/drawing/2014/main" id="{E98375C6-A7C2-3562-5988-446CA7B0CB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F11B15-EE89-577E-66CB-CA23CE2A2603}"/>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355176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55232-E87D-FB16-CB46-4C68AB58966A}"/>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3" name="Footer Placeholder 2">
            <a:extLst>
              <a:ext uri="{FF2B5EF4-FFF2-40B4-BE49-F238E27FC236}">
                <a16:creationId xmlns:a16="http://schemas.microsoft.com/office/drawing/2014/main" id="{41B30E92-5EBF-1DA7-FFE7-926B3C532D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EF069-C664-7DFF-8CAC-991290A8076A}"/>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239515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C05A-1030-9A26-6A1A-2C809683D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4317D2-F377-045D-05FE-A90801C35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22153-E739-2698-DDD2-2295F3EE4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F7465-316B-0ABE-98C0-3273B0C3A32E}"/>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6" name="Footer Placeholder 5">
            <a:extLst>
              <a:ext uri="{FF2B5EF4-FFF2-40B4-BE49-F238E27FC236}">
                <a16:creationId xmlns:a16="http://schemas.microsoft.com/office/drawing/2014/main" id="{A3B03DF9-734E-1231-3151-5E8E2E1D2B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3D77C-27CA-FF48-9D4F-A56D737B0AF9}"/>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147783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9CD1-39CF-0593-1BF1-81588730A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AB2696-5918-EE2E-BAC3-5B37DA15C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81416C-DAC4-2229-EFEA-34AAF8A68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0A3A2-9C27-3B6D-54F2-8623A44D0FBF}"/>
              </a:ext>
            </a:extLst>
          </p:cNvPr>
          <p:cNvSpPr>
            <a:spLocks noGrp="1"/>
          </p:cNvSpPr>
          <p:nvPr>
            <p:ph type="dt" sz="half" idx="10"/>
          </p:nvPr>
        </p:nvSpPr>
        <p:spPr/>
        <p:txBody>
          <a:bodyPr/>
          <a:lstStyle/>
          <a:p>
            <a:fld id="{FF230945-B474-400C-B5D7-41A46FDCCCA3}" type="datetimeFigureOut">
              <a:rPr lang="en-IN" smtClean="0"/>
              <a:t>07-05-2024</a:t>
            </a:fld>
            <a:endParaRPr lang="en-IN"/>
          </a:p>
        </p:txBody>
      </p:sp>
      <p:sp>
        <p:nvSpPr>
          <p:cNvPr id="6" name="Footer Placeholder 5">
            <a:extLst>
              <a:ext uri="{FF2B5EF4-FFF2-40B4-BE49-F238E27FC236}">
                <a16:creationId xmlns:a16="http://schemas.microsoft.com/office/drawing/2014/main" id="{4356D98C-6C64-8985-CB37-7F7E3B1A5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FDCE5-41A0-761C-EC0F-A6393E67CD3B}"/>
              </a:ext>
            </a:extLst>
          </p:cNvPr>
          <p:cNvSpPr>
            <a:spLocks noGrp="1"/>
          </p:cNvSpPr>
          <p:nvPr>
            <p:ph type="sldNum" sz="quarter" idx="12"/>
          </p:nvPr>
        </p:nvSpPr>
        <p:spPr/>
        <p:txBody>
          <a:bodyPr/>
          <a:lstStyle/>
          <a:p>
            <a:fld id="{C6EFB704-DB26-4D97-8C9B-28304B40A56A}" type="slidenum">
              <a:rPr lang="en-IN" smtClean="0"/>
              <a:t>‹#›</a:t>
            </a:fld>
            <a:endParaRPr lang="en-IN"/>
          </a:p>
        </p:txBody>
      </p:sp>
    </p:spTree>
    <p:extLst>
      <p:ext uri="{BB962C8B-B14F-4D97-AF65-F5344CB8AC3E}">
        <p14:creationId xmlns:p14="http://schemas.microsoft.com/office/powerpoint/2010/main" val="3271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42A89-90DB-1032-69E7-72047C2339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8E363-2FA0-B998-980D-A1F875434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7BA16-894E-CEC6-53E6-41D82326B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30945-B474-400C-B5D7-41A46FDCCCA3}" type="datetimeFigureOut">
              <a:rPr lang="en-IN" smtClean="0"/>
              <a:t>07-05-2024</a:t>
            </a:fld>
            <a:endParaRPr lang="en-IN"/>
          </a:p>
        </p:txBody>
      </p:sp>
      <p:sp>
        <p:nvSpPr>
          <p:cNvPr id="5" name="Footer Placeholder 4">
            <a:extLst>
              <a:ext uri="{FF2B5EF4-FFF2-40B4-BE49-F238E27FC236}">
                <a16:creationId xmlns:a16="http://schemas.microsoft.com/office/drawing/2014/main" id="{20B1F765-7E39-F112-9306-94AB4E409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5245B6-A57C-28C6-5C55-306764896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FB704-DB26-4D97-8C9B-28304B40A56A}" type="slidenum">
              <a:rPr lang="en-IN" smtClean="0"/>
              <a:t>‹#›</a:t>
            </a:fld>
            <a:endParaRPr lang="en-IN"/>
          </a:p>
        </p:txBody>
      </p:sp>
    </p:spTree>
    <p:extLst>
      <p:ext uri="{BB962C8B-B14F-4D97-AF65-F5344CB8AC3E}">
        <p14:creationId xmlns:p14="http://schemas.microsoft.com/office/powerpoint/2010/main" val="73846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D763FA-7199-A126-184B-65919655AF0D}"/>
              </a:ext>
            </a:extLst>
          </p:cNvPr>
          <p:cNvSpPr/>
          <p:nvPr/>
        </p:nvSpPr>
        <p:spPr>
          <a:xfrm>
            <a:off x="0" y="0"/>
            <a:ext cx="12192000" cy="6858000"/>
          </a:xfrm>
          <a:prstGeom prst="rect">
            <a:avLst/>
          </a:prstGeom>
          <a:solidFill>
            <a:srgbClr val="FF00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b="1" dirty="0">
              <a:solidFill>
                <a:srgbClr val="FF0000"/>
              </a:solidFill>
            </a:endParaRPr>
          </a:p>
        </p:txBody>
      </p:sp>
      <p:pic>
        <p:nvPicPr>
          <p:cNvPr id="4" name="Picture 3">
            <a:extLst>
              <a:ext uri="{FF2B5EF4-FFF2-40B4-BE49-F238E27FC236}">
                <a16:creationId xmlns:a16="http://schemas.microsoft.com/office/drawing/2014/main" id="{E65321D5-0DFF-1EF8-DB2F-0AA8A9846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5" y="0"/>
            <a:ext cx="8071338" cy="6858000"/>
          </a:xfrm>
          <a:prstGeom prst="rect">
            <a:avLst/>
          </a:prstGeom>
        </p:spPr>
      </p:pic>
      <p:sp>
        <p:nvSpPr>
          <p:cNvPr id="2" name="Freeform 6">
            <a:extLst>
              <a:ext uri="{FF2B5EF4-FFF2-40B4-BE49-F238E27FC236}">
                <a16:creationId xmlns:a16="http://schemas.microsoft.com/office/drawing/2014/main" id="{2A540E7C-2923-AEDB-FC57-EF89DAC15CF5}"/>
              </a:ext>
            </a:extLst>
          </p:cNvPr>
          <p:cNvSpPr/>
          <p:nvPr/>
        </p:nvSpPr>
        <p:spPr>
          <a:xfrm>
            <a:off x="4242297" y="410655"/>
            <a:ext cx="3222211" cy="1240755"/>
          </a:xfrm>
          <a:custGeom>
            <a:avLst/>
            <a:gdLst/>
            <a:ahLst/>
            <a:cxnLst/>
            <a:rect l="l" t="t" r="r" b="b"/>
            <a:pathLst>
              <a:path w="3222211" h="1240755">
                <a:moveTo>
                  <a:pt x="0" y="0"/>
                </a:moveTo>
                <a:lnTo>
                  <a:pt x="3222211" y="0"/>
                </a:lnTo>
                <a:lnTo>
                  <a:pt x="3222211" y="1240755"/>
                </a:lnTo>
                <a:lnTo>
                  <a:pt x="0" y="1240755"/>
                </a:lnTo>
                <a:lnTo>
                  <a:pt x="0" y="0"/>
                </a:lnTo>
                <a:close/>
              </a:path>
            </a:pathLst>
          </a:custGeom>
          <a:blipFill>
            <a:blip r:embed="rId3"/>
            <a:stretch>
              <a:fillRect t="-80701" b="-78995"/>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5" name="Rectangle: Rounded Corners 4">
            <a:extLst>
              <a:ext uri="{FF2B5EF4-FFF2-40B4-BE49-F238E27FC236}">
                <a16:creationId xmlns:a16="http://schemas.microsoft.com/office/drawing/2014/main" id="{5CC213F8-714D-F5AF-FBA5-5CF0792F3ABC}"/>
              </a:ext>
            </a:extLst>
          </p:cNvPr>
          <p:cNvSpPr/>
          <p:nvPr/>
        </p:nvSpPr>
        <p:spPr>
          <a:xfrm>
            <a:off x="8247184" y="2083777"/>
            <a:ext cx="3499339" cy="1055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Amazon E Commerce</a:t>
            </a:r>
            <a:endParaRPr lang="en-IN" sz="2800" dirty="0"/>
          </a:p>
        </p:txBody>
      </p:sp>
      <p:sp>
        <p:nvSpPr>
          <p:cNvPr id="6" name="Rectangle: Rounded Corners 5">
            <a:extLst>
              <a:ext uri="{FF2B5EF4-FFF2-40B4-BE49-F238E27FC236}">
                <a16:creationId xmlns:a16="http://schemas.microsoft.com/office/drawing/2014/main" id="{326A3153-D639-CCFB-DB74-E8817C23D22D}"/>
              </a:ext>
            </a:extLst>
          </p:cNvPr>
          <p:cNvSpPr/>
          <p:nvPr/>
        </p:nvSpPr>
        <p:spPr>
          <a:xfrm>
            <a:off x="8247184" y="3191608"/>
            <a:ext cx="3499339" cy="3341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Mr. Ashwin Dubey</a:t>
            </a:r>
          </a:p>
          <a:p>
            <a:pPr algn="ctr"/>
            <a:r>
              <a:rPr lang="en-US" sz="2800" dirty="0"/>
              <a:t>Date: 14/03/2024</a:t>
            </a:r>
            <a:endParaRPr lang="en-IN" sz="2800" dirty="0"/>
          </a:p>
        </p:txBody>
      </p:sp>
    </p:spTree>
    <p:extLst>
      <p:ext uri="{BB962C8B-B14F-4D97-AF65-F5344CB8AC3E}">
        <p14:creationId xmlns:p14="http://schemas.microsoft.com/office/powerpoint/2010/main" val="137219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65315" y="-7087"/>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8">
            <a:extLst>
              <a:ext uri="{FF2B5EF4-FFF2-40B4-BE49-F238E27FC236}">
                <a16:creationId xmlns:a16="http://schemas.microsoft.com/office/drawing/2014/main" id="{EBC1C7F9-C20C-C11F-160B-3D03FD7D47BD}"/>
              </a:ext>
            </a:extLst>
          </p:cNvPr>
          <p:cNvSpPr txBox="1"/>
          <p:nvPr/>
        </p:nvSpPr>
        <p:spPr>
          <a:xfrm>
            <a:off x="177282" y="2395739"/>
            <a:ext cx="9361903" cy="268022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81"/>
              </a:lnSpc>
            </a:pPr>
            <a:r>
              <a:rPr lang="en-US" b="1" spc="18" dirty="0">
                <a:latin typeface="Montserrat Light Bold"/>
              </a:rPr>
              <a:t>2. Product Return Insights</a:t>
            </a:r>
          </a:p>
          <a:p>
            <a:pPr marL="330329" lvl="1" indent="-165164">
              <a:lnSpc>
                <a:spcPts val="1881"/>
              </a:lnSpc>
              <a:buFont typeface="Arial"/>
              <a:buChar char="•"/>
            </a:pPr>
            <a:r>
              <a:rPr lang="en-US" b="1" spc="18" dirty="0">
                <a:latin typeface="Montserrat Light Bold"/>
              </a:rPr>
              <a:t>Returned products (2020): 31k</a:t>
            </a:r>
          </a:p>
          <a:p>
            <a:pPr marL="330329" lvl="1" indent="-165164">
              <a:lnSpc>
                <a:spcPts val="1881"/>
              </a:lnSpc>
              <a:buFont typeface="Arial"/>
              <a:buChar char="•"/>
            </a:pPr>
            <a:r>
              <a:rPr lang="en-US" b="1" spc="18" dirty="0">
                <a:latin typeface="Montserrat Light Bold"/>
              </a:rPr>
              <a:t>Key issue: 6065 returns due to “quality and defective item.”</a:t>
            </a:r>
          </a:p>
          <a:p>
            <a:pPr marL="330329" lvl="1" indent="-165164">
              <a:lnSpc>
                <a:spcPts val="1881"/>
              </a:lnSpc>
              <a:buFont typeface="Arial"/>
              <a:buChar char="•"/>
            </a:pPr>
            <a:r>
              <a:rPr lang="en-US" b="1" spc="18" dirty="0">
                <a:latin typeface="Montserrat Light Bold"/>
              </a:rPr>
              <a:t>Improvement areas:</a:t>
            </a:r>
          </a:p>
          <a:p>
            <a:pPr marL="660657" lvl="2" indent="-220219">
              <a:lnSpc>
                <a:spcPts val="1881"/>
              </a:lnSpc>
              <a:buFont typeface="Arial"/>
              <a:buChar char="⚬"/>
            </a:pPr>
            <a:r>
              <a:rPr lang="en-US" b="1" spc="18" dirty="0">
                <a:latin typeface="Montserrat Light Bold"/>
              </a:rPr>
              <a:t>Product descriptions: ensure accuracy and clarity.</a:t>
            </a:r>
          </a:p>
          <a:p>
            <a:pPr marL="660657" lvl="2" indent="-220219">
              <a:lnSpc>
                <a:spcPts val="1881"/>
              </a:lnSpc>
              <a:buFont typeface="Arial"/>
              <a:buChar char="⚬"/>
            </a:pPr>
            <a:r>
              <a:rPr lang="en-US" b="1" spc="18" dirty="0">
                <a:latin typeface="Montserrat Light Bold"/>
              </a:rPr>
              <a:t>Quality control: minimize defective products.</a:t>
            </a:r>
          </a:p>
          <a:p>
            <a:pPr marL="660657" lvl="2" indent="-220219">
              <a:lnSpc>
                <a:spcPts val="1881"/>
              </a:lnSpc>
              <a:buFont typeface="Arial"/>
              <a:buChar char="⚬"/>
            </a:pPr>
            <a:r>
              <a:rPr lang="en-US" b="1" spc="18" dirty="0">
                <a:latin typeface="Montserrat Light Bold"/>
              </a:rPr>
              <a:t>Customer service training: efficient handling of returns.</a:t>
            </a:r>
          </a:p>
          <a:p>
            <a:pPr marL="660657" lvl="2" indent="-220219">
              <a:lnSpc>
                <a:spcPts val="1881"/>
              </a:lnSpc>
              <a:buFont typeface="Arial"/>
              <a:buChar char="⚬"/>
            </a:pPr>
            <a:r>
              <a:rPr lang="en-US" b="1" spc="18" dirty="0">
                <a:latin typeface="Montserrat Light Bold"/>
              </a:rPr>
              <a:t>Customer feedback: enhance overall quality.</a:t>
            </a:r>
          </a:p>
          <a:p>
            <a:pPr marL="660657" lvl="2" indent="-220219">
              <a:lnSpc>
                <a:spcPts val="1881"/>
              </a:lnSpc>
              <a:buFont typeface="Arial"/>
              <a:buChar char="⚬"/>
            </a:pPr>
            <a:r>
              <a:rPr lang="en-US" b="1" spc="18" dirty="0">
                <a:latin typeface="Montserrat Light Bold"/>
              </a:rPr>
              <a:t>Transport mode selection: optimize transit choices.</a:t>
            </a:r>
          </a:p>
          <a:p>
            <a:pPr>
              <a:lnSpc>
                <a:spcPts val="1881"/>
              </a:lnSpc>
            </a:pPr>
            <a:r>
              <a:rPr lang="en-US" b="1" spc="18" dirty="0">
                <a:latin typeface="Montserrat Light Bold"/>
              </a:rPr>
              <a:t>These steps reduce returns and improve satisfaction.</a:t>
            </a:r>
          </a:p>
          <a:p>
            <a:pPr>
              <a:lnSpc>
                <a:spcPts val="1881"/>
              </a:lnSpc>
            </a:pPr>
            <a:endParaRPr lang="en-US" sz="1730" b="1" spc="107" dirty="0">
              <a:latin typeface="Montserrat Classic"/>
            </a:endParaRPr>
          </a:p>
        </p:txBody>
      </p:sp>
      <p:sp>
        <p:nvSpPr>
          <p:cNvPr id="3" name="TextBox 7">
            <a:extLst>
              <a:ext uri="{FF2B5EF4-FFF2-40B4-BE49-F238E27FC236}">
                <a16:creationId xmlns:a16="http://schemas.microsoft.com/office/drawing/2014/main" id="{19633159-8860-D6B4-4CB5-19D2DD290965}"/>
              </a:ext>
            </a:extLst>
          </p:cNvPr>
          <p:cNvSpPr txBox="1"/>
          <p:nvPr/>
        </p:nvSpPr>
        <p:spPr>
          <a:xfrm>
            <a:off x="3398051" y="525969"/>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pic>
        <p:nvPicPr>
          <p:cNvPr id="6" name="Picture 5">
            <a:extLst>
              <a:ext uri="{FF2B5EF4-FFF2-40B4-BE49-F238E27FC236}">
                <a16:creationId xmlns:a16="http://schemas.microsoft.com/office/drawing/2014/main" id="{72347A74-599E-C7A9-EFAB-3AF02E40E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971" y="1817386"/>
            <a:ext cx="4134427" cy="3223227"/>
          </a:xfrm>
          <a:prstGeom prst="rect">
            <a:avLst/>
          </a:prstGeom>
        </p:spPr>
      </p:pic>
    </p:spTree>
    <p:extLst>
      <p:ext uri="{BB962C8B-B14F-4D97-AF65-F5344CB8AC3E}">
        <p14:creationId xmlns:p14="http://schemas.microsoft.com/office/powerpoint/2010/main" val="19898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3" name="TextBox 8">
            <a:extLst>
              <a:ext uri="{FF2B5EF4-FFF2-40B4-BE49-F238E27FC236}">
                <a16:creationId xmlns:a16="http://schemas.microsoft.com/office/drawing/2014/main" id="{DCF00821-A421-43BF-CE1B-DDCC5AE5BDA5}"/>
              </a:ext>
            </a:extLst>
          </p:cNvPr>
          <p:cNvSpPr txBox="1"/>
          <p:nvPr/>
        </p:nvSpPr>
        <p:spPr>
          <a:xfrm>
            <a:off x="2352505" y="1437338"/>
            <a:ext cx="7617617" cy="170559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81"/>
              </a:lnSpc>
            </a:pPr>
            <a:r>
              <a:rPr lang="en-US" b="1" spc="18" dirty="0">
                <a:latin typeface="Montserrat Light Bold"/>
              </a:rPr>
              <a:t>3. Ratings Impact On Sales</a:t>
            </a:r>
          </a:p>
          <a:p>
            <a:pPr marL="330329" lvl="1" indent="-165164">
              <a:lnSpc>
                <a:spcPts val="1881"/>
              </a:lnSpc>
              <a:buFont typeface="Arial"/>
              <a:buChar char="•"/>
            </a:pPr>
            <a:r>
              <a:rPr lang="en-US" b="1" spc="18" dirty="0">
                <a:latin typeface="Montserrat Light Bold"/>
              </a:rPr>
              <a:t>Visualization: bar chart (product vs. Total sales).</a:t>
            </a:r>
          </a:p>
          <a:p>
            <a:pPr marL="330329" lvl="1" indent="-165164">
              <a:lnSpc>
                <a:spcPts val="1881"/>
              </a:lnSpc>
              <a:buFont typeface="Arial"/>
              <a:buChar char="•"/>
            </a:pPr>
            <a:r>
              <a:rPr lang="en-US" b="1" spc="18" dirty="0">
                <a:latin typeface="Montserrat Light Bold"/>
              </a:rPr>
              <a:t>Analysis:</a:t>
            </a:r>
          </a:p>
          <a:p>
            <a:pPr marL="660657" lvl="2" indent="-220219">
              <a:lnSpc>
                <a:spcPts val="1881"/>
              </a:lnSpc>
              <a:buFont typeface="Arial"/>
              <a:buChar char="⚬"/>
            </a:pPr>
            <a:r>
              <a:rPr lang="en-US" b="1" spc="18" dirty="0">
                <a:latin typeface="Montserrat Light Bold"/>
              </a:rPr>
              <a:t>High-rated products sell well (ratings 2-3).</a:t>
            </a:r>
          </a:p>
          <a:p>
            <a:pPr marL="660657" lvl="2" indent="-220219">
              <a:lnSpc>
                <a:spcPts val="1881"/>
              </a:lnSpc>
              <a:buFont typeface="Arial"/>
              <a:buChar char="⚬"/>
            </a:pPr>
            <a:r>
              <a:rPr lang="en-US" b="1" spc="18" dirty="0">
                <a:latin typeface="Montserrat Light Bold"/>
              </a:rPr>
              <a:t>Consider other factors (quality, marketing, reviews).</a:t>
            </a:r>
          </a:p>
          <a:p>
            <a:pPr marL="330329" lvl="1" indent="-165164">
              <a:lnSpc>
                <a:spcPts val="1881"/>
              </a:lnSpc>
              <a:buFont typeface="Arial"/>
              <a:buChar char="•"/>
            </a:pPr>
            <a:r>
              <a:rPr lang="en-US" b="1" spc="18" dirty="0">
                <a:latin typeface="Montserrat Light Bold"/>
              </a:rPr>
              <a:t>Conclusion: ratings matter, but a holistic approach is essential.</a:t>
            </a:r>
          </a:p>
          <a:p>
            <a:pPr>
              <a:lnSpc>
                <a:spcPts val="1881"/>
              </a:lnSpc>
            </a:pPr>
            <a:endParaRPr lang="en-US" sz="1730" b="1" spc="107" dirty="0">
              <a:latin typeface="Montserrat Classic"/>
            </a:endParaRPr>
          </a:p>
        </p:txBody>
      </p:sp>
      <p:sp>
        <p:nvSpPr>
          <p:cNvPr id="5" name="TextBox 7">
            <a:extLst>
              <a:ext uri="{FF2B5EF4-FFF2-40B4-BE49-F238E27FC236}">
                <a16:creationId xmlns:a16="http://schemas.microsoft.com/office/drawing/2014/main" id="{334C033B-5B0E-B854-2FED-4CAA602DA2CE}"/>
              </a:ext>
            </a:extLst>
          </p:cNvPr>
          <p:cNvSpPr txBox="1"/>
          <p:nvPr/>
        </p:nvSpPr>
        <p:spPr>
          <a:xfrm>
            <a:off x="3482430" y="322022"/>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pic>
        <p:nvPicPr>
          <p:cNvPr id="6" name="Picture 5">
            <a:extLst>
              <a:ext uri="{FF2B5EF4-FFF2-40B4-BE49-F238E27FC236}">
                <a16:creationId xmlns:a16="http://schemas.microsoft.com/office/drawing/2014/main" id="{A2BA532B-2C2D-0D87-9994-01F253F42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530" y="2900654"/>
            <a:ext cx="9443565" cy="3918857"/>
          </a:xfrm>
          <a:prstGeom prst="rect">
            <a:avLst/>
          </a:prstGeom>
        </p:spPr>
      </p:pic>
    </p:spTree>
    <p:extLst>
      <p:ext uri="{BB962C8B-B14F-4D97-AF65-F5344CB8AC3E}">
        <p14:creationId xmlns:p14="http://schemas.microsoft.com/office/powerpoint/2010/main" val="111750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6">
            <a:extLst>
              <a:ext uri="{FF2B5EF4-FFF2-40B4-BE49-F238E27FC236}">
                <a16:creationId xmlns:a16="http://schemas.microsoft.com/office/drawing/2014/main" id="{B24485FF-0A5D-640E-C753-31D6B42DA584}"/>
              </a:ext>
            </a:extLst>
          </p:cNvPr>
          <p:cNvSpPr txBox="1"/>
          <p:nvPr/>
        </p:nvSpPr>
        <p:spPr>
          <a:xfrm>
            <a:off x="1045029" y="816744"/>
            <a:ext cx="10002416" cy="389850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881"/>
              </a:lnSpc>
              <a:spcBef>
                <a:spcPts val="0"/>
              </a:spcBef>
              <a:spcAft>
                <a:spcPts val="0"/>
              </a:spcAft>
              <a:buClrTx/>
              <a:buSzTx/>
              <a:buFontTx/>
              <a:buNone/>
              <a:tabLst/>
              <a:defRPr/>
            </a:pPr>
            <a:r>
              <a:rPr kumimoji="0" lang="en-US" sz="1800" b="1" i="0" u="none" strike="noStrike" kern="1200" cap="none" spc="18" normalizeH="0" baseline="0" noProof="0" dirty="0">
                <a:ln>
                  <a:noFill/>
                </a:ln>
                <a:effectLst/>
                <a:uLnTx/>
                <a:uFillTx/>
                <a:latin typeface="Montserrat Light Bold"/>
                <a:ea typeface="+mn-ea"/>
                <a:cs typeface="+mn-cs"/>
              </a:rPr>
              <a:t>4. Revenue Insights By Location</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Visualization:</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Map chart displays revenue distribution.</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Notably, “Greater Accra” region contributes significantly.</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Strategic implications: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Market segmentation:</a:t>
            </a:r>
          </a:p>
          <a:p>
            <a:pPr marL="990986" marR="0" lvl="3" indent="-247746"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Tailor marketing based on location trends.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Resource allocation:</a:t>
            </a:r>
          </a:p>
          <a:p>
            <a:pPr marL="990986" marR="0" lvl="3" indent="-247746"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Allocate resources strategically.</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Competitive advantage:</a:t>
            </a:r>
          </a:p>
          <a:p>
            <a:pPr marL="990986" marR="0" lvl="3" indent="-247746"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Outperform competitors in specific areas.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Risk mitigation:</a:t>
            </a:r>
          </a:p>
          <a:p>
            <a:pPr marL="990986" marR="0" lvl="3" indent="-247746"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Diversify across locations.</a:t>
            </a:r>
          </a:p>
          <a:p>
            <a:pPr marL="990986" marR="0" lvl="3" indent="-247746"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Monitor revenue fluctuations.</a:t>
            </a:r>
          </a:p>
          <a:p>
            <a:pPr marL="0" marR="0" lvl="0" indent="0" algn="l" defTabSz="914400" rtl="0" eaLnBrk="1" fontAlgn="auto" latinLnBrk="0" hangingPunct="1">
              <a:lnSpc>
                <a:spcPts val="1881"/>
              </a:lnSpc>
              <a:spcBef>
                <a:spcPts val="0"/>
              </a:spcBef>
              <a:spcAft>
                <a:spcPts val="0"/>
              </a:spcAft>
              <a:buClrTx/>
              <a:buSzTx/>
              <a:buFontTx/>
              <a:buNone/>
              <a:tabLst/>
              <a:defRPr/>
            </a:pPr>
            <a:r>
              <a:rPr kumimoji="0" lang="en-US" sz="1800" b="1" i="0" u="none" strike="noStrike" kern="1200" cap="none" spc="18" normalizeH="0" baseline="0" noProof="0" dirty="0">
                <a:ln>
                  <a:noFill/>
                </a:ln>
                <a:effectLst/>
                <a:uLnTx/>
                <a:uFillTx/>
                <a:latin typeface="Montserrat Light Bold"/>
                <a:ea typeface="+mn-ea"/>
                <a:cs typeface="+mn-cs"/>
              </a:rPr>
              <a:t>Location-based insights drive strategy. </a:t>
            </a:r>
          </a:p>
          <a:p>
            <a:pPr marL="0" marR="0" lvl="0" indent="0" algn="l" defTabSz="914400" rtl="0" eaLnBrk="1" fontAlgn="auto" latinLnBrk="0" hangingPunct="1">
              <a:lnSpc>
                <a:spcPts val="1881"/>
              </a:lnSpc>
              <a:spcBef>
                <a:spcPts val="0"/>
              </a:spcBef>
              <a:spcAft>
                <a:spcPts val="0"/>
              </a:spcAft>
              <a:buClrTx/>
              <a:buSzTx/>
              <a:buFontTx/>
              <a:buNone/>
              <a:tabLst/>
              <a:defRPr/>
            </a:pPr>
            <a:endParaRPr kumimoji="0" lang="en-US" sz="1730" b="1" i="0" u="none" strike="noStrike" kern="1200" cap="none" spc="107" normalizeH="0" baseline="0" noProof="0" dirty="0">
              <a:ln>
                <a:noFill/>
              </a:ln>
              <a:effectLst/>
              <a:uLnTx/>
              <a:uFillTx/>
              <a:latin typeface="Montserrat Classic"/>
              <a:ea typeface="+mn-ea"/>
              <a:cs typeface="+mn-cs"/>
            </a:endParaRPr>
          </a:p>
        </p:txBody>
      </p:sp>
      <p:sp>
        <p:nvSpPr>
          <p:cNvPr id="3" name="TextBox 8">
            <a:extLst>
              <a:ext uri="{FF2B5EF4-FFF2-40B4-BE49-F238E27FC236}">
                <a16:creationId xmlns:a16="http://schemas.microsoft.com/office/drawing/2014/main" id="{A747CB7A-43C9-3949-01C7-EFD57361E7D2}"/>
              </a:ext>
            </a:extLst>
          </p:cNvPr>
          <p:cNvSpPr txBox="1"/>
          <p:nvPr/>
        </p:nvSpPr>
        <p:spPr>
          <a:xfrm>
            <a:off x="4172896" y="282313"/>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pic>
        <p:nvPicPr>
          <p:cNvPr id="6" name="Picture 5">
            <a:extLst>
              <a:ext uri="{FF2B5EF4-FFF2-40B4-BE49-F238E27FC236}">
                <a16:creationId xmlns:a16="http://schemas.microsoft.com/office/drawing/2014/main" id="{927435D1-D0DC-B7D7-04C5-D58EAC489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605" y="2231822"/>
            <a:ext cx="4548117" cy="3049306"/>
          </a:xfrm>
          <a:prstGeom prst="rect">
            <a:avLst/>
          </a:prstGeom>
        </p:spPr>
      </p:pic>
    </p:spTree>
    <p:extLst>
      <p:ext uri="{BB962C8B-B14F-4D97-AF65-F5344CB8AC3E}">
        <p14:creationId xmlns:p14="http://schemas.microsoft.com/office/powerpoint/2010/main" val="56765883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3" name="TextBox 6">
            <a:extLst>
              <a:ext uri="{FF2B5EF4-FFF2-40B4-BE49-F238E27FC236}">
                <a16:creationId xmlns:a16="http://schemas.microsoft.com/office/drawing/2014/main" id="{7984F5E1-B390-E931-8319-1BE1FA4F524A}"/>
              </a:ext>
            </a:extLst>
          </p:cNvPr>
          <p:cNvSpPr txBox="1"/>
          <p:nvPr/>
        </p:nvSpPr>
        <p:spPr>
          <a:xfrm>
            <a:off x="1819740" y="674096"/>
            <a:ext cx="8813777" cy="631224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881"/>
              </a:lnSpc>
              <a:spcBef>
                <a:spcPts val="0"/>
              </a:spcBef>
              <a:spcAft>
                <a:spcPts val="0"/>
              </a:spcAft>
              <a:buClrTx/>
              <a:buSzTx/>
              <a:buFontTx/>
              <a:buNone/>
              <a:tabLst/>
              <a:defRPr/>
            </a:pPr>
            <a:r>
              <a:rPr kumimoji="0" lang="en-US" sz="1800" b="1" i="0" u="none" strike="noStrike" kern="1200" cap="none" spc="18" normalizeH="0" baseline="0" noProof="0" dirty="0">
                <a:ln>
                  <a:noFill/>
                </a:ln>
                <a:effectLst/>
                <a:uLnTx/>
                <a:uFillTx/>
                <a:latin typeface="Montserrat Light Bold"/>
                <a:ea typeface="+mn-ea"/>
                <a:cs typeface="+mn-cs"/>
              </a:rPr>
              <a:t>5. Sales Optimization Insights</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Visualization:</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Line chart shows sales trends over time.</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Identify declining months (e.g., June, September).</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Strategies: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Seasonal promotions: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Offer discounts or bundles.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Leverage holidays.</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Flash sales: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Create urgency.</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Highlight exclusivity.</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Social media engagement:</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Run interactive content.</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Host contests.</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Email campaigns: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Announce promotions.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Personalize offers.</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Localized advertising:</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Tailor ads to regions.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Collaborate with local influencers.</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Cross-sell and upsell:</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Suggest related products.</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Bundle complementary items.</a:t>
            </a:r>
          </a:p>
          <a:p>
            <a:pPr marL="330329" marR="0" lvl="1" indent="-165164"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Conclusion:</a:t>
            </a:r>
          </a:p>
          <a:p>
            <a:pPr marL="660657" marR="0" lvl="2" indent="-220219" algn="l" defTabSz="914400" rtl="0" eaLnBrk="1" fontAlgn="auto" latinLnBrk="0" hangingPunct="1">
              <a:lnSpc>
                <a:spcPts val="1881"/>
              </a:lnSpc>
              <a:spcBef>
                <a:spcPts val="0"/>
              </a:spcBef>
              <a:spcAft>
                <a:spcPts val="0"/>
              </a:spcAft>
              <a:buClrTx/>
              <a:buSzTx/>
              <a:buFont typeface="Arial"/>
              <a:buChar char="⚬"/>
              <a:tabLst/>
              <a:defRPr/>
            </a:pPr>
            <a:r>
              <a:rPr kumimoji="0" lang="en-US" sz="1800" b="1" i="0" u="none" strike="noStrike" kern="1200" cap="none" spc="18" normalizeH="0" baseline="0" noProof="0" dirty="0">
                <a:ln>
                  <a:noFill/>
                </a:ln>
                <a:effectLst/>
                <a:uLnTx/>
                <a:uFillTx/>
                <a:latin typeface="Montserrat Light Bold"/>
                <a:ea typeface="+mn-ea"/>
                <a:cs typeface="+mn-cs"/>
              </a:rPr>
              <a:t>Strategic promotions optimize sales. </a:t>
            </a:r>
          </a:p>
          <a:p>
            <a:pPr marL="0" marR="0" lvl="0" indent="0" algn="l" defTabSz="914400" rtl="0" eaLnBrk="1" fontAlgn="auto" latinLnBrk="0" hangingPunct="1">
              <a:lnSpc>
                <a:spcPts val="1881"/>
              </a:lnSpc>
              <a:spcBef>
                <a:spcPts val="0"/>
              </a:spcBef>
              <a:spcAft>
                <a:spcPts val="0"/>
              </a:spcAft>
              <a:buClrTx/>
              <a:buSzTx/>
              <a:buFontTx/>
              <a:buNone/>
              <a:tabLst/>
              <a:defRPr/>
            </a:pPr>
            <a:endParaRPr kumimoji="0" lang="en-US" sz="1730" b="1" i="0" u="none" strike="noStrike" kern="1200" cap="none" spc="107" normalizeH="0" baseline="0" noProof="0" dirty="0">
              <a:ln>
                <a:noFill/>
              </a:ln>
              <a:effectLst/>
              <a:uLnTx/>
              <a:uFillTx/>
              <a:latin typeface="Montserrat Classic"/>
              <a:ea typeface="+mn-ea"/>
              <a:cs typeface="+mn-cs"/>
            </a:endParaRPr>
          </a:p>
        </p:txBody>
      </p:sp>
      <p:sp>
        <p:nvSpPr>
          <p:cNvPr id="5" name="TextBox 8">
            <a:extLst>
              <a:ext uri="{FF2B5EF4-FFF2-40B4-BE49-F238E27FC236}">
                <a16:creationId xmlns:a16="http://schemas.microsoft.com/office/drawing/2014/main" id="{AAE8E5D8-5295-B693-8FB7-8E91D380C14E}"/>
              </a:ext>
            </a:extLst>
          </p:cNvPr>
          <p:cNvSpPr txBox="1"/>
          <p:nvPr/>
        </p:nvSpPr>
        <p:spPr>
          <a:xfrm>
            <a:off x="2885271" y="138724"/>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pic>
        <p:nvPicPr>
          <p:cNvPr id="6" name="Picture 5">
            <a:extLst>
              <a:ext uri="{FF2B5EF4-FFF2-40B4-BE49-F238E27FC236}">
                <a16:creationId xmlns:a16="http://schemas.microsoft.com/office/drawing/2014/main" id="{031843AF-FF10-7C3F-A507-7AA8001A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28" y="1968759"/>
            <a:ext cx="6298164" cy="3189592"/>
          </a:xfrm>
          <a:prstGeom prst="rect">
            <a:avLst/>
          </a:prstGeom>
        </p:spPr>
      </p:pic>
    </p:spTree>
    <p:extLst>
      <p:ext uri="{BB962C8B-B14F-4D97-AF65-F5344CB8AC3E}">
        <p14:creationId xmlns:p14="http://schemas.microsoft.com/office/powerpoint/2010/main" val="143207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6">
            <a:extLst>
              <a:ext uri="{FF2B5EF4-FFF2-40B4-BE49-F238E27FC236}">
                <a16:creationId xmlns:a16="http://schemas.microsoft.com/office/drawing/2014/main" id="{56A6D37C-0A43-2AD4-7364-04A386AA0133}"/>
              </a:ext>
            </a:extLst>
          </p:cNvPr>
          <p:cNvSpPr txBox="1"/>
          <p:nvPr/>
        </p:nvSpPr>
        <p:spPr>
          <a:xfrm>
            <a:off x="2499360" y="626951"/>
            <a:ext cx="7193280" cy="536044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81"/>
              </a:lnSpc>
            </a:pPr>
            <a:r>
              <a:rPr lang="en-US" b="1" spc="18" dirty="0">
                <a:latin typeface="Montserrat Light Bold"/>
              </a:rPr>
              <a:t>6. Product Marketing insights</a:t>
            </a:r>
          </a:p>
          <a:p>
            <a:pPr marL="330329" lvl="1" indent="-165164">
              <a:lnSpc>
                <a:spcPts val="1881"/>
              </a:lnSpc>
              <a:buFont typeface="Arial"/>
              <a:buChar char="•"/>
            </a:pPr>
            <a:r>
              <a:rPr lang="en-US" b="1" spc="18" dirty="0">
                <a:latin typeface="Montserrat Light Bold"/>
              </a:rPr>
              <a:t>Visualization:</a:t>
            </a:r>
          </a:p>
          <a:p>
            <a:pPr marL="660657" lvl="2" indent="-220219">
              <a:lnSpc>
                <a:spcPts val="1881"/>
              </a:lnSpc>
              <a:buFont typeface="Arial"/>
              <a:buChar char="⚬"/>
            </a:pPr>
            <a:r>
              <a:rPr lang="en-US" b="1" spc="18" dirty="0">
                <a:latin typeface="Montserrat Light Bold"/>
              </a:rPr>
              <a:t>Table analyzes revenue, unit price, and order quantity.</a:t>
            </a:r>
          </a:p>
          <a:p>
            <a:pPr marL="660657" lvl="2" indent="-220219">
              <a:lnSpc>
                <a:spcPts val="1881"/>
              </a:lnSpc>
              <a:buFont typeface="Arial"/>
              <a:buChar char="⚬"/>
            </a:pPr>
            <a:r>
              <a:rPr lang="en-US" b="1" spc="18" dirty="0">
                <a:latin typeface="Montserrat Light Bold"/>
              </a:rPr>
              <a:t>Focus on high-priced items with low orders.</a:t>
            </a:r>
          </a:p>
          <a:p>
            <a:pPr marL="330329" lvl="1" indent="-165164">
              <a:lnSpc>
                <a:spcPts val="1881"/>
              </a:lnSpc>
              <a:buFont typeface="Arial"/>
              <a:buChar char="•"/>
            </a:pPr>
            <a:r>
              <a:rPr lang="en-US" b="1" spc="18" dirty="0">
                <a:latin typeface="Montserrat Light Bold"/>
              </a:rPr>
              <a:t>Strategies:</a:t>
            </a:r>
          </a:p>
          <a:p>
            <a:pPr marL="660657" lvl="2" indent="-220219">
              <a:lnSpc>
                <a:spcPts val="1881"/>
              </a:lnSpc>
              <a:buFont typeface="Arial"/>
              <a:buChar char="⚬"/>
            </a:pPr>
            <a:r>
              <a:rPr lang="en-US" b="1" spc="18" dirty="0">
                <a:latin typeface="Montserrat Light Bold"/>
              </a:rPr>
              <a:t>Promotional campaigns:</a:t>
            </a:r>
          </a:p>
          <a:p>
            <a:pPr marL="990986" lvl="3" indent="-247746">
              <a:lnSpc>
                <a:spcPts val="1881"/>
              </a:lnSpc>
              <a:buFont typeface="Arial"/>
              <a:buChar char="￭"/>
            </a:pPr>
            <a:r>
              <a:rPr lang="en-US" b="1" spc="18" dirty="0">
                <a:latin typeface="Montserrat Light Bold"/>
              </a:rPr>
              <a:t>Target underperforming high-priced products.</a:t>
            </a:r>
          </a:p>
          <a:p>
            <a:pPr marL="990986" lvl="3" indent="-247746">
              <a:lnSpc>
                <a:spcPts val="1881"/>
              </a:lnSpc>
              <a:buFont typeface="Arial"/>
              <a:buChar char="￭"/>
            </a:pPr>
            <a:r>
              <a:rPr lang="en-US" b="1" spc="18" dirty="0">
                <a:latin typeface="Montserrat Light Bold"/>
              </a:rPr>
              <a:t>Highlight benefits and address objections.</a:t>
            </a:r>
          </a:p>
          <a:p>
            <a:pPr marL="660657" lvl="2" indent="-220219">
              <a:lnSpc>
                <a:spcPts val="1881"/>
              </a:lnSpc>
              <a:buFont typeface="Arial"/>
              <a:buChar char="⚬"/>
            </a:pPr>
            <a:r>
              <a:rPr lang="en-US" b="1" spc="18" dirty="0">
                <a:latin typeface="Montserrat Light Bold"/>
              </a:rPr>
              <a:t>Pricing adjustments:</a:t>
            </a:r>
          </a:p>
          <a:p>
            <a:pPr marL="990986" lvl="3" indent="-247746">
              <a:lnSpc>
                <a:spcPts val="1881"/>
              </a:lnSpc>
              <a:buFont typeface="Arial"/>
              <a:buChar char="￭"/>
            </a:pPr>
            <a:r>
              <a:rPr lang="en-US" b="1" spc="18" dirty="0">
                <a:latin typeface="Montserrat Light Bold"/>
              </a:rPr>
              <a:t>Improve competitiveness.</a:t>
            </a:r>
          </a:p>
          <a:p>
            <a:pPr marL="990986" lvl="3" indent="-247746">
              <a:lnSpc>
                <a:spcPts val="1881"/>
              </a:lnSpc>
              <a:buFont typeface="Arial"/>
              <a:buChar char="￭"/>
            </a:pPr>
            <a:r>
              <a:rPr lang="en-US" b="1" spc="18" dirty="0">
                <a:latin typeface="Montserrat Light Bold"/>
              </a:rPr>
              <a:t>Bundle complementary items.</a:t>
            </a:r>
          </a:p>
          <a:p>
            <a:pPr marL="660657" lvl="2" indent="-220219">
              <a:lnSpc>
                <a:spcPts val="1881"/>
              </a:lnSpc>
              <a:buFont typeface="Arial"/>
              <a:buChar char="⚬"/>
            </a:pPr>
            <a:r>
              <a:rPr lang="en-US" b="1" spc="18" dirty="0">
                <a:latin typeface="Montserrat Light Bold"/>
              </a:rPr>
              <a:t>Customer education:</a:t>
            </a:r>
          </a:p>
          <a:p>
            <a:pPr marL="990986" lvl="3" indent="-247746">
              <a:lnSpc>
                <a:spcPts val="1881"/>
              </a:lnSpc>
              <a:buFont typeface="Arial"/>
              <a:buChar char="￭"/>
            </a:pPr>
            <a:r>
              <a:rPr lang="en-US" b="1" spc="18" dirty="0">
                <a:latin typeface="Montserrat Light Bold"/>
              </a:rPr>
              <a:t>Communicate premium product value.</a:t>
            </a:r>
          </a:p>
          <a:p>
            <a:pPr marL="990986" lvl="3" indent="-247746">
              <a:lnSpc>
                <a:spcPts val="1881"/>
              </a:lnSpc>
              <a:buFont typeface="Arial"/>
              <a:buChar char="￭"/>
            </a:pPr>
            <a:r>
              <a:rPr lang="en-US" b="1" spc="18" dirty="0">
                <a:latin typeface="Montserrat Light Bold"/>
              </a:rPr>
              <a:t>Leverage content marketing.</a:t>
            </a:r>
          </a:p>
          <a:p>
            <a:pPr marL="660657" lvl="2" indent="-220219">
              <a:lnSpc>
                <a:spcPts val="1881"/>
              </a:lnSpc>
              <a:buFont typeface="Arial"/>
              <a:buChar char="⚬"/>
            </a:pPr>
            <a:r>
              <a:rPr lang="en-US" b="1" spc="18" dirty="0">
                <a:latin typeface="Montserrat Light Bold"/>
              </a:rPr>
              <a:t>Segmented marketing:</a:t>
            </a:r>
          </a:p>
          <a:p>
            <a:pPr marL="990986" lvl="3" indent="-247746">
              <a:lnSpc>
                <a:spcPts val="1881"/>
              </a:lnSpc>
              <a:buFont typeface="Arial"/>
              <a:buChar char="￭"/>
            </a:pPr>
            <a:r>
              <a:rPr lang="en-US" b="1" spc="18" dirty="0">
                <a:latin typeface="Montserrat Light Bold"/>
              </a:rPr>
              <a:t>Tailor messaging to interested segments.</a:t>
            </a:r>
          </a:p>
          <a:p>
            <a:pPr marL="660657" lvl="2" indent="-220219">
              <a:lnSpc>
                <a:spcPts val="1881"/>
              </a:lnSpc>
              <a:buFont typeface="Arial"/>
              <a:buChar char="⚬"/>
            </a:pPr>
            <a:r>
              <a:rPr lang="en-US" b="1" spc="18" dirty="0">
                <a:latin typeface="Montserrat Light Bold"/>
              </a:rPr>
              <a:t>Resource allocation:</a:t>
            </a:r>
          </a:p>
          <a:p>
            <a:pPr marL="990986" lvl="3" indent="-247746">
              <a:lnSpc>
                <a:spcPts val="1881"/>
              </a:lnSpc>
              <a:buFont typeface="Arial"/>
              <a:buChar char="￭"/>
            </a:pPr>
            <a:r>
              <a:rPr lang="en-US" b="1" spc="18" dirty="0">
                <a:latin typeface="Montserrat Light Bold"/>
              </a:rPr>
              <a:t>Allocate budgets strategically.</a:t>
            </a:r>
          </a:p>
          <a:p>
            <a:pPr marL="990986" lvl="3" indent="-247746">
              <a:lnSpc>
                <a:spcPts val="1881"/>
              </a:lnSpc>
              <a:buFont typeface="Arial"/>
              <a:buChar char="￭"/>
            </a:pPr>
            <a:r>
              <a:rPr lang="en-US" b="1" spc="18" dirty="0">
                <a:latin typeface="Montserrat Light Bold"/>
              </a:rPr>
              <a:t>Prioritize effective channels.</a:t>
            </a:r>
          </a:p>
          <a:p>
            <a:pPr marL="330329" lvl="1" indent="-165164">
              <a:lnSpc>
                <a:spcPts val="1881"/>
              </a:lnSpc>
              <a:buFont typeface="Arial"/>
              <a:buChar char="•"/>
            </a:pPr>
            <a:r>
              <a:rPr lang="en-US" b="1" spc="18" dirty="0">
                <a:latin typeface="Montserrat Light Bold"/>
              </a:rPr>
              <a:t>Conclusion:</a:t>
            </a:r>
          </a:p>
          <a:p>
            <a:pPr marL="660657" lvl="2" indent="-220219">
              <a:lnSpc>
                <a:spcPts val="1881"/>
              </a:lnSpc>
              <a:buFont typeface="Arial"/>
              <a:buChar char="⚬"/>
            </a:pPr>
            <a:r>
              <a:rPr lang="en-US" b="1" spc="18" dirty="0">
                <a:latin typeface="Montserrat Light Bold"/>
              </a:rPr>
              <a:t>Optimize sales and profitability. </a:t>
            </a:r>
          </a:p>
          <a:p>
            <a:pPr>
              <a:lnSpc>
                <a:spcPts val="1881"/>
              </a:lnSpc>
            </a:pPr>
            <a:endParaRPr lang="en-US" sz="1730" b="1" spc="107" dirty="0">
              <a:latin typeface="Montserrat Classic"/>
            </a:endParaRPr>
          </a:p>
        </p:txBody>
      </p:sp>
    </p:spTree>
    <p:extLst>
      <p:ext uri="{BB962C8B-B14F-4D97-AF65-F5344CB8AC3E}">
        <p14:creationId xmlns:p14="http://schemas.microsoft.com/office/powerpoint/2010/main" val="132077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33604"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6">
            <a:extLst>
              <a:ext uri="{FF2B5EF4-FFF2-40B4-BE49-F238E27FC236}">
                <a16:creationId xmlns:a16="http://schemas.microsoft.com/office/drawing/2014/main" id="{C212A7F8-4D2A-B968-5431-A3CAF1D5FC34}"/>
              </a:ext>
            </a:extLst>
          </p:cNvPr>
          <p:cNvSpPr txBox="1"/>
          <p:nvPr/>
        </p:nvSpPr>
        <p:spPr>
          <a:xfrm>
            <a:off x="1728665" y="927238"/>
            <a:ext cx="8548058" cy="574997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25"/>
              </a:lnSpc>
            </a:pPr>
            <a:r>
              <a:rPr lang="en-US" b="1" spc="18" dirty="0">
                <a:latin typeface="Montserrat Light Bold"/>
              </a:rPr>
              <a:t>7. Customer Loyalty Program Insights</a:t>
            </a:r>
          </a:p>
          <a:p>
            <a:pPr marL="320370" lvl="1" indent="-160185">
              <a:lnSpc>
                <a:spcPts val="1825"/>
              </a:lnSpc>
              <a:buFont typeface="Arial"/>
              <a:buChar char="•"/>
            </a:pPr>
            <a:r>
              <a:rPr lang="en-US" b="1" spc="18" dirty="0">
                <a:latin typeface="Montserrat Light Bold"/>
              </a:rPr>
              <a:t>Understand your customer base:</a:t>
            </a:r>
          </a:p>
          <a:p>
            <a:pPr marL="640740" lvl="2" indent="-213580">
              <a:lnSpc>
                <a:spcPts val="1825"/>
              </a:lnSpc>
              <a:buFont typeface="Arial"/>
              <a:buChar char="⚬"/>
            </a:pPr>
            <a:r>
              <a:rPr lang="en-US" b="1" spc="18" dirty="0">
                <a:latin typeface="Montserrat Light Bold"/>
              </a:rPr>
              <a:t>Analyze existing customer data.</a:t>
            </a:r>
          </a:p>
          <a:p>
            <a:pPr marL="640740" lvl="2" indent="-213580">
              <a:lnSpc>
                <a:spcPts val="1825"/>
              </a:lnSpc>
              <a:buFont typeface="Arial"/>
              <a:buChar char="⚬"/>
            </a:pPr>
            <a:r>
              <a:rPr lang="en-US" b="1" spc="18" dirty="0">
                <a:latin typeface="Montserrat Light Bold"/>
              </a:rPr>
              <a:t>Consider demographics, behavior, and preferences.</a:t>
            </a:r>
          </a:p>
          <a:p>
            <a:pPr marL="640740" lvl="2" indent="-213580">
              <a:lnSpc>
                <a:spcPts val="1825"/>
              </a:lnSpc>
              <a:buFont typeface="Arial"/>
              <a:buChar char="⚬"/>
            </a:pPr>
            <a:r>
              <a:rPr lang="en-US" b="1" spc="18" dirty="0">
                <a:latin typeface="Montserrat Light Bold"/>
              </a:rPr>
              <a:t>Tailor incentives effectively.</a:t>
            </a:r>
          </a:p>
          <a:p>
            <a:pPr marL="320370" lvl="1" indent="-160185">
              <a:lnSpc>
                <a:spcPts val="1825"/>
              </a:lnSpc>
              <a:buFont typeface="Arial"/>
              <a:buChar char="•"/>
            </a:pPr>
            <a:r>
              <a:rPr lang="en-US" b="1" spc="18" dirty="0">
                <a:latin typeface="Montserrat Light Bold"/>
              </a:rPr>
              <a:t>Segmentation strategies:</a:t>
            </a:r>
          </a:p>
          <a:p>
            <a:pPr marL="640740" lvl="2" indent="-213580">
              <a:lnSpc>
                <a:spcPts val="1825"/>
              </a:lnSpc>
              <a:buFont typeface="Arial"/>
              <a:buChar char="⚬"/>
            </a:pPr>
            <a:r>
              <a:rPr lang="en-US" b="1" spc="18" dirty="0">
                <a:latin typeface="Montserrat Light Bold"/>
              </a:rPr>
              <a:t>Tiered programs:</a:t>
            </a:r>
          </a:p>
          <a:p>
            <a:pPr marL="961109" lvl="3" indent="-240277">
              <a:lnSpc>
                <a:spcPts val="1825"/>
              </a:lnSpc>
              <a:buFont typeface="Arial"/>
              <a:buChar char="￭"/>
            </a:pPr>
            <a:r>
              <a:rPr lang="en-US" b="1" spc="18" dirty="0">
                <a:latin typeface="Montserrat Light Bold"/>
              </a:rPr>
              <a:t>Create loyalty tiers (e.g., Gold, silver, bronze).</a:t>
            </a:r>
          </a:p>
          <a:p>
            <a:pPr marL="961109" lvl="3" indent="-240277">
              <a:lnSpc>
                <a:spcPts val="1825"/>
              </a:lnSpc>
              <a:buFont typeface="Arial"/>
              <a:buChar char="￭"/>
            </a:pPr>
            <a:r>
              <a:rPr lang="en-US" b="1" spc="18" dirty="0">
                <a:latin typeface="Montserrat Light Bold"/>
              </a:rPr>
              <a:t>Offer escalating benefits.</a:t>
            </a:r>
          </a:p>
          <a:p>
            <a:pPr marL="640740" lvl="2" indent="-213580">
              <a:lnSpc>
                <a:spcPts val="1825"/>
              </a:lnSpc>
              <a:buFont typeface="Arial"/>
              <a:buChar char="⚬"/>
            </a:pPr>
            <a:r>
              <a:rPr lang="en-US" b="1" spc="18" dirty="0">
                <a:latin typeface="Montserrat Light Bold"/>
              </a:rPr>
              <a:t>Behavior-based segmentation:</a:t>
            </a:r>
          </a:p>
          <a:p>
            <a:pPr marL="961109" lvl="3" indent="-240277">
              <a:lnSpc>
                <a:spcPts val="1825"/>
              </a:lnSpc>
              <a:buFont typeface="Arial"/>
              <a:buChar char="￭"/>
            </a:pPr>
            <a:r>
              <a:rPr lang="en-US" b="1" spc="18" dirty="0">
                <a:latin typeface="Montserrat Light Bold"/>
              </a:rPr>
              <a:t>Reward specific behaviors (e.g., Referrals).</a:t>
            </a:r>
          </a:p>
          <a:p>
            <a:pPr marL="640740" lvl="2" indent="-213580">
              <a:lnSpc>
                <a:spcPts val="1825"/>
              </a:lnSpc>
              <a:buFont typeface="Arial"/>
              <a:buChar char="⚬"/>
            </a:pPr>
            <a:r>
              <a:rPr lang="en-US" b="1" spc="18" dirty="0">
                <a:latin typeface="Montserrat Light Bold"/>
              </a:rPr>
              <a:t>Demographic segmentation:</a:t>
            </a:r>
          </a:p>
          <a:p>
            <a:pPr marL="961109" lvl="3" indent="-240277">
              <a:lnSpc>
                <a:spcPts val="1825"/>
              </a:lnSpc>
              <a:buFont typeface="Arial"/>
              <a:buChar char="￭"/>
            </a:pPr>
            <a:r>
              <a:rPr lang="en-US" b="1" spc="18" dirty="0">
                <a:latin typeface="Montserrat Light Bold"/>
              </a:rPr>
              <a:t>Customize benefits for age groups, professions, or interests.</a:t>
            </a:r>
          </a:p>
          <a:p>
            <a:pPr marL="640740" lvl="2" indent="-213580">
              <a:lnSpc>
                <a:spcPts val="1825"/>
              </a:lnSpc>
              <a:buFont typeface="Arial"/>
              <a:buChar char="⚬"/>
            </a:pPr>
            <a:r>
              <a:rPr lang="en-US" b="1" spc="18" dirty="0">
                <a:latin typeface="Montserrat Light Bold"/>
              </a:rPr>
              <a:t>Program elements:</a:t>
            </a:r>
          </a:p>
          <a:p>
            <a:pPr marL="961109" lvl="3" indent="-240277">
              <a:lnSpc>
                <a:spcPts val="1825"/>
              </a:lnSpc>
              <a:buFont typeface="Arial"/>
              <a:buChar char="￭"/>
            </a:pPr>
            <a:r>
              <a:rPr lang="en-US" b="1" spc="18" dirty="0">
                <a:latin typeface="Montserrat Light Bold"/>
              </a:rPr>
              <a:t>Points system:</a:t>
            </a:r>
          </a:p>
          <a:p>
            <a:pPr marL="1281479" lvl="4" indent="-256296">
              <a:lnSpc>
                <a:spcPts val="1825"/>
              </a:lnSpc>
              <a:buFont typeface="Arial"/>
              <a:buChar char="•"/>
            </a:pPr>
            <a:r>
              <a:rPr lang="en-US" b="1" spc="18" dirty="0">
                <a:latin typeface="Montserrat Light Bold"/>
              </a:rPr>
              <a:t>Assign points for every purchase.</a:t>
            </a:r>
          </a:p>
          <a:p>
            <a:pPr marL="1281479" lvl="4" indent="-256296">
              <a:lnSpc>
                <a:spcPts val="1825"/>
              </a:lnSpc>
              <a:buFont typeface="Arial"/>
              <a:buChar char="•"/>
            </a:pPr>
            <a:r>
              <a:rPr lang="en-US" b="1" spc="18" dirty="0">
                <a:latin typeface="Montserrat Light Bold"/>
              </a:rPr>
              <a:t>Redeem for discounts or exclusive experiences.</a:t>
            </a:r>
          </a:p>
          <a:p>
            <a:pPr marL="961109" lvl="3" indent="-240277">
              <a:lnSpc>
                <a:spcPts val="1825"/>
              </a:lnSpc>
              <a:buFont typeface="Arial"/>
              <a:buChar char="￭"/>
            </a:pPr>
            <a:r>
              <a:rPr lang="en-US" b="1" spc="18" dirty="0">
                <a:latin typeface="Montserrat Light Bold"/>
              </a:rPr>
              <a:t>Discounts and offers:</a:t>
            </a:r>
          </a:p>
          <a:p>
            <a:pPr marL="1281479" lvl="4" indent="-256296">
              <a:lnSpc>
                <a:spcPts val="1825"/>
              </a:lnSpc>
              <a:buFont typeface="Arial"/>
              <a:buChar char="•"/>
            </a:pPr>
            <a:r>
              <a:rPr lang="en-US" b="1" spc="18" dirty="0">
                <a:latin typeface="Montserrat Light Bold"/>
              </a:rPr>
              <a:t>Provide regular discounts and promotions.</a:t>
            </a:r>
          </a:p>
          <a:p>
            <a:pPr marL="961109" lvl="3" indent="-240277">
              <a:lnSpc>
                <a:spcPts val="1825"/>
              </a:lnSpc>
              <a:buFont typeface="Arial"/>
              <a:buChar char="￭"/>
            </a:pPr>
            <a:r>
              <a:rPr lang="en-US" b="1" spc="18" dirty="0">
                <a:latin typeface="Montserrat Light Bold"/>
              </a:rPr>
              <a:t>Personalized rewards:</a:t>
            </a:r>
          </a:p>
          <a:p>
            <a:pPr marL="1281479" lvl="4" indent="-256296">
              <a:lnSpc>
                <a:spcPts val="1825"/>
              </a:lnSpc>
              <a:buFont typeface="Arial"/>
              <a:buChar char="•"/>
            </a:pPr>
            <a:r>
              <a:rPr lang="en-US" b="1" spc="18" dirty="0">
                <a:latin typeface="Montserrat Light Bold"/>
              </a:rPr>
              <a:t>Tailor rewards to preferences.</a:t>
            </a:r>
          </a:p>
          <a:p>
            <a:pPr marL="961109" lvl="3" indent="-240277">
              <a:lnSpc>
                <a:spcPts val="1825"/>
              </a:lnSpc>
              <a:buFont typeface="Arial"/>
              <a:buChar char="￭"/>
            </a:pPr>
            <a:r>
              <a:rPr lang="en-US" b="1" spc="18" dirty="0">
                <a:latin typeface="Montserrat Light Bold"/>
              </a:rPr>
              <a:t>VIP treatment:</a:t>
            </a:r>
          </a:p>
          <a:p>
            <a:pPr marL="1281479" lvl="4" indent="-256296">
              <a:lnSpc>
                <a:spcPts val="1825"/>
              </a:lnSpc>
              <a:buFont typeface="Arial"/>
              <a:buChar char="•"/>
            </a:pPr>
            <a:r>
              <a:rPr lang="en-US" b="1" spc="18" dirty="0">
                <a:latin typeface="Montserrat Light Bold"/>
              </a:rPr>
              <a:t>Offer priority service and exclusive events.</a:t>
            </a:r>
          </a:p>
          <a:p>
            <a:pPr marL="961109" lvl="3" indent="-240277">
              <a:lnSpc>
                <a:spcPts val="1825"/>
              </a:lnSpc>
              <a:buFont typeface="Arial"/>
              <a:buChar char="￭"/>
            </a:pPr>
            <a:r>
              <a:rPr lang="en-US" b="1" spc="18" dirty="0">
                <a:latin typeface="Montserrat Light Bold"/>
              </a:rPr>
              <a:t>Referral bonuses:</a:t>
            </a:r>
          </a:p>
          <a:p>
            <a:pPr marL="1281479" lvl="4" indent="-256296">
              <a:lnSpc>
                <a:spcPts val="1825"/>
              </a:lnSpc>
              <a:buFont typeface="Arial"/>
              <a:buChar char="•"/>
            </a:pPr>
            <a:r>
              <a:rPr lang="en-US" b="1" spc="18" dirty="0">
                <a:latin typeface="Montserrat Light Bold"/>
              </a:rPr>
              <a:t>Encourage successful referrals.</a:t>
            </a:r>
          </a:p>
        </p:txBody>
      </p:sp>
      <p:sp>
        <p:nvSpPr>
          <p:cNvPr id="3" name="TextBox 7">
            <a:extLst>
              <a:ext uri="{FF2B5EF4-FFF2-40B4-BE49-F238E27FC236}">
                <a16:creationId xmlns:a16="http://schemas.microsoft.com/office/drawing/2014/main" id="{A96C0F81-E9D7-40D3-0917-FB3F28D63E5B}"/>
              </a:ext>
            </a:extLst>
          </p:cNvPr>
          <p:cNvSpPr txBox="1"/>
          <p:nvPr/>
        </p:nvSpPr>
        <p:spPr>
          <a:xfrm>
            <a:off x="3519752" y="180790"/>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spTree>
    <p:extLst>
      <p:ext uri="{BB962C8B-B14F-4D97-AF65-F5344CB8AC3E}">
        <p14:creationId xmlns:p14="http://schemas.microsoft.com/office/powerpoint/2010/main" val="260324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7">
            <a:extLst>
              <a:ext uri="{FF2B5EF4-FFF2-40B4-BE49-F238E27FC236}">
                <a16:creationId xmlns:a16="http://schemas.microsoft.com/office/drawing/2014/main" id="{467436B1-1A76-818B-4B69-C8A81CE98835}"/>
              </a:ext>
            </a:extLst>
          </p:cNvPr>
          <p:cNvSpPr txBox="1"/>
          <p:nvPr/>
        </p:nvSpPr>
        <p:spPr>
          <a:xfrm>
            <a:off x="2129245" y="1051939"/>
            <a:ext cx="7802880" cy="29238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81"/>
              </a:lnSpc>
            </a:pPr>
            <a:r>
              <a:rPr lang="en-US" b="1" spc="18" dirty="0">
                <a:latin typeface="Montserrat Light Bold"/>
              </a:rPr>
              <a:t>8. Delivery Insights</a:t>
            </a:r>
          </a:p>
          <a:p>
            <a:pPr marL="330329" lvl="1" indent="-165164">
              <a:lnSpc>
                <a:spcPts val="1881"/>
              </a:lnSpc>
              <a:buFont typeface="Arial"/>
              <a:buChar char="•"/>
            </a:pPr>
            <a:r>
              <a:rPr lang="en-US" b="1" spc="18" dirty="0">
                <a:latin typeface="Montserrat Light Bold"/>
              </a:rPr>
              <a:t>Comparison:</a:t>
            </a:r>
          </a:p>
          <a:p>
            <a:pPr marL="660657" lvl="2" indent="-220219">
              <a:lnSpc>
                <a:spcPts val="1881"/>
              </a:lnSpc>
              <a:buFont typeface="Arial"/>
              <a:buChar char="⚬"/>
            </a:pPr>
            <a:r>
              <a:rPr lang="en-US" b="1" spc="18" dirty="0">
                <a:latin typeface="Montserrat Light Bold"/>
              </a:rPr>
              <a:t>Express: shortest waiting time.</a:t>
            </a:r>
          </a:p>
          <a:p>
            <a:pPr marL="660657" lvl="2" indent="-220219">
              <a:lnSpc>
                <a:spcPts val="1881"/>
              </a:lnSpc>
              <a:buFont typeface="Arial"/>
              <a:buChar char="⚬"/>
            </a:pPr>
            <a:r>
              <a:rPr lang="en-US" b="1" spc="18" dirty="0">
                <a:latin typeface="Montserrat Light Bold"/>
              </a:rPr>
              <a:t>Standard: balance of speed and cost.</a:t>
            </a:r>
          </a:p>
          <a:p>
            <a:pPr marL="660657" lvl="2" indent="-220219">
              <a:lnSpc>
                <a:spcPts val="1881"/>
              </a:lnSpc>
              <a:buFont typeface="Arial"/>
              <a:buChar char="⚬"/>
            </a:pPr>
            <a:r>
              <a:rPr lang="en-US" b="1" spc="18" dirty="0">
                <a:latin typeface="Montserrat Light Bold"/>
              </a:rPr>
              <a:t>Shipped from abroad: longest wait (international shipping).</a:t>
            </a:r>
          </a:p>
          <a:p>
            <a:pPr marL="330329" lvl="1" indent="-165164">
              <a:lnSpc>
                <a:spcPts val="1881"/>
              </a:lnSpc>
              <a:buFont typeface="Arial"/>
              <a:buChar char="•"/>
            </a:pPr>
            <a:r>
              <a:rPr lang="en-US" b="1" spc="18" dirty="0">
                <a:latin typeface="Montserrat Light Bold"/>
              </a:rPr>
              <a:t>Resource allocation:</a:t>
            </a:r>
          </a:p>
          <a:p>
            <a:pPr marL="660657" lvl="2" indent="-220219">
              <a:lnSpc>
                <a:spcPts val="1881"/>
              </a:lnSpc>
              <a:buFont typeface="Arial"/>
              <a:buChar char="⚬"/>
            </a:pPr>
            <a:r>
              <a:rPr lang="en-US" b="1" spc="18" dirty="0">
                <a:latin typeface="Montserrat Light Bold"/>
              </a:rPr>
              <a:t>Staff during peak delivery times.</a:t>
            </a:r>
          </a:p>
          <a:p>
            <a:pPr marL="660657" lvl="2" indent="-220219">
              <a:lnSpc>
                <a:spcPts val="1881"/>
              </a:lnSpc>
              <a:buFont typeface="Arial"/>
              <a:buChar char="⚬"/>
            </a:pPr>
            <a:r>
              <a:rPr lang="en-US" b="1" spc="18" dirty="0">
                <a:latin typeface="Montserrat Light Bold"/>
              </a:rPr>
              <a:t>Tailor to each delivery type.</a:t>
            </a:r>
          </a:p>
          <a:p>
            <a:pPr marL="330329" lvl="1" indent="-165164">
              <a:lnSpc>
                <a:spcPts val="1881"/>
              </a:lnSpc>
              <a:buFont typeface="Arial"/>
              <a:buChar char="•"/>
            </a:pPr>
            <a:r>
              <a:rPr lang="en-US" b="1" spc="18" dirty="0">
                <a:latin typeface="Montserrat Light Bold"/>
              </a:rPr>
              <a:t>Customer expectations:</a:t>
            </a:r>
          </a:p>
          <a:p>
            <a:pPr marL="660657" lvl="2" indent="-220219">
              <a:lnSpc>
                <a:spcPts val="1881"/>
              </a:lnSpc>
              <a:buFont typeface="Arial"/>
              <a:buChar char="⚬"/>
            </a:pPr>
            <a:r>
              <a:rPr lang="en-US" b="1" spc="18" dirty="0">
                <a:latin typeface="Montserrat Light Bold"/>
              </a:rPr>
              <a:t>Set realistic delivery estimates.</a:t>
            </a:r>
          </a:p>
          <a:p>
            <a:pPr marL="660657" lvl="2" indent="-220219">
              <a:lnSpc>
                <a:spcPts val="1881"/>
              </a:lnSpc>
              <a:buFont typeface="Arial"/>
              <a:buChar char="⚬"/>
            </a:pPr>
            <a:r>
              <a:rPr lang="en-US" b="1" spc="18" dirty="0">
                <a:latin typeface="Montserrat Light Bold"/>
              </a:rPr>
              <a:t>Communicate wait times upfront.</a:t>
            </a:r>
          </a:p>
          <a:p>
            <a:pPr>
              <a:lnSpc>
                <a:spcPts val="1881"/>
              </a:lnSpc>
            </a:pPr>
            <a:endParaRPr lang="en-US" sz="1730" b="1" spc="107" dirty="0">
              <a:latin typeface="Montserrat Classic"/>
            </a:endParaRPr>
          </a:p>
        </p:txBody>
      </p:sp>
      <p:sp>
        <p:nvSpPr>
          <p:cNvPr id="3" name="TextBox 8">
            <a:extLst>
              <a:ext uri="{FF2B5EF4-FFF2-40B4-BE49-F238E27FC236}">
                <a16:creationId xmlns:a16="http://schemas.microsoft.com/office/drawing/2014/main" id="{4F4AAB00-1A8A-98EF-924E-71777D292841}"/>
              </a:ext>
            </a:extLst>
          </p:cNvPr>
          <p:cNvSpPr txBox="1"/>
          <p:nvPr/>
        </p:nvSpPr>
        <p:spPr>
          <a:xfrm>
            <a:off x="3127867" y="327646"/>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pic>
        <p:nvPicPr>
          <p:cNvPr id="6" name="Picture 5">
            <a:extLst>
              <a:ext uri="{FF2B5EF4-FFF2-40B4-BE49-F238E27FC236}">
                <a16:creationId xmlns:a16="http://schemas.microsoft.com/office/drawing/2014/main" id="{33CDC011-CAED-4B80-B78C-36C9674F0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997" y="3893968"/>
            <a:ext cx="5563376" cy="2876951"/>
          </a:xfrm>
          <a:prstGeom prst="rect">
            <a:avLst/>
          </a:prstGeom>
        </p:spPr>
      </p:pic>
    </p:spTree>
    <p:extLst>
      <p:ext uri="{BB962C8B-B14F-4D97-AF65-F5344CB8AC3E}">
        <p14:creationId xmlns:p14="http://schemas.microsoft.com/office/powerpoint/2010/main" val="2900955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6">
            <a:extLst>
              <a:ext uri="{FF2B5EF4-FFF2-40B4-BE49-F238E27FC236}">
                <a16:creationId xmlns:a16="http://schemas.microsoft.com/office/drawing/2014/main" id="{57EDA71F-94D1-262E-69C0-C3A8A4858933}"/>
              </a:ext>
            </a:extLst>
          </p:cNvPr>
          <p:cNvSpPr txBox="1"/>
          <p:nvPr/>
        </p:nvSpPr>
        <p:spPr>
          <a:xfrm>
            <a:off x="2666142" y="1125677"/>
            <a:ext cx="6859716" cy="460664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5165" lvl="1">
              <a:lnSpc>
                <a:spcPts val="1881"/>
              </a:lnSpc>
            </a:pPr>
            <a:r>
              <a:rPr lang="en-US" b="1" spc="18" dirty="0">
                <a:latin typeface="Montserrat Light Bold"/>
              </a:rPr>
              <a:t>1. Customer-centric approach:</a:t>
            </a:r>
          </a:p>
          <a:p>
            <a:pPr marL="660657" lvl="2" indent="-220219">
              <a:lnSpc>
                <a:spcPts val="1881"/>
              </a:lnSpc>
              <a:buFont typeface="Arial"/>
              <a:buChar char="⚬"/>
            </a:pPr>
            <a:r>
              <a:rPr lang="en-US" b="1" spc="18" dirty="0">
                <a:latin typeface="Montserrat Light Bold"/>
              </a:rPr>
              <a:t>Prioritize customer needs and preferences.</a:t>
            </a:r>
          </a:p>
          <a:p>
            <a:pPr marL="660657" lvl="2" indent="-220219">
              <a:lnSpc>
                <a:spcPts val="1881"/>
              </a:lnSpc>
              <a:buFont typeface="Arial"/>
              <a:buChar char="⚬"/>
            </a:pPr>
            <a:r>
              <a:rPr lang="en-US" b="1" spc="18" dirty="0">
                <a:latin typeface="Montserrat Light Bold"/>
              </a:rPr>
              <a:t>Enhance personalized experiences.</a:t>
            </a:r>
          </a:p>
          <a:p>
            <a:pPr marL="165165" lvl="1">
              <a:lnSpc>
                <a:spcPts val="1881"/>
              </a:lnSpc>
            </a:pPr>
            <a:r>
              <a:rPr lang="en-US" b="1" spc="18" dirty="0">
                <a:latin typeface="Montserrat Light Bold"/>
              </a:rPr>
              <a:t>2. Digital transformation:</a:t>
            </a:r>
          </a:p>
          <a:p>
            <a:pPr marL="660657" lvl="2" indent="-220219">
              <a:lnSpc>
                <a:spcPts val="1881"/>
              </a:lnSpc>
              <a:buFont typeface="Arial"/>
              <a:buChar char="⚬"/>
            </a:pPr>
            <a:r>
              <a:rPr lang="en-US" b="1" spc="18" dirty="0">
                <a:latin typeface="Montserrat Light Bold"/>
              </a:rPr>
              <a:t>Invest in technology for efficiency.</a:t>
            </a:r>
          </a:p>
          <a:p>
            <a:pPr marL="660657" lvl="2" indent="-220219">
              <a:lnSpc>
                <a:spcPts val="1881"/>
              </a:lnSpc>
              <a:buFont typeface="Arial"/>
              <a:buChar char="⚬"/>
            </a:pPr>
            <a:r>
              <a:rPr lang="en-US" b="1" spc="18" dirty="0">
                <a:latin typeface="Montserrat Light Bold"/>
              </a:rPr>
              <a:t>Optimize online channels and user interfaces.</a:t>
            </a:r>
          </a:p>
          <a:p>
            <a:pPr marL="165165" lvl="1">
              <a:lnSpc>
                <a:spcPts val="1881"/>
              </a:lnSpc>
            </a:pPr>
            <a:r>
              <a:rPr lang="en-US" b="1" spc="18" dirty="0">
                <a:latin typeface="Montserrat Light Bold"/>
              </a:rPr>
              <a:t>3. Data-driven decision making:</a:t>
            </a:r>
          </a:p>
          <a:p>
            <a:pPr marL="660657" lvl="2" indent="-220219">
              <a:lnSpc>
                <a:spcPts val="1881"/>
              </a:lnSpc>
              <a:buFont typeface="Arial"/>
              <a:buChar char="⚬"/>
            </a:pPr>
            <a:r>
              <a:rPr lang="en-US" b="1" spc="18" dirty="0">
                <a:latin typeface="Montserrat Light Bold"/>
              </a:rPr>
              <a:t>Leverage data analytics for insights.</a:t>
            </a:r>
          </a:p>
          <a:p>
            <a:pPr marL="660657" lvl="2" indent="-220219">
              <a:lnSpc>
                <a:spcPts val="1881"/>
              </a:lnSpc>
              <a:buFont typeface="Arial"/>
              <a:buChar char="⚬"/>
            </a:pPr>
            <a:r>
              <a:rPr lang="en-US" b="1" spc="18" dirty="0">
                <a:latin typeface="Montserrat Light Bold"/>
              </a:rPr>
              <a:t>Base strategies on evidence and trends.</a:t>
            </a:r>
          </a:p>
          <a:p>
            <a:pPr marL="165165" lvl="1">
              <a:lnSpc>
                <a:spcPts val="1881"/>
              </a:lnSpc>
            </a:pPr>
            <a:r>
              <a:rPr lang="en-US" b="1" spc="18" dirty="0">
                <a:latin typeface="Montserrat Light Bold"/>
              </a:rPr>
              <a:t>4. Agile adaptation:</a:t>
            </a:r>
          </a:p>
          <a:p>
            <a:pPr marL="660657" lvl="2" indent="-220219">
              <a:lnSpc>
                <a:spcPts val="1881"/>
              </a:lnSpc>
              <a:buFont typeface="Arial"/>
              <a:buChar char="⚬"/>
            </a:pPr>
            <a:r>
              <a:rPr lang="en-US" b="1" spc="18" dirty="0">
                <a:latin typeface="Montserrat Light Bold"/>
              </a:rPr>
              <a:t>Stay flexible and responsive.</a:t>
            </a:r>
          </a:p>
          <a:p>
            <a:pPr marL="660657" lvl="2" indent="-220219">
              <a:lnSpc>
                <a:spcPts val="1881"/>
              </a:lnSpc>
              <a:buFont typeface="Arial"/>
              <a:buChar char="⚬"/>
            </a:pPr>
            <a:r>
              <a:rPr lang="en-US" b="1" spc="18" dirty="0">
                <a:latin typeface="Montserrat Light Bold"/>
              </a:rPr>
              <a:t>Adjust strategies as needed.</a:t>
            </a:r>
          </a:p>
          <a:p>
            <a:pPr marL="165165" lvl="1">
              <a:lnSpc>
                <a:spcPts val="1881"/>
              </a:lnSpc>
            </a:pPr>
            <a:r>
              <a:rPr lang="en-US" b="1" spc="18" dirty="0">
                <a:latin typeface="Montserrat Light Bold"/>
              </a:rPr>
              <a:t>5. Delivery optimization:</a:t>
            </a:r>
          </a:p>
          <a:p>
            <a:pPr marL="660657" lvl="2" indent="-220219">
              <a:lnSpc>
                <a:spcPts val="1881"/>
              </a:lnSpc>
              <a:buFont typeface="Arial"/>
              <a:buChar char="⚬"/>
            </a:pPr>
            <a:r>
              <a:rPr lang="en-US" b="1" spc="18" dirty="0">
                <a:latin typeface="Montserrat Light Bold"/>
              </a:rPr>
              <a:t>Resource allocation:</a:t>
            </a:r>
          </a:p>
          <a:p>
            <a:pPr marL="990986" lvl="3" indent="-247746">
              <a:lnSpc>
                <a:spcPts val="1881"/>
              </a:lnSpc>
              <a:buFont typeface="Arial"/>
              <a:buChar char="￭"/>
            </a:pPr>
            <a:r>
              <a:rPr lang="en-US" b="1" spc="18" dirty="0">
                <a:latin typeface="Montserrat Light Bold"/>
              </a:rPr>
              <a:t>Staff during peak delivery times.</a:t>
            </a:r>
          </a:p>
          <a:p>
            <a:pPr marL="990986" lvl="3" indent="-247746">
              <a:lnSpc>
                <a:spcPts val="1881"/>
              </a:lnSpc>
              <a:buFont typeface="Arial"/>
              <a:buChar char="￭"/>
            </a:pPr>
            <a:r>
              <a:rPr lang="en-US" b="1" spc="18" dirty="0">
                <a:latin typeface="Montserrat Light Bold"/>
              </a:rPr>
              <a:t>Tailor to each delivery type.</a:t>
            </a:r>
          </a:p>
          <a:p>
            <a:pPr marL="660657" lvl="2" indent="-220219">
              <a:lnSpc>
                <a:spcPts val="1881"/>
              </a:lnSpc>
              <a:buFont typeface="Arial"/>
              <a:buChar char="⚬"/>
            </a:pPr>
            <a:r>
              <a:rPr lang="en-US" b="1" spc="18" dirty="0">
                <a:latin typeface="Montserrat Light Bold"/>
              </a:rPr>
              <a:t>Customer expectations:</a:t>
            </a:r>
          </a:p>
          <a:p>
            <a:pPr marL="990986" lvl="3" indent="-247746">
              <a:lnSpc>
                <a:spcPts val="1881"/>
              </a:lnSpc>
              <a:buFont typeface="Arial"/>
              <a:buChar char="￭"/>
            </a:pPr>
            <a:r>
              <a:rPr lang="en-US" b="1" spc="18" dirty="0">
                <a:latin typeface="Montserrat Light Bold"/>
              </a:rPr>
              <a:t>Set realistic delivery estimates.</a:t>
            </a:r>
          </a:p>
          <a:p>
            <a:pPr marL="990986" lvl="3" indent="-247746">
              <a:lnSpc>
                <a:spcPts val="1881"/>
              </a:lnSpc>
              <a:buFont typeface="Arial"/>
              <a:buChar char="￭"/>
            </a:pPr>
            <a:r>
              <a:rPr lang="en-US" b="1" spc="18" dirty="0">
                <a:latin typeface="Montserrat Light Bold"/>
              </a:rPr>
              <a:t>Communicate wait times upfront.</a:t>
            </a:r>
          </a:p>
        </p:txBody>
      </p:sp>
      <p:sp>
        <p:nvSpPr>
          <p:cNvPr id="3" name="TextBox 5">
            <a:extLst>
              <a:ext uri="{FF2B5EF4-FFF2-40B4-BE49-F238E27FC236}">
                <a16:creationId xmlns:a16="http://schemas.microsoft.com/office/drawing/2014/main" id="{4AB9AE06-64F5-B53E-A3E6-24175D1095C5}"/>
              </a:ext>
            </a:extLst>
          </p:cNvPr>
          <p:cNvSpPr txBox="1"/>
          <p:nvPr/>
        </p:nvSpPr>
        <p:spPr>
          <a:xfrm>
            <a:off x="3389124" y="282715"/>
            <a:ext cx="6421457" cy="84296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Strategic Recommendations</a:t>
            </a:r>
          </a:p>
          <a:p>
            <a:pPr>
              <a:lnSpc>
                <a:spcPts val="3360"/>
              </a:lnSpc>
            </a:pPr>
            <a:endParaRPr lang="en-US" sz="2800" dirty="0">
              <a:solidFill>
                <a:srgbClr val="F8FBFD"/>
              </a:solidFill>
              <a:latin typeface="Montserrat Classic"/>
            </a:endParaRPr>
          </a:p>
        </p:txBody>
      </p:sp>
    </p:spTree>
    <p:extLst>
      <p:ext uri="{BB962C8B-B14F-4D97-AF65-F5344CB8AC3E}">
        <p14:creationId xmlns:p14="http://schemas.microsoft.com/office/powerpoint/2010/main" val="394581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6">
            <a:extLst>
              <a:ext uri="{FF2B5EF4-FFF2-40B4-BE49-F238E27FC236}">
                <a16:creationId xmlns:a16="http://schemas.microsoft.com/office/drawing/2014/main" id="{AC027BA5-946B-31BE-57F7-A9A80E0BB00A}"/>
              </a:ext>
            </a:extLst>
          </p:cNvPr>
          <p:cNvSpPr txBox="1"/>
          <p:nvPr/>
        </p:nvSpPr>
        <p:spPr>
          <a:xfrm>
            <a:off x="1801078" y="898561"/>
            <a:ext cx="8813777" cy="606858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81"/>
              </a:lnSpc>
            </a:pPr>
            <a:r>
              <a:rPr lang="en-US" b="1" spc="18" dirty="0">
                <a:latin typeface="Montserrat Light Bold"/>
              </a:rPr>
              <a:t>6. Loyalty program enhancement:</a:t>
            </a:r>
          </a:p>
          <a:p>
            <a:pPr marL="330329" lvl="1" indent="-165164">
              <a:lnSpc>
                <a:spcPts val="1881"/>
              </a:lnSpc>
              <a:buFont typeface="Arial"/>
              <a:buChar char="•"/>
            </a:pPr>
            <a:r>
              <a:rPr lang="en-US" b="1" spc="18" dirty="0">
                <a:latin typeface="Montserrat Light Bold"/>
              </a:rPr>
              <a:t>Segmentation strategies:</a:t>
            </a:r>
          </a:p>
          <a:p>
            <a:pPr marL="660657" lvl="2" indent="-220219">
              <a:lnSpc>
                <a:spcPts val="1881"/>
              </a:lnSpc>
              <a:buFont typeface="Arial"/>
              <a:buChar char="⚬"/>
            </a:pPr>
            <a:r>
              <a:rPr lang="en-US" b="1" spc="18" dirty="0">
                <a:latin typeface="Montserrat Light Bold"/>
              </a:rPr>
              <a:t>Create loyalty tiers (e.g., Gold, silver, bronze).</a:t>
            </a:r>
          </a:p>
          <a:p>
            <a:pPr marL="660657" lvl="2" indent="-220219">
              <a:lnSpc>
                <a:spcPts val="1881"/>
              </a:lnSpc>
              <a:buFont typeface="Arial"/>
              <a:buChar char="⚬"/>
            </a:pPr>
            <a:r>
              <a:rPr lang="en-US" b="1" spc="18" dirty="0">
                <a:latin typeface="Montserrat Light Bold"/>
              </a:rPr>
              <a:t>Reward specific behaviors (e.g., Referrals).</a:t>
            </a:r>
          </a:p>
          <a:p>
            <a:pPr marL="660657" lvl="2" indent="-220219">
              <a:lnSpc>
                <a:spcPts val="1881"/>
              </a:lnSpc>
              <a:buFont typeface="Arial"/>
              <a:buChar char="⚬"/>
            </a:pPr>
            <a:r>
              <a:rPr lang="en-US" b="1" spc="18" dirty="0">
                <a:latin typeface="Montserrat Light Bold"/>
              </a:rPr>
              <a:t>Customize benefits for different demographics.</a:t>
            </a:r>
          </a:p>
          <a:p>
            <a:pPr marL="330329" lvl="1" indent="-165164">
              <a:lnSpc>
                <a:spcPts val="1881"/>
              </a:lnSpc>
              <a:buFont typeface="Arial"/>
              <a:buChar char="•"/>
            </a:pPr>
            <a:r>
              <a:rPr lang="en-US" b="1" spc="18" dirty="0">
                <a:latin typeface="Montserrat Light Bold"/>
              </a:rPr>
              <a:t>Program elements:</a:t>
            </a:r>
          </a:p>
          <a:p>
            <a:pPr marL="660657" lvl="2" indent="-220219">
              <a:lnSpc>
                <a:spcPts val="1881"/>
              </a:lnSpc>
              <a:buFont typeface="Arial"/>
              <a:buChar char="⚬"/>
            </a:pPr>
            <a:r>
              <a:rPr lang="en-US" b="1" spc="18" dirty="0">
                <a:latin typeface="Montserrat Light Bold"/>
              </a:rPr>
              <a:t>Assign points for every purchase.</a:t>
            </a:r>
          </a:p>
          <a:p>
            <a:pPr marL="660657" lvl="2" indent="-220219">
              <a:lnSpc>
                <a:spcPts val="1881"/>
              </a:lnSpc>
              <a:buFont typeface="Arial"/>
              <a:buChar char="⚬"/>
            </a:pPr>
            <a:r>
              <a:rPr lang="en-US" b="1" spc="18" dirty="0">
                <a:latin typeface="Montserrat Light Bold"/>
              </a:rPr>
              <a:t>Provide regular discounts and personalized rewards.</a:t>
            </a:r>
          </a:p>
          <a:p>
            <a:pPr marL="660657" lvl="2" indent="-220219">
              <a:lnSpc>
                <a:spcPts val="1881"/>
              </a:lnSpc>
              <a:buFont typeface="Arial"/>
              <a:buChar char="⚬"/>
            </a:pPr>
            <a:r>
              <a:rPr lang="en-US" b="1" spc="18" dirty="0">
                <a:latin typeface="Montserrat Light Bold"/>
              </a:rPr>
              <a:t>Offer VIP treatment and referral bonuses.</a:t>
            </a:r>
          </a:p>
          <a:p>
            <a:pPr>
              <a:lnSpc>
                <a:spcPts val="1881"/>
              </a:lnSpc>
            </a:pPr>
            <a:r>
              <a:rPr lang="en-US" b="1" spc="18" dirty="0">
                <a:latin typeface="Montserrat Light Bold"/>
              </a:rPr>
              <a:t>7. Sales optimization insights:</a:t>
            </a:r>
          </a:p>
          <a:p>
            <a:pPr marL="330329" lvl="1" indent="-165164">
              <a:lnSpc>
                <a:spcPts val="1881"/>
              </a:lnSpc>
              <a:buFont typeface="Arial"/>
              <a:buChar char="•"/>
            </a:pPr>
            <a:r>
              <a:rPr lang="en-US" b="1" spc="18" dirty="0">
                <a:latin typeface="Montserrat Light Bold"/>
              </a:rPr>
              <a:t>Seasonal promotions:</a:t>
            </a:r>
          </a:p>
          <a:p>
            <a:pPr marL="660657" lvl="2" indent="-220219">
              <a:lnSpc>
                <a:spcPts val="1881"/>
              </a:lnSpc>
              <a:buFont typeface="Arial"/>
              <a:buChar char="⚬"/>
            </a:pPr>
            <a:r>
              <a:rPr lang="en-US" b="1" spc="18" dirty="0">
                <a:latin typeface="Montserrat Light Bold"/>
              </a:rPr>
              <a:t>Offer discounts or bundles during specific times.</a:t>
            </a:r>
          </a:p>
          <a:p>
            <a:pPr marL="660657" lvl="2" indent="-220219">
              <a:lnSpc>
                <a:spcPts val="1881"/>
              </a:lnSpc>
              <a:buFont typeface="Arial"/>
              <a:buChar char="⚬"/>
            </a:pPr>
            <a:r>
              <a:rPr lang="en-US" b="1" spc="18" dirty="0">
                <a:latin typeface="Montserrat Light Bold"/>
              </a:rPr>
              <a:t>Leverage holidays for targeted campaigns.</a:t>
            </a:r>
          </a:p>
          <a:p>
            <a:pPr marL="330329" lvl="1" indent="-165164">
              <a:lnSpc>
                <a:spcPts val="1881"/>
              </a:lnSpc>
              <a:buFont typeface="Arial"/>
              <a:buChar char="•"/>
            </a:pPr>
            <a:r>
              <a:rPr lang="en-US" b="1" spc="18" dirty="0">
                <a:latin typeface="Montserrat Light Bold"/>
              </a:rPr>
              <a:t>Flash sales:</a:t>
            </a:r>
          </a:p>
          <a:p>
            <a:pPr marL="660657" lvl="2" indent="-220219">
              <a:lnSpc>
                <a:spcPts val="1881"/>
              </a:lnSpc>
              <a:buFont typeface="Arial"/>
              <a:buChar char="⚬"/>
            </a:pPr>
            <a:r>
              <a:rPr lang="en-US" b="1" spc="18" dirty="0">
                <a:latin typeface="Montserrat Light Bold"/>
              </a:rPr>
              <a:t>Create urgency and highlight exclusivity.</a:t>
            </a:r>
          </a:p>
          <a:p>
            <a:pPr marL="330329" lvl="1" indent="-165164">
              <a:lnSpc>
                <a:spcPts val="1881"/>
              </a:lnSpc>
              <a:buFont typeface="Arial"/>
              <a:buChar char="•"/>
            </a:pPr>
            <a:r>
              <a:rPr lang="en-US" b="1" spc="18" dirty="0">
                <a:latin typeface="Montserrat Light Bold"/>
              </a:rPr>
              <a:t>Social media engagement:</a:t>
            </a:r>
          </a:p>
          <a:p>
            <a:pPr marL="660657" lvl="2" indent="-220219">
              <a:lnSpc>
                <a:spcPts val="1881"/>
              </a:lnSpc>
              <a:buFont typeface="Arial"/>
              <a:buChar char="⚬"/>
            </a:pPr>
            <a:r>
              <a:rPr lang="en-US" b="1" spc="18" dirty="0">
                <a:latin typeface="Montserrat Light Bold"/>
              </a:rPr>
              <a:t>Run interactive content and host contests.</a:t>
            </a:r>
          </a:p>
          <a:p>
            <a:pPr marL="330329" lvl="1" indent="-165164">
              <a:lnSpc>
                <a:spcPts val="1881"/>
              </a:lnSpc>
              <a:buFont typeface="Arial"/>
              <a:buChar char="•"/>
            </a:pPr>
            <a:r>
              <a:rPr lang="en-US" b="1" spc="18" dirty="0">
                <a:latin typeface="Montserrat Light Bold"/>
              </a:rPr>
              <a:t>Email campaigns:</a:t>
            </a:r>
          </a:p>
          <a:p>
            <a:pPr marL="660657" lvl="2" indent="-220219">
              <a:lnSpc>
                <a:spcPts val="1881"/>
              </a:lnSpc>
              <a:buFont typeface="Arial"/>
              <a:buChar char="⚬"/>
            </a:pPr>
            <a:r>
              <a:rPr lang="en-US" b="1" spc="18" dirty="0">
                <a:latin typeface="Montserrat Light Bold"/>
              </a:rPr>
              <a:t>Announce promotions and personalize offers.</a:t>
            </a:r>
          </a:p>
          <a:p>
            <a:pPr marL="330329" lvl="1" indent="-165164">
              <a:lnSpc>
                <a:spcPts val="1881"/>
              </a:lnSpc>
              <a:buFont typeface="Arial"/>
              <a:buChar char="•"/>
            </a:pPr>
            <a:r>
              <a:rPr lang="en-US" b="1" spc="18" dirty="0">
                <a:latin typeface="Montserrat Light Bold"/>
              </a:rPr>
              <a:t>Localized advertising:</a:t>
            </a:r>
          </a:p>
          <a:p>
            <a:pPr marL="660657" lvl="2" indent="-220219">
              <a:lnSpc>
                <a:spcPts val="1881"/>
              </a:lnSpc>
              <a:buFont typeface="Arial"/>
              <a:buChar char="⚬"/>
            </a:pPr>
            <a:r>
              <a:rPr lang="en-US" b="1" spc="18" dirty="0">
                <a:latin typeface="Montserrat Light Bold"/>
              </a:rPr>
              <a:t>Tailor ads to specific regions.</a:t>
            </a:r>
          </a:p>
          <a:p>
            <a:pPr marL="660657" lvl="2" indent="-220219">
              <a:lnSpc>
                <a:spcPts val="1881"/>
              </a:lnSpc>
              <a:buFont typeface="Arial"/>
              <a:buChar char="⚬"/>
            </a:pPr>
            <a:r>
              <a:rPr lang="en-US" b="1" spc="18" dirty="0">
                <a:latin typeface="Montserrat Light Bold"/>
              </a:rPr>
              <a:t>Collaborate with local influencers.</a:t>
            </a:r>
          </a:p>
          <a:p>
            <a:pPr marL="330329" lvl="1" indent="-165164">
              <a:lnSpc>
                <a:spcPts val="1881"/>
              </a:lnSpc>
              <a:buFont typeface="Arial"/>
              <a:buChar char="•"/>
            </a:pPr>
            <a:r>
              <a:rPr lang="en-US" b="1" spc="18" dirty="0">
                <a:latin typeface="Montserrat Light Bold"/>
              </a:rPr>
              <a:t>Cross-sell and upsell:</a:t>
            </a:r>
          </a:p>
          <a:p>
            <a:pPr marL="660657" lvl="2" indent="-220219">
              <a:lnSpc>
                <a:spcPts val="1881"/>
              </a:lnSpc>
              <a:buFont typeface="Arial"/>
              <a:buChar char="⚬"/>
            </a:pPr>
            <a:r>
              <a:rPr lang="en-US" b="1" spc="18" dirty="0">
                <a:latin typeface="Montserrat Light Bold"/>
              </a:rPr>
              <a:t>Suggest related products and bundle complementary items.</a:t>
            </a:r>
          </a:p>
          <a:p>
            <a:pPr>
              <a:lnSpc>
                <a:spcPts val="1881"/>
              </a:lnSpc>
            </a:pPr>
            <a:endParaRPr lang="en-US" sz="1730" b="1" spc="107" dirty="0">
              <a:latin typeface="Montserrat Classic"/>
            </a:endParaRPr>
          </a:p>
        </p:txBody>
      </p:sp>
      <p:sp>
        <p:nvSpPr>
          <p:cNvPr id="3" name="TextBox 5">
            <a:extLst>
              <a:ext uri="{FF2B5EF4-FFF2-40B4-BE49-F238E27FC236}">
                <a16:creationId xmlns:a16="http://schemas.microsoft.com/office/drawing/2014/main" id="{381D4531-6EC3-96F7-3D36-CA5666FCB296}"/>
              </a:ext>
            </a:extLst>
          </p:cNvPr>
          <p:cNvSpPr txBox="1"/>
          <p:nvPr/>
        </p:nvSpPr>
        <p:spPr>
          <a:xfrm>
            <a:off x="3827663" y="348295"/>
            <a:ext cx="6421457" cy="84296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Strategic Recommendations</a:t>
            </a:r>
          </a:p>
          <a:p>
            <a:pPr>
              <a:lnSpc>
                <a:spcPts val="3360"/>
              </a:lnSpc>
            </a:pPr>
            <a:endParaRPr lang="en-US" sz="2800" dirty="0">
              <a:solidFill>
                <a:srgbClr val="F8FBFD"/>
              </a:solidFill>
              <a:latin typeface="Montserrat Classic"/>
            </a:endParaRPr>
          </a:p>
        </p:txBody>
      </p:sp>
    </p:spTree>
    <p:extLst>
      <p:ext uri="{BB962C8B-B14F-4D97-AF65-F5344CB8AC3E}">
        <p14:creationId xmlns:p14="http://schemas.microsoft.com/office/powerpoint/2010/main" val="210438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2">
            <a:extLst>
              <a:ext uri="{FF2B5EF4-FFF2-40B4-BE49-F238E27FC236}">
                <a16:creationId xmlns:a16="http://schemas.microsoft.com/office/drawing/2014/main" id="{D3B0EC98-E00C-6A51-C0BB-31B2B835CE32}"/>
              </a:ext>
            </a:extLst>
          </p:cNvPr>
          <p:cNvSpPr txBox="1"/>
          <p:nvPr/>
        </p:nvSpPr>
        <p:spPr>
          <a:xfrm>
            <a:off x="1860250" y="0"/>
            <a:ext cx="8471499" cy="56977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160"/>
              </a:lnSpc>
            </a:pPr>
            <a:r>
              <a:rPr lang="en-US" sz="2800" spc="-42" dirty="0">
                <a:solidFill>
                  <a:srgbClr val="053D57"/>
                </a:solidFill>
                <a:latin typeface="Montserrat Classic Bold"/>
              </a:rPr>
              <a:t>Dashboard and Visualizations</a:t>
            </a:r>
          </a:p>
        </p:txBody>
      </p:sp>
      <p:pic>
        <p:nvPicPr>
          <p:cNvPr id="7" name="Picture 6">
            <a:extLst>
              <a:ext uri="{FF2B5EF4-FFF2-40B4-BE49-F238E27FC236}">
                <a16:creationId xmlns:a16="http://schemas.microsoft.com/office/drawing/2014/main" id="{6EF55E90-A050-255C-08E0-C202D1C3C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712"/>
            <a:ext cx="12192000" cy="6288229"/>
          </a:xfrm>
          <a:prstGeom prst="rect">
            <a:avLst/>
          </a:prstGeom>
        </p:spPr>
      </p:pic>
    </p:spTree>
    <p:extLst>
      <p:ext uri="{BB962C8B-B14F-4D97-AF65-F5344CB8AC3E}">
        <p14:creationId xmlns:p14="http://schemas.microsoft.com/office/powerpoint/2010/main" val="121456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AF562E-72EC-73B6-BCB8-94EE545C2E9D}"/>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highlight>
                <a:srgbClr val="000080"/>
              </a:highlight>
            </a:endParaRPr>
          </a:p>
        </p:txBody>
      </p:sp>
      <p:grpSp>
        <p:nvGrpSpPr>
          <p:cNvPr id="3" name="Group 2">
            <a:extLst>
              <a:ext uri="{FF2B5EF4-FFF2-40B4-BE49-F238E27FC236}">
                <a16:creationId xmlns:a16="http://schemas.microsoft.com/office/drawing/2014/main" id="{53D4F1E6-2768-12F3-A578-3870D6FA2BE2}"/>
              </a:ext>
            </a:extLst>
          </p:cNvPr>
          <p:cNvGrpSpPr/>
          <p:nvPr/>
        </p:nvGrpSpPr>
        <p:grpSpPr>
          <a:xfrm>
            <a:off x="804737" y="1367292"/>
            <a:ext cx="4956163" cy="3822408"/>
            <a:chOff x="-3856654" y="933062"/>
            <a:chExt cx="6608217" cy="5096547"/>
          </a:xfrm>
        </p:grpSpPr>
        <p:sp>
          <p:nvSpPr>
            <p:cNvPr id="4" name="TextBox 5">
              <a:extLst>
                <a:ext uri="{FF2B5EF4-FFF2-40B4-BE49-F238E27FC236}">
                  <a16:creationId xmlns:a16="http://schemas.microsoft.com/office/drawing/2014/main" id="{481547F6-E138-1302-6B7E-509F7712B1FC}"/>
                </a:ext>
              </a:extLst>
            </p:cNvPr>
            <p:cNvSpPr txBox="1"/>
            <p:nvPr/>
          </p:nvSpPr>
          <p:spPr>
            <a:xfrm>
              <a:off x="-3856654" y="933062"/>
              <a:ext cx="6396724" cy="52886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Topic Highlights</a:t>
              </a:r>
            </a:p>
          </p:txBody>
        </p:sp>
        <p:sp>
          <p:nvSpPr>
            <p:cNvPr id="5" name="TextBox 6">
              <a:extLst>
                <a:ext uri="{FF2B5EF4-FFF2-40B4-BE49-F238E27FC236}">
                  <a16:creationId xmlns:a16="http://schemas.microsoft.com/office/drawing/2014/main" id="{D957CE16-CB8A-2D85-59B3-F34079ABA644}"/>
                </a:ext>
              </a:extLst>
            </p:cNvPr>
            <p:cNvSpPr txBox="1"/>
            <p:nvPr/>
          </p:nvSpPr>
          <p:spPr>
            <a:xfrm>
              <a:off x="-3645161" y="1908820"/>
              <a:ext cx="6396724" cy="4120789"/>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8620" lvl="1" indent="-194310">
                <a:lnSpc>
                  <a:spcPts val="2700"/>
                </a:lnSpc>
                <a:buFont typeface="Arial"/>
                <a:buChar char="•"/>
              </a:pPr>
              <a:r>
                <a:rPr lang="en-US" sz="1800" b="1" spc="18" dirty="0">
                  <a:latin typeface="Montserrat Light Bold"/>
                </a:rPr>
                <a:t>Introduction and Objectives with Problem Statement</a:t>
              </a:r>
            </a:p>
            <a:p>
              <a:pPr marL="388620" lvl="1" indent="-194310">
                <a:lnSpc>
                  <a:spcPts val="2700"/>
                </a:lnSpc>
                <a:buFont typeface="Arial"/>
                <a:buChar char="•"/>
              </a:pPr>
              <a:r>
                <a:rPr lang="en-US" sz="1800" b="1" spc="18" dirty="0">
                  <a:latin typeface="Montserrat Light Bold"/>
                </a:rPr>
                <a:t>Analysis of Objective Questions</a:t>
              </a:r>
            </a:p>
            <a:p>
              <a:pPr marL="388620" lvl="1" indent="-194310">
                <a:lnSpc>
                  <a:spcPts val="2700"/>
                </a:lnSpc>
                <a:buFont typeface="Arial"/>
                <a:buChar char="•"/>
              </a:pPr>
              <a:r>
                <a:rPr lang="en-US" sz="1800" b="1" spc="18" dirty="0">
                  <a:latin typeface="Montserrat Light Bold"/>
                </a:rPr>
                <a:t>Insights from Subjective Questions</a:t>
              </a:r>
            </a:p>
            <a:p>
              <a:pPr marL="388620" lvl="1" indent="-194310">
                <a:lnSpc>
                  <a:spcPts val="2700"/>
                </a:lnSpc>
                <a:buFont typeface="Arial"/>
                <a:buChar char="•"/>
              </a:pPr>
              <a:r>
                <a:rPr lang="en-US" sz="1800" b="1" spc="18" dirty="0">
                  <a:latin typeface="Montserrat Light Bold"/>
                </a:rPr>
                <a:t>Strategic Recommendations</a:t>
              </a:r>
            </a:p>
            <a:p>
              <a:pPr marL="388620" lvl="1" indent="-194310">
                <a:lnSpc>
                  <a:spcPts val="2700"/>
                </a:lnSpc>
                <a:buFont typeface="Arial"/>
                <a:buChar char="•"/>
              </a:pPr>
              <a:r>
                <a:rPr lang="en-US" sz="1800" b="1" spc="18" dirty="0">
                  <a:latin typeface="Montserrat Light Bold"/>
                </a:rPr>
                <a:t>Dashboard and Visualizations</a:t>
              </a:r>
            </a:p>
            <a:p>
              <a:pPr marL="388620" lvl="1" indent="-194310">
                <a:lnSpc>
                  <a:spcPts val="2700"/>
                </a:lnSpc>
                <a:buFont typeface="Arial"/>
                <a:buChar char="•"/>
              </a:pPr>
              <a:r>
                <a:rPr lang="en-US" sz="1800" b="1" spc="18" dirty="0">
                  <a:latin typeface="Montserrat Light Bold"/>
                </a:rPr>
                <a:t>Conclusion</a:t>
              </a:r>
            </a:p>
            <a:p>
              <a:pPr marL="388620" lvl="1" indent="-194310">
                <a:lnSpc>
                  <a:spcPts val="2700"/>
                </a:lnSpc>
                <a:buFont typeface="Arial"/>
                <a:buChar char="•"/>
              </a:pPr>
              <a:r>
                <a:rPr lang="en-US" sz="1800" b="1" spc="18" dirty="0">
                  <a:latin typeface="Montserrat Light Bold"/>
                </a:rPr>
                <a:t>Acknowledgements and References</a:t>
              </a:r>
            </a:p>
            <a:p>
              <a:pPr>
                <a:lnSpc>
                  <a:spcPts val="2700"/>
                </a:lnSpc>
              </a:pPr>
              <a:endParaRPr lang="en-US" sz="1800" spc="18" dirty="0">
                <a:latin typeface="Montserrat Light Bold"/>
              </a:endParaRPr>
            </a:p>
          </p:txBody>
        </p:sp>
      </p:grpSp>
      <p:sp>
        <p:nvSpPr>
          <p:cNvPr id="6" name="TextBox 3">
            <a:extLst>
              <a:ext uri="{FF2B5EF4-FFF2-40B4-BE49-F238E27FC236}">
                <a16:creationId xmlns:a16="http://schemas.microsoft.com/office/drawing/2014/main" id="{4DB7DB55-BF9B-5C13-3CF9-27E1B826B337}"/>
              </a:ext>
            </a:extLst>
          </p:cNvPr>
          <p:cNvSpPr txBox="1"/>
          <p:nvPr/>
        </p:nvSpPr>
        <p:spPr>
          <a:xfrm>
            <a:off x="4557782" y="386367"/>
            <a:ext cx="2088997" cy="64575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5160"/>
              </a:lnSpc>
            </a:pPr>
            <a:r>
              <a:rPr lang="en-US" sz="4300" spc="-42" dirty="0">
                <a:solidFill>
                  <a:srgbClr val="053D57"/>
                </a:solidFill>
                <a:latin typeface="Montserrat Classic Bold"/>
              </a:rPr>
              <a:t>Agenda</a:t>
            </a:r>
          </a:p>
        </p:txBody>
      </p:sp>
      <p:pic>
        <p:nvPicPr>
          <p:cNvPr id="8" name="Picture 7">
            <a:extLst>
              <a:ext uri="{FF2B5EF4-FFF2-40B4-BE49-F238E27FC236}">
                <a16:creationId xmlns:a16="http://schemas.microsoft.com/office/drawing/2014/main" id="{96AD8910-DDE9-AC35-4D60-10E8E9434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326" y="1565615"/>
            <a:ext cx="3946580" cy="3416932"/>
          </a:xfrm>
          <a:prstGeom prst="rect">
            <a:avLst/>
          </a:prstGeom>
        </p:spPr>
      </p:pic>
    </p:spTree>
    <p:extLst>
      <p:ext uri="{BB962C8B-B14F-4D97-AF65-F5344CB8AC3E}">
        <p14:creationId xmlns:p14="http://schemas.microsoft.com/office/powerpoint/2010/main" val="74081095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2">
            <a:extLst>
              <a:ext uri="{FF2B5EF4-FFF2-40B4-BE49-F238E27FC236}">
                <a16:creationId xmlns:a16="http://schemas.microsoft.com/office/drawing/2014/main" id="{ABF2FFF6-6073-A02E-620C-6ABEE4F36E78}"/>
              </a:ext>
            </a:extLst>
          </p:cNvPr>
          <p:cNvSpPr txBox="1"/>
          <p:nvPr/>
        </p:nvSpPr>
        <p:spPr>
          <a:xfrm>
            <a:off x="1860250" y="-74947"/>
            <a:ext cx="8471499" cy="56977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160"/>
              </a:lnSpc>
            </a:pPr>
            <a:r>
              <a:rPr lang="en-US" sz="2800" spc="-42" dirty="0">
                <a:solidFill>
                  <a:srgbClr val="053D57"/>
                </a:solidFill>
                <a:latin typeface="Montserrat Classic Bold"/>
              </a:rPr>
              <a:t>Dashboard and Visualizations</a:t>
            </a:r>
          </a:p>
        </p:txBody>
      </p:sp>
      <p:pic>
        <p:nvPicPr>
          <p:cNvPr id="5" name="Picture 4">
            <a:extLst>
              <a:ext uri="{FF2B5EF4-FFF2-40B4-BE49-F238E27FC236}">
                <a16:creationId xmlns:a16="http://schemas.microsoft.com/office/drawing/2014/main" id="{E3EE1942-DE3F-E4D9-3708-37468E057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771"/>
            <a:ext cx="12192000" cy="6288229"/>
          </a:xfrm>
          <a:prstGeom prst="rect">
            <a:avLst/>
          </a:prstGeom>
        </p:spPr>
      </p:pic>
    </p:spTree>
    <p:extLst>
      <p:ext uri="{BB962C8B-B14F-4D97-AF65-F5344CB8AC3E}">
        <p14:creationId xmlns:p14="http://schemas.microsoft.com/office/powerpoint/2010/main" val="210940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2">
            <a:extLst>
              <a:ext uri="{FF2B5EF4-FFF2-40B4-BE49-F238E27FC236}">
                <a16:creationId xmlns:a16="http://schemas.microsoft.com/office/drawing/2014/main" id="{332D0AFC-F476-49C0-870D-85289C8C6491}"/>
              </a:ext>
            </a:extLst>
          </p:cNvPr>
          <p:cNvSpPr txBox="1"/>
          <p:nvPr/>
        </p:nvSpPr>
        <p:spPr>
          <a:xfrm>
            <a:off x="1860250" y="-130931"/>
            <a:ext cx="8471499" cy="56977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160"/>
              </a:lnSpc>
            </a:pPr>
            <a:r>
              <a:rPr lang="en-US" sz="2800" spc="-42" dirty="0">
                <a:solidFill>
                  <a:srgbClr val="053D57"/>
                </a:solidFill>
                <a:latin typeface="Montserrat Classic Bold"/>
              </a:rPr>
              <a:t>Dashboard and Visualizations</a:t>
            </a:r>
          </a:p>
        </p:txBody>
      </p:sp>
      <p:pic>
        <p:nvPicPr>
          <p:cNvPr id="5" name="Picture 4">
            <a:extLst>
              <a:ext uri="{FF2B5EF4-FFF2-40B4-BE49-F238E27FC236}">
                <a16:creationId xmlns:a16="http://schemas.microsoft.com/office/drawing/2014/main" id="{047AD138-5533-F55E-5CD9-8D2081931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0" y="438840"/>
            <a:ext cx="12071959" cy="6419160"/>
          </a:xfrm>
          <a:prstGeom prst="rect">
            <a:avLst/>
          </a:prstGeom>
        </p:spPr>
      </p:pic>
    </p:spTree>
    <p:extLst>
      <p:ext uri="{BB962C8B-B14F-4D97-AF65-F5344CB8AC3E}">
        <p14:creationId xmlns:p14="http://schemas.microsoft.com/office/powerpoint/2010/main" val="256390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1">
            <a:extLst>
              <a:ext uri="{FF2B5EF4-FFF2-40B4-BE49-F238E27FC236}">
                <a16:creationId xmlns:a16="http://schemas.microsoft.com/office/drawing/2014/main" id="{E1ECF89F-36BC-1D36-B6CE-836D230ED33F}"/>
              </a:ext>
            </a:extLst>
          </p:cNvPr>
          <p:cNvSpPr txBox="1"/>
          <p:nvPr/>
        </p:nvSpPr>
        <p:spPr>
          <a:xfrm>
            <a:off x="3918857" y="438539"/>
            <a:ext cx="3284376" cy="369332"/>
          </a:xfrm>
          <a:prstGeom prst="rect">
            <a:avLst/>
          </a:prstGeom>
          <a:noFill/>
        </p:spPr>
        <p:txBody>
          <a:bodyPr wrap="square" rtlCol="0">
            <a:spAutoFit/>
          </a:bodyPr>
          <a:lstStyle/>
          <a:p>
            <a:pPr algn="ctr"/>
            <a:r>
              <a:rPr lang="en-IN" b="1" dirty="0"/>
              <a:t>Conclusion</a:t>
            </a:r>
          </a:p>
        </p:txBody>
      </p:sp>
      <p:sp>
        <p:nvSpPr>
          <p:cNvPr id="3" name="TextBox 7">
            <a:extLst>
              <a:ext uri="{FF2B5EF4-FFF2-40B4-BE49-F238E27FC236}">
                <a16:creationId xmlns:a16="http://schemas.microsoft.com/office/drawing/2014/main" id="{236C16DD-427C-654A-C150-544D448F34F5}"/>
              </a:ext>
            </a:extLst>
          </p:cNvPr>
          <p:cNvSpPr txBox="1"/>
          <p:nvPr/>
        </p:nvSpPr>
        <p:spPr>
          <a:xfrm>
            <a:off x="1689111" y="1693983"/>
            <a:ext cx="8813777" cy="347003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127"/>
              </a:lnSpc>
            </a:pPr>
            <a:r>
              <a:rPr lang="en-US" b="1" spc="18" dirty="0">
                <a:latin typeface="Montserrat Light Bold"/>
              </a:rPr>
              <a:t>In our journey through insights and strategies, we’ve uncovered valuable pathways for success. Let’s reflect:</a:t>
            </a:r>
          </a:p>
          <a:p>
            <a:pPr marL="373508" lvl="1" indent="-186754">
              <a:lnSpc>
                <a:spcPts val="2127"/>
              </a:lnSpc>
              <a:buFont typeface="Arial"/>
              <a:buChar char="•"/>
            </a:pPr>
            <a:r>
              <a:rPr lang="en-US" b="1" spc="18" dirty="0">
                <a:latin typeface="Montserrat Light Bold"/>
              </a:rPr>
              <a:t>Strategic insights matter:</a:t>
            </a:r>
          </a:p>
          <a:p>
            <a:pPr marL="747015" lvl="2" indent="-249005">
              <a:lnSpc>
                <a:spcPts val="2127"/>
              </a:lnSpc>
              <a:buFont typeface="Arial"/>
              <a:buChar char="⚬"/>
            </a:pPr>
            <a:r>
              <a:rPr lang="en-US" b="1" spc="18" dirty="0">
                <a:latin typeface="Montserrat Light Bold"/>
              </a:rPr>
              <a:t>A customer-centric approach fuels growth.</a:t>
            </a:r>
          </a:p>
          <a:p>
            <a:pPr marL="747015" lvl="2" indent="-249005">
              <a:lnSpc>
                <a:spcPts val="2127"/>
              </a:lnSpc>
              <a:buFont typeface="Arial"/>
              <a:buChar char="⚬"/>
            </a:pPr>
            <a:r>
              <a:rPr lang="en-US" b="1" spc="18" dirty="0">
                <a:latin typeface="Montserrat Light Bold"/>
              </a:rPr>
              <a:t>Data-driven decisions lead to informed strategies.</a:t>
            </a:r>
          </a:p>
          <a:p>
            <a:pPr marL="747015" lvl="2" indent="-249005">
              <a:lnSpc>
                <a:spcPts val="2127"/>
              </a:lnSpc>
              <a:buFont typeface="Arial"/>
              <a:buChar char="⚬"/>
            </a:pPr>
            <a:r>
              <a:rPr lang="en-US" b="1" spc="18" dirty="0">
                <a:latin typeface="Montserrat Light Bold"/>
              </a:rPr>
              <a:t>Agile adaptation ensures resilience.</a:t>
            </a:r>
          </a:p>
          <a:p>
            <a:pPr marL="373508" lvl="1" indent="-186754">
              <a:lnSpc>
                <a:spcPts val="2127"/>
              </a:lnSpc>
              <a:buFont typeface="Arial"/>
              <a:buChar char="•"/>
            </a:pPr>
            <a:r>
              <a:rPr lang="en-US" b="1" spc="18" dirty="0">
                <a:latin typeface="Montserrat Light Bold"/>
              </a:rPr>
              <a:t>Delivery and loyalty:</a:t>
            </a:r>
          </a:p>
          <a:p>
            <a:pPr marL="747015" lvl="2" indent="-249005">
              <a:lnSpc>
                <a:spcPts val="2127"/>
              </a:lnSpc>
              <a:buFont typeface="Arial"/>
              <a:buChar char="⚬"/>
            </a:pPr>
            <a:r>
              <a:rPr lang="en-US" b="1" spc="18" dirty="0">
                <a:latin typeface="Montserrat Light Bold"/>
              </a:rPr>
              <a:t>Optimize delivery for customer satisfaction.</a:t>
            </a:r>
          </a:p>
          <a:p>
            <a:pPr marL="747015" lvl="2" indent="-249005">
              <a:lnSpc>
                <a:spcPts val="2127"/>
              </a:lnSpc>
              <a:buFont typeface="Arial"/>
              <a:buChar char="⚬"/>
            </a:pPr>
            <a:r>
              <a:rPr lang="en-US" b="1" spc="18" dirty="0">
                <a:latin typeface="Montserrat Light Bold"/>
              </a:rPr>
              <a:t>Enhance loyalty programs for lasting connections.</a:t>
            </a:r>
          </a:p>
          <a:p>
            <a:pPr marL="373508" lvl="1" indent="-186754">
              <a:lnSpc>
                <a:spcPts val="2127"/>
              </a:lnSpc>
              <a:buFont typeface="Arial"/>
              <a:buChar char="•"/>
            </a:pPr>
            <a:r>
              <a:rPr lang="en-US" b="1" spc="18" dirty="0">
                <a:latin typeface="Montserrat Light Bold"/>
              </a:rPr>
              <a:t>Sales and marketing:</a:t>
            </a:r>
          </a:p>
          <a:p>
            <a:pPr marL="747015" lvl="2" indent="-249005">
              <a:lnSpc>
                <a:spcPts val="2127"/>
              </a:lnSpc>
              <a:buFont typeface="Arial"/>
              <a:buChar char="⚬"/>
            </a:pPr>
            <a:r>
              <a:rPr lang="en-US" b="1" spc="18" dirty="0">
                <a:latin typeface="Montserrat Light Bold"/>
              </a:rPr>
              <a:t>Leverage insights for revenue growth.</a:t>
            </a:r>
          </a:p>
          <a:p>
            <a:pPr marL="747015" lvl="2" indent="-249005">
              <a:lnSpc>
                <a:spcPts val="2127"/>
              </a:lnSpc>
              <a:buFont typeface="Arial"/>
              <a:buChar char="⚬"/>
            </a:pPr>
            <a:r>
              <a:rPr lang="en-US" b="1" spc="18" dirty="0">
                <a:latin typeface="Montserrat Light Bold"/>
              </a:rPr>
              <a:t>Prioritize high-impact strategies.</a:t>
            </a:r>
          </a:p>
          <a:p>
            <a:pPr>
              <a:lnSpc>
                <a:spcPts val="2127"/>
              </a:lnSpc>
            </a:pPr>
            <a:endParaRPr lang="en-US" sz="1730" b="1" spc="121" dirty="0">
              <a:latin typeface="Montserrat Classic"/>
            </a:endParaRPr>
          </a:p>
        </p:txBody>
      </p:sp>
    </p:spTree>
    <p:extLst>
      <p:ext uri="{BB962C8B-B14F-4D97-AF65-F5344CB8AC3E}">
        <p14:creationId xmlns:p14="http://schemas.microsoft.com/office/powerpoint/2010/main" val="249525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2" name="TextBox 2">
            <a:extLst>
              <a:ext uri="{FF2B5EF4-FFF2-40B4-BE49-F238E27FC236}">
                <a16:creationId xmlns:a16="http://schemas.microsoft.com/office/drawing/2014/main" id="{2E3301B4-E6DB-1F37-40E6-93C9BB4DEEE1}"/>
              </a:ext>
            </a:extLst>
          </p:cNvPr>
          <p:cNvSpPr txBox="1"/>
          <p:nvPr/>
        </p:nvSpPr>
        <p:spPr>
          <a:xfrm>
            <a:off x="1323072" y="332802"/>
            <a:ext cx="9545855" cy="46987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856"/>
              </a:lnSpc>
            </a:pPr>
            <a:r>
              <a:rPr lang="en-US" sz="2800" b="1" spc="-42" dirty="0">
                <a:latin typeface="Montserrat Classic Bold"/>
              </a:rPr>
              <a:t>Acknowledgements And References</a:t>
            </a:r>
          </a:p>
        </p:txBody>
      </p:sp>
      <p:sp>
        <p:nvSpPr>
          <p:cNvPr id="3" name="TextBox 3">
            <a:extLst>
              <a:ext uri="{FF2B5EF4-FFF2-40B4-BE49-F238E27FC236}">
                <a16:creationId xmlns:a16="http://schemas.microsoft.com/office/drawing/2014/main" id="{A7E94FD7-E2F8-E104-4559-7E7E8A819496}"/>
              </a:ext>
            </a:extLst>
          </p:cNvPr>
          <p:cNvSpPr txBox="1"/>
          <p:nvPr/>
        </p:nvSpPr>
        <p:spPr>
          <a:xfrm>
            <a:off x="1689110" y="878588"/>
            <a:ext cx="8813777" cy="564661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127"/>
              </a:lnSpc>
            </a:pPr>
            <a:r>
              <a:rPr lang="en-US" b="1" spc="18" dirty="0">
                <a:latin typeface="Montserrat Light Bold"/>
              </a:rPr>
              <a:t>In our quest for knowledge, we owe gratitude to these guiding stars:</a:t>
            </a:r>
          </a:p>
          <a:p>
            <a:pPr marL="373508" lvl="1" indent="-186754">
              <a:lnSpc>
                <a:spcPts val="2127"/>
              </a:lnSpc>
              <a:buFont typeface="Arial"/>
              <a:buChar char="•"/>
            </a:pPr>
            <a:r>
              <a:rPr lang="en-US" b="1" spc="18" dirty="0">
                <a:latin typeface="Montserrat Light Bold"/>
              </a:rPr>
              <a:t>Amazon e-commerce reports:</a:t>
            </a:r>
          </a:p>
          <a:p>
            <a:pPr marL="747015" lvl="2" indent="-249005">
              <a:lnSpc>
                <a:spcPts val="2127"/>
              </a:lnSpc>
              <a:buFont typeface="Arial"/>
              <a:buChar char="⚬"/>
            </a:pPr>
            <a:r>
              <a:rPr lang="en-US" b="1" spc="18" dirty="0">
                <a:latin typeface="Montserrat Light Bold"/>
              </a:rPr>
              <a:t>Insights from the e-commerce cosmos.</a:t>
            </a:r>
          </a:p>
          <a:p>
            <a:pPr marL="747015" lvl="2" indent="-249005">
              <a:lnSpc>
                <a:spcPts val="2127"/>
              </a:lnSpc>
              <a:buFont typeface="Arial"/>
              <a:buChar char="⚬"/>
            </a:pPr>
            <a:r>
              <a:rPr lang="en-US" b="1" spc="18" dirty="0">
                <a:latin typeface="Montserrat Light Bold"/>
              </a:rPr>
              <a:t>Shaped our understanding of market trends.</a:t>
            </a:r>
          </a:p>
          <a:p>
            <a:pPr marL="373508" lvl="1" indent="-186754">
              <a:lnSpc>
                <a:spcPts val="2127"/>
              </a:lnSpc>
              <a:buFont typeface="Arial"/>
              <a:buChar char="•"/>
            </a:pPr>
            <a:r>
              <a:rPr lang="en-US" b="1" spc="18" dirty="0">
                <a:latin typeface="Montserrat Light Bold"/>
              </a:rPr>
              <a:t>Newton school, 2024:</a:t>
            </a:r>
          </a:p>
          <a:p>
            <a:pPr marL="747015" lvl="2" indent="-249005">
              <a:lnSpc>
                <a:spcPts val="2127"/>
              </a:lnSpc>
              <a:buFont typeface="Arial"/>
              <a:buChar char="⚬"/>
            </a:pPr>
            <a:r>
              <a:rPr lang="en-US" b="1" spc="18" dirty="0">
                <a:latin typeface="Montserrat Light Bold"/>
              </a:rPr>
              <a:t>PowerBi e-commerce trends and forecasts.</a:t>
            </a:r>
          </a:p>
          <a:p>
            <a:pPr marL="747015" lvl="2" indent="-249005">
              <a:lnSpc>
                <a:spcPts val="2127"/>
              </a:lnSpc>
              <a:buFont typeface="Arial"/>
              <a:buChar char="⚬"/>
            </a:pPr>
            <a:r>
              <a:rPr lang="en-US" b="1" spc="18" dirty="0">
                <a:latin typeface="Montserrat Light Bold"/>
              </a:rPr>
              <a:t>Our compass through data currents.</a:t>
            </a:r>
          </a:p>
          <a:p>
            <a:pPr marL="373508" lvl="1" indent="-186754">
              <a:lnSpc>
                <a:spcPts val="2127"/>
              </a:lnSpc>
              <a:buFont typeface="Arial"/>
              <a:buChar char="•"/>
            </a:pPr>
            <a:r>
              <a:rPr lang="en-US" b="1" spc="18" dirty="0">
                <a:latin typeface="Montserrat Light Bold"/>
              </a:rPr>
              <a:t>Rushika kale’s data magic:</a:t>
            </a:r>
          </a:p>
          <a:p>
            <a:pPr marL="747015" lvl="2" indent="-249005">
              <a:lnSpc>
                <a:spcPts val="2127"/>
              </a:lnSpc>
              <a:buFont typeface="Arial"/>
              <a:buChar char="⚬"/>
            </a:pPr>
            <a:r>
              <a:rPr lang="en-US" b="1" spc="18" dirty="0">
                <a:latin typeface="Montserrat Light Bold"/>
              </a:rPr>
              <a:t>Her data cleaning spells improved our PowerBi craft.</a:t>
            </a:r>
          </a:p>
          <a:p>
            <a:pPr marL="747015" lvl="2" indent="-249005">
              <a:lnSpc>
                <a:spcPts val="2127"/>
              </a:lnSpc>
              <a:buFont typeface="Arial"/>
              <a:buChar char="⚬"/>
            </a:pPr>
            <a:r>
              <a:rPr lang="en-US" b="1" spc="18" dirty="0">
                <a:latin typeface="Montserrat Light Bold"/>
              </a:rPr>
              <a:t>We owe her a wizard’s debt.</a:t>
            </a:r>
          </a:p>
          <a:p>
            <a:pPr marL="373508" lvl="1" indent="-186754">
              <a:lnSpc>
                <a:spcPts val="2127"/>
              </a:lnSpc>
              <a:buFont typeface="Arial"/>
              <a:buChar char="•"/>
            </a:pPr>
            <a:r>
              <a:rPr lang="en-US" b="1" spc="18" dirty="0">
                <a:latin typeface="Montserrat Light Bold"/>
              </a:rPr>
              <a:t>PowerBi version 2.126.927.0:</a:t>
            </a:r>
          </a:p>
          <a:p>
            <a:pPr marL="747015" lvl="2" indent="-249005">
              <a:lnSpc>
                <a:spcPts val="2127"/>
              </a:lnSpc>
              <a:buFont typeface="Arial"/>
              <a:buChar char="⚬"/>
            </a:pPr>
            <a:r>
              <a:rPr lang="en-US" b="1" spc="18" dirty="0">
                <a:latin typeface="Montserrat Light Bold"/>
              </a:rPr>
              <a:t>Our trusty steed across pixelated realms.</a:t>
            </a:r>
          </a:p>
          <a:p>
            <a:pPr marL="747015" lvl="2" indent="-249005">
              <a:lnSpc>
                <a:spcPts val="2127"/>
              </a:lnSpc>
              <a:buFont typeface="Arial"/>
              <a:buChar char="⚬"/>
            </a:pPr>
            <a:r>
              <a:rPr lang="en-US" b="1" spc="18" dirty="0">
                <a:latin typeface="Montserrat Light Bold"/>
              </a:rPr>
              <a:t>Whispering, “visualize, analyze, conquer.”</a:t>
            </a:r>
          </a:p>
          <a:p>
            <a:pPr marL="373508" lvl="1" indent="-186754">
              <a:lnSpc>
                <a:spcPts val="2127"/>
              </a:lnSpc>
              <a:buFont typeface="Arial"/>
              <a:buChar char="•"/>
            </a:pPr>
            <a:r>
              <a:rPr lang="en-US" b="1" spc="18" dirty="0">
                <a:latin typeface="Montserrat Light Bold"/>
              </a:rPr>
              <a:t>PowerBi desktop and NovyPro:</a:t>
            </a:r>
          </a:p>
          <a:p>
            <a:pPr marL="747015" lvl="2" indent="-249005">
              <a:lnSpc>
                <a:spcPts val="2127"/>
              </a:lnSpc>
              <a:buFont typeface="Arial"/>
              <a:buChar char="⚬"/>
            </a:pPr>
            <a:r>
              <a:rPr lang="en-US" b="1" spc="18" dirty="0">
                <a:latin typeface="Montserrat Light Bold"/>
              </a:rPr>
              <a:t>Our loyal companions bridging screens and minds.</a:t>
            </a:r>
          </a:p>
          <a:p>
            <a:pPr marL="747015" lvl="2" indent="-249005">
              <a:lnSpc>
                <a:spcPts val="2127"/>
              </a:lnSpc>
              <a:buFont typeface="Arial"/>
              <a:buChar char="⚬"/>
            </a:pPr>
            <a:r>
              <a:rPr lang="en-US" b="1" spc="18" dirty="0">
                <a:latin typeface="Montserrat Light Bold"/>
              </a:rPr>
              <a:t>They carried insights beyond pixels.</a:t>
            </a:r>
          </a:p>
          <a:p>
            <a:pPr>
              <a:lnSpc>
                <a:spcPts val="2127"/>
              </a:lnSpc>
            </a:pPr>
            <a:r>
              <a:rPr lang="en-US" b="1" spc="18" dirty="0">
                <a:latin typeface="Montserrat Light Bold"/>
              </a:rPr>
              <a:t>And so, dear audience, as we conclude this chapter, remember: insights are the constellations that guide our ships. Acknowledge the stars, honor the data, and may your journey be ever illuminated.</a:t>
            </a:r>
          </a:p>
          <a:p>
            <a:pPr>
              <a:lnSpc>
                <a:spcPts val="2127"/>
              </a:lnSpc>
            </a:pPr>
            <a:r>
              <a:rPr lang="en-US" b="1" spc="18" dirty="0">
                <a:latin typeface="Montserrat Light Bold"/>
              </a:rPr>
              <a:t>🌟 May your dashboards be ever dynamic, and your insights—ever profound. 🌟</a:t>
            </a:r>
          </a:p>
          <a:p>
            <a:pPr>
              <a:lnSpc>
                <a:spcPts val="2127"/>
              </a:lnSpc>
            </a:pPr>
            <a:endParaRPr lang="en-US" sz="1730" b="1" spc="121" dirty="0">
              <a:latin typeface="Montserrat Classic"/>
              <a:ea typeface="Montserrat Classic"/>
            </a:endParaRPr>
          </a:p>
        </p:txBody>
      </p:sp>
    </p:spTree>
    <p:extLst>
      <p:ext uri="{BB962C8B-B14F-4D97-AF65-F5344CB8AC3E}">
        <p14:creationId xmlns:p14="http://schemas.microsoft.com/office/powerpoint/2010/main" val="224542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8CDC5-68AD-ACF0-ED1B-76A7A82BCD2A}"/>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3" name="TextBox 2">
            <a:extLst>
              <a:ext uri="{FF2B5EF4-FFF2-40B4-BE49-F238E27FC236}">
                <a16:creationId xmlns:a16="http://schemas.microsoft.com/office/drawing/2014/main" id="{B3035147-4E9D-8DE8-4C74-25FE67105417}"/>
              </a:ext>
            </a:extLst>
          </p:cNvPr>
          <p:cNvSpPr txBox="1"/>
          <p:nvPr/>
        </p:nvSpPr>
        <p:spPr>
          <a:xfrm>
            <a:off x="2164702" y="1156996"/>
            <a:ext cx="7875037" cy="4857740"/>
          </a:xfrm>
          <a:prstGeom prst="rect">
            <a:avLst/>
          </a:prstGeom>
          <a:noFill/>
        </p:spPr>
        <p:txBody>
          <a:bodyPr wrap="square" rtlCol="0">
            <a:spAutoFit/>
          </a:bodyPr>
          <a:lstStyle/>
          <a:p>
            <a:pPr>
              <a:lnSpc>
                <a:spcPts val="2506"/>
              </a:lnSpc>
            </a:pPr>
            <a:br>
              <a:rPr lang="en-US" sz="1600" b="1" i="0" dirty="0">
                <a:effectLst/>
                <a:latin typeface="Söhne"/>
              </a:rPr>
            </a:br>
            <a:r>
              <a:rPr lang="en-US" b="1" spc="18" dirty="0">
                <a:latin typeface="Montserrat Light Bold"/>
              </a:rPr>
              <a:t>Welcome to our amazon e-commerce project! We use data-driven insights to shape strategic decisions in online retail. Our dataset provides a comprehensive snapshot of product attributes, customer behavior, pricing, and reviews, empowering us to extract valuable recommendations for stakeholders.</a:t>
            </a:r>
          </a:p>
          <a:p>
            <a:pPr>
              <a:lnSpc>
                <a:spcPts val="2506"/>
              </a:lnSpc>
            </a:pPr>
            <a:endParaRPr lang="en-US" b="1" spc="18" dirty="0">
              <a:latin typeface="Montserrat Light Bold"/>
            </a:endParaRPr>
          </a:p>
          <a:p>
            <a:pPr>
              <a:lnSpc>
                <a:spcPts val="2506"/>
              </a:lnSpc>
            </a:pPr>
            <a:endParaRPr lang="en-US" b="1" spc="18" dirty="0">
              <a:latin typeface="Montserrat Light Bold"/>
            </a:endParaRPr>
          </a:p>
          <a:p>
            <a:pPr>
              <a:lnSpc>
                <a:spcPts val="2506"/>
              </a:lnSpc>
            </a:pPr>
            <a:r>
              <a:rPr lang="en-US" b="1" spc="18" dirty="0">
                <a:latin typeface="Montserrat Light Bold"/>
              </a:rPr>
              <a:t>Key steps:</a:t>
            </a:r>
          </a:p>
          <a:p>
            <a:pPr marL="285750" indent="-285750">
              <a:lnSpc>
                <a:spcPts val="2506"/>
              </a:lnSpc>
              <a:buFont typeface="Arial" panose="020B0604020202020204" pitchFamily="34" charset="0"/>
              <a:buChar char="•"/>
            </a:pPr>
            <a:r>
              <a:rPr lang="en-US" b="1" spc="18" dirty="0">
                <a:latin typeface="Montserrat Light Bold"/>
              </a:rPr>
              <a:t>Data cleansing: ensuring data reliability.</a:t>
            </a:r>
          </a:p>
          <a:p>
            <a:pPr marL="285750" indent="-285750">
              <a:lnSpc>
                <a:spcPts val="2506"/>
              </a:lnSpc>
              <a:buFont typeface="Arial" panose="020B0604020202020204" pitchFamily="34" charset="0"/>
              <a:buChar char="•"/>
            </a:pPr>
            <a:r>
              <a:rPr lang="en-US" b="1" spc="18" dirty="0">
                <a:latin typeface="Montserrat Light Bold"/>
              </a:rPr>
              <a:t>Exploratory data analysis (EDA): uncovering patterns and trends.</a:t>
            </a:r>
          </a:p>
          <a:p>
            <a:pPr marL="285750" indent="-285750">
              <a:lnSpc>
                <a:spcPts val="2506"/>
              </a:lnSpc>
              <a:buFont typeface="Arial" panose="020B0604020202020204" pitchFamily="34" charset="0"/>
              <a:buChar char="•"/>
            </a:pPr>
            <a:r>
              <a:rPr lang="en-US" b="1" spc="18" dirty="0">
                <a:latin typeface="Montserrat Light Bold"/>
              </a:rPr>
              <a:t>Strategic recommendations: providing actionable insights.</a:t>
            </a:r>
          </a:p>
          <a:p>
            <a:pPr marL="285750" indent="-285750">
              <a:lnSpc>
                <a:spcPts val="2506"/>
              </a:lnSpc>
              <a:buFont typeface="Arial" panose="020B0604020202020204" pitchFamily="34" charset="0"/>
              <a:buChar char="•"/>
            </a:pPr>
            <a:r>
              <a:rPr lang="en-US" b="1" spc="18" dirty="0">
                <a:latin typeface="Montserrat Light Bold"/>
              </a:rPr>
              <a:t>Performance evaluation: assessing current product performance.</a:t>
            </a:r>
          </a:p>
          <a:p>
            <a:pPr marL="285750" indent="-285750">
              <a:lnSpc>
                <a:spcPts val="2506"/>
              </a:lnSpc>
              <a:buFont typeface="Arial" panose="020B0604020202020204" pitchFamily="34" charset="0"/>
              <a:buChar char="•"/>
            </a:pPr>
            <a:r>
              <a:rPr lang="en-US" b="1" spc="18" dirty="0">
                <a:latin typeface="Montserrat Light Bold"/>
              </a:rPr>
              <a:t>Let's leverage power bi to transform raw data into actionable intelligence!</a:t>
            </a:r>
          </a:p>
          <a:p>
            <a:endParaRPr lang="en-IN" b="1" dirty="0"/>
          </a:p>
        </p:txBody>
      </p:sp>
      <p:sp>
        <p:nvSpPr>
          <p:cNvPr id="4" name="TextBox 2">
            <a:extLst>
              <a:ext uri="{FF2B5EF4-FFF2-40B4-BE49-F238E27FC236}">
                <a16:creationId xmlns:a16="http://schemas.microsoft.com/office/drawing/2014/main" id="{D57FA518-D80B-B38F-0102-30ED3270AD21}"/>
              </a:ext>
            </a:extLst>
          </p:cNvPr>
          <p:cNvSpPr txBox="1"/>
          <p:nvPr/>
        </p:nvSpPr>
        <p:spPr>
          <a:xfrm>
            <a:off x="3730693" y="789238"/>
            <a:ext cx="5215803"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Introduction and Objectives </a:t>
            </a:r>
          </a:p>
        </p:txBody>
      </p:sp>
    </p:spTree>
    <p:extLst>
      <p:ext uri="{BB962C8B-B14F-4D97-AF65-F5344CB8AC3E}">
        <p14:creationId xmlns:p14="http://schemas.microsoft.com/office/powerpoint/2010/main" val="35024556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AEE775-5580-15DF-0179-2AB6904D38FB}"/>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3" name="TextBox 2">
            <a:extLst>
              <a:ext uri="{FF2B5EF4-FFF2-40B4-BE49-F238E27FC236}">
                <a16:creationId xmlns:a16="http://schemas.microsoft.com/office/drawing/2014/main" id="{D41832C5-612F-D792-A60A-7180E91EB079}"/>
              </a:ext>
            </a:extLst>
          </p:cNvPr>
          <p:cNvSpPr txBox="1"/>
          <p:nvPr/>
        </p:nvSpPr>
        <p:spPr>
          <a:xfrm>
            <a:off x="2146040" y="3116424"/>
            <a:ext cx="7557797" cy="2317301"/>
          </a:xfrm>
          <a:prstGeom prst="rect">
            <a:avLst/>
          </a:prstGeom>
          <a:noFill/>
        </p:spPr>
        <p:txBody>
          <a:bodyPr wrap="square" rtlCol="0">
            <a:spAutoFit/>
          </a:bodyPr>
          <a:lstStyle/>
          <a:p>
            <a:pPr>
              <a:lnSpc>
                <a:spcPts val="2506"/>
              </a:lnSpc>
            </a:pPr>
            <a:r>
              <a:rPr lang="en-US" b="1" spc="18" dirty="0">
                <a:latin typeface="Montserrat Light Bold"/>
              </a:rPr>
              <a:t>You are working as a business analyst at amazon, 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a:t>
            </a:r>
          </a:p>
        </p:txBody>
      </p:sp>
      <p:sp>
        <p:nvSpPr>
          <p:cNvPr id="4" name="TextBox 3">
            <a:extLst>
              <a:ext uri="{FF2B5EF4-FFF2-40B4-BE49-F238E27FC236}">
                <a16:creationId xmlns:a16="http://schemas.microsoft.com/office/drawing/2014/main" id="{1913E5EC-39E1-05DC-9731-A14AC575031E}"/>
              </a:ext>
            </a:extLst>
          </p:cNvPr>
          <p:cNvSpPr txBox="1"/>
          <p:nvPr/>
        </p:nvSpPr>
        <p:spPr>
          <a:xfrm>
            <a:off x="1974348" y="1359889"/>
            <a:ext cx="7216935"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360"/>
              </a:lnSpc>
            </a:pPr>
            <a:r>
              <a:rPr lang="en-US" sz="2800" spc="-42" dirty="0">
                <a:solidFill>
                  <a:srgbClr val="053D57"/>
                </a:solidFill>
                <a:latin typeface="Montserrat Classic Bold"/>
              </a:rPr>
              <a:t>Problem Statement</a:t>
            </a:r>
          </a:p>
        </p:txBody>
      </p:sp>
    </p:spTree>
    <p:extLst>
      <p:ext uri="{BB962C8B-B14F-4D97-AF65-F5344CB8AC3E}">
        <p14:creationId xmlns:p14="http://schemas.microsoft.com/office/powerpoint/2010/main" val="276507442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AF562E-72EC-73B6-BCB8-94EE545C2E9D}"/>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3" name="TextBox 2">
            <a:extLst>
              <a:ext uri="{FF2B5EF4-FFF2-40B4-BE49-F238E27FC236}">
                <a16:creationId xmlns:a16="http://schemas.microsoft.com/office/drawing/2014/main" id="{A971BC2A-5BF4-80E1-A314-DDCD990C7BAF}"/>
              </a:ext>
            </a:extLst>
          </p:cNvPr>
          <p:cNvSpPr txBox="1"/>
          <p:nvPr/>
        </p:nvSpPr>
        <p:spPr>
          <a:xfrm>
            <a:off x="382556" y="998376"/>
            <a:ext cx="11635273" cy="4370427"/>
          </a:xfrm>
          <a:prstGeom prst="rect">
            <a:avLst/>
          </a:prstGeom>
          <a:noFill/>
        </p:spPr>
        <p:txBody>
          <a:bodyPr wrap="square" rtlCol="0">
            <a:spAutoFit/>
          </a:bodyPr>
          <a:lstStyle/>
          <a:p>
            <a:pPr marL="373793" lvl="1" indent="-186896">
              <a:lnSpc>
                <a:spcPts val="2423"/>
              </a:lnSpc>
              <a:buFont typeface="Arial"/>
              <a:buChar char="•"/>
            </a:pPr>
            <a:r>
              <a:rPr lang="en-US" spc="18" dirty="0">
                <a:latin typeface="Montserrat Light Bold"/>
              </a:rPr>
              <a:t>Customer table having 3 columns.</a:t>
            </a:r>
          </a:p>
          <a:p>
            <a:pPr marL="747585" lvl="2" indent="-249195">
              <a:lnSpc>
                <a:spcPts val="2423"/>
              </a:lnSpc>
              <a:buFont typeface="Arial"/>
              <a:buChar char="⚬"/>
            </a:pPr>
            <a:r>
              <a:rPr lang="en-US" spc="18" dirty="0">
                <a:latin typeface="Montserrat Light Bold"/>
              </a:rPr>
              <a:t>Description: provides customer id, customer age, customer gender</a:t>
            </a:r>
          </a:p>
          <a:p>
            <a:pPr marL="498390" lvl="2">
              <a:lnSpc>
                <a:spcPts val="2423"/>
              </a:lnSpc>
            </a:pPr>
            <a:endParaRPr lang="en-US" spc="18" dirty="0">
              <a:solidFill>
                <a:schemeClr val="bg2">
                  <a:lumMod val="50000"/>
                </a:schemeClr>
              </a:solidFill>
              <a:latin typeface="Montserrat Light Bold"/>
            </a:endParaRPr>
          </a:p>
          <a:p>
            <a:pPr marL="498390" lvl="2">
              <a:lnSpc>
                <a:spcPts val="2423"/>
              </a:lnSpc>
            </a:pPr>
            <a:endParaRPr lang="en-US" spc="18" dirty="0">
              <a:solidFill>
                <a:schemeClr val="bg2">
                  <a:lumMod val="50000"/>
                </a:schemeClr>
              </a:solidFill>
              <a:latin typeface="Montserrat Light Bold"/>
            </a:endParaRPr>
          </a:p>
          <a:p>
            <a:pPr marL="498390" lvl="2">
              <a:lnSpc>
                <a:spcPts val="2423"/>
              </a:lnSpc>
            </a:pPr>
            <a:endParaRPr lang="en-US" spc="18" dirty="0">
              <a:solidFill>
                <a:schemeClr val="bg2">
                  <a:lumMod val="50000"/>
                </a:schemeClr>
              </a:solidFill>
              <a:latin typeface="Montserrat Light Bold"/>
            </a:endParaRPr>
          </a:p>
          <a:p>
            <a:pPr marL="498390" lvl="2">
              <a:lnSpc>
                <a:spcPts val="2423"/>
              </a:lnSpc>
            </a:pPr>
            <a:endParaRPr lang="en-US" spc="18" dirty="0">
              <a:solidFill>
                <a:schemeClr val="bg2">
                  <a:lumMod val="50000"/>
                </a:schemeClr>
              </a:solidFill>
              <a:latin typeface="Montserrat Light Bold"/>
            </a:endParaRPr>
          </a:p>
          <a:p>
            <a:pPr marL="498390" lvl="2">
              <a:lnSpc>
                <a:spcPts val="2423"/>
              </a:lnSpc>
            </a:pPr>
            <a:endParaRPr lang="en-US" spc="18" dirty="0">
              <a:solidFill>
                <a:schemeClr val="bg2">
                  <a:lumMod val="50000"/>
                </a:schemeClr>
              </a:solidFill>
              <a:latin typeface="Montserrat Light Bold"/>
            </a:endParaRPr>
          </a:p>
          <a:p>
            <a:pPr marL="498390" lvl="2">
              <a:lnSpc>
                <a:spcPts val="2423"/>
              </a:lnSpc>
            </a:pPr>
            <a:endParaRPr lang="en-US" spc="18" dirty="0">
              <a:solidFill>
                <a:schemeClr val="bg2">
                  <a:lumMod val="50000"/>
                </a:schemeClr>
              </a:solidFill>
              <a:latin typeface="Montserrat Light Bold"/>
            </a:endParaRPr>
          </a:p>
          <a:p>
            <a:pPr marL="498390" lvl="2">
              <a:lnSpc>
                <a:spcPts val="2423"/>
              </a:lnSpc>
            </a:pPr>
            <a:endParaRPr lang="en-US" spc="18" dirty="0">
              <a:latin typeface="Montserrat Light Bold"/>
            </a:endParaRPr>
          </a:p>
          <a:p>
            <a:pPr marL="373793" lvl="1" indent="-186896">
              <a:lnSpc>
                <a:spcPts val="2423"/>
              </a:lnSpc>
              <a:buFont typeface="Arial"/>
              <a:buChar char="•"/>
            </a:pPr>
            <a:r>
              <a:rPr lang="en-US" spc="18" dirty="0">
                <a:latin typeface="Montserrat Light Bold"/>
              </a:rPr>
              <a:t>Orders table having 17 columns.</a:t>
            </a:r>
          </a:p>
          <a:p>
            <a:pPr marL="747585" lvl="2" indent="-249195">
              <a:lnSpc>
                <a:spcPts val="2423"/>
              </a:lnSpc>
              <a:buFont typeface="Arial"/>
              <a:buChar char="⚬"/>
            </a:pPr>
            <a:r>
              <a:rPr lang="en-US" spc="18" dirty="0">
                <a:latin typeface="Montserrat Light Bold"/>
              </a:rPr>
              <a:t>Description: provides order date, order id, delivery date, customer id, location, zone, delivery type, product category, subcategory, product, unit price, shipping fee, order quantity, sale price, status, reason, rating</a:t>
            </a:r>
          </a:p>
          <a:p>
            <a:pPr>
              <a:lnSpc>
                <a:spcPts val="2423"/>
              </a:lnSpc>
            </a:pPr>
            <a:endParaRPr lang="en-US" spc="18" dirty="0">
              <a:solidFill>
                <a:schemeClr val="bg2">
                  <a:lumMod val="50000"/>
                </a:schemeClr>
              </a:solidFill>
              <a:latin typeface="Montserrat Light Bold"/>
            </a:endParaRPr>
          </a:p>
          <a:p>
            <a:endParaRPr lang="en-IN" dirty="0"/>
          </a:p>
        </p:txBody>
      </p:sp>
      <p:pic>
        <p:nvPicPr>
          <p:cNvPr id="7" name="Picture 6">
            <a:extLst>
              <a:ext uri="{FF2B5EF4-FFF2-40B4-BE49-F238E27FC236}">
                <a16:creationId xmlns:a16="http://schemas.microsoft.com/office/drawing/2014/main" id="{20BE4BD2-3791-D492-4390-9CD819BA3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062" y="1945888"/>
            <a:ext cx="4532280" cy="1695687"/>
          </a:xfrm>
          <a:prstGeom prst="rect">
            <a:avLst/>
          </a:prstGeom>
        </p:spPr>
      </p:pic>
      <p:pic>
        <p:nvPicPr>
          <p:cNvPr id="9" name="Picture 8">
            <a:extLst>
              <a:ext uri="{FF2B5EF4-FFF2-40B4-BE49-F238E27FC236}">
                <a16:creationId xmlns:a16="http://schemas.microsoft.com/office/drawing/2014/main" id="{59CD5AC6-9D10-96E0-7634-2EB77C575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12" y="4988606"/>
            <a:ext cx="10599575" cy="1319675"/>
          </a:xfrm>
          <a:prstGeom prst="rect">
            <a:avLst/>
          </a:prstGeom>
        </p:spPr>
      </p:pic>
      <p:sp>
        <p:nvSpPr>
          <p:cNvPr id="10" name="TextBox 6">
            <a:extLst>
              <a:ext uri="{FF2B5EF4-FFF2-40B4-BE49-F238E27FC236}">
                <a16:creationId xmlns:a16="http://schemas.microsoft.com/office/drawing/2014/main" id="{93E11CEB-1577-14F7-C9FC-3F064C9C0A1D}"/>
              </a:ext>
            </a:extLst>
          </p:cNvPr>
          <p:cNvSpPr txBox="1"/>
          <p:nvPr/>
        </p:nvSpPr>
        <p:spPr>
          <a:xfrm>
            <a:off x="4656726" y="229094"/>
            <a:ext cx="2710598" cy="857799"/>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b="1" spc="-42" dirty="0">
                <a:solidFill>
                  <a:srgbClr val="053D57"/>
                </a:solidFill>
                <a:latin typeface="Montserrat Classic Bold"/>
              </a:rPr>
              <a:t>Data Overview</a:t>
            </a:r>
          </a:p>
          <a:p>
            <a:pPr>
              <a:lnSpc>
                <a:spcPts val="3360"/>
              </a:lnSpc>
            </a:pPr>
            <a:endParaRPr lang="en-US" sz="2800" dirty="0">
              <a:solidFill>
                <a:srgbClr val="F8FBFD"/>
              </a:solidFill>
              <a:latin typeface="Montserrat Classic"/>
            </a:endParaRPr>
          </a:p>
        </p:txBody>
      </p:sp>
    </p:spTree>
    <p:extLst>
      <p:ext uri="{BB962C8B-B14F-4D97-AF65-F5344CB8AC3E}">
        <p14:creationId xmlns:p14="http://schemas.microsoft.com/office/powerpoint/2010/main" val="384778572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29EB33-3615-399B-AB9F-63501423E1FD}"/>
              </a:ext>
            </a:extLst>
          </p:cNvPr>
          <p:cNvSpPr/>
          <p:nvPr/>
        </p:nvSpPr>
        <p:spPr>
          <a:xfrm>
            <a:off x="0" y="-1"/>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3" name="TextBox 8">
            <a:extLst>
              <a:ext uri="{FF2B5EF4-FFF2-40B4-BE49-F238E27FC236}">
                <a16:creationId xmlns:a16="http://schemas.microsoft.com/office/drawing/2014/main" id="{871E456E-A28A-A46B-B349-617FC3B338D1}"/>
              </a:ext>
            </a:extLst>
          </p:cNvPr>
          <p:cNvSpPr txBox="1"/>
          <p:nvPr/>
        </p:nvSpPr>
        <p:spPr>
          <a:xfrm>
            <a:off x="1195208" y="1237909"/>
            <a:ext cx="9801584" cy="268022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5165" lvl="1">
              <a:lnSpc>
                <a:spcPts val="1881"/>
              </a:lnSpc>
            </a:pPr>
            <a:r>
              <a:rPr lang="en-US" b="1" spc="18" dirty="0">
                <a:latin typeface="Montserrat Light Bold"/>
              </a:rPr>
              <a:t>1. Revenue Analysis</a:t>
            </a:r>
          </a:p>
          <a:p>
            <a:pPr marL="660657" lvl="2" indent="-220219">
              <a:lnSpc>
                <a:spcPts val="1881"/>
              </a:lnSpc>
              <a:buFont typeface="Arial"/>
              <a:buChar char="⚬"/>
            </a:pPr>
            <a:r>
              <a:rPr lang="en-US" b="1" spc="18" dirty="0">
                <a:latin typeface="Montserrat Light Bold"/>
              </a:rPr>
              <a:t>Total Revenue: Sum of delivered and returned orders.</a:t>
            </a:r>
          </a:p>
          <a:p>
            <a:pPr marL="660657" lvl="2" indent="-220219">
              <a:lnSpc>
                <a:spcPts val="1881"/>
              </a:lnSpc>
              <a:buFont typeface="Arial"/>
              <a:buChar char="⚬"/>
            </a:pPr>
            <a:r>
              <a:rPr lang="en-US" b="1" spc="18" dirty="0">
                <a:latin typeface="Montserrat Light Bold"/>
              </a:rPr>
              <a:t>Net Revenue: Gross revenue minus returned revenue.</a:t>
            </a:r>
          </a:p>
          <a:p>
            <a:pPr marL="660657" lvl="2" indent="-220219">
              <a:lnSpc>
                <a:spcPts val="1881"/>
              </a:lnSpc>
              <a:buFont typeface="Arial"/>
              <a:buChar char="⚬"/>
            </a:pPr>
            <a:r>
              <a:rPr lang="en-US" b="1" spc="18" dirty="0">
                <a:latin typeface="Montserrat Light Bold"/>
              </a:rPr>
              <a:t>Gross Revenue: Initial calculation of total sales.</a:t>
            </a:r>
          </a:p>
          <a:p>
            <a:pPr marL="660657" lvl="2" indent="-220219">
              <a:lnSpc>
                <a:spcPts val="1881"/>
              </a:lnSpc>
              <a:buFont typeface="Arial"/>
              <a:buChar char="⚬"/>
            </a:pPr>
            <a:r>
              <a:rPr lang="en-US" b="1" spc="18" dirty="0">
                <a:latin typeface="Montserrat Light Bold"/>
              </a:rPr>
              <a:t>Returned Revenue: Revenue from later-returned sales.</a:t>
            </a:r>
          </a:p>
          <a:p>
            <a:pPr marL="660657" lvl="2" indent="-220219">
              <a:lnSpc>
                <a:spcPts val="1881"/>
              </a:lnSpc>
              <a:buFont typeface="Arial"/>
              <a:buChar char="⚬"/>
            </a:pPr>
            <a:r>
              <a:rPr lang="en-US" b="1" spc="18" dirty="0">
                <a:latin typeface="Montserrat Light Bold"/>
              </a:rPr>
              <a:t>Delivered Revenue: Revenue from successfully delivered sales.</a:t>
            </a:r>
          </a:p>
          <a:p>
            <a:pPr marL="165165" lvl="1">
              <a:lnSpc>
                <a:spcPts val="1881"/>
              </a:lnSpc>
            </a:pPr>
            <a:r>
              <a:rPr lang="en-US" b="1" spc="18" dirty="0">
                <a:latin typeface="Montserrat Light Bold"/>
              </a:rPr>
              <a:t>2. Remarkable Growth: Unique Customer Purchases</a:t>
            </a:r>
          </a:p>
          <a:p>
            <a:pPr marL="660657" lvl="2" indent="-220219">
              <a:lnSpc>
                <a:spcPts val="1881"/>
              </a:lnSpc>
              <a:buFont typeface="Arial"/>
              <a:buChar char="⚬"/>
            </a:pPr>
            <a:r>
              <a:rPr lang="en-US" b="1" spc="18" dirty="0">
                <a:latin typeface="Montserrat Light Bold"/>
              </a:rPr>
              <a:t>TOTAL UNIQUE CUSTOMERS (2020): ~25.2K</a:t>
            </a:r>
          </a:p>
          <a:p>
            <a:pPr marL="660657" lvl="2" indent="-220219">
              <a:lnSpc>
                <a:spcPts val="1881"/>
              </a:lnSpc>
              <a:buFont typeface="Arial"/>
              <a:buChar char="⚬"/>
            </a:pPr>
            <a:r>
              <a:rPr lang="en-US" b="1" spc="18" dirty="0">
                <a:latin typeface="Montserrat Light Bold"/>
              </a:rPr>
              <a:t>SIGNIFICANT INCREASE FROM 2019 (17.5K)</a:t>
            </a:r>
          </a:p>
          <a:p>
            <a:pPr marL="660657" lvl="2" indent="-220219">
              <a:lnSpc>
                <a:spcPts val="1881"/>
              </a:lnSpc>
              <a:buFont typeface="Arial"/>
              <a:buChar char="⚬"/>
            </a:pPr>
            <a:r>
              <a:rPr lang="en-US" b="1" spc="18" dirty="0">
                <a:latin typeface="Montserrat Light Bold"/>
              </a:rPr>
              <a:t>KEY INSIGHT FOR STRATEGIC DECISIONS</a:t>
            </a:r>
          </a:p>
          <a:p>
            <a:pPr>
              <a:lnSpc>
                <a:spcPts val="1881"/>
              </a:lnSpc>
            </a:pPr>
            <a:endParaRPr lang="en-US" spc="107" dirty="0">
              <a:latin typeface="Montserrat Classic"/>
            </a:endParaRPr>
          </a:p>
        </p:txBody>
      </p:sp>
      <p:sp>
        <p:nvSpPr>
          <p:cNvPr id="4" name="TextBox 7">
            <a:extLst>
              <a:ext uri="{FF2B5EF4-FFF2-40B4-BE49-F238E27FC236}">
                <a16:creationId xmlns:a16="http://schemas.microsoft.com/office/drawing/2014/main" id="{74E89699-8380-9878-3D08-19D66C2BC412}"/>
              </a:ext>
            </a:extLst>
          </p:cNvPr>
          <p:cNvSpPr txBox="1"/>
          <p:nvPr/>
        </p:nvSpPr>
        <p:spPr>
          <a:xfrm>
            <a:off x="3945382" y="394947"/>
            <a:ext cx="5644843" cy="84296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Analysis of Objective Questions</a:t>
            </a:r>
          </a:p>
          <a:p>
            <a:pPr>
              <a:lnSpc>
                <a:spcPts val="3360"/>
              </a:lnSpc>
            </a:pPr>
            <a:endParaRPr lang="en-US" sz="2800" dirty="0">
              <a:solidFill>
                <a:srgbClr val="F8FBFD"/>
              </a:solidFill>
              <a:latin typeface="Montserrat Classic"/>
            </a:endParaRPr>
          </a:p>
        </p:txBody>
      </p:sp>
      <p:pic>
        <p:nvPicPr>
          <p:cNvPr id="6" name="Picture 5">
            <a:extLst>
              <a:ext uri="{FF2B5EF4-FFF2-40B4-BE49-F238E27FC236}">
                <a16:creationId xmlns:a16="http://schemas.microsoft.com/office/drawing/2014/main" id="{65E0092C-4093-CEA6-64A6-0E92F2039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57" y="3722914"/>
            <a:ext cx="8005665" cy="2881522"/>
          </a:xfrm>
          <a:prstGeom prst="rect">
            <a:avLst/>
          </a:prstGeom>
        </p:spPr>
      </p:pic>
    </p:spTree>
    <p:extLst>
      <p:ext uri="{BB962C8B-B14F-4D97-AF65-F5344CB8AC3E}">
        <p14:creationId xmlns:p14="http://schemas.microsoft.com/office/powerpoint/2010/main" val="112457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24F823-6AF9-814E-F8D7-8C516A3B25B3}"/>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4" name="TextBox 3">
            <a:extLst>
              <a:ext uri="{FF2B5EF4-FFF2-40B4-BE49-F238E27FC236}">
                <a16:creationId xmlns:a16="http://schemas.microsoft.com/office/drawing/2014/main" id="{FEEF2B87-BB62-BBC2-32E6-A68FB004C083}"/>
              </a:ext>
            </a:extLst>
          </p:cNvPr>
          <p:cNvSpPr txBox="1"/>
          <p:nvPr/>
        </p:nvSpPr>
        <p:spPr>
          <a:xfrm>
            <a:off x="1595535" y="2341984"/>
            <a:ext cx="8845420" cy="2981072"/>
          </a:xfrm>
          <a:prstGeom prst="rect">
            <a:avLst/>
          </a:prstGeom>
          <a:noFill/>
        </p:spPr>
        <p:txBody>
          <a:bodyPr wrap="square" rtlCol="0">
            <a:spAutoFit/>
          </a:bodyPr>
          <a:lstStyle/>
          <a:p>
            <a:pPr>
              <a:lnSpc>
                <a:spcPts val="1881"/>
              </a:lnSpc>
            </a:pPr>
            <a:r>
              <a:rPr lang="en-US" b="1" spc="18" dirty="0">
                <a:latin typeface="Montserrat Light Bold"/>
              </a:rPr>
              <a:t>3. Sales Data Insights</a:t>
            </a:r>
          </a:p>
          <a:p>
            <a:pPr marL="342900" lvl="0" indent="-342900">
              <a:lnSpc>
                <a:spcPct val="107000"/>
              </a:lnSpc>
              <a:buFont typeface="Wingdings" panose="05000000000000000000" pitchFamily="2" charset="2"/>
              <a:buChar char=""/>
            </a:pPr>
            <a:r>
              <a:rPr lang="en-IN" b="1" spc="18" dirty="0">
                <a:latin typeface="Montserrat Light Bold"/>
              </a:rPr>
              <a:t>Most Popular Products:</a:t>
            </a:r>
          </a:p>
          <a:p>
            <a:pPr marL="342900" lvl="0" indent="-342900">
              <a:lnSpc>
                <a:spcPct val="107000"/>
              </a:lnSpc>
              <a:buFont typeface="Symbol" panose="05050102010706020507" pitchFamily="18" charset="2"/>
              <a:buChar char=""/>
            </a:pPr>
            <a:r>
              <a:rPr lang="en-IN" b="1" spc="18" dirty="0">
                <a:latin typeface="Montserrat Light Bold"/>
              </a:rPr>
              <a:t>Avon Soft Musk Eau de Toilette Spray – 50ml:  14,444 in order quantity sold total.</a:t>
            </a:r>
          </a:p>
          <a:p>
            <a:pPr marL="342900" lvl="0" indent="-342900">
              <a:lnSpc>
                <a:spcPct val="107000"/>
              </a:lnSpc>
              <a:buFont typeface="Wingdings" panose="05000000000000000000" pitchFamily="2" charset="2"/>
              <a:buChar char=""/>
            </a:pPr>
            <a:r>
              <a:rPr lang="en-IN" b="1" spc="18" dirty="0">
                <a:latin typeface="Montserrat Light Bold"/>
              </a:rPr>
              <a:t>Most Popular Categories:</a:t>
            </a:r>
          </a:p>
          <a:p>
            <a:pPr marL="342900" lvl="0" indent="-342900">
              <a:lnSpc>
                <a:spcPct val="107000"/>
              </a:lnSpc>
              <a:buFont typeface="Symbol" panose="05050102010706020507" pitchFamily="18" charset="2"/>
              <a:buChar char=""/>
            </a:pPr>
            <a:r>
              <a:rPr lang="en-IN" b="1" spc="18" dirty="0">
                <a:latin typeface="Montserrat Light Bold"/>
              </a:rPr>
              <a:t>Health and Beauty: Approximately 1,98,550 in order quantity sold total.</a:t>
            </a:r>
          </a:p>
          <a:p>
            <a:pPr marL="342900" lvl="0" indent="-342900">
              <a:lnSpc>
                <a:spcPct val="107000"/>
              </a:lnSpc>
              <a:buFont typeface="Wingdings" panose="05000000000000000000" pitchFamily="2" charset="2"/>
              <a:buChar char=""/>
            </a:pPr>
            <a:r>
              <a:rPr lang="en-IN" b="1" spc="18" dirty="0">
                <a:latin typeface="Montserrat Light Bold"/>
              </a:rPr>
              <a:t>Most Popular Subcategories:</a:t>
            </a:r>
          </a:p>
          <a:p>
            <a:pPr marL="342900" lvl="0" indent="-342900">
              <a:lnSpc>
                <a:spcPct val="107000"/>
              </a:lnSpc>
              <a:spcAft>
                <a:spcPts val="800"/>
              </a:spcAft>
              <a:buFont typeface="Symbol" panose="05050102010706020507" pitchFamily="18" charset="2"/>
              <a:buChar char=""/>
            </a:pPr>
            <a:r>
              <a:rPr lang="en-IN" b="1" spc="18" dirty="0">
                <a:latin typeface="Montserrat Light Bold"/>
              </a:rPr>
              <a:t>Vitamins &amp; Dietary </a:t>
            </a:r>
            <a:r>
              <a:rPr lang="en-IN" b="1" spc="18" dirty="0" err="1">
                <a:latin typeface="Montserrat Light Bold"/>
              </a:rPr>
              <a:t>Suppliements</a:t>
            </a:r>
            <a:r>
              <a:rPr lang="en-IN" b="1" spc="18" dirty="0">
                <a:latin typeface="Montserrat Light Bold"/>
              </a:rPr>
              <a:t>: Close to 70,553 in order quantity sold total.</a:t>
            </a:r>
          </a:p>
          <a:p>
            <a:pPr>
              <a:lnSpc>
                <a:spcPts val="1881"/>
              </a:lnSpc>
            </a:pPr>
            <a:r>
              <a:rPr lang="en-US" b="1" spc="18" dirty="0">
                <a:latin typeface="Montserrat Light Bold"/>
              </a:rPr>
              <a:t>This data reflects customer preferences and highlights sales performance across different product segments. </a:t>
            </a:r>
          </a:p>
          <a:p>
            <a:endParaRPr lang="en-IN" dirty="0"/>
          </a:p>
        </p:txBody>
      </p:sp>
      <p:sp>
        <p:nvSpPr>
          <p:cNvPr id="6" name="TextBox 6">
            <a:extLst>
              <a:ext uri="{FF2B5EF4-FFF2-40B4-BE49-F238E27FC236}">
                <a16:creationId xmlns:a16="http://schemas.microsoft.com/office/drawing/2014/main" id="{E6CC912E-DA7F-6A08-A7D3-FB137BEEC1C8}"/>
              </a:ext>
            </a:extLst>
          </p:cNvPr>
          <p:cNvSpPr txBox="1"/>
          <p:nvPr/>
        </p:nvSpPr>
        <p:spPr>
          <a:xfrm>
            <a:off x="2909684" y="1024324"/>
            <a:ext cx="5644843" cy="84296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Analysis of Objective Questions</a:t>
            </a:r>
          </a:p>
          <a:p>
            <a:pPr>
              <a:lnSpc>
                <a:spcPts val="3360"/>
              </a:lnSpc>
            </a:pPr>
            <a:endParaRPr lang="en-US" sz="2800" dirty="0">
              <a:solidFill>
                <a:srgbClr val="F8FBFD"/>
              </a:solidFill>
              <a:latin typeface="Montserrat Classic"/>
            </a:endParaRPr>
          </a:p>
        </p:txBody>
      </p:sp>
    </p:spTree>
    <p:extLst>
      <p:ext uri="{BB962C8B-B14F-4D97-AF65-F5344CB8AC3E}">
        <p14:creationId xmlns:p14="http://schemas.microsoft.com/office/powerpoint/2010/main" val="228277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8FB44A-72D5-EE10-6767-E0BA9BF10298}"/>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5" name="TextBox 4">
            <a:extLst>
              <a:ext uri="{FF2B5EF4-FFF2-40B4-BE49-F238E27FC236}">
                <a16:creationId xmlns:a16="http://schemas.microsoft.com/office/drawing/2014/main" id="{04D26ECD-64BE-15D8-2030-750099923941}"/>
              </a:ext>
            </a:extLst>
          </p:cNvPr>
          <p:cNvSpPr txBox="1"/>
          <p:nvPr/>
        </p:nvSpPr>
        <p:spPr>
          <a:xfrm>
            <a:off x="933061" y="1112195"/>
            <a:ext cx="10021079" cy="3293209"/>
          </a:xfrm>
          <a:prstGeom prst="rect">
            <a:avLst/>
          </a:prstGeom>
          <a:noFill/>
        </p:spPr>
        <p:txBody>
          <a:bodyPr wrap="square" rtlCol="0">
            <a:spAutoFit/>
          </a:bodyPr>
          <a:lstStyle/>
          <a:p>
            <a:pPr>
              <a:lnSpc>
                <a:spcPts val="1881"/>
              </a:lnSpc>
            </a:pPr>
            <a:r>
              <a:rPr lang="en-US" b="1" spc="18" dirty="0">
                <a:latin typeface="Montserrat Light Bold"/>
              </a:rPr>
              <a:t>4. Sales Growth Analysis</a:t>
            </a:r>
          </a:p>
          <a:p>
            <a:pPr marL="330329" lvl="1" indent="-165164">
              <a:lnSpc>
                <a:spcPts val="1881"/>
              </a:lnSpc>
              <a:buFont typeface="Arial"/>
              <a:buChar char="•"/>
            </a:pPr>
            <a:r>
              <a:rPr lang="en-US" b="1" spc="18" dirty="0">
                <a:latin typeface="Montserrat Light Bold"/>
              </a:rPr>
              <a:t>YoY Growth:</a:t>
            </a:r>
          </a:p>
          <a:p>
            <a:pPr marL="660657" lvl="2" indent="-220219">
              <a:lnSpc>
                <a:spcPts val="1881"/>
              </a:lnSpc>
              <a:buFont typeface="Arial"/>
              <a:buChar char="⚬"/>
            </a:pPr>
            <a:r>
              <a:rPr lang="en-US" b="1" spc="18" dirty="0">
                <a:latin typeface="Montserrat Light Bold"/>
              </a:rPr>
              <a:t>Measures annual change in sales.</a:t>
            </a:r>
          </a:p>
          <a:p>
            <a:pPr marL="660657" lvl="2" indent="-220219">
              <a:lnSpc>
                <a:spcPts val="1881"/>
              </a:lnSpc>
              <a:buFont typeface="Arial"/>
              <a:buChar char="⚬"/>
            </a:pPr>
            <a:r>
              <a:rPr lang="en-US" b="1" spc="18" dirty="0">
                <a:latin typeface="Montserrat Light Bold"/>
              </a:rPr>
              <a:t>Compares current year to previous year.</a:t>
            </a:r>
          </a:p>
          <a:p>
            <a:pPr marL="660657" lvl="2" indent="-220219">
              <a:lnSpc>
                <a:spcPts val="1881"/>
              </a:lnSpc>
              <a:buFont typeface="Arial"/>
              <a:buChar char="⚬"/>
            </a:pPr>
            <a:r>
              <a:rPr lang="en-US" b="1" spc="18" dirty="0">
                <a:latin typeface="Montserrat Light Bold"/>
              </a:rPr>
              <a:t>Key metric for performance evaluation.</a:t>
            </a:r>
          </a:p>
          <a:p>
            <a:pPr marL="330329" lvl="1" indent="-165164">
              <a:lnSpc>
                <a:spcPts val="1881"/>
              </a:lnSpc>
              <a:buFont typeface="Arial"/>
              <a:buChar char="•"/>
            </a:pPr>
            <a:r>
              <a:rPr lang="en-US" b="1" spc="18" dirty="0">
                <a:latin typeface="Montserrat Light Bold"/>
              </a:rPr>
              <a:t>Steps:</a:t>
            </a:r>
          </a:p>
          <a:p>
            <a:pPr marL="660657" lvl="2" indent="-220219">
              <a:lnSpc>
                <a:spcPts val="1881"/>
              </a:lnSpc>
              <a:buFont typeface="Arial"/>
              <a:buChar char="⚬"/>
            </a:pPr>
            <a:r>
              <a:rPr lang="en-US" b="1" spc="18" dirty="0">
                <a:latin typeface="Montserrat Light Bold"/>
              </a:rPr>
              <a:t>Prepare data with relevant columns.</a:t>
            </a:r>
          </a:p>
          <a:p>
            <a:pPr marL="660657" lvl="2" indent="-220219">
              <a:lnSpc>
                <a:spcPts val="1881"/>
              </a:lnSpc>
              <a:buFont typeface="Arial"/>
              <a:buChar char="⚬"/>
            </a:pPr>
            <a:r>
              <a:rPr lang="en-US" b="1" spc="18" dirty="0">
                <a:latin typeface="Montserrat Light Bold"/>
              </a:rPr>
              <a:t>Create ‘Total Sales by Year’ measure.</a:t>
            </a:r>
          </a:p>
          <a:p>
            <a:pPr marL="660657" lvl="2" indent="-220219">
              <a:lnSpc>
                <a:spcPts val="1881"/>
              </a:lnSpc>
              <a:buFont typeface="Arial"/>
              <a:buChar char="⚬"/>
            </a:pPr>
            <a:r>
              <a:rPr lang="en-US" b="1" spc="18" dirty="0">
                <a:latin typeface="Montserrat Light Bold"/>
              </a:rPr>
              <a:t>Calculate ‘YoY Growth’ using DAX logic.</a:t>
            </a:r>
          </a:p>
          <a:p>
            <a:pPr marL="660657" lvl="2" indent="-220219">
              <a:lnSpc>
                <a:spcPts val="1881"/>
              </a:lnSpc>
              <a:buFont typeface="Arial"/>
              <a:buChar char="⚬"/>
            </a:pPr>
            <a:r>
              <a:rPr lang="en-US" b="1" spc="18" dirty="0">
                <a:latin typeface="Montserrat Light Bold"/>
              </a:rPr>
              <a:t>Visualize data (bar or line chart).</a:t>
            </a:r>
          </a:p>
          <a:p>
            <a:pPr marL="660657" lvl="2" indent="-220219">
              <a:lnSpc>
                <a:spcPts val="1881"/>
              </a:lnSpc>
              <a:buFont typeface="Arial"/>
              <a:buChar char="⚬"/>
            </a:pPr>
            <a:r>
              <a:rPr lang="en-US" b="1" spc="18" dirty="0">
                <a:latin typeface="Montserrat Light Bold"/>
              </a:rPr>
              <a:t>Apply conditional formatting.</a:t>
            </a:r>
          </a:p>
          <a:p>
            <a:pPr marL="660657" lvl="2" indent="-220219">
              <a:lnSpc>
                <a:spcPts val="1881"/>
              </a:lnSpc>
              <a:buFont typeface="Arial"/>
              <a:buChar char="⚬"/>
            </a:pPr>
            <a:r>
              <a:rPr lang="en-US" b="1" spc="18" dirty="0">
                <a:latin typeface="Montserrat Light Bold"/>
              </a:rPr>
              <a:t>Analyze trends for strategic insights.</a:t>
            </a:r>
          </a:p>
          <a:p>
            <a:endParaRPr lang="en-IN" b="1" dirty="0"/>
          </a:p>
        </p:txBody>
      </p:sp>
      <p:sp>
        <p:nvSpPr>
          <p:cNvPr id="6" name="TextBox 6">
            <a:extLst>
              <a:ext uri="{FF2B5EF4-FFF2-40B4-BE49-F238E27FC236}">
                <a16:creationId xmlns:a16="http://schemas.microsoft.com/office/drawing/2014/main" id="{5ACDCA4A-7845-4383-A4D2-B59143DDC6E9}"/>
              </a:ext>
            </a:extLst>
          </p:cNvPr>
          <p:cNvSpPr txBox="1"/>
          <p:nvPr/>
        </p:nvSpPr>
        <p:spPr>
          <a:xfrm>
            <a:off x="4122664" y="421480"/>
            <a:ext cx="5644843" cy="84296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Analysis of Objective Questions</a:t>
            </a:r>
          </a:p>
          <a:p>
            <a:pPr>
              <a:lnSpc>
                <a:spcPts val="3360"/>
              </a:lnSpc>
            </a:pPr>
            <a:endParaRPr lang="en-US" sz="2800" dirty="0">
              <a:solidFill>
                <a:srgbClr val="F8FBFD"/>
              </a:solidFill>
              <a:latin typeface="Montserrat Classic"/>
            </a:endParaRPr>
          </a:p>
        </p:txBody>
      </p:sp>
      <p:pic>
        <p:nvPicPr>
          <p:cNvPr id="3" name="Picture 2">
            <a:extLst>
              <a:ext uri="{FF2B5EF4-FFF2-40B4-BE49-F238E27FC236}">
                <a16:creationId xmlns:a16="http://schemas.microsoft.com/office/drawing/2014/main" id="{0075A806-E29B-9342-D736-EBE82110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044" y="4152121"/>
            <a:ext cx="10688542" cy="2621903"/>
          </a:xfrm>
          <a:prstGeom prst="rect">
            <a:avLst/>
          </a:prstGeom>
        </p:spPr>
      </p:pic>
    </p:spTree>
    <p:extLst>
      <p:ext uri="{BB962C8B-B14F-4D97-AF65-F5344CB8AC3E}">
        <p14:creationId xmlns:p14="http://schemas.microsoft.com/office/powerpoint/2010/main" val="229877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88E26-48AF-8C9F-5B09-C06AB0939C70}"/>
              </a:ext>
            </a:extLst>
          </p:cNvPr>
          <p:cNvSpPr/>
          <p:nvPr/>
        </p:nvSpPr>
        <p:spPr>
          <a:xfrm>
            <a:off x="0" y="0"/>
            <a:ext cx="12192000" cy="6858000"/>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highlight>
                <a:srgbClr val="000080"/>
              </a:highlight>
            </a:endParaRPr>
          </a:p>
        </p:txBody>
      </p:sp>
      <p:sp>
        <p:nvSpPr>
          <p:cNvPr id="5" name="TextBox 13">
            <a:extLst>
              <a:ext uri="{FF2B5EF4-FFF2-40B4-BE49-F238E27FC236}">
                <a16:creationId xmlns:a16="http://schemas.microsoft.com/office/drawing/2014/main" id="{9F05218C-D1F6-AA44-6DE1-94872C359A19}"/>
              </a:ext>
            </a:extLst>
          </p:cNvPr>
          <p:cNvSpPr txBox="1"/>
          <p:nvPr/>
        </p:nvSpPr>
        <p:spPr>
          <a:xfrm>
            <a:off x="466530" y="642637"/>
            <a:ext cx="9526555" cy="2436564"/>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5165" lvl="1">
              <a:lnSpc>
                <a:spcPts val="1881"/>
              </a:lnSpc>
            </a:pPr>
            <a:r>
              <a:rPr lang="en-US" b="1" spc="18" dirty="0">
                <a:latin typeface="Montserrat Light Bold"/>
              </a:rPr>
              <a:t>1. Product Contribution Analysis</a:t>
            </a:r>
          </a:p>
          <a:p>
            <a:pPr marL="330329" lvl="1" indent="-165164">
              <a:lnSpc>
                <a:spcPts val="1881"/>
              </a:lnSpc>
              <a:buFont typeface="Arial"/>
              <a:buChar char="•"/>
            </a:pPr>
            <a:r>
              <a:rPr lang="en-US" b="1" spc="18" dirty="0">
                <a:latin typeface="Montserrat Light Bold"/>
              </a:rPr>
              <a:t>Contribution Margin:</a:t>
            </a:r>
          </a:p>
          <a:p>
            <a:pPr marL="660657" lvl="2" indent="-220219">
              <a:lnSpc>
                <a:spcPts val="1881"/>
              </a:lnSpc>
              <a:buFont typeface="Arial"/>
              <a:buChar char="⚬"/>
            </a:pPr>
            <a:r>
              <a:rPr lang="en-US" b="1" spc="18" dirty="0">
                <a:latin typeface="Montserrat Light Bold"/>
              </a:rPr>
              <a:t>Measures how much each product contributes to covering fixed costs and generating profit.</a:t>
            </a:r>
          </a:p>
          <a:p>
            <a:pPr marL="660657" lvl="2" indent="-220219">
              <a:lnSpc>
                <a:spcPts val="1881"/>
              </a:lnSpc>
              <a:buFont typeface="Arial"/>
              <a:buChar char="⚬"/>
            </a:pPr>
            <a:r>
              <a:rPr lang="en-US" b="1" spc="18" dirty="0">
                <a:latin typeface="Montserrat Light Bold"/>
              </a:rPr>
              <a:t>Calculated as: Sale Price - Variable Cost</a:t>
            </a:r>
          </a:p>
          <a:p>
            <a:pPr marL="330329" lvl="1" indent="-165164">
              <a:lnSpc>
                <a:spcPts val="1881"/>
              </a:lnSpc>
              <a:buFont typeface="Arial"/>
              <a:buChar char="•"/>
            </a:pPr>
            <a:r>
              <a:rPr lang="en-US" b="1" spc="18" dirty="0">
                <a:latin typeface="Montserrat Light Bold"/>
              </a:rPr>
              <a:t>Insights (Till 2020):</a:t>
            </a:r>
          </a:p>
          <a:p>
            <a:pPr marL="660657" lvl="2" indent="-220219">
              <a:lnSpc>
                <a:spcPts val="1881"/>
              </a:lnSpc>
              <a:buFont typeface="Arial"/>
              <a:buChar char="⚬"/>
            </a:pPr>
            <a:r>
              <a:rPr lang="en-US" b="1" spc="18" dirty="0">
                <a:latin typeface="Montserrat Light Bold"/>
              </a:rPr>
              <a:t>Canon EOS 600D: Consistently High Revenue.</a:t>
            </a:r>
          </a:p>
          <a:p>
            <a:pPr marL="660657" lvl="2" indent="-220219">
              <a:lnSpc>
                <a:spcPts val="1881"/>
              </a:lnSpc>
              <a:buFont typeface="Arial"/>
              <a:buChar char="⚬"/>
            </a:pPr>
            <a:r>
              <a:rPr lang="en-US" b="1" spc="18" dirty="0">
                <a:latin typeface="Montserrat Light Bold"/>
              </a:rPr>
              <a:t>Amazon Fire HD 8: Steady Performance.</a:t>
            </a:r>
          </a:p>
          <a:p>
            <a:pPr marL="660657" lvl="2" indent="-220219">
              <a:lnSpc>
                <a:spcPts val="1881"/>
              </a:lnSpc>
              <a:buFont typeface="Arial"/>
              <a:buChar char="⚬"/>
            </a:pPr>
            <a:r>
              <a:rPr lang="en-US" b="1" spc="18" dirty="0">
                <a:latin typeface="Montserrat Light Bold"/>
              </a:rPr>
              <a:t>Samsung Galaxy A02: Moderate Revenue.</a:t>
            </a:r>
          </a:p>
          <a:p>
            <a:pPr marL="660657" lvl="2" indent="-220219">
              <a:lnSpc>
                <a:spcPts val="1881"/>
              </a:lnSpc>
              <a:buFont typeface="Arial"/>
              <a:buChar char="⚬"/>
            </a:pPr>
            <a:r>
              <a:rPr lang="en-US" b="1" spc="18" dirty="0">
                <a:latin typeface="Montserrat Light Bold"/>
              </a:rPr>
              <a:t>Other Products: Varied Results.</a:t>
            </a:r>
          </a:p>
          <a:p>
            <a:pPr>
              <a:lnSpc>
                <a:spcPts val="1881"/>
              </a:lnSpc>
            </a:pPr>
            <a:endParaRPr lang="en-US" sz="1730" b="1" spc="107" dirty="0">
              <a:latin typeface="Montserrat Classic"/>
            </a:endParaRPr>
          </a:p>
        </p:txBody>
      </p:sp>
      <p:sp>
        <p:nvSpPr>
          <p:cNvPr id="6" name="TextBox 12">
            <a:extLst>
              <a:ext uri="{FF2B5EF4-FFF2-40B4-BE49-F238E27FC236}">
                <a16:creationId xmlns:a16="http://schemas.microsoft.com/office/drawing/2014/main" id="{6781505B-59B8-2168-86E7-5854C554A758}"/>
              </a:ext>
            </a:extLst>
          </p:cNvPr>
          <p:cNvSpPr txBox="1"/>
          <p:nvPr/>
        </p:nvSpPr>
        <p:spPr>
          <a:xfrm>
            <a:off x="3138887" y="151574"/>
            <a:ext cx="6421457" cy="39664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360"/>
              </a:lnSpc>
            </a:pPr>
            <a:r>
              <a:rPr lang="en-US" sz="2800" spc="-42" dirty="0">
                <a:solidFill>
                  <a:srgbClr val="053D57"/>
                </a:solidFill>
                <a:latin typeface="Montserrat Classic Bold"/>
              </a:rPr>
              <a:t>Insights from Subjective Questions</a:t>
            </a:r>
          </a:p>
        </p:txBody>
      </p:sp>
      <p:pic>
        <p:nvPicPr>
          <p:cNvPr id="2" name="Picture 1">
            <a:extLst>
              <a:ext uri="{FF2B5EF4-FFF2-40B4-BE49-F238E27FC236}">
                <a16:creationId xmlns:a16="http://schemas.microsoft.com/office/drawing/2014/main" id="{75B28410-F088-4290-03CA-AE481D6F46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540" y="3120750"/>
            <a:ext cx="2698750" cy="1847850"/>
          </a:xfrm>
          <a:prstGeom prst="rect">
            <a:avLst/>
          </a:prstGeom>
          <a:noFill/>
          <a:ln>
            <a:noFill/>
          </a:ln>
        </p:spPr>
      </p:pic>
      <p:pic>
        <p:nvPicPr>
          <p:cNvPr id="3" name="Picture 2">
            <a:extLst>
              <a:ext uri="{FF2B5EF4-FFF2-40B4-BE49-F238E27FC236}">
                <a16:creationId xmlns:a16="http://schemas.microsoft.com/office/drawing/2014/main" id="{5B5B5518-FAD5-35DD-A936-B6268F9A96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441" y="3079201"/>
            <a:ext cx="2844800" cy="1840230"/>
          </a:xfrm>
          <a:prstGeom prst="rect">
            <a:avLst/>
          </a:prstGeom>
          <a:noFill/>
          <a:ln>
            <a:noFill/>
          </a:ln>
        </p:spPr>
      </p:pic>
      <p:pic>
        <p:nvPicPr>
          <p:cNvPr id="7" name="Picture 6">
            <a:extLst>
              <a:ext uri="{FF2B5EF4-FFF2-40B4-BE49-F238E27FC236}">
                <a16:creationId xmlns:a16="http://schemas.microsoft.com/office/drawing/2014/main" id="{8D3D7000-18AB-DD9A-D2C1-08021AF64D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8499" y="3122152"/>
            <a:ext cx="2697480" cy="1865302"/>
          </a:xfrm>
          <a:prstGeom prst="rect">
            <a:avLst/>
          </a:prstGeom>
          <a:noFill/>
          <a:ln>
            <a:noFill/>
          </a:ln>
        </p:spPr>
      </p:pic>
      <p:pic>
        <p:nvPicPr>
          <p:cNvPr id="8" name="Picture 7">
            <a:extLst>
              <a:ext uri="{FF2B5EF4-FFF2-40B4-BE49-F238E27FC236}">
                <a16:creationId xmlns:a16="http://schemas.microsoft.com/office/drawing/2014/main" id="{632C85A1-13E7-869C-FA85-41603EE42F2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540" y="4944213"/>
            <a:ext cx="2698750" cy="1674495"/>
          </a:xfrm>
          <a:prstGeom prst="rect">
            <a:avLst/>
          </a:prstGeom>
          <a:noFill/>
          <a:ln>
            <a:noFill/>
          </a:ln>
        </p:spPr>
      </p:pic>
      <p:pic>
        <p:nvPicPr>
          <p:cNvPr id="9" name="Picture 8">
            <a:extLst>
              <a:ext uri="{FF2B5EF4-FFF2-40B4-BE49-F238E27FC236}">
                <a16:creationId xmlns:a16="http://schemas.microsoft.com/office/drawing/2014/main" id="{8748FE5A-605C-A96D-71FB-43AF9B9F837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7041" y="4944212"/>
            <a:ext cx="2870200" cy="1674495"/>
          </a:xfrm>
          <a:prstGeom prst="rect">
            <a:avLst/>
          </a:prstGeom>
          <a:noFill/>
          <a:ln>
            <a:noFill/>
          </a:ln>
        </p:spPr>
      </p:pic>
      <p:pic>
        <p:nvPicPr>
          <p:cNvPr id="10" name="Picture 9">
            <a:extLst>
              <a:ext uri="{FF2B5EF4-FFF2-40B4-BE49-F238E27FC236}">
                <a16:creationId xmlns:a16="http://schemas.microsoft.com/office/drawing/2014/main" id="{95DCCA12-50D4-340E-69AE-8868384B30F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61393" y="4944212"/>
            <a:ext cx="2731692" cy="1674494"/>
          </a:xfrm>
          <a:prstGeom prst="rect">
            <a:avLst/>
          </a:prstGeom>
          <a:noFill/>
          <a:ln>
            <a:noFill/>
          </a:ln>
        </p:spPr>
      </p:pic>
    </p:spTree>
    <p:extLst>
      <p:ext uri="{BB962C8B-B14F-4D97-AF65-F5344CB8AC3E}">
        <p14:creationId xmlns:p14="http://schemas.microsoft.com/office/powerpoint/2010/main" val="2647461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171</TotalTime>
  <Words>1678</Words>
  <Application>Microsoft Office PowerPoint</Application>
  <PresentationFormat>Widescreen</PresentationFormat>
  <Paragraphs>277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Montserrat Classic</vt:lpstr>
      <vt:lpstr>Montserrat Classic Bold</vt:lpstr>
      <vt:lpstr>Montserrat Light Bold</vt:lpstr>
      <vt:lpstr>Söhne</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Dubey</dc:creator>
  <cp:lastModifiedBy>Ashwin Dubey</cp:lastModifiedBy>
  <cp:revision>12</cp:revision>
  <dcterms:created xsi:type="dcterms:W3CDTF">2024-04-28T10:39:19Z</dcterms:created>
  <dcterms:modified xsi:type="dcterms:W3CDTF">2024-05-07T07:42:47Z</dcterms:modified>
</cp:coreProperties>
</file>