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08:10:21.413"/>
    </inkml:context>
    <inkml:brush xml:id="br0">
      <inkml:brushProperty name="width" value="0.035" units="cm"/>
      <inkml:brushProperty name="height" value="0.035" units="cm"/>
      <inkml:brushProperty name="color" value="#E71224"/>
    </inkml:brush>
  </inkml:definitions>
  <inkml:trace contextRef="#ctx0" brushRef="#br0">5 0 24575,'-5'0'0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960C1-2CFF-4D80-BC95-B847A8429FD6}"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A9139-6C0B-44A1-967D-73CCAEB84CAF}" type="slidenum">
              <a:rPr lang="en-IN" smtClean="0"/>
              <a:t>‹#›</a:t>
            </a:fld>
            <a:endParaRPr lang="en-IN"/>
          </a:p>
        </p:txBody>
      </p:sp>
    </p:spTree>
    <p:extLst>
      <p:ext uri="{BB962C8B-B14F-4D97-AF65-F5344CB8AC3E}">
        <p14:creationId xmlns:p14="http://schemas.microsoft.com/office/powerpoint/2010/main" val="206591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3A9139-6C0B-44A1-967D-73CCAEB84CAF}" type="slidenum">
              <a:rPr lang="en-IN" smtClean="0"/>
              <a:t>2</a:t>
            </a:fld>
            <a:endParaRPr lang="en-IN"/>
          </a:p>
        </p:txBody>
      </p:sp>
    </p:spTree>
    <p:extLst>
      <p:ext uri="{BB962C8B-B14F-4D97-AF65-F5344CB8AC3E}">
        <p14:creationId xmlns:p14="http://schemas.microsoft.com/office/powerpoint/2010/main" val="19294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4884-605A-8348-C463-071CD504D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AD6762-1FB2-91C7-794A-8B090FDDC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0EA38F-7194-2E24-D6B0-9FF29CF07790}"/>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5" name="Footer Placeholder 4">
            <a:extLst>
              <a:ext uri="{FF2B5EF4-FFF2-40B4-BE49-F238E27FC236}">
                <a16:creationId xmlns:a16="http://schemas.microsoft.com/office/drawing/2014/main" id="{91B4E806-FCAC-E0CB-78F4-1F5054C38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82899F-FDBD-A443-AD55-B4B2113612B2}"/>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109146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D450-D416-2D7D-4D8F-F7CF7DFE0C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9E64E5-A19B-346A-4B3C-80D92C7ED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768C4-E788-54F9-02E0-7FF4F437CE2B}"/>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5" name="Footer Placeholder 4">
            <a:extLst>
              <a:ext uri="{FF2B5EF4-FFF2-40B4-BE49-F238E27FC236}">
                <a16:creationId xmlns:a16="http://schemas.microsoft.com/office/drawing/2014/main" id="{6DC8BA77-599D-316C-8E67-BE7243255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1762A-9A79-6B74-7CC6-5D1D064E5557}"/>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298259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A2BEC-0AD8-8FCC-CFFE-8181A5F919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712CB4-6610-51E2-D60D-7AEBFFD04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C6740-5F2E-0924-9C90-546559DB7D8E}"/>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5" name="Footer Placeholder 4">
            <a:extLst>
              <a:ext uri="{FF2B5EF4-FFF2-40B4-BE49-F238E27FC236}">
                <a16:creationId xmlns:a16="http://schemas.microsoft.com/office/drawing/2014/main" id="{BA4AA1EE-F52B-27ED-4521-49FE2F527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1DB25-8E9A-62B7-5328-A7BB23F78DBD}"/>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259891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3036-5B3D-2700-111C-25F3D9638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C8B43A-5380-B8EE-F0A3-2FAD9E7D2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F1E10-5AC6-EEFE-A3D8-30A1E4A19ECA}"/>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5" name="Footer Placeholder 4">
            <a:extLst>
              <a:ext uri="{FF2B5EF4-FFF2-40B4-BE49-F238E27FC236}">
                <a16:creationId xmlns:a16="http://schemas.microsoft.com/office/drawing/2014/main" id="{7D55BC3E-1E26-B467-2787-53B0066CF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56BF6-4495-F760-CC82-4C994AD99BBD}"/>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255874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386A-A145-E1F0-68AB-7F422561F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165B91-B307-D439-F5FA-693773921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2829-80B1-874E-EDE6-466D87047A65}"/>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5" name="Footer Placeholder 4">
            <a:extLst>
              <a:ext uri="{FF2B5EF4-FFF2-40B4-BE49-F238E27FC236}">
                <a16:creationId xmlns:a16="http://schemas.microsoft.com/office/drawing/2014/main" id="{2D560ED5-9B52-E782-BAC6-03CD99395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0BFC7-D718-873C-E22C-F375D53DE4C7}"/>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252000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0CD2-4B2F-03E9-CCBE-C3B398F72B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0607B-C436-31D5-4FC3-3F04569C1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14721A-04DD-B905-2812-524BB76BD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C12265-4A94-E029-8463-36E1B7F70D43}"/>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6" name="Footer Placeholder 5">
            <a:extLst>
              <a:ext uri="{FF2B5EF4-FFF2-40B4-BE49-F238E27FC236}">
                <a16:creationId xmlns:a16="http://schemas.microsoft.com/office/drawing/2014/main" id="{FD6959C9-F95A-2238-ACBA-51CA074DF2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3219A-CCB2-1708-B68F-AAADE5EB82C5}"/>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143643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978-233D-D489-A1C8-83C83028EB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579620-EDAB-9543-F6DB-57AC5D34C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0CB24-A62D-1C08-B4D2-03D007550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B17261-A9D2-7F39-9473-562C3F9B2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A653E-2961-EAB2-7592-C2FB9218D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56E122-C0A9-312E-44BA-9031787E0CC1}"/>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8" name="Footer Placeholder 7">
            <a:extLst>
              <a:ext uri="{FF2B5EF4-FFF2-40B4-BE49-F238E27FC236}">
                <a16:creationId xmlns:a16="http://schemas.microsoft.com/office/drawing/2014/main" id="{CEF7FA09-AF01-8BF2-BB0A-13EEB92708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D47BDB-6AAC-C25C-6E3D-23E1BDBF922C}"/>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260893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CA5B-6CFF-C394-60C5-0C7D3A362D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D8BDFB-D8A1-6602-570C-46767032E0D3}"/>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4" name="Footer Placeholder 3">
            <a:extLst>
              <a:ext uri="{FF2B5EF4-FFF2-40B4-BE49-F238E27FC236}">
                <a16:creationId xmlns:a16="http://schemas.microsoft.com/office/drawing/2014/main" id="{59744AC0-D094-AAE2-C785-DE3BB10497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1A3F63-8041-B873-D96E-64DA14ADAFAB}"/>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220861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ED0F1-D6E6-7E8A-9699-4501DC25C38D}"/>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3" name="Footer Placeholder 2">
            <a:extLst>
              <a:ext uri="{FF2B5EF4-FFF2-40B4-BE49-F238E27FC236}">
                <a16:creationId xmlns:a16="http://schemas.microsoft.com/office/drawing/2014/main" id="{8F214622-C4ED-0CEB-280D-E377B68AE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D1CE73-1603-B190-E76F-3FC644F640FF}"/>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130066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D2BF-5074-9C05-F743-ABFD3C2F0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454BA5-BDC9-B736-4DD2-681047BC9D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BD55B4-AE4D-E34B-E437-6E21300A6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B6129-C828-CE4F-B129-B180A5DCD969}"/>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6" name="Footer Placeholder 5">
            <a:extLst>
              <a:ext uri="{FF2B5EF4-FFF2-40B4-BE49-F238E27FC236}">
                <a16:creationId xmlns:a16="http://schemas.microsoft.com/office/drawing/2014/main" id="{17371D2C-58DE-1DCF-92AE-7A559ACCF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72CB0-DBB0-A783-6BDF-4E2BF7ADFB6F}"/>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148362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E78A-1BA5-8379-6EB3-8364F7C8A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159713-7754-F72B-4D8C-3BB91DAAF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706606-867D-C06C-27C2-A0520389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0E8A2-67D8-C5B5-1994-F14E1AE61372}"/>
              </a:ext>
            </a:extLst>
          </p:cNvPr>
          <p:cNvSpPr>
            <a:spLocks noGrp="1"/>
          </p:cNvSpPr>
          <p:nvPr>
            <p:ph type="dt" sz="half" idx="10"/>
          </p:nvPr>
        </p:nvSpPr>
        <p:spPr/>
        <p:txBody>
          <a:bodyPr/>
          <a:lstStyle/>
          <a:p>
            <a:fld id="{4F9B510F-235A-439E-B907-C5F161F3B104}" type="datetimeFigureOut">
              <a:rPr lang="en-IN" smtClean="0"/>
              <a:t>06-04-2024</a:t>
            </a:fld>
            <a:endParaRPr lang="en-IN"/>
          </a:p>
        </p:txBody>
      </p:sp>
      <p:sp>
        <p:nvSpPr>
          <p:cNvPr id="6" name="Footer Placeholder 5">
            <a:extLst>
              <a:ext uri="{FF2B5EF4-FFF2-40B4-BE49-F238E27FC236}">
                <a16:creationId xmlns:a16="http://schemas.microsoft.com/office/drawing/2014/main" id="{F550E2FC-5A80-DE7F-DD65-906FD7783B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0D1A66-3606-EE7A-B0C2-2A4765D60503}"/>
              </a:ext>
            </a:extLst>
          </p:cNvPr>
          <p:cNvSpPr>
            <a:spLocks noGrp="1"/>
          </p:cNvSpPr>
          <p:nvPr>
            <p:ph type="sldNum" sz="quarter" idx="12"/>
          </p:nvPr>
        </p:nvSpPr>
        <p:spPr/>
        <p:txBody>
          <a:bodyPr/>
          <a:lstStyle/>
          <a:p>
            <a:fld id="{9177D1B9-B528-4DBF-B7AC-551319D16DCC}" type="slidenum">
              <a:rPr lang="en-IN" smtClean="0"/>
              <a:t>‹#›</a:t>
            </a:fld>
            <a:endParaRPr lang="en-IN"/>
          </a:p>
        </p:txBody>
      </p:sp>
    </p:spTree>
    <p:extLst>
      <p:ext uri="{BB962C8B-B14F-4D97-AF65-F5344CB8AC3E}">
        <p14:creationId xmlns:p14="http://schemas.microsoft.com/office/powerpoint/2010/main" val="38724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1191C-D364-0EBD-DE7E-42DA5B289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4C9E85-FB7F-61C9-83DE-5DED81C60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CEC02-5100-D8F4-830A-75CC6F9FB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510F-235A-439E-B907-C5F161F3B104}" type="datetimeFigureOut">
              <a:rPr lang="en-IN" smtClean="0"/>
              <a:t>06-04-2024</a:t>
            </a:fld>
            <a:endParaRPr lang="en-IN"/>
          </a:p>
        </p:txBody>
      </p:sp>
      <p:sp>
        <p:nvSpPr>
          <p:cNvPr id="5" name="Footer Placeholder 4">
            <a:extLst>
              <a:ext uri="{FF2B5EF4-FFF2-40B4-BE49-F238E27FC236}">
                <a16:creationId xmlns:a16="http://schemas.microsoft.com/office/drawing/2014/main" id="{A7C2CDD2-7A08-2E29-51D9-0DDE955A8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FDDE52-19BF-364D-4159-CFB66D0D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7D1B9-B528-4DBF-B7AC-551319D16DCC}" type="slidenum">
              <a:rPr lang="en-IN" smtClean="0"/>
              <a:t>‹#›</a:t>
            </a:fld>
            <a:endParaRPr lang="en-IN"/>
          </a:p>
        </p:txBody>
      </p:sp>
    </p:spTree>
    <p:extLst>
      <p:ext uri="{BB962C8B-B14F-4D97-AF65-F5344CB8AC3E}">
        <p14:creationId xmlns:p14="http://schemas.microsoft.com/office/powerpoint/2010/main" val="3416801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BF3709-E1A2-EC76-8C7F-A23624DDD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0488"/>
            <a:ext cx="12192000" cy="7038974"/>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68068CB-7588-566F-F7C7-5CE5EC3D8F8B}"/>
                  </a:ext>
                </a:extLst>
              </p14:cNvPr>
              <p14:cNvContentPartPr/>
              <p14:nvPr/>
            </p14:nvContentPartPr>
            <p14:xfrm>
              <a:off x="6627780" y="2276460"/>
              <a:ext cx="2160" cy="360"/>
            </p14:xfrm>
          </p:contentPart>
        </mc:Choice>
        <mc:Fallback xmlns="">
          <p:pic>
            <p:nvPicPr>
              <p:cNvPr id="12" name="Ink 11">
                <a:extLst>
                  <a:ext uri="{FF2B5EF4-FFF2-40B4-BE49-F238E27FC236}">
                    <a16:creationId xmlns:a16="http://schemas.microsoft.com/office/drawing/2014/main" id="{C68068CB-7588-566F-F7C7-5CE5EC3D8F8B}"/>
                  </a:ext>
                </a:extLst>
              </p:cNvPr>
              <p:cNvPicPr/>
              <p:nvPr/>
            </p:nvPicPr>
            <p:blipFill>
              <a:blip r:embed="rId4"/>
              <a:stretch>
                <a:fillRect/>
              </a:stretch>
            </p:blipFill>
            <p:spPr>
              <a:xfrm>
                <a:off x="6621660" y="2270340"/>
                <a:ext cx="14400" cy="12600"/>
              </a:xfrm>
              <a:prstGeom prst="rect">
                <a:avLst/>
              </a:prstGeom>
            </p:spPr>
          </p:pic>
        </mc:Fallback>
      </mc:AlternateContent>
      <p:pic>
        <p:nvPicPr>
          <p:cNvPr id="19" name="Picture 18">
            <a:extLst>
              <a:ext uri="{FF2B5EF4-FFF2-40B4-BE49-F238E27FC236}">
                <a16:creationId xmlns:a16="http://schemas.microsoft.com/office/drawing/2014/main" id="{323946BF-D2E9-D29D-ECBB-DD922ABD6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998" y="1282888"/>
            <a:ext cx="5727560" cy="4292223"/>
          </a:xfrm>
          <a:prstGeom prst="rect">
            <a:avLst/>
          </a:prstGeom>
        </p:spPr>
      </p:pic>
      <p:sp>
        <p:nvSpPr>
          <p:cNvPr id="20" name="TextBox 19">
            <a:extLst>
              <a:ext uri="{FF2B5EF4-FFF2-40B4-BE49-F238E27FC236}">
                <a16:creationId xmlns:a16="http://schemas.microsoft.com/office/drawing/2014/main" id="{5F2D4132-4138-BBBC-822D-770FD3EB2651}"/>
              </a:ext>
            </a:extLst>
          </p:cNvPr>
          <p:cNvSpPr txBox="1"/>
          <p:nvPr/>
        </p:nvSpPr>
        <p:spPr>
          <a:xfrm>
            <a:off x="559837" y="326571"/>
            <a:ext cx="11087618" cy="646331"/>
          </a:xfrm>
          <a:prstGeom prst="rect">
            <a:avLst/>
          </a:prstGeom>
          <a:noFill/>
        </p:spPr>
        <p:txBody>
          <a:bodyPr wrap="square" rtlCol="0">
            <a:spAutoFit/>
          </a:bodyPr>
          <a:lstStyle/>
          <a:p>
            <a:r>
              <a:rPr lang="en-US" dirty="0">
                <a:solidFill>
                  <a:schemeClr val="bg1"/>
                </a:solidFill>
              </a:rPr>
              <a:t>Suggested Country                                                                                      Canada         Sri Lanka          Australia       Singapore</a:t>
            </a:r>
          </a:p>
          <a:p>
            <a:r>
              <a:rPr lang="en-US" dirty="0">
                <a:solidFill>
                  <a:schemeClr val="bg1"/>
                </a:solidFill>
              </a:rPr>
              <a:t>         </a:t>
            </a:r>
            <a:endParaRPr lang="en-IN" dirty="0">
              <a:solidFill>
                <a:schemeClr val="bg1"/>
              </a:solidFill>
            </a:endParaRPr>
          </a:p>
        </p:txBody>
      </p:sp>
      <p:sp>
        <p:nvSpPr>
          <p:cNvPr id="2" name="TextBox 1">
            <a:extLst>
              <a:ext uri="{FF2B5EF4-FFF2-40B4-BE49-F238E27FC236}">
                <a16:creationId xmlns:a16="http://schemas.microsoft.com/office/drawing/2014/main" id="{7BEFB40F-2321-E4C4-78C2-768CB9EF393E}"/>
              </a:ext>
            </a:extLst>
          </p:cNvPr>
          <p:cNvSpPr txBox="1"/>
          <p:nvPr/>
        </p:nvSpPr>
        <p:spPr>
          <a:xfrm>
            <a:off x="771747" y="1554332"/>
            <a:ext cx="6244873" cy="1011624"/>
          </a:xfrm>
          <a:prstGeom prst="rect">
            <a:avLst/>
          </a:prstGeom>
          <a:noFill/>
        </p:spPr>
        <p:txBody>
          <a:bodyPr wrap="square">
            <a:spAutoFit/>
          </a:bodyPr>
          <a:lstStyle/>
          <a:p>
            <a:pPr>
              <a:lnSpc>
                <a:spcPts val="6201"/>
              </a:lnSpc>
            </a:pPr>
            <a:r>
              <a:rPr lang="en-US" sz="9600" dirty="0" err="1">
                <a:solidFill>
                  <a:srgbClr val="FFFF00"/>
                </a:solidFill>
                <a:latin typeface="Anton"/>
              </a:rPr>
              <a:t>zomato</a:t>
            </a:r>
            <a:endParaRPr lang="en-US" sz="9600" dirty="0">
              <a:solidFill>
                <a:srgbClr val="FFFF00"/>
              </a:solidFill>
              <a:latin typeface="Anton"/>
            </a:endParaRPr>
          </a:p>
        </p:txBody>
      </p:sp>
      <p:sp>
        <p:nvSpPr>
          <p:cNvPr id="3" name="TextBox 2">
            <a:extLst>
              <a:ext uri="{FF2B5EF4-FFF2-40B4-BE49-F238E27FC236}">
                <a16:creationId xmlns:a16="http://schemas.microsoft.com/office/drawing/2014/main" id="{93E9D7B0-2898-76A0-1494-04A6519B4531}"/>
              </a:ext>
            </a:extLst>
          </p:cNvPr>
          <p:cNvSpPr txBox="1"/>
          <p:nvPr/>
        </p:nvSpPr>
        <p:spPr>
          <a:xfrm>
            <a:off x="572485" y="5332752"/>
            <a:ext cx="6711404" cy="738664"/>
          </a:xfrm>
          <a:prstGeom prst="rect">
            <a:avLst/>
          </a:prstGeom>
          <a:noFill/>
        </p:spPr>
        <p:txBody>
          <a:bodyPr wrap="square" rtlCol="0">
            <a:spAutoFit/>
          </a:bodyPr>
          <a:lstStyle/>
          <a:p>
            <a:r>
              <a:rPr lang="en-US" sz="2400" b="1" dirty="0">
                <a:solidFill>
                  <a:schemeClr val="bg2"/>
                </a:solidFill>
              </a:rPr>
              <a:t>ASHWIN DUBEY</a:t>
            </a:r>
          </a:p>
          <a:p>
            <a:r>
              <a:rPr lang="en-US" dirty="0">
                <a:solidFill>
                  <a:schemeClr val="bg2"/>
                </a:solidFill>
              </a:rPr>
              <a:t>ashwindubey1051994@gmail.com</a:t>
            </a:r>
          </a:p>
        </p:txBody>
      </p:sp>
      <p:sp>
        <p:nvSpPr>
          <p:cNvPr id="5" name="Rectangle: Rounded Corners 4">
            <a:extLst>
              <a:ext uri="{FF2B5EF4-FFF2-40B4-BE49-F238E27FC236}">
                <a16:creationId xmlns:a16="http://schemas.microsoft.com/office/drawing/2014/main" id="{0FBA63EF-44DA-C439-13AD-2A378ACFE386}"/>
              </a:ext>
            </a:extLst>
          </p:cNvPr>
          <p:cNvSpPr/>
          <p:nvPr/>
        </p:nvSpPr>
        <p:spPr>
          <a:xfrm>
            <a:off x="827731" y="3688111"/>
            <a:ext cx="6188889" cy="67708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3600" b="1" dirty="0">
                <a:highlight>
                  <a:srgbClr val="800000"/>
                </a:highlight>
              </a:rPr>
              <a:t> DATA ANALYSIS</a:t>
            </a:r>
            <a:endParaRPr lang="en-IN" sz="3600" b="1" dirty="0">
              <a:highlight>
                <a:srgbClr val="800000"/>
              </a:highlight>
            </a:endParaRPr>
          </a:p>
        </p:txBody>
      </p:sp>
    </p:spTree>
    <p:extLst>
      <p:ext uri="{BB962C8B-B14F-4D97-AF65-F5344CB8AC3E}">
        <p14:creationId xmlns:p14="http://schemas.microsoft.com/office/powerpoint/2010/main" val="226216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38974"/>
          </a:xfrm>
          <a:prstGeom prst="rect">
            <a:avLst/>
          </a:prstGeom>
        </p:spPr>
      </p:pic>
      <p:sp>
        <p:nvSpPr>
          <p:cNvPr id="54" name="TextBox 14">
            <a:extLst>
              <a:ext uri="{FF2B5EF4-FFF2-40B4-BE49-F238E27FC236}">
                <a16:creationId xmlns:a16="http://schemas.microsoft.com/office/drawing/2014/main" id="{1DC304AF-99A8-909C-3501-70CE353087CF}"/>
              </a:ext>
            </a:extLst>
          </p:cNvPr>
          <p:cNvSpPr txBox="1"/>
          <p:nvPr/>
        </p:nvSpPr>
        <p:spPr>
          <a:xfrm>
            <a:off x="1159328" y="694382"/>
            <a:ext cx="8319312" cy="1341120"/>
          </a:xfrm>
          <a:prstGeom prst="rect">
            <a:avLst/>
          </a:prstGeom>
        </p:spPr>
        <p:txBody>
          <a:bodyPr lIns="0" tIns="0" rIns="0" bIns="0" rtlCol="0" anchor="t">
            <a:spAutoFit/>
          </a:bodyPr>
          <a:lstStyle/>
          <a:p>
            <a:pPr>
              <a:lnSpc>
                <a:spcPts val="5265"/>
              </a:lnSpc>
            </a:pPr>
            <a:r>
              <a:rPr lang="en-US" sz="4500" dirty="0">
                <a:solidFill>
                  <a:srgbClr val="FFFFFF"/>
                </a:solidFill>
                <a:latin typeface="Anton"/>
              </a:rPr>
              <a:t>CUISINES ANALYSIS</a:t>
            </a:r>
          </a:p>
          <a:p>
            <a:pPr>
              <a:lnSpc>
                <a:spcPts val="5265"/>
              </a:lnSpc>
            </a:pPr>
            <a:r>
              <a:rPr lang="en-US" sz="4500" dirty="0">
                <a:solidFill>
                  <a:srgbClr val="FFFFFF"/>
                </a:solidFill>
                <a:latin typeface="Anton"/>
              </a:rPr>
              <a:t>CUISINES WITH TOP RATINGS</a:t>
            </a:r>
          </a:p>
        </p:txBody>
      </p:sp>
      <p:sp>
        <p:nvSpPr>
          <p:cNvPr id="56" name="TextBox 55">
            <a:extLst>
              <a:ext uri="{FF2B5EF4-FFF2-40B4-BE49-F238E27FC236}">
                <a16:creationId xmlns:a16="http://schemas.microsoft.com/office/drawing/2014/main" id="{957D5D8B-C622-8F0D-01C3-CA6834017B85}"/>
              </a:ext>
            </a:extLst>
          </p:cNvPr>
          <p:cNvSpPr txBox="1"/>
          <p:nvPr/>
        </p:nvSpPr>
        <p:spPr>
          <a:xfrm>
            <a:off x="1075353" y="2606662"/>
            <a:ext cx="6162868" cy="3268202"/>
          </a:xfrm>
          <a:prstGeom prst="rect">
            <a:avLst/>
          </a:prstGeom>
          <a:noFill/>
        </p:spPr>
        <p:txBody>
          <a:bodyPr wrap="square">
            <a:spAutoFit/>
          </a:bodyPr>
          <a:lstStyle/>
          <a:p>
            <a:pPr algn="l">
              <a:lnSpc>
                <a:spcPts val="3639"/>
              </a:lnSpc>
              <a:spcBef>
                <a:spcPct val="0"/>
              </a:spcBef>
            </a:pPr>
            <a:r>
              <a:rPr lang="en-US" sz="1800" u="none" strike="noStrike" dirty="0">
                <a:solidFill>
                  <a:srgbClr val="FFFFFF"/>
                </a:solidFill>
                <a:latin typeface="Open Sans"/>
              </a:rPr>
              <a:t>Culinary choices wield significant influence on ratings, as evidenced by a two-step analysis. The first pivot table dissects country-specific restaurant ratings, guiding adaptation to local preferences. Simultaneously, the second pivot table provides a broader global perspective, underlining the pivotal role of culinary choices in shaping customer satisfaction.</a:t>
            </a:r>
          </a:p>
        </p:txBody>
      </p:sp>
      <p:sp>
        <p:nvSpPr>
          <p:cNvPr id="58" name="TextBox 57">
            <a:extLst>
              <a:ext uri="{FF2B5EF4-FFF2-40B4-BE49-F238E27FC236}">
                <a16:creationId xmlns:a16="http://schemas.microsoft.com/office/drawing/2014/main" id="{E3622781-CA7B-6430-DD19-B92601E7ADD9}"/>
              </a:ext>
            </a:extLst>
          </p:cNvPr>
          <p:cNvSpPr txBox="1"/>
          <p:nvPr/>
        </p:nvSpPr>
        <p:spPr>
          <a:xfrm>
            <a:off x="7473432" y="1364942"/>
            <a:ext cx="6162868" cy="5528437"/>
          </a:xfrm>
          <a:prstGeom prst="rect">
            <a:avLst/>
          </a:prstGeom>
          <a:noFill/>
        </p:spPr>
        <p:txBody>
          <a:bodyPr wrap="square">
            <a:spAutoFit/>
          </a:bodyPr>
          <a:lstStyle/>
          <a:p>
            <a:pPr marL="604519" lvl="1" indent="-302260" algn="l">
              <a:lnSpc>
                <a:spcPts val="3919"/>
              </a:lnSpc>
              <a:spcBef>
                <a:spcPct val="0"/>
              </a:spcBef>
              <a:buFont typeface="Arial"/>
              <a:buChar char="•"/>
            </a:pPr>
            <a:r>
              <a:rPr lang="en-US" sz="1600" dirty="0">
                <a:solidFill>
                  <a:srgbClr val="FFFFFF"/>
                </a:solidFill>
                <a:latin typeface="Open Sans"/>
              </a:rPr>
              <a:t>P</a:t>
            </a:r>
            <a:r>
              <a:rPr lang="en-US" sz="1600" u="none" strike="noStrike" dirty="0">
                <a:solidFill>
                  <a:srgbClr val="FFFFFF"/>
                </a:solidFill>
                <a:latin typeface="Open Sans"/>
              </a:rPr>
              <a:t>izza</a:t>
            </a:r>
          </a:p>
          <a:p>
            <a:pPr marL="604519" lvl="1" indent="-302260" algn="l">
              <a:lnSpc>
                <a:spcPts val="3919"/>
              </a:lnSpc>
              <a:spcBef>
                <a:spcPct val="0"/>
              </a:spcBef>
              <a:buFont typeface="Arial"/>
              <a:buChar char="•"/>
            </a:pPr>
            <a:r>
              <a:rPr lang="en-US" sz="1600" u="none" strike="noStrike" dirty="0">
                <a:solidFill>
                  <a:srgbClr val="FFFFFF"/>
                </a:solidFill>
                <a:latin typeface="Open Sans"/>
              </a:rPr>
              <a:t>Mediterranean</a:t>
            </a:r>
          </a:p>
          <a:p>
            <a:pPr marL="604519" lvl="1" indent="-302260" algn="l">
              <a:lnSpc>
                <a:spcPts val="3919"/>
              </a:lnSpc>
              <a:spcBef>
                <a:spcPct val="0"/>
              </a:spcBef>
              <a:buFont typeface="Arial"/>
              <a:buChar char="•"/>
            </a:pPr>
            <a:r>
              <a:rPr lang="en-US" sz="1600" u="none" strike="noStrike" dirty="0">
                <a:solidFill>
                  <a:srgbClr val="FFFFFF"/>
                </a:solidFill>
                <a:latin typeface="Open Sans"/>
              </a:rPr>
              <a:t>Australian</a:t>
            </a:r>
          </a:p>
          <a:p>
            <a:pPr marL="604519" lvl="1" indent="-302260" algn="l">
              <a:lnSpc>
                <a:spcPts val="3919"/>
              </a:lnSpc>
              <a:spcBef>
                <a:spcPct val="0"/>
              </a:spcBef>
              <a:buFont typeface="Arial"/>
              <a:buChar char="•"/>
            </a:pPr>
            <a:r>
              <a:rPr lang="en-US" sz="1600" u="none" strike="noStrike" dirty="0">
                <a:solidFill>
                  <a:srgbClr val="FFFFFF"/>
                </a:solidFill>
                <a:latin typeface="Open Sans"/>
              </a:rPr>
              <a:t>Italian</a:t>
            </a:r>
          </a:p>
          <a:p>
            <a:pPr marL="604519" lvl="1" indent="-302260" algn="l">
              <a:lnSpc>
                <a:spcPts val="3919"/>
              </a:lnSpc>
              <a:spcBef>
                <a:spcPct val="0"/>
              </a:spcBef>
              <a:buFont typeface="Arial"/>
              <a:buChar char="•"/>
            </a:pPr>
            <a:r>
              <a:rPr lang="en-US" sz="1600" u="none" strike="noStrike" dirty="0">
                <a:solidFill>
                  <a:srgbClr val="FFFFFF"/>
                </a:solidFill>
                <a:latin typeface="Open Sans"/>
              </a:rPr>
              <a:t>Chinese</a:t>
            </a:r>
          </a:p>
          <a:p>
            <a:pPr marL="604519" lvl="1" indent="-302260" algn="l">
              <a:lnSpc>
                <a:spcPts val="3919"/>
              </a:lnSpc>
              <a:spcBef>
                <a:spcPct val="0"/>
              </a:spcBef>
              <a:buFont typeface="Arial"/>
              <a:buChar char="•"/>
            </a:pPr>
            <a:r>
              <a:rPr lang="en-US" sz="1600" u="none" strike="noStrike" dirty="0">
                <a:solidFill>
                  <a:srgbClr val="FFFFFF"/>
                </a:solidFill>
                <a:latin typeface="Open Sans"/>
              </a:rPr>
              <a:t>Bakery</a:t>
            </a:r>
          </a:p>
          <a:p>
            <a:pPr marL="604519" lvl="1" indent="-302260" algn="l">
              <a:lnSpc>
                <a:spcPts val="3919"/>
              </a:lnSpc>
              <a:spcBef>
                <a:spcPct val="0"/>
              </a:spcBef>
              <a:buFont typeface="Arial"/>
              <a:buChar char="•"/>
            </a:pPr>
            <a:r>
              <a:rPr lang="en-US" sz="1600" u="none" strike="noStrike" dirty="0">
                <a:solidFill>
                  <a:srgbClr val="FFFFFF"/>
                </a:solidFill>
                <a:latin typeface="Open Sans"/>
              </a:rPr>
              <a:t>Seafood</a:t>
            </a:r>
          </a:p>
          <a:p>
            <a:pPr marL="604519" lvl="1" indent="-302260" algn="l">
              <a:lnSpc>
                <a:spcPts val="3919"/>
              </a:lnSpc>
              <a:spcBef>
                <a:spcPct val="0"/>
              </a:spcBef>
              <a:buFont typeface="Arial"/>
              <a:buChar char="•"/>
            </a:pPr>
            <a:r>
              <a:rPr lang="en-US" sz="1600" u="none" strike="noStrike" dirty="0">
                <a:solidFill>
                  <a:srgbClr val="FFFFFF"/>
                </a:solidFill>
                <a:latin typeface="Open Sans"/>
              </a:rPr>
              <a:t>American</a:t>
            </a:r>
          </a:p>
          <a:p>
            <a:pPr marL="604519" lvl="1" indent="-302260" algn="l">
              <a:lnSpc>
                <a:spcPts val="3919"/>
              </a:lnSpc>
              <a:spcBef>
                <a:spcPct val="0"/>
              </a:spcBef>
              <a:buFont typeface="Arial"/>
              <a:buChar char="•"/>
            </a:pPr>
            <a:r>
              <a:rPr lang="en-US" sz="1600" u="none" strike="noStrike" dirty="0">
                <a:solidFill>
                  <a:srgbClr val="FFFFFF"/>
                </a:solidFill>
                <a:latin typeface="Open Sans"/>
              </a:rPr>
              <a:t>Continental</a:t>
            </a:r>
          </a:p>
          <a:p>
            <a:pPr marL="604519" lvl="1" indent="-302260" algn="l">
              <a:lnSpc>
                <a:spcPts val="3919"/>
              </a:lnSpc>
              <a:spcBef>
                <a:spcPct val="0"/>
              </a:spcBef>
              <a:buFont typeface="Arial"/>
              <a:buChar char="•"/>
            </a:pPr>
            <a:r>
              <a:rPr lang="en-US" sz="1600" u="none" strike="noStrike" dirty="0">
                <a:solidFill>
                  <a:srgbClr val="FFFFFF"/>
                </a:solidFill>
                <a:latin typeface="Open Sans"/>
              </a:rPr>
              <a:t>Desserts</a:t>
            </a:r>
          </a:p>
          <a:p>
            <a:pPr marL="604519" lvl="1" indent="-302260" algn="l">
              <a:lnSpc>
                <a:spcPts val="3919"/>
              </a:lnSpc>
              <a:spcBef>
                <a:spcPct val="0"/>
              </a:spcBef>
              <a:buFont typeface="Arial"/>
              <a:buChar char="•"/>
            </a:pPr>
            <a:r>
              <a:rPr lang="en-US" sz="1600" u="none" strike="noStrike" dirty="0">
                <a:solidFill>
                  <a:srgbClr val="FFFFFF"/>
                </a:solidFill>
                <a:latin typeface="Open Sans"/>
              </a:rPr>
              <a:t>Beverages</a:t>
            </a:r>
          </a:p>
        </p:txBody>
      </p:sp>
      <p:sp>
        <p:nvSpPr>
          <p:cNvPr id="60" name="TextBox 59">
            <a:extLst>
              <a:ext uri="{FF2B5EF4-FFF2-40B4-BE49-F238E27FC236}">
                <a16:creationId xmlns:a16="http://schemas.microsoft.com/office/drawing/2014/main" id="{10A63B4F-DF60-01B9-CF16-4D69BFD9679D}"/>
              </a:ext>
            </a:extLst>
          </p:cNvPr>
          <p:cNvSpPr txBox="1"/>
          <p:nvPr/>
        </p:nvSpPr>
        <p:spPr>
          <a:xfrm>
            <a:off x="7735078" y="995610"/>
            <a:ext cx="6848668" cy="369332"/>
          </a:xfrm>
          <a:prstGeom prst="rect">
            <a:avLst/>
          </a:prstGeom>
          <a:noFill/>
        </p:spPr>
        <p:txBody>
          <a:bodyPr wrap="square">
            <a:spAutoFit/>
          </a:bodyPr>
          <a:lstStyle/>
          <a:p>
            <a:r>
              <a:rPr lang="en-US" sz="1800" dirty="0">
                <a:solidFill>
                  <a:srgbClr val="FFFFFF"/>
                </a:solidFill>
                <a:latin typeface="Anton"/>
              </a:rPr>
              <a:t>CUISINES</a:t>
            </a:r>
            <a:endParaRPr lang="en-IN" dirty="0"/>
          </a:p>
        </p:txBody>
      </p:sp>
    </p:spTree>
    <p:extLst>
      <p:ext uri="{BB962C8B-B14F-4D97-AF65-F5344CB8AC3E}">
        <p14:creationId xmlns:p14="http://schemas.microsoft.com/office/powerpoint/2010/main" val="307707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4" y="0"/>
            <a:ext cx="12192000" cy="7038974"/>
          </a:xfrm>
          <a:prstGeom prst="rect">
            <a:avLst/>
          </a:prstGeom>
        </p:spPr>
      </p:pic>
      <p:sp>
        <p:nvSpPr>
          <p:cNvPr id="3" name="TextBox 2">
            <a:extLst>
              <a:ext uri="{FF2B5EF4-FFF2-40B4-BE49-F238E27FC236}">
                <a16:creationId xmlns:a16="http://schemas.microsoft.com/office/drawing/2014/main" id="{CA6FBFBD-B34C-332C-388C-7FD70341A4DA}"/>
              </a:ext>
            </a:extLst>
          </p:cNvPr>
          <p:cNvSpPr txBox="1"/>
          <p:nvPr/>
        </p:nvSpPr>
        <p:spPr>
          <a:xfrm>
            <a:off x="5066134" y="89268"/>
            <a:ext cx="2059732" cy="709746"/>
          </a:xfrm>
          <a:prstGeom prst="rect">
            <a:avLst/>
          </a:prstGeom>
          <a:noFill/>
        </p:spPr>
        <p:txBody>
          <a:bodyPr wrap="square">
            <a:spAutoFit/>
          </a:bodyPr>
          <a:lstStyle/>
          <a:p>
            <a:pPr>
              <a:lnSpc>
                <a:spcPts val="5265"/>
              </a:lnSpc>
            </a:pPr>
            <a:r>
              <a:rPr lang="en-US" sz="3200" dirty="0">
                <a:solidFill>
                  <a:srgbClr val="FFFFFF"/>
                </a:solidFill>
                <a:latin typeface="Anton"/>
              </a:rPr>
              <a:t>DASHBOARD</a:t>
            </a:r>
          </a:p>
        </p:txBody>
      </p:sp>
      <p:pic>
        <p:nvPicPr>
          <p:cNvPr id="6" name="Picture 5">
            <a:extLst>
              <a:ext uri="{FF2B5EF4-FFF2-40B4-BE49-F238E27FC236}">
                <a16:creationId xmlns:a16="http://schemas.microsoft.com/office/drawing/2014/main" id="{BD3179BE-D34A-F885-4741-0C6F1D2EF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51" y="1252925"/>
            <a:ext cx="11793894" cy="5515807"/>
          </a:xfrm>
          <a:prstGeom prst="rect">
            <a:avLst/>
          </a:prstGeom>
        </p:spPr>
      </p:pic>
    </p:spTree>
    <p:extLst>
      <p:ext uri="{BB962C8B-B14F-4D97-AF65-F5344CB8AC3E}">
        <p14:creationId xmlns:p14="http://schemas.microsoft.com/office/powerpoint/2010/main" val="142593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 y="0"/>
            <a:ext cx="12192000" cy="7038974"/>
          </a:xfrm>
          <a:prstGeom prst="rect">
            <a:avLst/>
          </a:prstGeom>
        </p:spPr>
      </p:pic>
      <p:sp>
        <p:nvSpPr>
          <p:cNvPr id="2" name="TextBox 14">
            <a:extLst>
              <a:ext uri="{FF2B5EF4-FFF2-40B4-BE49-F238E27FC236}">
                <a16:creationId xmlns:a16="http://schemas.microsoft.com/office/drawing/2014/main" id="{ACC7EBDC-44C5-838D-E298-9591F9416458}"/>
              </a:ext>
            </a:extLst>
          </p:cNvPr>
          <p:cNvSpPr txBox="1"/>
          <p:nvPr/>
        </p:nvSpPr>
        <p:spPr>
          <a:xfrm>
            <a:off x="496855" y="2839814"/>
            <a:ext cx="2115716" cy="1359346"/>
          </a:xfrm>
          <a:prstGeom prst="rect">
            <a:avLst/>
          </a:prstGeom>
        </p:spPr>
        <p:txBody>
          <a:bodyPr wrap="square" lIns="0" tIns="0" rIns="0" bIns="0" rtlCol="0" anchor="t">
            <a:spAutoFit/>
          </a:bodyPr>
          <a:lstStyle/>
          <a:p>
            <a:pPr>
              <a:lnSpc>
                <a:spcPts val="5265"/>
              </a:lnSpc>
            </a:pPr>
            <a:r>
              <a:rPr lang="en-US" sz="4500" dirty="0">
                <a:solidFill>
                  <a:srgbClr val="FFFFFF"/>
                </a:solidFill>
                <a:latin typeface="Anton"/>
              </a:rPr>
              <a:t>THANK</a:t>
            </a:r>
          </a:p>
          <a:p>
            <a:pPr>
              <a:lnSpc>
                <a:spcPts val="5265"/>
              </a:lnSpc>
            </a:pPr>
            <a:r>
              <a:rPr lang="en-US" sz="4500" dirty="0">
                <a:solidFill>
                  <a:srgbClr val="FFFFFF"/>
                </a:solidFill>
                <a:latin typeface="Anton"/>
              </a:rPr>
              <a:t>YOU</a:t>
            </a:r>
          </a:p>
        </p:txBody>
      </p:sp>
      <p:pic>
        <p:nvPicPr>
          <p:cNvPr id="3" name="Picture 2">
            <a:extLst>
              <a:ext uri="{FF2B5EF4-FFF2-40B4-BE49-F238E27FC236}">
                <a16:creationId xmlns:a16="http://schemas.microsoft.com/office/drawing/2014/main" id="{649CD47A-E7B8-DE73-5469-5D15F3629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60" y="1061853"/>
            <a:ext cx="6332376" cy="5243804"/>
          </a:xfrm>
          <a:prstGeom prst="rect">
            <a:avLst/>
          </a:prstGeom>
        </p:spPr>
      </p:pic>
    </p:spTree>
    <p:extLst>
      <p:ext uri="{BB962C8B-B14F-4D97-AF65-F5344CB8AC3E}">
        <p14:creationId xmlns:p14="http://schemas.microsoft.com/office/powerpoint/2010/main" val="302912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38974"/>
          </a:xfrm>
          <a:prstGeom prst="rect">
            <a:avLst/>
          </a:prstGeom>
        </p:spPr>
      </p:pic>
      <p:pic>
        <p:nvPicPr>
          <p:cNvPr id="6" name="Picture 5">
            <a:extLst>
              <a:ext uri="{FF2B5EF4-FFF2-40B4-BE49-F238E27FC236}">
                <a16:creationId xmlns:a16="http://schemas.microsoft.com/office/drawing/2014/main" id="{19F39038-C842-3AF7-3513-FC281622B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27787"/>
            <a:ext cx="4612790" cy="2877278"/>
          </a:xfrm>
          <a:prstGeom prst="rect">
            <a:avLst/>
          </a:prstGeom>
        </p:spPr>
      </p:pic>
      <p:sp>
        <p:nvSpPr>
          <p:cNvPr id="8" name="TextBox 7">
            <a:extLst>
              <a:ext uri="{FF2B5EF4-FFF2-40B4-BE49-F238E27FC236}">
                <a16:creationId xmlns:a16="http://schemas.microsoft.com/office/drawing/2014/main" id="{EA934A16-F2EB-CC75-0DCE-15AA23EE08ED}"/>
              </a:ext>
            </a:extLst>
          </p:cNvPr>
          <p:cNvSpPr txBox="1"/>
          <p:nvPr/>
        </p:nvSpPr>
        <p:spPr>
          <a:xfrm>
            <a:off x="6096000" y="322900"/>
            <a:ext cx="6162868" cy="809773"/>
          </a:xfrm>
          <a:prstGeom prst="rect">
            <a:avLst/>
          </a:prstGeom>
          <a:noFill/>
        </p:spPr>
        <p:txBody>
          <a:bodyPr wrap="square">
            <a:spAutoFit/>
          </a:bodyPr>
          <a:lstStyle/>
          <a:p>
            <a:pPr>
              <a:lnSpc>
                <a:spcPts val="6201"/>
              </a:lnSpc>
            </a:pPr>
            <a:r>
              <a:rPr lang="en-US" sz="3600" dirty="0">
                <a:solidFill>
                  <a:srgbClr val="FFFFFF"/>
                </a:solidFill>
                <a:latin typeface="Anton"/>
              </a:rPr>
              <a:t>INTRODUCTION AND OBJECTIVES</a:t>
            </a:r>
          </a:p>
        </p:txBody>
      </p:sp>
      <p:sp>
        <p:nvSpPr>
          <p:cNvPr id="9" name="TextBox 8">
            <a:extLst>
              <a:ext uri="{FF2B5EF4-FFF2-40B4-BE49-F238E27FC236}">
                <a16:creationId xmlns:a16="http://schemas.microsoft.com/office/drawing/2014/main" id="{61B604C6-94C5-26D7-5839-CC2D436B97A6}"/>
              </a:ext>
            </a:extLst>
          </p:cNvPr>
          <p:cNvSpPr txBox="1"/>
          <p:nvPr/>
        </p:nvSpPr>
        <p:spPr>
          <a:xfrm>
            <a:off x="6195527" y="1548882"/>
            <a:ext cx="1136208" cy="369332"/>
          </a:xfrm>
          <a:prstGeom prst="rect">
            <a:avLst/>
          </a:prstGeom>
          <a:noFill/>
        </p:spPr>
        <p:txBody>
          <a:bodyPr wrap="none" rtlCol="0">
            <a:spAutoFit/>
          </a:bodyPr>
          <a:lstStyle/>
          <a:p>
            <a:r>
              <a:rPr lang="en-US" dirty="0">
                <a:solidFill>
                  <a:schemeClr val="accent2">
                    <a:lumMod val="75000"/>
                  </a:schemeClr>
                </a:solidFill>
              </a:rPr>
              <a:t>Objective</a:t>
            </a:r>
            <a:r>
              <a:rPr lang="en-US" dirty="0">
                <a:solidFill>
                  <a:schemeClr val="bg1"/>
                </a:solidFill>
              </a:rPr>
              <a:t>:</a:t>
            </a:r>
            <a:endParaRPr lang="en-IN" dirty="0">
              <a:solidFill>
                <a:schemeClr val="bg1"/>
              </a:solidFill>
            </a:endParaRPr>
          </a:p>
        </p:txBody>
      </p:sp>
      <p:sp>
        <p:nvSpPr>
          <p:cNvPr id="10" name="TextBox 9">
            <a:extLst>
              <a:ext uri="{FF2B5EF4-FFF2-40B4-BE49-F238E27FC236}">
                <a16:creationId xmlns:a16="http://schemas.microsoft.com/office/drawing/2014/main" id="{9C8F8825-E4F1-937C-E08F-03B6B6F65BEC}"/>
              </a:ext>
            </a:extLst>
          </p:cNvPr>
          <p:cNvSpPr txBox="1"/>
          <p:nvPr/>
        </p:nvSpPr>
        <p:spPr>
          <a:xfrm>
            <a:off x="6195527" y="3056948"/>
            <a:ext cx="1414746" cy="369332"/>
          </a:xfrm>
          <a:prstGeom prst="rect">
            <a:avLst/>
          </a:prstGeom>
          <a:noFill/>
        </p:spPr>
        <p:txBody>
          <a:bodyPr wrap="none" rtlCol="0">
            <a:spAutoFit/>
          </a:bodyPr>
          <a:lstStyle/>
          <a:p>
            <a:r>
              <a:rPr lang="en-US" dirty="0">
                <a:solidFill>
                  <a:schemeClr val="accent2">
                    <a:lumMod val="75000"/>
                  </a:schemeClr>
                </a:solidFill>
              </a:rPr>
              <a:t>Introduction</a:t>
            </a:r>
            <a:r>
              <a:rPr lang="en-US" dirty="0">
                <a:solidFill>
                  <a:schemeClr val="bg1"/>
                </a:solidFill>
              </a:rPr>
              <a:t>:</a:t>
            </a:r>
            <a:endParaRPr lang="en-IN" dirty="0"/>
          </a:p>
        </p:txBody>
      </p:sp>
      <p:sp>
        <p:nvSpPr>
          <p:cNvPr id="11" name="TextBox 10">
            <a:extLst>
              <a:ext uri="{FF2B5EF4-FFF2-40B4-BE49-F238E27FC236}">
                <a16:creationId xmlns:a16="http://schemas.microsoft.com/office/drawing/2014/main" id="{E0783D6C-5AED-2F68-1B45-5A058AC4DF97}"/>
              </a:ext>
            </a:extLst>
          </p:cNvPr>
          <p:cNvSpPr txBox="1"/>
          <p:nvPr/>
        </p:nvSpPr>
        <p:spPr>
          <a:xfrm>
            <a:off x="6195527" y="4595875"/>
            <a:ext cx="1893724" cy="369332"/>
          </a:xfrm>
          <a:prstGeom prst="rect">
            <a:avLst/>
          </a:prstGeom>
          <a:noFill/>
        </p:spPr>
        <p:txBody>
          <a:bodyPr wrap="none" rtlCol="0">
            <a:spAutoFit/>
          </a:bodyPr>
          <a:lstStyle/>
          <a:p>
            <a:r>
              <a:rPr lang="en-US" dirty="0">
                <a:solidFill>
                  <a:schemeClr val="accent2">
                    <a:lumMod val="75000"/>
                  </a:schemeClr>
                </a:solidFill>
              </a:rPr>
              <a:t>Key</a:t>
            </a:r>
            <a:r>
              <a:rPr lang="en-US" dirty="0">
                <a:solidFill>
                  <a:schemeClr val="bg1"/>
                </a:solidFill>
              </a:rPr>
              <a:t> </a:t>
            </a:r>
            <a:r>
              <a:rPr lang="en-US" dirty="0">
                <a:solidFill>
                  <a:schemeClr val="accent2">
                    <a:lumMod val="75000"/>
                  </a:schemeClr>
                </a:solidFill>
              </a:rPr>
              <a:t>Components</a:t>
            </a:r>
            <a:r>
              <a:rPr lang="en-US" dirty="0">
                <a:solidFill>
                  <a:schemeClr val="bg1"/>
                </a:solidFill>
              </a:rPr>
              <a:t>:</a:t>
            </a:r>
            <a:endParaRPr lang="en-IN" dirty="0"/>
          </a:p>
        </p:txBody>
      </p:sp>
      <p:sp>
        <p:nvSpPr>
          <p:cNvPr id="12" name="TextBox 11">
            <a:extLst>
              <a:ext uri="{FF2B5EF4-FFF2-40B4-BE49-F238E27FC236}">
                <a16:creationId xmlns:a16="http://schemas.microsoft.com/office/drawing/2014/main" id="{A461A057-930E-3A63-F09F-EEE55DB87C2C}"/>
              </a:ext>
            </a:extLst>
          </p:cNvPr>
          <p:cNvSpPr txBox="1"/>
          <p:nvPr/>
        </p:nvSpPr>
        <p:spPr>
          <a:xfrm>
            <a:off x="6419462" y="2042382"/>
            <a:ext cx="4217436"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To identify Country which have potential and is good to open a new restaurant.</a:t>
            </a:r>
            <a:endParaRPr lang="en-IN" sz="1400" dirty="0">
              <a:solidFill>
                <a:schemeClr val="bg1"/>
              </a:solidFill>
            </a:endParaRPr>
          </a:p>
        </p:txBody>
      </p:sp>
      <p:sp>
        <p:nvSpPr>
          <p:cNvPr id="13" name="TextBox 12">
            <a:extLst>
              <a:ext uri="{FF2B5EF4-FFF2-40B4-BE49-F238E27FC236}">
                <a16:creationId xmlns:a16="http://schemas.microsoft.com/office/drawing/2014/main" id="{07BC97A2-BDBA-00EA-447B-D7B8A2EC78A1}"/>
              </a:ext>
            </a:extLst>
          </p:cNvPr>
          <p:cNvSpPr txBox="1"/>
          <p:nvPr/>
        </p:nvSpPr>
        <p:spPr>
          <a:xfrm>
            <a:off x="6419462" y="2643880"/>
            <a:ext cx="4217436"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Analyzation of rates, cuisines, country ,city , rating, cost to grew up the restaurant which is to open. </a:t>
            </a:r>
            <a:endParaRPr lang="en-IN" sz="1400" dirty="0">
              <a:solidFill>
                <a:schemeClr val="bg1"/>
              </a:solidFill>
            </a:endParaRPr>
          </a:p>
        </p:txBody>
      </p:sp>
      <p:sp>
        <p:nvSpPr>
          <p:cNvPr id="14" name="TextBox 13">
            <a:extLst>
              <a:ext uri="{FF2B5EF4-FFF2-40B4-BE49-F238E27FC236}">
                <a16:creationId xmlns:a16="http://schemas.microsoft.com/office/drawing/2014/main" id="{4FEB2596-C4F2-2C32-41AE-81A4D5939A3D}"/>
              </a:ext>
            </a:extLst>
          </p:cNvPr>
          <p:cNvSpPr txBox="1"/>
          <p:nvPr/>
        </p:nvSpPr>
        <p:spPr>
          <a:xfrm>
            <a:off x="6419462" y="3342015"/>
            <a:ext cx="4217436" cy="1169551"/>
          </a:xfrm>
          <a:prstGeom prst="rect">
            <a:avLst/>
          </a:prstGeom>
          <a:noFill/>
        </p:spPr>
        <p:txBody>
          <a:bodyPr wrap="square" rtlCol="0">
            <a:spAutoFit/>
          </a:bodyPr>
          <a:lstStyle/>
          <a:p>
            <a:pPr marL="285750" indent="-285750">
              <a:buFont typeface="Arial" panose="020B0604020202020204" pitchFamily="34" charset="0"/>
              <a:buChar char="•"/>
            </a:pPr>
            <a:r>
              <a:rPr lang="en-US" sz="1400" u="none" strike="noStrike" dirty="0">
                <a:solidFill>
                  <a:srgbClr val="FFFFFF"/>
                </a:solidFill>
                <a:latin typeface="Open Sans"/>
              </a:rPr>
              <a:t>In a dynamic market, strategic expansion is crucial for sustained growth. This analysis delves into comprehensive data to pinpoint optimal locations, understand market trends, and provide actionable insights for informed decision-making</a:t>
            </a:r>
            <a:r>
              <a:rPr lang="en-US" sz="1400" dirty="0">
                <a:solidFill>
                  <a:schemeClr val="bg1"/>
                </a:solidFill>
              </a:rPr>
              <a:t>.</a:t>
            </a:r>
            <a:endParaRPr lang="en-IN" sz="1400" dirty="0">
              <a:solidFill>
                <a:schemeClr val="bg1"/>
              </a:solidFill>
            </a:endParaRPr>
          </a:p>
        </p:txBody>
      </p:sp>
      <p:sp>
        <p:nvSpPr>
          <p:cNvPr id="16" name="TextBox 15">
            <a:extLst>
              <a:ext uri="{FF2B5EF4-FFF2-40B4-BE49-F238E27FC236}">
                <a16:creationId xmlns:a16="http://schemas.microsoft.com/office/drawing/2014/main" id="{1FA97B71-F0C7-C4A1-09F1-B0FDCAB36B31}"/>
              </a:ext>
            </a:extLst>
          </p:cNvPr>
          <p:cNvSpPr txBox="1"/>
          <p:nvPr/>
        </p:nvSpPr>
        <p:spPr>
          <a:xfrm>
            <a:off x="6419462" y="5175677"/>
            <a:ext cx="6162868" cy="1021370"/>
          </a:xfrm>
          <a:prstGeom prst="rect">
            <a:avLst/>
          </a:prstGeom>
          <a:noFill/>
        </p:spPr>
        <p:txBody>
          <a:bodyPr wrap="square">
            <a:spAutoFit/>
          </a:bodyPr>
          <a:lstStyle/>
          <a:p>
            <a:pPr marL="285750" lvl="1" indent="-285750">
              <a:lnSpc>
                <a:spcPts val="2519"/>
              </a:lnSpc>
              <a:buFont typeface="Arial" panose="020B0604020202020204" pitchFamily="34" charset="0"/>
              <a:buChar char="•"/>
            </a:pPr>
            <a:r>
              <a:rPr lang="en-US" sz="1400" dirty="0">
                <a:solidFill>
                  <a:srgbClr val="FFFFFF"/>
                </a:solidFill>
                <a:latin typeface="Open Sans"/>
              </a:rPr>
              <a:t>Objective assessment of countries and cities for new restaurant openings.</a:t>
            </a:r>
          </a:p>
          <a:p>
            <a:pPr marL="285750" lvl="1" indent="-285750">
              <a:lnSpc>
                <a:spcPts val="2519"/>
              </a:lnSpc>
              <a:buFont typeface="Arial" panose="020B0604020202020204" pitchFamily="34" charset="0"/>
              <a:buChar char="•"/>
            </a:pPr>
            <a:r>
              <a:rPr lang="en-US" sz="1400" dirty="0">
                <a:solidFill>
                  <a:srgbClr val="FFFFFF"/>
                </a:solidFill>
                <a:latin typeface="Open Sans"/>
              </a:rPr>
              <a:t>In-depth analysis of factors impacting restaurant success.</a:t>
            </a:r>
          </a:p>
          <a:p>
            <a:pPr marL="285750" lvl="1" indent="-285750">
              <a:lnSpc>
                <a:spcPts val="2519"/>
              </a:lnSpc>
              <a:buFont typeface="Arial" panose="020B0604020202020204" pitchFamily="34" charset="0"/>
              <a:buChar char="•"/>
            </a:pPr>
            <a:r>
              <a:rPr lang="en-US" sz="1400" dirty="0">
                <a:solidFill>
                  <a:srgbClr val="FFFFFF"/>
                </a:solidFill>
                <a:latin typeface="Open Sans"/>
              </a:rPr>
              <a:t>Recommendations rooted in data-driven insights</a:t>
            </a:r>
          </a:p>
        </p:txBody>
      </p:sp>
    </p:spTree>
    <p:extLst>
      <p:ext uri="{BB962C8B-B14F-4D97-AF65-F5344CB8AC3E}">
        <p14:creationId xmlns:p14="http://schemas.microsoft.com/office/powerpoint/2010/main" val="233097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3" y="-90487"/>
            <a:ext cx="12192000" cy="7038974"/>
          </a:xfrm>
          <a:prstGeom prst="rect">
            <a:avLst/>
          </a:prstGeom>
        </p:spPr>
      </p:pic>
      <p:sp>
        <p:nvSpPr>
          <p:cNvPr id="2" name="TextBox 1">
            <a:extLst>
              <a:ext uri="{FF2B5EF4-FFF2-40B4-BE49-F238E27FC236}">
                <a16:creationId xmlns:a16="http://schemas.microsoft.com/office/drawing/2014/main" id="{0FD82E8D-4EB9-AFA2-5C4E-994BE88FE0A4}"/>
              </a:ext>
            </a:extLst>
          </p:cNvPr>
          <p:cNvSpPr txBox="1"/>
          <p:nvPr/>
        </p:nvSpPr>
        <p:spPr>
          <a:xfrm>
            <a:off x="559837" y="326571"/>
            <a:ext cx="11087618" cy="461665"/>
          </a:xfrm>
          <a:prstGeom prst="rect">
            <a:avLst/>
          </a:prstGeom>
          <a:noFill/>
        </p:spPr>
        <p:txBody>
          <a:bodyPr wrap="square" rtlCol="0">
            <a:spAutoFit/>
          </a:bodyPr>
          <a:lstStyle/>
          <a:p>
            <a:r>
              <a:rPr lang="en-US" sz="1200" dirty="0">
                <a:solidFill>
                  <a:srgbClr val="FFC000"/>
                </a:solidFill>
              </a:rPr>
              <a:t>Suggested Country</a:t>
            </a:r>
            <a:r>
              <a:rPr lang="en-US" sz="1200" dirty="0">
                <a:solidFill>
                  <a:schemeClr val="bg1"/>
                </a:solidFill>
              </a:rPr>
              <a:t>                                                                                                                                                                                       Canada         Sri Lanka          Australia       Singapore</a:t>
            </a:r>
          </a:p>
          <a:p>
            <a:r>
              <a:rPr lang="en-US" sz="1200" dirty="0">
                <a:solidFill>
                  <a:schemeClr val="bg1"/>
                </a:solidFill>
              </a:rPr>
              <a:t>         </a:t>
            </a:r>
            <a:endParaRPr lang="en-IN" sz="1200" dirty="0">
              <a:solidFill>
                <a:schemeClr val="bg1"/>
              </a:solidFill>
            </a:endParaRPr>
          </a:p>
        </p:txBody>
      </p:sp>
      <p:sp>
        <p:nvSpPr>
          <p:cNvPr id="3" name="TextBox 2">
            <a:extLst>
              <a:ext uri="{FF2B5EF4-FFF2-40B4-BE49-F238E27FC236}">
                <a16:creationId xmlns:a16="http://schemas.microsoft.com/office/drawing/2014/main" id="{6CF85B47-0F25-47B1-270C-BED31C54A3FE}"/>
              </a:ext>
            </a:extLst>
          </p:cNvPr>
          <p:cNvSpPr txBox="1"/>
          <p:nvPr/>
        </p:nvSpPr>
        <p:spPr>
          <a:xfrm>
            <a:off x="1838131" y="972902"/>
            <a:ext cx="8462865" cy="769441"/>
          </a:xfrm>
          <a:prstGeom prst="rect">
            <a:avLst/>
          </a:prstGeom>
          <a:noFill/>
        </p:spPr>
        <p:txBody>
          <a:bodyPr wrap="square" rtlCol="0">
            <a:spAutoFit/>
          </a:bodyPr>
          <a:lstStyle/>
          <a:p>
            <a:r>
              <a:rPr lang="en-US" sz="4400" dirty="0">
                <a:solidFill>
                  <a:schemeClr val="bg1"/>
                </a:solidFill>
                <a:latin typeface="Anton" pitchFamily="2" charset="0"/>
              </a:rPr>
              <a:t>                   DATA OVERVIEW</a:t>
            </a:r>
            <a:endParaRPr lang="en-IN" sz="4400" dirty="0">
              <a:solidFill>
                <a:schemeClr val="bg1"/>
              </a:solidFill>
              <a:latin typeface="Anton" pitchFamily="2" charset="0"/>
            </a:endParaRPr>
          </a:p>
        </p:txBody>
      </p:sp>
      <p:sp>
        <p:nvSpPr>
          <p:cNvPr id="5" name="TextBox 4">
            <a:extLst>
              <a:ext uri="{FF2B5EF4-FFF2-40B4-BE49-F238E27FC236}">
                <a16:creationId xmlns:a16="http://schemas.microsoft.com/office/drawing/2014/main" id="{FDF807E1-56CF-6AB4-3A0A-D0F46BFD3A4E}"/>
              </a:ext>
            </a:extLst>
          </p:cNvPr>
          <p:cNvSpPr txBox="1"/>
          <p:nvPr/>
        </p:nvSpPr>
        <p:spPr>
          <a:xfrm>
            <a:off x="765110" y="2071396"/>
            <a:ext cx="10739535" cy="1200329"/>
          </a:xfrm>
          <a:prstGeom prst="rect">
            <a:avLst/>
          </a:prstGeom>
          <a:noFill/>
        </p:spPr>
        <p:txBody>
          <a:bodyPr wrap="square" rtlCol="0">
            <a:spAutoFit/>
          </a:bodyPr>
          <a:lstStyle/>
          <a:p>
            <a:r>
              <a:rPr lang="en-US" dirty="0">
                <a:solidFill>
                  <a:schemeClr val="bg1"/>
                </a:solidFill>
              </a:rPr>
              <a:t>After navigating through the dataset we have got the table name ‘Cleaned data’ have 26 column attributes. </a:t>
            </a:r>
            <a:r>
              <a:rPr lang="en-US" sz="1800" dirty="0">
                <a:solidFill>
                  <a:srgbClr val="FFFFFF"/>
                </a:solidFill>
                <a:latin typeface="Open Sans"/>
              </a:rPr>
              <a:t>each facet holds a unique key to unraveling insights into the culinary world. From the nuanced nuances of restaurant names and locations to the palpable metrics of ratings, cost, and customer engagement, our data weaves a narrative waiting to be deciphered.</a:t>
            </a:r>
          </a:p>
        </p:txBody>
      </p:sp>
      <p:sp>
        <p:nvSpPr>
          <p:cNvPr id="6" name="TextBox 5">
            <a:extLst>
              <a:ext uri="{FF2B5EF4-FFF2-40B4-BE49-F238E27FC236}">
                <a16:creationId xmlns:a16="http://schemas.microsoft.com/office/drawing/2014/main" id="{91246655-9B06-8483-0063-178A9009C09A}"/>
              </a:ext>
            </a:extLst>
          </p:cNvPr>
          <p:cNvSpPr txBox="1"/>
          <p:nvPr/>
        </p:nvSpPr>
        <p:spPr>
          <a:xfrm>
            <a:off x="867746" y="3429000"/>
            <a:ext cx="10524932" cy="2585323"/>
          </a:xfrm>
          <a:prstGeom prst="rect">
            <a:avLst/>
          </a:prstGeom>
          <a:noFill/>
        </p:spPr>
        <p:txBody>
          <a:bodyPr wrap="square" rtlCol="0">
            <a:spAutoFit/>
          </a:bodyPr>
          <a:lstStyle/>
          <a:p>
            <a:r>
              <a:rPr lang="en-US" dirty="0">
                <a:solidFill>
                  <a:schemeClr val="bg1"/>
                </a:solidFill>
              </a:rPr>
              <a:t>Regarding Headings:</a:t>
            </a:r>
          </a:p>
          <a:p>
            <a:pPr marL="285750" indent="-285750">
              <a:buFont typeface="Arial" panose="020B0604020202020204" pitchFamily="34" charset="0"/>
              <a:buChar char="•"/>
            </a:pPr>
            <a:r>
              <a:rPr lang="en-IN" dirty="0">
                <a:solidFill>
                  <a:schemeClr val="bg1"/>
                </a:solidFill>
              </a:rPr>
              <a:t>Restaurant Identity: Unique Restaurant ID and Name emplace the identification of Restaurant.</a:t>
            </a:r>
          </a:p>
          <a:p>
            <a:pPr marL="285750" indent="-285750">
              <a:buFont typeface="Arial" panose="020B0604020202020204" pitchFamily="34" charset="0"/>
              <a:buChar char="•"/>
            </a:pPr>
            <a:r>
              <a:rPr lang="en-IN" dirty="0">
                <a:solidFill>
                  <a:schemeClr val="bg1"/>
                </a:solidFill>
              </a:rPr>
              <a:t>Geographical insight: Unique Country code, Country name, position on map by attitude and altitude.</a:t>
            </a:r>
          </a:p>
          <a:p>
            <a:pPr marL="285750" indent="-285750">
              <a:buFont typeface="Arial" panose="020B0604020202020204" pitchFamily="34" charset="0"/>
              <a:buChar char="•"/>
            </a:pPr>
            <a:r>
              <a:rPr lang="en-IN" dirty="0">
                <a:solidFill>
                  <a:schemeClr val="bg1"/>
                </a:solidFill>
              </a:rPr>
              <a:t>Culinary diversity: An array of </a:t>
            </a:r>
            <a:r>
              <a:rPr lang="en-IN" dirty="0" err="1">
                <a:solidFill>
                  <a:schemeClr val="bg1"/>
                </a:solidFill>
              </a:rPr>
              <a:t>cusiness</a:t>
            </a:r>
            <a:r>
              <a:rPr lang="en-IN" dirty="0">
                <a:solidFill>
                  <a:schemeClr val="bg1"/>
                </a:solidFill>
              </a:rPr>
              <a:t> which will help to attract the customer.</a:t>
            </a:r>
          </a:p>
          <a:p>
            <a:pPr marL="285750" indent="-285750">
              <a:buFont typeface="Arial" panose="020B0604020202020204" pitchFamily="34" charset="0"/>
              <a:buChar char="•"/>
            </a:pPr>
            <a:r>
              <a:rPr lang="en-IN" dirty="0">
                <a:solidFill>
                  <a:schemeClr val="bg1"/>
                </a:solidFill>
              </a:rPr>
              <a:t>Service provide by restaurant : </a:t>
            </a:r>
            <a:r>
              <a:rPr lang="en-US" b="0" i="0" dirty="0">
                <a:solidFill>
                  <a:srgbClr val="D2D0CE"/>
                </a:solidFill>
                <a:effectLst/>
                <a:latin typeface="-apple-system"/>
              </a:rPr>
              <a:t>The restaurant weather takes table reservations and accepts orders online.</a:t>
            </a:r>
          </a:p>
          <a:p>
            <a:pPr marL="285750" indent="-285750">
              <a:buFont typeface="Arial" panose="020B0604020202020204" pitchFamily="34" charset="0"/>
              <a:buChar char="•"/>
            </a:pPr>
            <a:r>
              <a:rPr lang="en-US" dirty="0">
                <a:solidFill>
                  <a:srgbClr val="D2D0CE"/>
                </a:solidFill>
                <a:latin typeface="-apple-system"/>
              </a:rPr>
              <a:t>Cost consideration: Contains cost of items, ratings of them and average price.</a:t>
            </a:r>
          </a:p>
          <a:p>
            <a:pPr marL="285750" indent="-285750">
              <a:buFont typeface="Arial" panose="020B0604020202020204" pitchFamily="34" charset="0"/>
              <a:buChar char="•"/>
            </a:pPr>
            <a:r>
              <a:rPr lang="en-IN" dirty="0">
                <a:solidFill>
                  <a:schemeClr val="bg1"/>
                </a:solidFill>
              </a:rPr>
              <a:t> Demand in  globally and domestically:  Food demand and cost of items all over world.</a:t>
            </a:r>
          </a:p>
          <a:p>
            <a:pPr marL="285750" indent="-285750">
              <a:buFont typeface="Arial" panose="020B0604020202020204" pitchFamily="34" charset="0"/>
              <a:buChar char="•"/>
            </a:pPr>
            <a:r>
              <a:rPr lang="en-IN" dirty="0">
                <a:solidFill>
                  <a:schemeClr val="bg1"/>
                </a:solidFill>
              </a:rPr>
              <a:t>Service till now: Give a well identification of restaurant that how it withstand on believes of people till present date.</a:t>
            </a:r>
          </a:p>
        </p:txBody>
      </p:sp>
      <p:sp>
        <p:nvSpPr>
          <p:cNvPr id="8" name="Rectangle 2">
            <a:extLst>
              <a:ext uri="{FF2B5EF4-FFF2-40B4-BE49-F238E27FC236}">
                <a16:creationId xmlns:a16="http://schemas.microsoft.com/office/drawing/2014/main" id="{F2508554-1855-F316-1A9B-5CB2C56B8E07}"/>
              </a:ext>
            </a:extLst>
          </p:cNvPr>
          <p:cNvSpPr>
            <a:spLocks noChangeArrowheads="1"/>
          </p:cNvSpPr>
          <p:nvPr/>
        </p:nvSpPr>
        <p:spPr bwMode="auto">
          <a:xfrm>
            <a:off x="152400" y="10400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rgbClr val="D2D0CE"/>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3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38974"/>
          </a:xfrm>
          <a:prstGeom prst="rect">
            <a:avLst/>
          </a:prstGeom>
        </p:spPr>
      </p:pic>
      <p:sp>
        <p:nvSpPr>
          <p:cNvPr id="2" name="TextBox 1">
            <a:extLst>
              <a:ext uri="{FF2B5EF4-FFF2-40B4-BE49-F238E27FC236}">
                <a16:creationId xmlns:a16="http://schemas.microsoft.com/office/drawing/2014/main" id="{B845990A-C767-CAB9-C311-9A4A68CDD77B}"/>
              </a:ext>
            </a:extLst>
          </p:cNvPr>
          <p:cNvSpPr txBox="1"/>
          <p:nvPr/>
        </p:nvSpPr>
        <p:spPr>
          <a:xfrm>
            <a:off x="559837" y="326571"/>
            <a:ext cx="11087618" cy="430887"/>
          </a:xfrm>
          <a:prstGeom prst="rect">
            <a:avLst/>
          </a:prstGeom>
          <a:noFill/>
        </p:spPr>
        <p:txBody>
          <a:bodyPr wrap="square" rtlCol="0">
            <a:spAutoFit/>
          </a:bodyPr>
          <a:lstStyle/>
          <a:p>
            <a:r>
              <a:rPr lang="en-US" sz="1100" dirty="0">
                <a:solidFill>
                  <a:schemeClr val="bg1"/>
                </a:solidFill>
              </a:rPr>
              <a:t>Suggested Country                                                                                                                                                                                                                     Canada         Sri Lanka          Australia       Singapore</a:t>
            </a:r>
          </a:p>
          <a:p>
            <a:r>
              <a:rPr lang="en-US" sz="1100" dirty="0">
                <a:solidFill>
                  <a:schemeClr val="bg1"/>
                </a:solidFill>
              </a:rPr>
              <a:t>         </a:t>
            </a:r>
            <a:endParaRPr lang="en-IN" sz="1100" dirty="0">
              <a:solidFill>
                <a:schemeClr val="bg1"/>
              </a:solidFill>
            </a:endParaRPr>
          </a:p>
        </p:txBody>
      </p:sp>
      <p:pic>
        <p:nvPicPr>
          <p:cNvPr id="9" name="Picture 8">
            <a:extLst>
              <a:ext uri="{FF2B5EF4-FFF2-40B4-BE49-F238E27FC236}">
                <a16:creationId xmlns:a16="http://schemas.microsoft.com/office/drawing/2014/main" id="{274484F9-C3EE-02F6-27E7-52CCB6FB4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089" y="837918"/>
            <a:ext cx="6332376" cy="5243804"/>
          </a:xfrm>
          <a:prstGeom prst="rect">
            <a:avLst/>
          </a:prstGeom>
        </p:spPr>
      </p:pic>
      <p:sp>
        <p:nvSpPr>
          <p:cNvPr id="10" name="TextBox 9">
            <a:extLst>
              <a:ext uri="{FF2B5EF4-FFF2-40B4-BE49-F238E27FC236}">
                <a16:creationId xmlns:a16="http://schemas.microsoft.com/office/drawing/2014/main" id="{D6CE8783-41AC-A55E-0E5F-C4C7A45655C6}"/>
              </a:ext>
            </a:extLst>
          </p:cNvPr>
          <p:cNvSpPr txBox="1"/>
          <p:nvPr/>
        </p:nvSpPr>
        <p:spPr>
          <a:xfrm>
            <a:off x="4777274" y="807098"/>
            <a:ext cx="3928188" cy="923330"/>
          </a:xfrm>
          <a:prstGeom prst="rect">
            <a:avLst/>
          </a:prstGeom>
          <a:noFill/>
        </p:spPr>
        <p:txBody>
          <a:bodyPr wrap="square" rtlCol="0">
            <a:spAutoFit/>
          </a:bodyPr>
          <a:lstStyle/>
          <a:p>
            <a:r>
              <a:rPr lang="en-US" sz="5400" dirty="0">
                <a:solidFill>
                  <a:schemeClr val="bg1"/>
                </a:solidFill>
                <a:latin typeface="Anton" pitchFamily="2" charset="0"/>
              </a:rPr>
              <a:t>Methodology</a:t>
            </a:r>
            <a:endParaRPr lang="en-IN" dirty="0"/>
          </a:p>
        </p:txBody>
      </p:sp>
      <p:sp>
        <p:nvSpPr>
          <p:cNvPr id="5" name="TextBox 4">
            <a:extLst>
              <a:ext uri="{FF2B5EF4-FFF2-40B4-BE49-F238E27FC236}">
                <a16:creationId xmlns:a16="http://schemas.microsoft.com/office/drawing/2014/main" id="{9C345DCD-1715-D22E-9D5F-11D2B7E627E1}"/>
              </a:ext>
            </a:extLst>
          </p:cNvPr>
          <p:cNvSpPr txBox="1"/>
          <p:nvPr/>
        </p:nvSpPr>
        <p:spPr>
          <a:xfrm>
            <a:off x="4044820" y="2813393"/>
            <a:ext cx="6750698" cy="1292854"/>
          </a:xfrm>
          <a:prstGeom prst="rect">
            <a:avLst/>
          </a:prstGeom>
          <a:noFill/>
        </p:spPr>
        <p:txBody>
          <a:bodyPr wrap="square">
            <a:spAutoFit/>
          </a:bodyPr>
          <a:lstStyle/>
          <a:p>
            <a:pPr marL="367029" lvl="1" indent="-183514" algn="l">
              <a:lnSpc>
                <a:spcPts val="2379"/>
              </a:lnSpc>
              <a:spcBef>
                <a:spcPct val="0"/>
              </a:spcBef>
              <a:buFont typeface="Arial"/>
              <a:buChar char="•"/>
            </a:pPr>
            <a:r>
              <a:rPr lang="en-US" sz="1400" u="none" strike="noStrike" dirty="0">
                <a:solidFill>
                  <a:srgbClr val="FFFFFF"/>
                </a:solidFill>
                <a:latin typeface="Open Sans"/>
              </a:rPr>
              <a:t>Data Cleansing: Thorough cleanup, from city names to format consistency.</a:t>
            </a:r>
          </a:p>
          <a:p>
            <a:pPr marL="367029" lvl="1" indent="-183514" algn="l">
              <a:lnSpc>
                <a:spcPts val="2379"/>
              </a:lnSpc>
              <a:spcBef>
                <a:spcPct val="0"/>
              </a:spcBef>
              <a:buFont typeface="Arial"/>
              <a:buChar char="•"/>
            </a:pPr>
            <a:r>
              <a:rPr lang="en-US" sz="1400" u="none" strike="noStrike" dirty="0">
                <a:solidFill>
                  <a:srgbClr val="FFFFFF"/>
                </a:solidFill>
                <a:latin typeface="Open Sans"/>
              </a:rPr>
              <a:t>Enrichment Strategies: Infusing country descriptions and expanding our dataset.</a:t>
            </a:r>
          </a:p>
          <a:p>
            <a:pPr marL="367029" lvl="1" indent="-183514" algn="l">
              <a:lnSpc>
                <a:spcPts val="2379"/>
              </a:lnSpc>
              <a:spcBef>
                <a:spcPct val="0"/>
              </a:spcBef>
              <a:buFont typeface="Arial"/>
              <a:buChar char="•"/>
            </a:pPr>
            <a:r>
              <a:rPr lang="en-US" sz="1400" u="none" strike="noStrike" dirty="0">
                <a:solidFill>
                  <a:srgbClr val="FFFFFF"/>
                </a:solidFill>
                <a:latin typeface="Open Sans"/>
              </a:rPr>
              <a:t>Analytical Framework: Excel's pivot tables, IF functions, and statistical tools.</a:t>
            </a:r>
          </a:p>
        </p:txBody>
      </p:sp>
      <p:sp>
        <p:nvSpPr>
          <p:cNvPr id="6" name="TextBox 13">
            <a:extLst>
              <a:ext uri="{FF2B5EF4-FFF2-40B4-BE49-F238E27FC236}">
                <a16:creationId xmlns:a16="http://schemas.microsoft.com/office/drawing/2014/main" id="{D765C7BA-2C28-3DDA-C342-1BD190CF1C1D}"/>
              </a:ext>
            </a:extLst>
          </p:cNvPr>
          <p:cNvSpPr txBox="1"/>
          <p:nvPr/>
        </p:nvSpPr>
        <p:spPr>
          <a:xfrm>
            <a:off x="4244197" y="2239752"/>
            <a:ext cx="4593741" cy="297180"/>
          </a:xfrm>
          <a:prstGeom prst="rect">
            <a:avLst/>
          </a:prstGeom>
        </p:spPr>
        <p:txBody>
          <a:bodyPr lIns="0" tIns="0" rIns="0" bIns="0" rtlCol="0" anchor="t">
            <a:spAutoFit/>
          </a:bodyPr>
          <a:lstStyle/>
          <a:p>
            <a:pPr>
              <a:lnSpc>
                <a:spcPts val="2519"/>
              </a:lnSpc>
              <a:spcBef>
                <a:spcPct val="0"/>
              </a:spcBef>
            </a:pPr>
            <a:r>
              <a:rPr lang="en-US" sz="1799" dirty="0">
                <a:solidFill>
                  <a:srgbClr val="FFFFFF"/>
                </a:solidFill>
                <a:latin typeface="Open Sans"/>
              </a:rPr>
              <a:t>Streamlined Approach</a:t>
            </a:r>
          </a:p>
        </p:txBody>
      </p:sp>
      <p:sp>
        <p:nvSpPr>
          <p:cNvPr id="8" name="TextBox 7">
            <a:extLst>
              <a:ext uri="{FF2B5EF4-FFF2-40B4-BE49-F238E27FC236}">
                <a16:creationId xmlns:a16="http://schemas.microsoft.com/office/drawing/2014/main" id="{7118118D-58AD-5625-E20E-0E7995709732}"/>
              </a:ext>
            </a:extLst>
          </p:cNvPr>
          <p:cNvSpPr txBox="1"/>
          <p:nvPr/>
        </p:nvSpPr>
        <p:spPr>
          <a:xfrm>
            <a:off x="4035490" y="5051120"/>
            <a:ext cx="6652726" cy="1306127"/>
          </a:xfrm>
          <a:prstGeom prst="rect">
            <a:avLst/>
          </a:prstGeom>
          <a:noFill/>
        </p:spPr>
        <p:txBody>
          <a:bodyPr wrap="square">
            <a:spAutoFit/>
          </a:bodyPr>
          <a:lstStyle/>
          <a:p>
            <a:pPr marL="367029" lvl="1" indent="-183514" algn="l">
              <a:lnSpc>
                <a:spcPts val="2379"/>
              </a:lnSpc>
              <a:spcBef>
                <a:spcPct val="0"/>
              </a:spcBef>
              <a:buFont typeface="Arial"/>
              <a:buChar char="•"/>
            </a:pPr>
            <a:r>
              <a:rPr lang="en-US" sz="1800" u="none" strike="noStrike" dirty="0">
                <a:solidFill>
                  <a:srgbClr val="FFFFFF"/>
                </a:solidFill>
                <a:latin typeface="Open Sans"/>
              </a:rPr>
              <a:t>Statistical Analysis: Uncovering trends and patterns.</a:t>
            </a:r>
          </a:p>
          <a:p>
            <a:pPr marL="367029" lvl="1" indent="-183514" algn="l">
              <a:lnSpc>
                <a:spcPts val="2379"/>
              </a:lnSpc>
              <a:spcBef>
                <a:spcPct val="0"/>
              </a:spcBef>
              <a:buFont typeface="Arial"/>
              <a:buChar char="•"/>
            </a:pPr>
            <a:r>
              <a:rPr lang="en-US" sz="1800" u="none" strike="noStrike" dirty="0">
                <a:solidFill>
                  <a:srgbClr val="FFFFFF"/>
                </a:solidFill>
                <a:latin typeface="Open Sans"/>
              </a:rPr>
              <a:t>Excel Functions: Pivot tables, LOOKUP, logical operators.</a:t>
            </a:r>
          </a:p>
          <a:p>
            <a:pPr marL="367029" lvl="1" indent="-183514" algn="l">
              <a:lnSpc>
                <a:spcPts val="2379"/>
              </a:lnSpc>
              <a:spcBef>
                <a:spcPct val="0"/>
              </a:spcBef>
              <a:buFont typeface="Arial"/>
              <a:buChar char="•"/>
            </a:pPr>
            <a:r>
              <a:rPr lang="en-US" sz="1800" u="none" strike="noStrike" dirty="0">
                <a:solidFill>
                  <a:srgbClr val="FFFFFF"/>
                </a:solidFill>
                <a:latin typeface="Open Sans"/>
              </a:rPr>
              <a:t>Balanced Precision: Technical insights in accessible language.</a:t>
            </a:r>
          </a:p>
        </p:txBody>
      </p:sp>
      <p:sp>
        <p:nvSpPr>
          <p:cNvPr id="11" name="TextBox 20">
            <a:extLst>
              <a:ext uri="{FF2B5EF4-FFF2-40B4-BE49-F238E27FC236}">
                <a16:creationId xmlns:a16="http://schemas.microsoft.com/office/drawing/2014/main" id="{1A0EC155-DFAF-D207-9A99-516C78CF31BE}"/>
              </a:ext>
            </a:extLst>
          </p:cNvPr>
          <p:cNvSpPr txBox="1"/>
          <p:nvPr/>
        </p:nvSpPr>
        <p:spPr>
          <a:xfrm>
            <a:off x="4602595" y="4646985"/>
            <a:ext cx="4593741" cy="297180"/>
          </a:xfrm>
          <a:prstGeom prst="rect">
            <a:avLst/>
          </a:prstGeom>
        </p:spPr>
        <p:txBody>
          <a:bodyPr lIns="0" tIns="0" rIns="0" bIns="0" rtlCol="0" anchor="t">
            <a:spAutoFit/>
          </a:bodyPr>
          <a:lstStyle/>
          <a:p>
            <a:pPr marL="0" lvl="0" indent="0" algn="l">
              <a:lnSpc>
                <a:spcPts val="2519"/>
              </a:lnSpc>
              <a:spcBef>
                <a:spcPct val="0"/>
              </a:spcBef>
            </a:pPr>
            <a:r>
              <a:rPr lang="en-US" sz="1799" u="none" strike="noStrike" dirty="0">
                <a:solidFill>
                  <a:srgbClr val="FFFFFF"/>
                </a:solidFill>
                <a:latin typeface="Open Sans"/>
              </a:rPr>
              <a:t>Toolbox Overview</a:t>
            </a:r>
          </a:p>
        </p:txBody>
      </p:sp>
    </p:spTree>
    <p:extLst>
      <p:ext uri="{BB962C8B-B14F-4D97-AF65-F5344CB8AC3E}">
        <p14:creationId xmlns:p14="http://schemas.microsoft.com/office/powerpoint/2010/main" val="30202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38974"/>
          </a:xfrm>
          <a:prstGeom prst="rect">
            <a:avLst/>
          </a:prstGeom>
        </p:spPr>
      </p:pic>
      <p:sp>
        <p:nvSpPr>
          <p:cNvPr id="2" name="TextBox 1">
            <a:extLst>
              <a:ext uri="{FF2B5EF4-FFF2-40B4-BE49-F238E27FC236}">
                <a16:creationId xmlns:a16="http://schemas.microsoft.com/office/drawing/2014/main" id="{D27F4667-8972-7FF4-0F24-7777C0219515}"/>
              </a:ext>
            </a:extLst>
          </p:cNvPr>
          <p:cNvSpPr txBox="1"/>
          <p:nvPr/>
        </p:nvSpPr>
        <p:spPr>
          <a:xfrm>
            <a:off x="2529158" y="223935"/>
            <a:ext cx="7133684" cy="769441"/>
          </a:xfrm>
          <a:prstGeom prst="rect">
            <a:avLst/>
          </a:prstGeom>
          <a:noFill/>
        </p:spPr>
        <p:txBody>
          <a:bodyPr wrap="none" rtlCol="0">
            <a:spAutoFit/>
          </a:bodyPr>
          <a:lstStyle/>
          <a:p>
            <a:r>
              <a:rPr lang="en-US" sz="4400" dirty="0">
                <a:solidFill>
                  <a:schemeClr val="bg1"/>
                </a:solidFill>
                <a:latin typeface="Anton" pitchFamily="2" charset="0"/>
              </a:rPr>
              <a:t>ANALYSIS OF OBJECTIVE QUESTION</a:t>
            </a:r>
            <a:endParaRPr lang="en-IN" sz="4400" dirty="0">
              <a:solidFill>
                <a:schemeClr val="bg1"/>
              </a:solidFill>
              <a:latin typeface="Anton" pitchFamily="2" charset="0"/>
            </a:endParaRPr>
          </a:p>
        </p:txBody>
      </p:sp>
      <p:sp>
        <p:nvSpPr>
          <p:cNvPr id="5" name="TextBox 4">
            <a:extLst>
              <a:ext uri="{FF2B5EF4-FFF2-40B4-BE49-F238E27FC236}">
                <a16:creationId xmlns:a16="http://schemas.microsoft.com/office/drawing/2014/main" id="{40BEC66A-D4D3-C477-EA4E-9EDD630C9C37}"/>
              </a:ext>
            </a:extLst>
          </p:cNvPr>
          <p:cNvSpPr txBox="1"/>
          <p:nvPr/>
        </p:nvSpPr>
        <p:spPr>
          <a:xfrm>
            <a:off x="5610032" y="1202981"/>
            <a:ext cx="6162868" cy="4912883"/>
          </a:xfrm>
          <a:prstGeom prst="rect">
            <a:avLst/>
          </a:prstGeom>
          <a:noFill/>
        </p:spPr>
        <p:txBody>
          <a:bodyPr wrap="square">
            <a:spAutoFit/>
          </a:bodyPr>
          <a:lstStyle/>
          <a:p>
            <a:pPr marL="410208" lvl="1" indent="-205104" algn="l">
              <a:lnSpc>
                <a:spcPts val="2659"/>
              </a:lnSpc>
              <a:spcBef>
                <a:spcPct val="0"/>
              </a:spcBef>
              <a:buFont typeface="Arial"/>
              <a:buChar char="•"/>
            </a:pPr>
            <a:r>
              <a:rPr lang="en-US" sz="1800" u="none" strike="noStrike" dirty="0">
                <a:solidFill>
                  <a:srgbClr val="FFFFFF"/>
                </a:solidFill>
                <a:latin typeface="Open Sans"/>
              </a:rPr>
              <a:t>Data Overview: Explore tables, attributes, and data cleaning steps.</a:t>
            </a:r>
          </a:p>
          <a:p>
            <a:pPr marL="410208" lvl="1" indent="-205104" algn="l">
              <a:lnSpc>
                <a:spcPts val="2659"/>
              </a:lnSpc>
              <a:spcBef>
                <a:spcPct val="0"/>
              </a:spcBef>
              <a:buFont typeface="Arial"/>
              <a:buChar char="•"/>
            </a:pPr>
            <a:r>
              <a:rPr lang="en-US" sz="1800" u="none" strike="noStrike" dirty="0">
                <a:solidFill>
                  <a:srgbClr val="FFFFFF"/>
                </a:solidFill>
                <a:latin typeface="Open Sans"/>
              </a:rPr>
              <a:t>Geographical Insights: Examine restaurant distribution across countries and yearly openings.</a:t>
            </a:r>
          </a:p>
          <a:p>
            <a:pPr marL="410208" lvl="1" indent="-205104" algn="l">
              <a:lnSpc>
                <a:spcPts val="2659"/>
              </a:lnSpc>
              <a:spcBef>
                <a:spcPct val="0"/>
              </a:spcBef>
              <a:buFont typeface="Arial"/>
              <a:buChar char="•"/>
            </a:pPr>
            <a:r>
              <a:rPr lang="en-US" sz="1800" u="none" strike="noStrike" dirty="0">
                <a:solidFill>
                  <a:srgbClr val="FFFFFF"/>
                </a:solidFill>
                <a:latin typeface="Open Sans"/>
              </a:rPr>
              <a:t>Pricing Patterns: Analyze pricing trends and restaurant counts based on price range.</a:t>
            </a:r>
          </a:p>
          <a:p>
            <a:pPr marL="410208" lvl="1" indent="-205104" algn="l">
              <a:lnSpc>
                <a:spcPts val="2659"/>
              </a:lnSpc>
              <a:spcBef>
                <a:spcPct val="0"/>
              </a:spcBef>
              <a:buFont typeface="Arial"/>
              <a:buChar char="•"/>
            </a:pPr>
            <a:r>
              <a:rPr lang="en-US" sz="1800" u="none" strike="noStrike" dirty="0">
                <a:solidFill>
                  <a:srgbClr val="FFFFFF"/>
                </a:solidFill>
                <a:latin typeface="Open Sans"/>
              </a:rPr>
              <a:t>Popularity Metrics: Investigate voter counts and average ratings for key insights.</a:t>
            </a:r>
          </a:p>
          <a:p>
            <a:pPr marL="410208" lvl="1" indent="-205104" algn="l">
              <a:lnSpc>
                <a:spcPts val="2659"/>
              </a:lnSpc>
              <a:spcBef>
                <a:spcPct val="0"/>
              </a:spcBef>
              <a:buFont typeface="Arial"/>
              <a:buChar char="•"/>
            </a:pPr>
            <a:r>
              <a:rPr lang="en-US" sz="1800" u="none" strike="noStrike" dirty="0">
                <a:solidFill>
                  <a:srgbClr val="FFFFFF"/>
                </a:solidFill>
                <a:latin typeface="Open Sans"/>
              </a:rPr>
              <a:t>Conditional Analysis: Explore specific conditions and their impact on restaurant metrics.</a:t>
            </a:r>
          </a:p>
          <a:p>
            <a:pPr marL="410208" lvl="1" indent="-205104" algn="l">
              <a:lnSpc>
                <a:spcPts val="2659"/>
              </a:lnSpc>
              <a:spcBef>
                <a:spcPct val="0"/>
              </a:spcBef>
              <a:buFont typeface="Arial"/>
              <a:buChar char="•"/>
            </a:pPr>
            <a:r>
              <a:rPr lang="en-US" sz="1800" u="none" strike="noStrike" dirty="0">
                <a:solidFill>
                  <a:srgbClr val="FFFFFF"/>
                </a:solidFill>
                <a:latin typeface="Open Sans"/>
              </a:rPr>
              <a:t>Customized Pricing: Understand variations in average cost through customized pricing.</a:t>
            </a:r>
          </a:p>
          <a:p>
            <a:pPr marL="410208" lvl="1" indent="-205104" algn="l">
              <a:lnSpc>
                <a:spcPts val="2659"/>
              </a:lnSpc>
              <a:spcBef>
                <a:spcPct val="0"/>
              </a:spcBef>
              <a:buFont typeface="Arial"/>
              <a:buChar char="•"/>
            </a:pPr>
            <a:r>
              <a:rPr lang="en-US" sz="1800" u="none" strike="noStrike" dirty="0">
                <a:solidFill>
                  <a:srgbClr val="FFFFFF"/>
                </a:solidFill>
                <a:latin typeface="Open Sans"/>
              </a:rPr>
              <a:t>Array Formula Application: Discuss the use of array formulas for complex calculations.</a:t>
            </a:r>
          </a:p>
        </p:txBody>
      </p:sp>
    </p:spTree>
    <p:extLst>
      <p:ext uri="{BB962C8B-B14F-4D97-AF65-F5344CB8AC3E}">
        <p14:creationId xmlns:p14="http://schemas.microsoft.com/office/powerpoint/2010/main" val="248842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 y="0"/>
            <a:ext cx="12192000" cy="7038974"/>
          </a:xfrm>
          <a:prstGeom prst="rect">
            <a:avLst/>
          </a:prstGeom>
        </p:spPr>
      </p:pic>
      <p:sp>
        <p:nvSpPr>
          <p:cNvPr id="2" name="TextBox 1">
            <a:extLst>
              <a:ext uri="{FF2B5EF4-FFF2-40B4-BE49-F238E27FC236}">
                <a16:creationId xmlns:a16="http://schemas.microsoft.com/office/drawing/2014/main" id="{5B742EEF-A526-D47B-56D7-9CE023A99201}"/>
              </a:ext>
            </a:extLst>
          </p:cNvPr>
          <p:cNvSpPr txBox="1"/>
          <p:nvPr/>
        </p:nvSpPr>
        <p:spPr>
          <a:xfrm>
            <a:off x="550506" y="690465"/>
            <a:ext cx="6260841" cy="830997"/>
          </a:xfrm>
          <a:prstGeom prst="rect">
            <a:avLst/>
          </a:prstGeom>
          <a:noFill/>
        </p:spPr>
        <p:txBody>
          <a:bodyPr wrap="square" rtlCol="0">
            <a:spAutoFit/>
          </a:bodyPr>
          <a:lstStyle/>
          <a:p>
            <a:r>
              <a:rPr lang="en-US" sz="4800" dirty="0">
                <a:solidFill>
                  <a:schemeClr val="bg1"/>
                </a:solidFill>
                <a:latin typeface="Anton" pitchFamily="2" charset="0"/>
              </a:rPr>
              <a:t>SUGGESTED COUNTRY</a:t>
            </a:r>
            <a:endParaRPr lang="en-IN" sz="4800" dirty="0">
              <a:solidFill>
                <a:schemeClr val="bg1"/>
              </a:solidFill>
              <a:latin typeface="Anton" pitchFamily="2" charset="0"/>
            </a:endParaRPr>
          </a:p>
        </p:txBody>
      </p:sp>
      <p:pic>
        <p:nvPicPr>
          <p:cNvPr id="3" name="Picture 2">
            <a:extLst>
              <a:ext uri="{FF2B5EF4-FFF2-40B4-BE49-F238E27FC236}">
                <a16:creationId xmlns:a16="http://schemas.microsoft.com/office/drawing/2014/main" id="{6ABA2784-8052-768E-169B-EBE4BD110E00}"/>
              </a:ext>
            </a:extLst>
          </p:cNvPr>
          <p:cNvPicPr>
            <a:picLocks noChangeAspect="1"/>
          </p:cNvPicPr>
          <p:nvPr/>
        </p:nvPicPr>
        <p:blipFill>
          <a:blip r:embed="rId3"/>
          <a:stretch>
            <a:fillRect/>
          </a:stretch>
        </p:blipFill>
        <p:spPr>
          <a:xfrm>
            <a:off x="7526474" y="690465"/>
            <a:ext cx="3651821" cy="2530059"/>
          </a:xfrm>
          <a:prstGeom prst="rect">
            <a:avLst/>
          </a:prstGeom>
        </p:spPr>
      </p:pic>
      <p:sp>
        <p:nvSpPr>
          <p:cNvPr id="5" name="TextBox 4">
            <a:extLst>
              <a:ext uri="{FF2B5EF4-FFF2-40B4-BE49-F238E27FC236}">
                <a16:creationId xmlns:a16="http://schemas.microsoft.com/office/drawing/2014/main" id="{8FC1336A-9794-4C24-C7F8-E492919E5875}"/>
              </a:ext>
            </a:extLst>
          </p:cNvPr>
          <p:cNvSpPr txBox="1"/>
          <p:nvPr/>
        </p:nvSpPr>
        <p:spPr>
          <a:xfrm>
            <a:off x="671804" y="1955494"/>
            <a:ext cx="5806461" cy="1231106"/>
          </a:xfrm>
          <a:prstGeom prst="rect">
            <a:avLst/>
          </a:prstGeom>
          <a:noFill/>
        </p:spPr>
        <p:txBody>
          <a:bodyPr wrap="none" rtlCol="0">
            <a:spAutoFit/>
          </a:bodyPr>
          <a:lstStyle/>
          <a:p>
            <a:r>
              <a:rPr lang="en-US" dirty="0">
                <a:solidFill>
                  <a:srgbClr val="FFC000"/>
                </a:solidFill>
              </a:rPr>
              <a:t>ANALYTICAL APPRACH: </a:t>
            </a:r>
          </a:p>
          <a:p>
            <a:pPr marL="285750" indent="-285750">
              <a:buFont typeface="Arial" panose="020B0604020202020204" pitchFamily="34" charset="0"/>
              <a:buChar char="•"/>
            </a:pPr>
            <a:r>
              <a:rPr lang="en-US" sz="1400" dirty="0">
                <a:solidFill>
                  <a:schemeClr val="bg1"/>
                </a:solidFill>
              </a:rPr>
              <a:t>   Used a pivot table by integrating Country name, Restaurant count </a:t>
            </a:r>
          </a:p>
          <a:p>
            <a:r>
              <a:rPr lang="en-US" sz="1400" dirty="0">
                <a:solidFill>
                  <a:schemeClr val="bg1"/>
                </a:solidFill>
              </a:rPr>
              <a:t>          and rating in an average </a:t>
            </a:r>
          </a:p>
          <a:p>
            <a:pPr marL="285750" indent="-285750">
              <a:buFont typeface="Arial" panose="020B0604020202020204" pitchFamily="34" charset="0"/>
              <a:buChar char="•"/>
            </a:pPr>
            <a:r>
              <a:rPr lang="en-US" sz="1400" dirty="0">
                <a:solidFill>
                  <a:schemeClr val="bg1"/>
                </a:solidFill>
              </a:rPr>
              <a:t>   Analyze the rating below 4 and least restaurant count I found 4 country.</a:t>
            </a:r>
          </a:p>
          <a:p>
            <a:pPr marL="285750" indent="-285750">
              <a:buFont typeface="Arial" panose="020B0604020202020204" pitchFamily="34" charset="0"/>
              <a:buChar char="•"/>
            </a:pPr>
            <a:r>
              <a:rPr lang="en-US" sz="1400" dirty="0">
                <a:solidFill>
                  <a:schemeClr val="bg1"/>
                </a:solidFill>
              </a:rPr>
              <a:t>   Applied filter on the 4 country and made a chart shown in right.</a:t>
            </a:r>
          </a:p>
        </p:txBody>
      </p:sp>
      <p:sp>
        <p:nvSpPr>
          <p:cNvPr id="6" name="TextBox 5">
            <a:extLst>
              <a:ext uri="{FF2B5EF4-FFF2-40B4-BE49-F238E27FC236}">
                <a16:creationId xmlns:a16="http://schemas.microsoft.com/office/drawing/2014/main" id="{1FBB2E7F-8EEC-75F6-0BE2-E2EA9953153A}"/>
              </a:ext>
            </a:extLst>
          </p:cNvPr>
          <p:cNvSpPr txBox="1"/>
          <p:nvPr/>
        </p:nvSpPr>
        <p:spPr>
          <a:xfrm>
            <a:off x="671804" y="3334821"/>
            <a:ext cx="1905715" cy="369332"/>
          </a:xfrm>
          <a:prstGeom prst="rect">
            <a:avLst/>
          </a:prstGeom>
          <a:noFill/>
        </p:spPr>
        <p:txBody>
          <a:bodyPr wrap="none" rtlCol="0">
            <a:spAutoFit/>
          </a:bodyPr>
          <a:lstStyle/>
          <a:p>
            <a:r>
              <a:rPr lang="en-US" dirty="0">
                <a:solidFill>
                  <a:srgbClr val="FFC000"/>
                </a:solidFill>
              </a:rPr>
              <a:t>Strategical Insight:</a:t>
            </a:r>
            <a:endParaRPr lang="en-IN" dirty="0">
              <a:solidFill>
                <a:srgbClr val="FFC000"/>
              </a:solidFill>
            </a:endParaRPr>
          </a:p>
        </p:txBody>
      </p:sp>
      <p:sp>
        <p:nvSpPr>
          <p:cNvPr id="8" name="TextBox 7">
            <a:extLst>
              <a:ext uri="{FF2B5EF4-FFF2-40B4-BE49-F238E27FC236}">
                <a16:creationId xmlns:a16="http://schemas.microsoft.com/office/drawing/2014/main" id="{458F614C-AB8E-6EAD-19E4-1F12CD0DF8C0}"/>
              </a:ext>
            </a:extLst>
          </p:cNvPr>
          <p:cNvSpPr txBox="1"/>
          <p:nvPr/>
        </p:nvSpPr>
        <p:spPr>
          <a:xfrm>
            <a:off x="671804" y="3780919"/>
            <a:ext cx="6429261" cy="1384995"/>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bg1"/>
                </a:solidFill>
              </a:rPr>
              <a:t>Country and city where the potential of growth is higher for newer restaurant</a:t>
            </a:r>
          </a:p>
          <a:p>
            <a:pPr marL="285750" indent="-285750">
              <a:buFont typeface="Arial" panose="020B0604020202020204" pitchFamily="34" charset="0"/>
              <a:buChar char="•"/>
            </a:pPr>
            <a:r>
              <a:rPr lang="en-US" sz="1400" dirty="0">
                <a:solidFill>
                  <a:schemeClr val="bg1"/>
                </a:solidFill>
              </a:rPr>
              <a:t>Using average rating and lower restaurant count a rough analysis done and found </a:t>
            </a:r>
          </a:p>
          <a:p>
            <a:r>
              <a:rPr lang="en-US" sz="1400" dirty="0">
                <a:solidFill>
                  <a:schemeClr val="bg1"/>
                </a:solidFill>
              </a:rPr>
              <a:t>        a suitable low competition area where chances is higher for increase the rating.</a:t>
            </a:r>
          </a:p>
          <a:p>
            <a:pPr marL="285750" indent="-285750">
              <a:buFont typeface="Arial" panose="020B0604020202020204" pitchFamily="34" charset="0"/>
              <a:buChar char="•"/>
            </a:pPr>
            <a:r>
              <a:rPr lang="en-US" sz="1400" dirty="0">
                <a:solidFill>
                  <a:schemeClr val="bg1"/>
                </a:solidFill>
              </a:rPr>
              <a:t>Using pivot table I got to know that from 7 countries there are 25 restaurant, </a:t>
            </a:r>
          </a:p>
          <a:p>
            <a:r>
              <a:rPr lang="en-US" sz="1400" dirty="0">
                <a:solidFill>
                  <a:schemeClr val="bg1"/>
                </a:solidFill>
              </a:rPr>
              <a:t>       and in that considering rating below 4, and found four Countries that are suitable </a:t>
            </a:r>
          </a:p>
          <a:p>
            <a:r>
              <a:rPr lang="en-US" sz="1400" dirty="0">
                <a:solidFill>
                  <a:schemeClr val="bg1"/>
                </a:solidFill>
              </a:rPr>
              <a:t>       for opening a new restaurant. </a:t>
            </a:r>
            <a:endParaRPr lang="en-IN" sz="1400" dirty="0">
              <a:solidFill>
                <a:schemeClr val="bg1"/>
              </a:solidFill>
            </a:endParaRPr>
          </a:p>
        </p:txBody>
      </p:sp>
      <p:pic>
        <p:nvPicPr>
          <p:cNvPr id="10" name="Picture 9">
            <a:extLst>
              <a:ext uri="{FF2B5EF4-FFF2-40B4-BE49-F238E27FC236}">
                <a16:creationId xmlns:a16="http://schemas.microsoft.com/office/drawing/2014/main" id="{D0D4769A-ED3D-0E0E-8066-A6C56D468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06" y="5242681"/>
            <a:ext cx="2108718" cy="1130128"/>
          </a:xfrm>
          <a:prstGeom prst="rect">
            <a:avLst/>
          </a:prstGeom>
        </p:spPr>
      </p:pic>
      <p:pic>
        <p:nvPicPr>
          <p:cNvPr id="12" name="Picture 11">
            <a:extLst>
              <a:ext uri="{FF2B5EF4-FFF2-40B4-BE49-F238E27FC236}">
                <a16:creationId xmlns:a16="http://schemas.microsoft.com/office/drawing/2014/main" id="{298698EF-2B1A-3B71-F03E-D4FF581D4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9730" y="5242680"/>
            <a:ext cx="2174033" cy="1130129"/>
          </a:xfrm>
          <a:prstGeom prst="rect">
            <a:avLst/>
          </a:prstGeom>
        </p:spPr>
      </p:pic>
      <p:pic>
        <p:nvPicPr>
          <p:cNvPr id="14" name="Picture 13">
            <a:extLst>
              <a:ext uri="{FF2B5EF4-FFF2-40B4-BE49-F238E27FC236}">
                <a16:creationId xmlns:a16="http://schemas.microsoft.com/office/drawing/2014/main" id="{17B9D6D8-CA16-39D7-B567-9B47A3AFEA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5750" y="5242680"/>
            <a:ext cx="2507115" cy="1130129"/>
          </a:xfrm>
          <a:prstGeom prst="rect">
            <a:avLst/>
          </a:prstGeom>
        </p:spPr>
      </p:pic>
      <p:pic>
        <p:nvPicPr>
          <p:cNvPr id="16" name="Picture 15">
            <a:extLst>
              <a:ext uri="{FF2B5EF4-FFF2-40B4-BE49-F238E27FC236}">
                <a16:creationId xmlns:a16="http://schemas.microsoft.com/office/drawing/2014/main" id="{F6C5AA56-E4AD-789F-2A89-CE3B630668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17746" y="5242680"/>
            <a:ext cx="2337610" cy="1130129"/>
          </a:xfrm>
          <a:prstGeom prst="rect">
            <a:avLst/>
          </a:prstGeom>
        </p:spPr>
      </p:pic>
      <p:sp>
        <p:nvSpPr>
          <p:cNvPr id="17" name="TextBox 16">
            <a:extLst>
              <a:ext uri="{FF2B5EF4-FFF2-40B4-BE49-F238E27FC236}">
                <a16:creationId xmlns:a16="http://schemas.microsoft.com/office/drawing/2014/main" id="{0F07956F-78E0-D74F-97BA-40B0FDAD0429}"/>
              </a:ext>
            </a:extLst>
          </p:cNvPr>
          <p:cNvSpPr txBox="1"/>
          <p:nvPr/>
        </p:nvSpPr>
        <p:spPr>
          <a:xfrm>
            <a:off x="559837" y="326571"/>
            <a:ext cx="11087618" cy="461665"/>
          </a:xfrm>
          <a:prstGeom prst="rect">
            <a:avLst/>
          </a:prstGeom>
          <a:noFill/>
        </p:spPr>
        <p:txBody>
          <a:bodyPr wrap="square" rtlCol="0">
            <a:spAutoFit/>
          </a:bodyPr>
          <a:lstStyle/>
          <a:p>
            <a:r>
              <a:rPr lang="en-US" sz="1200" dirty="0">
                <a:solidFill>
                  <a:srgbClr val="FFC000"/>
                </a:solidFill>
              </a:rPr>
              <a:t>Suggested Country</a:t>
            </a:r>
            <a:r>
              <a:rPr lang="en-US" sz="1200" dirty="0">
                <a:solidFill>
                  <a:schemeClr val="bg1"/>
                </a:solidFill>
              </a:rPr>
              <a:t>                                                                                                                                                                                       Canada         Sri Lanka          Australia       Singapore</a:t>
            </a:r>
          </a:p>
          <a:p>
            <a:r>
              <a:rPr lang="en-US" sz="1200" dirty="0">
                <a:solidFill>
                  <a:schemeClr val="bg1"/>
                </a:solidFill>
              </a:rPr>
              <a:t>         </a:t>
            </a:r>
            <a:endParaRPr lang="en-IN" sz="1200" dirty="0">
              <a:solidFill>
                <a:schemeClr val="bg1"/>
              </a:solidFill>
            </a:endParaRPr>
          </a:p>
        </p:txBody>
      </p:sp>
      <p:sp>
        <p:nvSpPr>
          <p:cNvPr id="18" name="TextBox 17">
            <a:extLst>
              <a:ext uri="{FF2B5EF4-FFF2-40B4-BE49-F238E27FC236}">
                <a16:creationId xmlns:a16="http://schemas.microsoft.com/office/drawing/2014/main" id="{0887A919-D2CD-34B1-9BE5-A721AB35513B}"/>
              </a:ext>
            </a:extLst>
          </p:cNvPr>
          <p:cNvSpPr txBox="1"/>
          <p:nvPr/>
        </p:nvSpPr>
        <p:spPr>
          <a:xfrm>
            <a:off x="1121606" y="6327504"/>
            <a:ext cx="1006109" cy="369332"/>
          </a:xfrm>
          <a:prstGeom prst="rect">
            <a:avLst/>
          </a:prstGeom>
          <a:noFill/>
        </p:spPr>
        <p:txBody>
          <a:bodyPr wrap="none" rtlCol="0">
            <a:spAutoFit/>
          </a:bodyPr>
          <a:lstStyle/>
          <a:p>
            <a:r>
              <a:rPr lang="en-US" dirty="0">
                <a:solidFill>
                  <a:schemeClr val="bg1"/>
                </a:solidFill>
              </a:rPr>
              <a:t>Australia</a:t>
            </a:r>
            <a:endParaRPr lang="en-IN" dirty="0">
              <a:solidFill>
                <a:schemeClr val="bg1"/>
              </a:solidFill>
            </a:endParaRPr>
          </a:p>
        </p:txBody>
      </p:sp>
      <p:sp>
        <p:nvSpPr>
          <p:cNvPr id="19" name="TextBox 18">
            <a:extLst>
              <a:ext uri="{FF2B5EF4-FFF2-40B4-BE49-F238E27FC236}">
                <a16:creationId xmlns:a16="http://schemas.microsoft.com/office/drawing/2014/main" id="{2826287C-A0A7-060D-BD1E-EB6BFF9F58D4}"/>
              </a:ext>
            </a:extLst>
          </p:cNvPr>
          <p:cNvSpPr txBox="1"/>
          <p:nvPr/>
        </p:nvSpPr>
        <p:spPr>
          <a:xfrm>
            <a:off x="3854958" y="6327504"/>
            <a:ext cx="883575" cy="369332"/>
          </a:xfrm>
          <a:prstGeom prst="rect">
            <a:avLst/>
          </a:prstGeom>
          <a:noFill/>
        </p:spPr>
        <p:txBody>
          <a:bodyPr wrap="none" rtlCol="0">
            <a:spAutoFit/>
          </a:bodyPr>
          <a:lstStyle/>
          <a:p>
            <a:r>
              <a:rPr lang="en-US" dirty="0">
                <a:solidFill>
                  <a:schemeClr val="bg1"/>
                </a:solidFill>
              </a:rPr>
              <a:t>Canada</a:t>
            </a:r>
            <a:endParaRPr lang="en-IN" dirty="0">
              <a:solidFill>
                <a:schemeClr val="bg1"/>
              </a:solidFill>
            </a:endParaRPr>
          </a:p>
        </p:txBody>
      </p:sp>
      <p:sp>
        <p:nvSpPr>
          <p:cNvPr id="20" name="TextBox 19">
            <a:extLst>
              <a:ext uri="{FF2B5EF4-FFF2-40B4-BE49-F238E27FC236}">
                <a16:creationId xmlns:a16="http://schemas.microsoft.com/office/drawing/2014/main" id="{94F7E1ED-92CD-A58B-8B84-CDDE7391CB17}"/>
              </a:ext>
            </a:extLst>
          </p:cNvPr>
          <p:cNvSpPr txBox="1"/>
          <p:nvPr/>
        </p:nvSpPr>
        <p:spPr>
          <a:xfrm>
            <a:off x="6700578" y="6327504"/>
            <a:ext cx="1017458" cy="369332"/>
          </a:xfrm>
          <a:prstGeom prst="rect">
            <a:avLst/>
          </a:prstGeom>
          <a:noFill/>
        </p:spPr>
        <p:txBody>
          <a:bodyPr wrap="none" rtlCol="0">
            <a:spAutoFit/>
          </a:bodyPr>
          <a:lstStyle/>
          <a:p>
            <a:r>
              <a:rPr lang="en-US" dirty="0">
                <a:solidFill>
                  <a:schemeClr val="bg1"/>
                </a:solidFill>
              </a:rPr>
              <a:t>Sri Lanka</a:t>
            </a:r>
            <a:endParaRPr lang="en-IN" dirty="0">
              <a:solidFill>
                <a:schemeClr val="bg1"/>
              </a:solidFill>
            </a:endParaRPr>
          </a:p>
        </p:txBody>
      </p:sp>
      <p:sp>
        <p:nvSpPr>
          <p:cNvPr id="21" name="TextBox 20">
            <a:extLst>
              <a:ext uri="{FF2B5EF4-FFF2-40B4-BE49-F238E27FC236}">
                <a16:creationId xmlns:a16="http://schemas.microsoft.com/office/drawing/2014/main" id="{CF0CE28E-BA3B-EE34-1BE7-62E525E533C2}"/>
              </a:ext>
            </a:extLst>
          </p:cNvPr>
          <p:cNvSpPr txBox="1"/>
          <p:nvPr/>
        </p:nvSpPr>
        <p:spPr>
          <a:xfrm>
            <a:off x="9677822" y="6327504"/>
            <a:ext cx="1116716" cy="369332"/>
          </a:xfrm>
          <a:prstGeom prst="rect">
            <a:avLst/>
          </a:prstGeom>
          <a:noFill/>
        </p:spPr>
        <p:txBody>
          <a:bodyPr wrap="none" rtlCol="0">
            <a:spAutoFit/>
          </a:bodyPr>
          <a:lstStyle/>
          <a:p>
            <a:r>
              <a:rPr lang="en-US" dirty="0">
                <a:solidFill>
                  <a:schemeClr val="bg1"/>
                </a:solidFill>
              </a:rPr>
              <a:t>Singapore</a:t>
            </a:r>
            <a:endParaRPr lang="en-IN" dirty="0">
              <a:solidFill>
                <a:schemeClr val="bg1"/>
              </a:solidFill>
            </a:endParaRPr>
          </a:p>
        </p:txBody>
      </p:sp>
    </p:spTree>
    <p:extLst>
      <p:ext uri="{BB962C8B-B14F-4D97-AF65-F5344CB8AC3E}">
        <p14:creationId xmlns:p14="http://schemas.microsoft.com/office/powerpoint/2010/main" val="144612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990"/>
            <a:ext cx="12192000" cy="7038974"/>
          </a:xfrm>
          <a:prstGeom prst="rect">
            <a:avLst/>
          </a:prstGeom>
        </p:spPr>
      </p:pic>
      <p:sp>
        <p:nvSpPr>
          <p:cNvPr id="2" name="TextBox 1">
            <a:extLst>
              <a:ext uri="{FF2B5EF4-FFF2-40B4-BE49-F238E27FC236}">
                <a16:creationId xmlns:a16="http://schemas.microsoft.com/office/drawing/2014/main" id="{91038346-FF0D-000D-3176-6D662A976210}"/>
              </a:ext>
            </a:extLst>
          </p:cNvPr>
          <p:cNvSpPr txBox="1"/>
          <p:nvPr/>
        </p:nvSpPr>
        <p:spPr>
          <a:xfrm>
            <a:off x="559837" y="326571"/>
            <a:ext cx="11087618" cy="461665"/>
          </a:xfrm>
          <a:prstGeom prst="rect">
            <a:avLst/>
          </a:prstGeom>
          <a:noFill/>
        </p:spPr>
        <p:txBody>
          <a:bodyPr wrap="square" rtlCol="0">
            <a:spAutoFit/>
          </a:bodyPr>
          <a:lstStyle/>
          <a:p>
            <a:r>
              <a:rPr lang="en-US" sz="1200" dirty="0">
                <a:solidFill>
                  <a:srgbClr val="FFC000"/>
                </a:solidFill>
              </a:rPr>
              <a:t>Suggested Country</a:t>
            </a:r>
            <a:r>
              <a:rPr lang="en-US" sz="1200" dirty="0">
                <a:solidFill>
                  <a:schemeClr val="bg1"/>
                </a:solidFill>
              </a:rPr>
              <a:t>                                                                                                                                                                                       Canada         Sri Lanka          Australia       Singapore</a:t>
            </a:r>
          </a:p>
          <a:p>
            <a:r>
              <a:rPr lang="en-US" sz="1200" dirty="0">
                <a:solidFill>
                  <a:schemeClr val="bg1"/>
                </a:solidFill>
              </a:rPr>
              <a:t>         </a:t>
            </a:r>
            <a:endParaRPr lang="en-IN" sz="1200" dirty="0">
              <a:solidFill>
                <a:schemeClr val="bg1"/>
              </a:solidFill>
            </a:endParaRPr>
          </a:p>
        </p:txBody>
      </p:sp>
      <p:sp>
        <p:nvSpPr>
          <p:cNvPr id="3" name="TextBox 2">
            <a:extLst>
              <a:ext uri="{FF2B5EF4-FFF2-40B4-BE49-F238E27FC236}">
                <a16:creationId xmlns:a16="http://schemas.microsoft.com/office/drawing/2014/main" id="{B64B8096-96AE-4F57-905C-6B42FFA87B56}"/>
              </a:ext>
            </a:extLst>
          </p:cNvPr>
          <p:cNvSpPr txBox="1"/>
          <p:nvPr/>
        </p:nvSpPr>
        <p:spPr>
          <a:xfrm>
            <a:off x="2856593" y="916045"/>
            <a:ext cx="6494106" cy="1569660"/>
          </a:xfrm>
          <a:prstGeom prst="rect">
            <a:avLst/>
          </a:prstGeom>
          <a:noFill/>
        </p:spPr>
        <p:txBody>
          <a:bodyPr wrap="square" rtlCol="0">
            <a:spAutoFit/>
          </a:bodyPr>
          <a:lstStyle/>
          <a:p>
            <a:r>
              <a:rPr lang="en-US" sz="4800" dirty="0">
                <a:solidFill>
                  <a:schemeClr val="bg1"/>
                </a:solidFill>
                <a:latin typeface="Anton" pitchFamily="2" charset="0"/>
              </a:rPr>
              <a:t>Recommended Countries</a:t>
            </a:r>
          </a:p>
          <a:p>
            <a:r>
              <a:rPr lang="en-US" sz="4800" dirty="0">
                <a:solidFill>
                  <a:schemeClr val="bg1"/>
                </a:solidFill>
                <a:latin typeface="Anton" pitchFamily="2" charset="0"/>
              </a:rPr>
              <a:t>         with the cities </a:t>
            </a:r>
            <a:endParaRPr lang="en-IN" sz="4800" dirty="0">
              <a:solidFill>
                <a:schemeClr val="bg1"/>
              </a:solidFill>
              <a:latin typeface="Anton" pitchFamily="2" charset="0"/>
            </a:endParaRPr>
          </a:p>
        </p:txBody>
      </p:sp>
      <p:sp>
        <p:nvSpPr>
          <p:cNvPr id="5" name="TextBox 4">
            <a:extLst>
              <a:ext uri="{FF2B5EF4-FFF2-40B4-BE49-F238E27FC236}">
                <a16:creationId xmlns:a16="http://schemas.microsoft.com/office/drawing/2014/main" id="{79B044E9-4B99-F96F-CEC1-C59A34DE66E1}"/>
              </a:ext>
            </a:extLst>
          </p:cNvPr>
          <p:cNvSpPr txBox="1"/>
          <p:nvPr/>
        </p:nvSpPr>
        <p:spPr>
          <a:xfrm>
            <a:off x="2856593" y="2941093"/>
            <a:ext cx="2211356" cy="369332"/>
          </a:xfrm>
          <a:prstGeom prst="rect">
            <a:avLst/>
          </a:prstGeom>
          <a:noFill/>
        </p:spPr>
        <p:txBody>
          <a:bodyPr wrap="square" rtlCol="0">
            <a:spAutoFit/>
          </a:bodyPr>
          <a:lstStyle/>
          <a:p>
            <a:r>
              <a:rPr lang="en-US" dirty="0">
                <a:solidFill>
                  <a:srgbClr val="FFC000"/>
                </a:solidFill>
              </a:rPr>
              <a:t>Analytical Approach:</a:t>
            </a:r>
            <a:endParaRPr lang="en-IN" dirty="0">
              <a:solidFill>
                <a:srgbClr val="FFC000"/>
              </a:solidFill>
            </a:endParaRPr>
          </a:p>
        </p:txBody>
      </p:sp>
      <p:sp>
        <p:nvSpPr>
          <p:cNvPr id="6" name="TextBox 5">
            <a:extLst>
              <a:ext uri="{FF2B5EF4-FFF2-40B4-BE49-F238E27FC236}">
                <a16:creationId xmlns:a16="http://schemas.microsoft.com/office/drawing/2014/main" id="{6CC234F7-30E0-01C1-2825-008468E4D76E}"/>
              </a:ext>
            </a:extLst>
          </p:cNvPr>
          <p:cNvSpPr txBox="1"/>
          <p:nvPr/>
        </p:nvSpPr>
        <p:spPr>
          <a:xfrm>
            <a:off x="2856593" y="4560381"/>
            <a:ext cx="2211356" cy="369332"/>
          </a:xfrm>
          <a:prstGeom prst="rect">
            <a:avLst/>
          </a:prstGeom>
          <a:noFill/>
        </p:spPr>
        <p:txBody>
          <a:bodyPr wrap="square" rtlCol="0">
            <a:spAutoFit/>
          </a:bodyPr>
          <a:lstStyle/>
          <a:p>
            <a:r>
              <a:rPr lang="en-US" dirty="0">
                <a:solidFill>
                  <a:srgbClr val="FFC000"/>
                </a:solidFill>
              </a:rPr>
              <a:t>Strategical Insight: </a:t>
            </a:r>
            <a:endParaRPr lang="en-IN" dirty="0">
              <a:solidFill>
                <a:srgbClr val="FFC000"/>
              </a:solidFill>
            </a:endParaRPr>
          </a:p>
        </p:txBody>
      </p:sp>
      <p:graphicFrame>
        <p:nvGraphicFramePr>
          <p:cNvPr id="9" name="Table 8">
            <a:extLst>
              <a:ext uri="{FF2B5EF4-FFF2-40B4-BE49-F238E27FC236}">
                <a16:creationId xmlns:a16="http://schemas.microsoft.com/office/drawing/2014/main" id="{472D9022-88F3-9093-78E8-6E8CBEB7F896}"/>
              </a:ext>
            </a:extLst>
          </p:cNvPr>
          <p:cNvGraphicFramePr>
            <a:graphicFrameLocks noGrp="1"/>
          </p:cNvGraphicFramePr>
          <p:nvPr>
            <p:extLst>
              <p:ext uri="{D42A27DB-BD31-4B8C-83A1-F6EECF244321}">
                <p14:modId xmlns:p14="http://schemas.microsoft.com/office/powerpoint/2010/main" val="2367716316"/>
              </p:ext>
            </p:extLst>
          </p:nvPr>
        </p:nvGraphicFramePr>
        <p:xfrm>
          <a:off x="69462" y="979715"/>
          <a:ext cx="2129453" cy="1528826"/>
        </p:xfrm>
        <a:graphic>
          <a:graphicData uri="http://schemas.openxmlformats.org/drawingml/2006/table">
            <a:tbl>
              <a:tblPr firstRow="1" bandRow="1">
                <a:tableStyleId>{912C8C85-51F0-491E-9774-3900AFEF0FD7}</a:tableStyleId>
              </a:tblPr>
              <a:tblGrid>
                <a:gridCol w="2129453">
                  <a:extLst>
                    <a:ext uri="{9D8B030D-6E8A-4147-A177-3AD203B41FA5}">
                      <a16:colId xmlns:a16="http://schemas.microsoft.com/office/drawing/2014/main" val="2640749451"/>
                    </a:ext>
                  </a:extLst>
                </a:gridCol>
              </a:tblGrid>
              <a:tr h="323612">
                <a:tc>
                  <a:txBody>
                    <a:bodyPr/>
                    <a:lstStyle/>
                    <a:p>
                      <a:r>
                        <a:rPr lang="en-US" sz="2800" dirty="0"/>
                        <a:t>    CANADA</a:t>
                      </a:r>
                      <a:endParaRPr lang="en-IN" sz="2800" dirty="0"/>
                    </a:p>
                  </a:txBody>
                  <a:tcPr/>
                </a:tc>
                <a:extLst>
                  <a:ext uri="{0D108BD9-81ED-4DB2-BD59-A6C34878D82A}">
                    <a16:rowId xmlns:a16="http://schemas.microsoft.com/office/drawing/2014/main" val="7175400"/>
                  </a:ext>
                </a:extLst>
              </a:tr>
              <a:tr h="1010666">
                <a:tc>
                  <a:txBody>
                    <a:bodyPr/>
                    <a:lstStyle/>
                    <a:p>
                      <a:pPr algn="l"/>
                      <a:r>
                        <a:rPr lang="en-US" sz="1600" dirty="0" err="1">
                          <a:solidFill>
                            <a:schemeClr val="bg1"/>
                          </a:solidFill>
                        </a:rPr>
                        <a:t>Chatem</a:t>
                      </a:r>
                      <a:r>
                        <a:rPr lang="en-US" sz="1600" dirty="0">
                          <a:solidFill>
                            <a:schemeClr val="bg1"/>
                          </a:solidFill>
                        </a:rPr>
                        <a:t>-Kent, Consort, Yorkton </a:t>
                      </a:r>
                      <a:endParaRPr lang="en-IN" sz="1600" dirty="0">
                        <a:solidFill>
                          <a:schemeClr val="bg1"/>
                        </a:solidFill>
                      </a:endParaRPr>
                    </a:p>
                  </a:txBody>
                  <a:tcPr/>
                </a:tc>
                <a:extLst>
                  <a:ext uri="{0D108BD9-81ED-4DB2-BD59-A6C34878D82A}">
                    <a16:rowId xmlns:a16="http://schemas.microsoft.com/office/drawing/2014/main" val="3201646509"/>
                  </a:ext>
                </a:extLst>
              </a:tr>
            </a:tbl>
          </a:graphicData>
        </a:graphic>
      </p:graphicFrame>
      <p:graphicFrame>
        <p:nvGraphicFramePr>
          <p:cNvPr id="11" name="Table 10">
            <a:extLst>
              <a:ext uri="{FF2B5EF4-FFF2-40B4-BE49-F238E27FC236}">
                <a16:creationId xmlns:a16="http://schemas.microsoft.com/office/drawing/2014/main" id="{587E05CA-9057-65CF-DA55-8E129C4727DC}"/>
              </a:ext>
            </a:extLst>
          </p:cNvPr>
          <p:cNvGraphicFramePr>
            <a:graphicFrameLocks noGrp="1"/>
          </p:cNvGraphicFramePr>
          <p:nvPr>
            <p:extLst>
              <p:ext uri="{D42A27DB-BD31-4B8C-83A1-F6EECF244321}">
                <p14:modId xmlns:p14="http://schemas.microsoft.com/office/powerpoint/2010/main" val="2350155374"/>
              </p:ext>
            </p:extLst>
          </p:nvPr>
        </p:nvGraphicFramePr>
        <p:xfrm>
          <a:off x="31102" y="3676840"/>
          <a:ext cx="2129453" cy="1467165"/>
        </p:xfrm>
        <a:graphic>
          <a:graphicData uri="http://schemas.openxmlformats.org/drawingml/2006/table">
            <a:tbl>
              <a:tblPr firstRow="1" bandRow="1">
                <a:tableStyleId>{912C8C85-51F0-491E-9774-3900AFEF0FD7}</a:tableStyleId>
              </a:tblPr>
              <a:tblGrid>
                <a:gridCol w="2129453">
                  <a:extLst>
                    <a:ext uri="{9D8B030D-6E8A-4147-A177-3AD203B41FA5}">
                      <a16:colId xmlns:a16="http://schemas.microsoft.com/office/drawing/2014/main" val="2640749451"/>
                    </a:ext>
                  </a:extLst>
                </a:gridCol>
              </a:tblGrid>
              <a:tr h="303868">
                <a:tc>
                  <a:txBody>
                    <a:bodyPr/>
                    <a:lstStyle/>
                    <a:p>
                      <a:r>
                        <a:rPr lang="en-US" sz="2800" dirty="0"/>
                        <a:t>    Sri Lanka</a:t>
                      </a:r>
                      <a:endParaRPr lang="en-IN" sz="2800" dirty="0"/>
                    </a:p>
                  </a:txBody>
                  <a:tcPr/>
                </a:tc>
                <a:extLst>
                  <a:ext uri="{0D108BD9-81ED-4DB2-BD59-A6C34878D82A}">
                    <a16:rowId xmlns:a16="http://schemas.microsoft.com/office/drawing/2014/main" val="7175400"/>
                  </a:ext>
                </a:extLst>
              </a:tr>
              <a:tr h="949005">
                <a:tc>
                  <a:txBody>
                    <a:bodyPr/>
                    <a:lstStyle/>
                    <a:p>
                      <a:r>
                        <a:rPr lang="en-US" sz="1600" dirty="0">
                          <a:solidFill>
                            <a:schemeClr val="bg1"/>
                          </a:solidFill>
                        </a:rPr>
                        <a:t>Colombo</a:t>
                      </a:r>
                      <a:endParaRPr lang="en-IN" sz="1600" dirty="0">
                        <a:solidFill>
                          <a:schemeClr val="bg1"/>
                        </a:solidFill>
                      </a:endParaRPr>
                    </a:p>
                  </a:txBody>
                  <a:tcPr/>
                </a:tc>
                <a:extLst>
                  <a:ext uri="{0D108BD9-81ED-4DB2-BD59-A6C34878D82A}">
                    <a16:rowId xmlns:a16="http://schemas.microsoft.com/office/drawing/2014/main" val="3201646509"/>
                  </a:ext>
                </a:extLst>
              </a:tr>
            </a:tbl>
          </a:graphicData>
        </a:graphic>
      </p:graphicFrame>
      <p:graphicFrame>
        <p:nvGraphicFramePr>
          <p:cNvPr id="12" name="Table 11">
            <a:extLst>
              <a:ext uri="{FF2B5EF4-FFF2-40B4-BE49-F238E27FC236}">
                <a16:creationId xmlns:a16="http://schemas.microsoft.com/office/drawing/2014/main" id="{F255C39D-41D3-0D50-81D6-098B17E4EBE8}"/>
              </a:ext>
            </a:extLst>
          </p:cNvPr>
          <p:cNvGraphicFramePr>
            <a:graphicFrameLocks noGrp="1"/>
          </p:cNvGraphicFramePr>
          <p:nvPr>
            <p:extLst>
              <p:ext uri="{D42A27DB-BD31-4B8C-83A1-F6EECF244321}">
                <p14:modId xmlns:p14="http://schemas.microsoft.com/office/powerpoint/2010/main" val="3603311267"/>
              </p:ext>
            </p:extLst>
          </p:nvPr>
        </p:nvGraphicFramePr>
        <p:xfrm>
          <a:off x="9756712" y="916045"/>
          <a:ext cx="2129453" cy="2514324"/>
        </p:xfrm>
        <a:graphic>
          <a:graphicData uri="http://schemas.openxmlformats.org/drawingml/2006/table">
            <a:tbl>
              <a:tblPr firstRow="1" bandRow="1">
                <a:tableStyleId>{912C8C85-51F0-491E-9774-3900AFEF0FD7}</a:tableStyleId>
              </a:tblPr>
              <a:tblGrid>
                <a:gridCol w="2129453">
                  <a:extLst>
                    <a:ext uri="{9D8B030D-6E8A-4147-A177-3AD203B41FA5}">
                      <a16:colId xmlns:a16="http://schemas.microsoft.com/office/drawing/2014/main" val="2640749451"/>
                    </a:ext>
                  </a:extLst>
                </a:gridCol>
              </a:tblGrid>
              <a:tr h="502644">
                <a:tc>
                  <a:txBody>
                    <a:bodyPr/>
                    <a:lstStyle/>
                    <a:p>
                      <a:r>
                        <a:rPr lang="en-US" sz="1200" dirty="0">
                          <a:solidFill>
                            <a:schemeClr val="bg1"/>
                          </a:solidFill>
                        </a:rPr>
                        <a:t>    Australia</a:t>
                      </a:r>
                      <a:endParaRPr lang="en-IN" sz="1200" dirty="0">
                        <a:solidFill>
                          <a:schemeClr val="bg1"/>
                        </a:solidFill>
                      </a:endParaRPr>
                    </a:p>
                  </a:txBody>
                  <a:tcPr/>
                </a:tc>
                <a:extLst>
                  <a:ext uri="{0D108BD9-81ED-4DB2-BD59-A6C34878D82A}">
                    <a16:rowId xmlns:a16="http://schemas.microsoft.com/office/drawing/2014/main" val="7175400"/>
                  </a:ext>
                </a:extLst>
              </a:tr>
              <a:tr h="1618257">
                <a:tc>
                  <a:txBody>
                    <a:bodyPr/>
                    <a:lstStyle/>
                    <a:p>
                      <a:pPr algn="just"/>
                      <a:r>
                        <a:rPr lang="en-US" sz="1400" dirty="0">
                          <a:solidFill>
                            <a:schemeClr val="bg1"/>
                          </a:solidFill>
                        </a:rPr>
                        <a:t>Armidale, Balingup, Dicky beach, Flaxton, Forest, Hepburn springs, Inverloch, Lakes Entrance, </a:t>
                      </a:r>
                      <a:r>
                        <a:rPr lang="en-US" sz="1400" dirty="0" err="1">
                          <a:solidFill>
                            <a:schemeClr val="bg1"/>
                          </a:solidFill>
                        </a:rPr>
                        <a:t>Lorn</a:t>
                      </a:r>
                      <a:r>
                        <a:rPr lang="en-US" sz="1400" dirty="0">
                          <a:solidFill>
                            <a:schemeClr val="bg1"/>
                          </a:solidFill>
                        </a:rPr>
                        <a:t>, Macedon , </a:t>
                      </a:r>
                      <a:r>
                        <a:rPr lang="en-US" sz="1400" dirty="0" err="1">
                          <a:solidFill>
                            <a:schemeClr val="bg1"/>
                          </a:solidFill>
                        </a:rPr>
                        <a:t>Meyfield</a:t>
                      </a:r>
                      <a:r>
                        <a:rPr lang="en-US" sz="1400" dirty="0">
                          <a:solidFill>
                            <a:schemeClr val="bg1"/>
                          </a:solidFill>
                        </a:rPr>
                        <a:t>, Middleton beach, Montville, </a:t>
                      </a:r>
                      <a:r>
                        <a:rPr lang="en-US" sz="1400" dirty="0" err="1">
                          <a:solidFill>
                            <a:schemeClr val="bg1"/>
                          </a:solidFill>
                        </a:rPr>
                        <a:t>Peynesville</a:t>
                      </a:r>
                      <a:r>
                        <a:rPr lang="en-US" sz="1400" dirty="0">
                          <a:solidFill>
                            <a:schemeClr val="bg1"/>
                          </a:solidFill>
                        </a:rPr>
                        <a:t>, Panola, Philip Island, Victor Harbor  </a:t>
                      </a:r>
                      <a:endParaRPr lang="en-IN" sz="1400" dirty="0">
                        <a:solidFill>
                          <a:schemeClr val="bg1"/>
                        </a:solidFill>
                      </a:endParaRPr>
                    </a:p>
                  </a:txBody>
                  <a:tcPr/>
                </a:tc>
                <a:extLst>
                  <a:ext uri="{0D108BD9-81ED-4DB2-BD59-A6C34878D82A}">
                    <a16:rowId xmlns:a16="http://schemas.microsoft.com/office/drawing/2014/main" val="3201646509"/>
                  </a:ext>
                </a:extLst>
              </a:tr>
            </a:tbl>
          </a:graphicData>
        </a:graphic>
      </p:graphicFrame>
      <p:graphicFrame>
        <p:nvGraphicFramePr>
          <p:cNvPr id="13" name="Table 12">
            <a:extLst>
              <a:ext uri="{FF2B5EF4-FFF2-40B4-BE49-F238E27FC236}">
                <a16:creationId xmlns:a16="http://schemas.microsoft.com/office/drawing/2014/main" id="{3A931166-736B-2EDE-C539-4B6E7A47AD6F}"/>
              </a:ext>
            </a:extLst>
          </p:cNvPr>
          <p:cNvGraphicFramePr>
            <a:graphicFrameLocks noGrp="1"/>
          </p:cNvGraphicFramePr>
          <p:nvPr>
            <p:extLst>
              <p:ext uri="{D42A27DB-BD31-4B8C-83A1-F6EECF244321}">
                <p14:modId xmlns:p14="http://schemas.microsoft.com/office/powerpoint/2010/main" val="1601937939"/>
              </p:ext>
            </p:extLst>
          </p:nvPr>
        </p:nvGraphicFramePr>
        <p:xfrm>
          <a:off x="9756711" y="3676839"/>
          <a:ext cx="2129453" cy="2136417"/>
        </p:xfrm>
        <a:graphic>
          <a:graphicData uri="http://schemas.openxmlformats.org/drawingml/2006/table">
            <a:tbl>
              <a:tblPr firstRow="1" bandRow="1">
                <a:tableStyleId>{912C8C85-51F0-491E-9774-3900AFEF0FD7}</a:tableStyleId>
              </a:tblPr>
              <a:tblGrid>
                <a:gridCol w="2129453">
                  <a:extLst>
                    <a:ext uri="{9D8B030D-6E8A-4147-A177-3AD203B41FA5}">
                      <a16:colId xmlns:a16="http://schemas.microsoft.com/office/drawing/2014/main" val="2640749451"/>
                    </a:ext>
                  </a:extLst>
                </a:gridCol>
              </a:tblGrid>
              <a:tr h="502644">
                <a:tc>
                  <a:txBody>
                    <a:bodyPr/>
                    <a:lstStyle/>
                    <a:p>
                      <a:r>
                        <a:rPr lang="en-US" sz="2800" dirty="0"/>
                        <a:t>    Singapore</a:t>
                      </a:r>
                      <a:endParaRPr lang="en-IN" sz="2800" dirty="0"/>
                    </a:p>
                  </a:txBody>
                  <a:tcPr/>
                </a:tc>
                <a:extLst>
                  <a:ext uri="{0D108BD9-81ED-4DB2-BD59-A6C34878D82A}">
                    <a16:rowId xmlns:a16="http://schemas.microsoft.com/office/drawing/2014/main" val="7175400"/>
                  </a:ext>
                </a:extLst>
              </a:tr>
              <a:tr h="1618257">
                <a:tc>
                  <a:txBody>
                    <a:bodyPr/>
                    <a:lstStyle/>
                    <a:p>
                      <a:r>
                        <a:rPr lang="en-US" sz="1600" dirty="0">
                          <a:solidFill>
                            <a:schemeClr val="bg1"/>
                          </a:solidFill>
                        </a:rPr>
                        <a:t>Singapore</a:t>
                      </a:r>
                      <a:endParaRPr lang="en-IN" sz="1600" dirty="0">
                        <a:solidFill>
                          <a:schemeClr val="bg1"/>
                        </a:solidFill>
                      </a:endParaRPr>
                    </a:p>
                  </a:txBody>
                  <a:tcPr/>
                </a:tc>
                <a:extLst>
                  <a:ext uri="{0D108BD9-81ED-4DB2-BD59-A6C34878D82A}">
                    <a16:rowId xmlns:a16="http://schemas.microsoft.com/office/drawing/2014/main" val="3201646509"/>
                  </a:ext>
                </a:extLst>
              </a:tr>
            </a:tbl>
          </a:graphicData>
        </a:graphic>
      </p:graphicFrame>
      <p:sp>
        <p:nvSpPr>
          <p:cNvPr id="7" name="TextBox 6">
            <a:extLst>
              <a:ext uri="{FF2B5EF4-FFF2-40B4-BE49-F238E27FC236}">
                <a16:creationId xmlns:a16="http://schemas.microsoft.com/office/drawing/2014/main" id="{44D43083-D5BB-0892-835C-E5E9F1584065}"/>
              </a:ext>
            </a:extLst>
          </p:cNvPr>
          <p:cNvSpPr txBox="1"/>
          <p:nvPr/>
        </p:nvSpPr>
        <p:spPr>
          <a:xfrm>
            <a:off x="2939143" y="3310425"/>
            <a:ext cx="6396264" cy="1200329"/>
          </a:xfrm>
          <a:prstGeom prst="rect">
            <a:avLst/>
          </a:prstGeom>
          <a:noFill/>
        </p:spPr>
        <p:txBody>
          <a:bodyPr wrap="square" rtlCol="0">
            <a:spAutoFit/>
          </a:bodyPr>
          <a:lstStyle/>
          <a:p>
            <a:r>
              <a:rPr lang="en-IN" dirty="0">
                <a:solidFill>
                  <a:schemeClr val="bg1"/>
                </a:solidFill>
              </a:rPr>
              <a:t>Utilized a pivot table by taking country , City, as row and restaurant ID as count and rating in average. Taking filter in country and selected 4 country and used  conditional formatting in rating bellow 4.</a:t>
            </a:r>
          </a:p>
        </p:txBody>
      </p:sp>
      <p:sp>
        <p:nvSpPr>
          <p:cNvPr id="8" name="TextBox 7">
            <a:extLst>
              <a:ext uri="{FF2B5EF4-FFF2-40B4-BE49-F238E27FC236}">
                <a16:creationId xmlns:a16="http://schemas.microsoft.com/office/drawing/2014/main" id="{AC856764-A2F0-FC01-4FB6-88D5C0031CE0}"/>
              </a:ext>
            </a:extLst>
          </p:cNvPr>
          <p:cNvSpPr txBox="1"/>
          <p:nvPr/>
        </p:nvSpPr>
        <p:spPr>
          <a:xfrm>
            <a:off x="2939143" y="5144005"/>
            <a:ext cx="6396264" cy="923330"/>
          </a:xfrm>
          <a:prstGeom prst="rect">
            <a:avLst/>
          </a:prstGeom>
          <a:noFill/>
        </p:spPr>
        <p:txBody>
          <a:bodyPr wrap="square" rtlCol="0">
            <a:spAutoFit/>
          </a:bodyPr>
          <a:lstStyle/>
          <a:p>
            <a:r>
              <a:rPr lang="en-IN" dirty="0">
                <a:solidFill>
                  <a:schemeClr val="bg1"/>
                </a:solidFill>
              </a:rPr>
              <a:t>Highlighted cities are preferable for entry level restaurant. </a:t>
            </a:r>
          </a:p>
          <a:p>
            <a:r>
              <a:rPr lang="en-IN" dirty="0">
                <a:solidFill>
                  <a:schemeClr val="bg1"/>
                </a:solidFill>
              </a:rPr>
              <a:t>Cities are in tabular with Country so the preferred country are also analysed. </a:t>
            </a:r>
          </a:p>
        </p:txBody>
      </p:sp>
    </p:spTree>
    <p:extLst>
      <p:ext uri="{BB962C8B-B14F-4D97-AF65-F5344CB8AC3E}">
        <p14:creationId xmlns:p14="http://schemas.microsoft.com/office/powerpoint/2010/main" val="13754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 y="0"/>
            <a:ext cx="12192000" cy="7038974"/>
          </a:xfrm>
          <a:prstGeom prst="rect">
            <a:avLst/>
          </a:prstGeom>
        </p:spPr>
      </p:pic>
      <p:sp>
        <p:nvSpPr>
          <p:cNvPr id="3" name="TextBox 2">
            <a:extLst>
              <a:ext uri="{FF2B5EF4-FFF2-40B4-BE49-F238E27FC236}">
                <a16:creationId xmlns:a16="http://schemas.microsoft.com/office/drawing/2014/main" id="{91F9C575-6B0B-6258-4D15-23D7B3A0C314}"/>
              </a:ext>
            </a:extLst>
          </p:cNvPr>
          <p:cNvSpPr txBox="1"/>
          <p:nvPr/>
        </p:nvSpPr>
        <p:spPr>
          <a:xfrm>
            <a:off x="3890865" y="792998"/>
            <a:ext cx="6174532" cy="1416350"/>
          </a:xfrm>
          <a:prstGeom prst="rect">
            <a:avLst/>
          </a:prstGeom>
          <a:noFill/>
        </p:spPr>
        <p:txBody>
          <a:bodyPr wrap="square">
            <a:spAutoFit/>
          </a:bodyPr>
          <a:lstStyle/>
          <a:p>
            <a:pPr algn="ctr">
              <a:lnSpc>
                <a:spcPts val="5265"/>
              </a:lnSpc>
            </a:pPr>
            <a:r>
              <a:rPr lang="en-US" sz="4000" dirty="0">
                <a:solidFill>
                  <a:srgbClr val="FFFFFF"/>
                </a:solidFill>
                <a:latin typeface="Anton" pitchFamily="2" charset="0"/>
              </a:rPr>
              <a:t>ANALYZING FOOD EXPENDITURE IN TARGET REGIONS</a:t>
            </a:r>
          </a:p>
        </p:txBody>
      </p:sp>
      <p:sp>
        <p:nvSpPr>
          <p:cNvPr id="5" name="TextBox 4">
            <a:extLst>
              <a:ext uri="{FF2B5EF4-FFF2-40B4-BE49-F238E27FC236}">
                <a16:creationId xmlns:a16="http://schemas.microsoft.com/office/drawing/2014/main" id="{22DA9868-C71C-DF09-D2F0-7B03113231D3}"/>
              </a:ext>
            </a:extLst>
          </p:cNvPr>
          <p:cNvSpPr txBox="1"/>
          <p:nvPr/>
        </p:nvSpPr>
        <p:spPr>
          <a:xfrm>
            <a:off x="559837" y="326571"/>
            <a:ext cx="11087618" cy="461665"/>
          </a:xfrm>
          <a:prstGeom prst="rect">
            <a:avLst/>
          </a:prstGeom>
          <a:noFill/>
        </p:spPr>
        <p:txBody>
          <a:bodyPr wrap="square" rtlCol="0">
            <a:spAutoFit/>
          </a:bodyPr>
          <a:lstStyle/>
          <a:p>
            <a:r>
              <a:rPr lang="en-US" sz="1200" dirty="0">
                <a:solidFill>
                  <a:srgbClr val="FFC000"/>
                </a:solidFill>
              </a:rPr>
              <a:t>Suggested Country</a:t>
            </a:r>
            <a:r>
              <a:rPr lang="en-US" sz="1200" dirty="0">
                <a:solidFill>
                  <a:schemeClr val="bg1"/>
                </a:solidFill>
              </a:rPr>
              <a:t>                                                                                                                                                                                       Canada         Sri Lanka          Australia       Singapore</a:t>
            </a:r>
          </a:p>
          <a:p>
            <a:r>
              <a:rPr lang="en-US" sz="1200" dirty="0">
                <a:solidFill>
                  <a:schemeClr val="bg1"/>
                </a:solidFill>
              </a:rPr>
              <a:t>         </a:t>
            </a:r>
            <a:endParaRPr lang="en-IN" sz="1200" dirty="0">
              <a:solidFill>
                <a:schemeClr val="bg1"/>
              </a:solidFill>
            </a:endParaRPr>
          </a:p>
        </p:txBody>
      </p:sp>
      <p:graphicFrame>
        <p:nvGraphicFramePr>
          <p:cNvPr id="7" name="Table 6">
            <a:extLst>
              <a:ext uri="{FF2B5EF4-FFF2-40B4-BE49-F238E27FC236}">
                <a16:creationId xmlns:a16="http://schemas.microsoft.com/office/drawing/2014/main" id="{C743E5FE-40D8-00DF-46F6-7742180E7B63}"/>
              </a:ext>
            </a:extLst>
          </p:cNvPr>
          <p:cNvGraphicFramePr>
            <a:graphicFrameLocks noGrp="1"/>
          </p:cNvGraphicFramePr>
          <p:nvPr>
            <p:extLst>
              <p:ext uri="{D42A27DB-BD31-4B8C-83A1-F6EECF244321}">
                <p14:modId xmlns:p14="http://schemas.microsoft.com/office/powerpoint/2010/main" val="1627592334"/>
              </p:ext>
            </p:extLst>
          </p:nvPr>
        </p:nvGraphicFramePr>
        <p:xfrm>
          <a:off x="163284" y="1501173"/>
          <a:ext cx="4291047" cy="2706247"/>
        </p:xfrm>
        <a:graphic>
          <a:graphicData uri="http://schemas.openxmlformats.org/drawingml/2006/table">
            <a:tbl>
              <a:tblPr firstRow="1" firstCol="1" bandRow="1">
                <a:tableStyleId>{EB9631B5-78F2-41C9-869B-9F39066F8104}</a:tableStyleId>
              </a:tblPr>
              <a:tblGrid>
                <a:gridCol w="2116423">
                  <a:extLst>
                    <a:ext uri="{9D8B030D-6E8A-4147-A177-3AD203B41FA5}">
                      <a16:colId xmlns:a16="http://schemas.microsoft.com/office/drawing/2014/main" val="2865807639"/>
                    </a:ext>
                  </a:extLst>
                </a:gridCol>
                <a:gridCol w="2174624">
                  <a:extLst>
                    <a:ext uri="{9D8B030D-6E8A-4147-A177-3AD203B41FA5}">
                      <a16:colId xmlns:a16="http://schemas.microsoft.com/office/drawing/2014/main" val="1222342543"/>
                    </a:ext>
                  </a:extLst>
                </a:gridCol>
              </a:tblGrid>
              <a:tr h="84908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60325234"/>
                  </a:ext>
                </a:extLst>
              </a:tr>
              <a:tr h="429209">
                <a:tc>
                  <a:txBody>
                    <a:bodyPr/>
                    <a:lstStyle/>
                    <a:p>
                      <a:pPr algn="ctr" fontAlgn="b"/>
                      <a:r>
                        <a:rPr lang="en-IN" sz="2400" b="1" u="none" strike="noStrike" dirty="0">
                          <a:solidFill>
                            <a:srgbClr val="000000"/>
                          </a:solidFill>
                          <a:effectLst/>
                        </a:rPr>
                        <a:t>Canada</a:t>
                      </a:r>
                      <a:endParaRPr lang="en-IN" sz="2400" b="1" i="0" u="none" strike="noStrike" dirty="0">
                        <a:solidFill>
                          <a:srgbClr val="000000"/>
                        </a:solidFill>
                        <a:effectLst/>
                        <a:latin typeface="Arial Black" panose="020B0A04020102020204" pitchFamily="34" charset="0"/>
                      </a:endParaRPr>
                    </a:p>
                  </a:txBody>
                  <a:tcPr marL="9525" marR="9525" marT="9525" marB="0" anchor="b"/>
                </a:tc>
                <a:tc>
                  <a:txBody>
                    <a:bodyPr/>
                    <a:lstStyle/>
                    <a:p>
                      <a:pPr algn="ctr" fontAlgn="b"/>
                      <a:r>
                        <a:rPr lang="en-IN" sz="2400" b="0" u="none" strike="noStrike">
                          <a:solidFill>
                            <a:srgbClr val="000000"/>
                          </a:solidFill>
                          <a:effectLst/>
                        </a:rPr>
                        <a:t>12087.2</a:t>
                      </a:r>
                      <a:endParaRPr lang="en-IN" sz="2400" b="0" i="0" u="none" strike="noStrike">
                        <a:solidFill>
                          <a:srgbClr val="000000"/>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1599414606"/>
                  </a:ext>
                </a:extLst>
              </a:tr>
              <a:tr h="532215">
                <a:tc>
                  <a:txBody>
                    <a:bodyPr/>
                    <a:lstStyle/>
                    <a:p>
                      <a:pPr algn="ctr" fontAlgn="b"/>
                      <a:r>
                        <a:rPr lang="en-IN" sz="2400" b="1" u="none" strike="noStrike" dirty="0">
                          <a:solidFill>
                            <a:srgbClr val="000000"/>
                          </a:solidFill>
                          <a:effectLst/>
                        </a:rPr>
                        <a:t>Singapore</a:t>
                      </a:r>
                      <a:endParaRPr lang="en-IN" sz="2400" b="1" i="0" u="none" strike="noStrike" dirty="0">
                        <a:solidFill>
                          <a:srgbClr val="000000"/>
                        </a:solidFill>
                        <a:effectLst/>
                        <a:latin typeface="Arial Black" panose="020B0A04020102020204" pitchFamily="34" charset="0"/>
                      </a:endParaRPr>
                    </a:p>
                  </a:txBody>
                  <a:tcPr marL="9525" marR="9525" marT="9525" marB="0" anchor="b"/>
                </a:tc>
                <a:tc>
                  <a:txBody>
                    <a:bodyPr/>
                    <a:lstStyle/>
                    <a:p>
                      <a:pPr algn="ctr" fontAlgn="b"/>
                      <a:r>
                        <a:rPr lang="en-IN" sz="2400" b="0" u="none" strike="noStrike" dirty="0">
                          <a:solidFill>
                            <a:srgbClr val="000000"/>
                          </a:solidFill>
                          <a:effectLst/>
                        </a:rPr>
                        <a:t>191884</a:t>
                      </a:r>
                      <a:endParaRPr lang="en-IN" sz="2400" b="0" i="0" u="none" strike="noStrike" dirty="0">
                        <a:solidFill>
                          <a:srgbClr val="000000"/>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1844989129"/>
                  </a:ext>
                </a:extLst>
              </a:tr>
              <a:tr h="485192">
                <a:tc>
                  <a:txBody>
                    <a:bodyPr/>
                    <a:lstStyle/>
                    <a:p>
                      <a:pPr algn="ctr" fontAlgn="b"/>
                      <a:r>
                        <a:rPr lang="en-IN" sz="2400" b="1" u="none" strike="noStrike" dirty="0">
                          <a:solidFill>
                            <a:srgbClr val="000000"/>
                          </a:solidFill>
                          <a:effectLst/>
                        </a:rPr>
                        <a:t>Australia</a:t>
                      </a:r>
                      <a:endParaRPr lang="en-IN" sz="2400" b="1" i="0" u="none" strike="noStrike" dirty="0">
                        <a:solidFill>
                          <a:srgbClr val="000000"/>
                        </a:solidFill>
                        <a:effectLst/>
                        <a:latin typeface="Arial Black" panose="020B0A04020102020204" pitchFamily="34" charset="0"/>
                      </a:endParaRPr>
                    </a:p>
                  </a:txBody>
                  <a:tcPr marL="9525" marR="9525" marT="9525" marB="0" anchor="b"/>
                </a:tc>
                <a:tc>
                  <a:txBody>
                    <a:bodyPr/>
                    <a:lstStyle/>
                    <a:p>
                      <a:pPr algn="ctr" fontAlgn="b"/>
                      <a:r>
                        <a:rPr lang="en-IN" sz="2400" b="0" u="none" strike="noStrike" dirty="0">
                          <a:solidFill>
                            <a:srgbClr val="000000"/>
                          </a:solidFill>
                          <a:effectLst/>
                        </a:rPr>
                        <a:t>31229.34</a:t>
                      </a:r>
                      <a:endParaRPr lang="en-IN" sz="2400" b="0" i="0" u="none" strike="noStrike" dirty="0">
                        <a:solidFill>
                          <a:srgbClr val="000000"/>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2818617743"/>
                  </a:ext>
                </a:extLst>
              </a:tr>
              <a:tr h="410546">
                <a:tc>
                  <a:txBody>
                    <a:bodyPr/>
                    <a:lstStyle/>
                    <a:p>
                      <a:pPr algn="ctr" fontAlgn="b"/>
                      <a:r>
                        <a:rPr lang="en-IN" sz="2400" b="1" u="none" strike="noStrike" dirty="0">
                          <a:solidFill>
                            <a:srgbClr val="000000"/>
                          </a:solidFill>
                          <a:effectLst/>
                        </a:rPr>
                        <a:t>Sri Lanka</a:t>
                      </a:r>
                      <a:endParaRPr lang="en-IN" sz="2400" b="1" i="0" u="none" strike="noStrike" dirty="0">
                        <a:solidFill>
                          <a:srgbClr val="000000"/>
                        </a:solidFill>
                        <a:effectLst/>
                        <a:latin typeface="Arial Black" panose="020B0A04020102020204" pitchFamily="34" charset="0"/>
                      </a:endParaRPr>
                    </a:p>
                  </a:txBody>
                  <a:tcPr marL="9525" marR="9525" marT="9525" marB="0" anchor="b"/>
                </a:tc>
                <a:tc>
                  <a:txBody>
                    <a:bodyPr/>
                    <a:lstStyle/>
                    <a:p>
                      <a:pPr algn="ctr" fontAlgn="b"/>
                      <a:r>
                        <a:rPr lang="en-IN" sz="2400" b="0" u="none" strike="noStrike" dirty="0">
                          <a:solidFill>
                            <a:srgbClr val="000000"/>
                          </a:solidFill>
                          <a:effectLst/>
                        </a:rPr>
                        <a:t>13300</a:t>
                      </a:r>
                      <a:endParaRPr lang="en-IN" sz="2400" b="0" i="0" u="none" strike="noStrike" dirty="0">
                        <a:solidFill>
                          <a:srgbClr val="000000"/>
                        </a:solidFill>
                        <a:effectLst/>
                        <a:latin typeface="Arial Black" panose="020B0A04020102020204" pitchFamily="34" charset="0"/>
                      </a:endParaRPr>
                    </a:p>
                  </a:txBody>
                  <a:tcPr marL="9525" marR="9525" marT="9525" marB="0" anchor="b"/>
                </a:tc>
                <a:extLst>
                  <a:ext uri="{0D108BD9-81ED-4DB2-BD59-A6C34878D82A}">
                    <a16:rowId xmlns:a16="http://schemas.microsoft.com/office/drawing/2014/main" val="4239957701"/>
                  </a:ext>
                </a:extLst>
              </a:tr>
            </a:tbl>
          </a:graphicData>
        </a:graphic>
      </p:graphicFrame>
      <p:graphicFrame>
        <p:nvGraphicFramePr>
          <p:cNvPr id="8" name="Table 7">
            <a:extLst>
              <a:ext uri="{FF2B5EF4-FFF2-40B4-BE49-F238E27FC236}">
                <a16:creationId xmlns:a16="http://schemas.microsoft.com/office/drawing/2014/main" id="{5F322593-931B-7DAA-5D99-E9439CFDDEDD}"/>
              </a:ext>
            </a:extLst>
          </p:cNvPr>
          <p:cNvGraphicFramePr>
            <a:graphicFrameLocks noGrp="1"/>
          </p:cNvGraphicFramePr>
          <p:nvPr>
            <p:extLst>
              <p:ext uri="{D42A27DB-BD31-4B8C-83A1-F6EECF244321}">
                <p14:modId xmlns:p14="http://schemas.microsoft.com/office/powerpoint/2010/main" val="4252941969"/>
              </p:ext>
            </p:extLst>
          </p:nvPr>
        </p:nvGraphicFramePr>
        <p:xfrm>
          <a:off x="163284" y="1510505"/>
          <a:ext cx="4291046" cy="822960"/>
        </p:xfrm>
        <a:graphic>
          <a:graphicData uri="http://schemas.openxmlformats.org/drawingml/2006/table">
            <a:tbl>
              <a:tblPr>
                <a:tableStyleId>{8FD4443E-F989-4FC4-A0C8-D5A2AF1F390B}</a:tableStyleId>
              </a:tblPr>
              <a:tblGrid>
                <a:gridCol w="4291046">
                  <a:extLst>
                    <a:ext uri="{9D8B030D-6E8A-4147-A177-3AD203B41FA5}">
                      <a16:colId xmlns:a16="http://schemas.microsoft.com/office/drawing/2014/main" val="2190770743"/>
                    </a:ext>
                  </a:extLst>
                </a:gridCol>
              </a:tblGrid>
              <a:tr h="588884">
                <a:tc>
                  <a:txBody>
                    <a:bodyPr/>
                    <a:lstStyle/>
                    <a:p>
                      <a:pPr algn="ctr"/>
                      <a:r>
                        <a:rPr lang="en-US" sz="2400" dirty="0">
                          <a:solidFill>
                            <a:schemeClr val="tx1"/>
                          </a:solidFill>
                          <a:latin typeface="Arial Black" panose="020B0A04020102020204" pitchFamily="34" charset="0"/>
                        </a:rPr>
                        <a:t>Expenditure of food in suggested country</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1561432268"/>
                  </a:ext>
                </a:extLst>
              </a:tr>
            </a:tbl>
          </a:graphicData>
        </a:graphic>
      </p:graphicFrame>
      <p:pic>
        <p:nvPicPr>
          <p:cNvPr id="9" name="Picture 8">
            <a:extLst>
              <a:ext uri="{FF2B5EF4-FFF2-40B4-BE49-F238E27FC236}">
                <a16:creationId xmlns:a16="http://schemas.microsoft.com/office/drawing/2014/main" id="{32EF014C-0EB2-7DA9-9476-BF206A9E1EF8}"/>
              </a:ext>
            </a:extLst>
          </p:cNvPr>
          <p:cNvPicPr>
            <a:picLocks noChangeAspect="1"/>
          </p:cNvPicPr>
          <p:nvPr/>
        </p:nvPicPr>
        <p:blipFill>
          <a:blip r:embed="rId3"/>
          <a:stretch>
            <a:fillRect/>
          </a:stretch>
        </p:blipFill>
        <p:spPr>
          <a:xfrm>
            <a:off x="163283" y="4331213"/>
            <a:ext cx="4291047" cy="2493480"/>
          </a:xfrm>
          <a:prstGeom prst="rect">
            <a:avLst/>
          </a:prstGeom>
        </p:spPr>
      </p:pic>
      <p:sp>
        <p:nvSpPr>
          <p:cNvPr id="10" name="TextBox 9">
            <a:extLst>
              <a:ext uri="{FF2B5EF4-FFF2-40B4-BE49-F238E27FC236}">
                <a16:creationId xmlns:a16="http://schemas.microsoft.com/office/drawing/2014/main" id="{0D7FD7A2-FF43-BA66-DBB6-008975B077A4}"/>
              </a:ext>
            </a:extLst>
          </p:cNvPr>
          <p:cNvSpPr txBox="1"/>
          <p:nvPr/>
        </p:nvSpPr>
        <p:spPr>
          <a:xfrm>
            <a:off x="5207907" y="2654386"/>
            <a:ext cx="2211356" cy="369332"/>
          </a:xfrm>
          <a:prstGeom prst="rect">
            <a:avLst/>
          </a:prstGeom>
          <a:noFill/>
        </p:spPr>
        <p:txBody>
          <a:bodyPr wrap="square" rtlCol="0">
            <a:spAutoFit/>
          </a:bodyPr>
          <a:lstStyle/>
          <a:p>
            <a:r>
              <a:rPr lang="en-US" dirty="0">
                <a:solidFill>
                  <a:srgbClr val="FFC000"/>
                </a:solidFill>
              </a:rPr>
              <a:t>Analytical Approach:</a:t>
            </a:r>
            <a:endParaRPr lang="en-IN" dirty="0">
              <a:solidFill>
                <a:srgbClr val="FFC000"/>
              </a:solidFill>
            </a:endParaRPr>
          </a:p>
        </p:txBody>
      </p:sp>
      <p:sp>
        <p:nvSpPr>
          <p:cNvPr id="11" name="TextBox 10">
            <a:extLst>
              <a:ext uri="{FF2B5EF4-FFF2-40B4-BE49-F238E27FC236}">
                <a16:creationId xmlns:a16="http://schemas.microsoft.com/office/drawing/2014/main" id="{E139EB16-A7F5-73CD-F292-A50F81D79141}"/>
              </a:ext>
            </a:extLst>
          </p:cNvPr>
          <p:cNvSpPr txBox="1"/>
          <p:nvPr/>
        </p:nvSpPr>
        <p:spPr>
          <a:xfrm>
            <a:off x="5207907" y="4209585"/>
            <a:ext cx="2211356" cy="369332"/>
          </a:xfrm>
          <a:prstGeom prst="rect">
            <a:avLst/>
          </a:prstGeom>
          <a:noFill/>
        </p:spPr>
        <p:txBody>
          <a:bodyPr wrap="square" rtlCol="0">
            <a:spAutoFit/>
          </a:bodyPr>
          <a:lstStyle/>
          <a:p>
            <a:r>
              <a:rPr lang="en-US" dirty="0">
                <a:solidFill>
                  <a:srgbClr val="FFC000"/>
                </a:solidFill>
              </a:rPr>
              <a:t>Strategical Insight:</a:t>
            </a:r>
            <a:endParaRPr lang="en-IN" dirty="0">
              <a:solidFill>
                <a:srgbClr val="FFC000"/>
              </a:solidFill>
            </a:endParaRPr>
          </a:p>
        </p:txBody>
      </p:sp>
      <p:sp>
        <p:nvSpPr>
          <p:cNvPr id="6" name="TextBox 5">
            <a:extLst>
              <a:ext uri="{FF2B5EF4-FFF2-40B4-BE49-F238E27FC236}">
                <a16:creationId xmlns:a16="http://schemas.microsoft.com/office/drawing/2014/main" id="{8D08453B-ECEC-5B90-C8DD-B9EF9A2BE74C}"/>
              </a:ext>
            </a:extLst>
          </p:cNvPr>
          <p:cNvSpPr txBox="1"/>
          <p:nvPr/>
        </p:nvSpPr>
        <p:spPr>
          <a:xfrm>
            <a:off x="5290457" y="3023718"/>
            <a:ext cx="6018245" cy="1200329"/>
          </a:xfrm>
          <a:prstGeom prst="rect">
            <a:avLst/>
          </a:prstGeom>
          <a:noFill/>
        </p:spPr>
        <p:txBody>
          <a:bodyPr wrap="square" rtlCol="0">
            <a:spAutoFit/>
          </a:bodyPr>
          <a:lstStyle/>
          <a:p>
            <a:r>
              <a:rPr lang="en-IN" dirty="0">
                <a:solidFill>
                  <a:schemeClr val="bg1"/>
                </a:solidFill>
              </a:rPr>
              <a:t>Expenditure of food in selected country is populated as shown is calculated on the basis of INR conversion rate with summing all the restaurant available in the respected cities with ‘average cost of two’.</a:t>
            </a:r>
          </a:p>
        </p:txBody>
      </p:sp>
      <p:sp>
        <p:nvSpPr>
          <p:cNvPr id="13" name="TextBox 12">
            <a:extLst>
              <a:ext uri="{FF2B5EF4-FFF2-40B4-BE49-F238E27FC236}">
                <a16:creationId xmlns:a16="http://schemas.microsoft.com/office/drawing/2014/main" id="{95611E95-DF25-1627-6806-0C21EDA74CE2}"/>
              </a:ext>
            </a:extLst>
          </p:cNvPr>
          <p:cNvSpPr txBox="1"/>
          <p:nvPr/>
        </p:nvSpPr>
        <p:spPr>
          <a:xfrm>
            <a:off x="5402425" y="4674637"/>
            <a:ext cx="5906278" cy="923330"/>
          </a:xfrm>
          <a:prstGeom prst="rect">
            <a:avLst/>
          </a:prstGeom>
          <a:noFill/>
        </p:spPr>
        <p:txBody>
          <a:bodyPr wrap="square" rtlCol="0">
            <a:spAutoFit/>
          </a:bodyPr>
          <a:lstStyle/>
          <a:p>
            <a:r>
              <a:rPr lang="en-IN" dirty="0">
                <a:solidFill>
                  <a:schemeClr val="bg1"/>
                </a:solidFill>
              </a:rPr>
              <a:t>Visualisation chart in ‘pie’ and a tabular table shows the expenditure in the targeted country. Clearly visualised Singapore contributes high expenditure among the 3 country.</a:t>
            </a:r>
          </a:p>
        </p:txBody>
      </p:sp>
    </p:spTree>
    <p:extLst>
      <p:ext uri="{BB962C8B-B14F-4D97-AF65-F5344CB8AC3E}">
        <p14:creationId xmlns:p14="http://schemas.microsoft.com/office/powerpoint/2010/main" val="35742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292B-D8A3-C139-E61B-D0B554BB7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646" y="0"/>
            <a:ext cx="12192000" cy="7038974"/>
          </a:xfrm>
          <a:prstGeom prst="rect">
            <a:avLst/>
          </a:prstGeom>
        </p:spPr>
      </p:pic>
      <p:sp>
        <p:nvSpPr>
          <p:cNvPr id="2" name="TextBox 1">
            <a:extLst>
              <a:ext uri="{FF2B5EF4-FFF2-40B4-BE49-F238E27FC236}">
                <a16:creationId xmlns:a16="http://schemas.microsoft.com/office/drawing/2014/main" id="{182D64D2-5CFF-C220-CA32-DFE7C49A3BFF}"/>
              </a:ext>
            </a:extLst>
          </p:cNvPr>
          <p:cNvSpPr txBox="1"/>
          <p:nvPr/>
        </p:nvSpPr>
        <p:spPr>
          <a:xfrm>
            <a:off x="559837" y="326571"/>
            <a:ext cx="11087618" cy="461665"/>
          </a:xfrm>
          <a:prstGeom prst="rect">
            <a:avLst/>
          </a:prstGeom>
          <a:noFill/>
        </p:spPr>
        <p:txBody>
          <a:bodyPr wrap="square" rtlCol="0">
            <a:spAutoFit/>
          </a:bodyPr>
          <a:lstStyle/>
          <a:p>
            <a:r>
              <a:rPr lang="en-US" sz="1200" dirty="0">
                <a:solidFill>
                  <a:srgbClr val="FFC000"/>
                </a:solidFill>
              </a:rPr>
              <a:t>Suggested Country</a:t>
            </a:r>
            <a:r>
              <a:rPr lang="en-US" sz="1200" dirty="0">
                <a:solidFill>
                  <a:schemeClr val="bg1"/>
                </a:solidFill>
              </a:rPr>
              <a:t>                                                                                                                                                                                       Canada         Sri Lanka          Australia       Singapore</a:t>
            </a:r>
          </a:p>
          <a:p>
            <a:r>
              <a:rPr lang="en-US" sz="1200" dirty="0">
                <a:solidFill>
                  <a:schemeClr val="bg1"/>
                </a:solidFill>
              </a:rPr>
              <a:t>         </a:t>
            </a:r>
            <a:endParaRPr lang="en-IN" sz="1200" dirty="0">
              <a:solidFill>
                <a:schemeClr val="bg1"/>
              </a:solidFill>
            </a:endParaRPr>
          </a:p>
        </p:txBody>
      </p:sp>
      <p:sp>
        <p:nvSpPr>
          <p:cNvPr id="3" name="TextBox 2">
            <a:extLst>
              <a:ext uri="{FF2B5EF4-FFF2-40B4-BE49-F238E27FC236}">
                <a16:creationId xmlns:a16="http://schemas.microsoft.com/office/drawing/2014/main" id="{362A9E17-E5A1-8888-40DB-6103E45D3A04}"/>
              </a:ext>
            </a:extLst>
          </p:cNvPr>
          <p:cNvSpPr txBox="1"/>
          <p:nvPr/>
        </p:nvSpPr>
        <p:spPr>
          <a:xfrm>
            <a:off x="5281126" y="946856"/>
            <a:ext cx="6174532" cy="1416350"/>
          </a:xfrm>
          <a:prstGeom prst="rect">
            <a:avLst/>
          </a:prstGeom>
          <a:noFill/>
        </p:spPr>
        <p:txBody>
          <a:bodyPr wrap="square">
            <a:spAutoFit/>
          </a:bodyPr>
          <a:lstStyle/>
          <a:p>
            <a:pPr algn="ctr">
              <a:lnSpc>
                <a:spcPts val="5265"/>
              </a:lnSpc>
            </a:pPr>
            <a:r>
              <a:rPr lang="en-US" sz="4000" dirty="0">
                <a:solidFill>
                  <a:srgbClr val="FFFFFF"/>
                </a:solidFill>
                <a:latin typeface="Anton" pitchFamily="2" charset="0"/>
              </a:rPr>
              <a:t>COMPETITOR ANALYSIS AND NAME OF COMPETITORS</a:t>
            </a:r>
          </a:p>
        </p:txBody>
      </p:sp>
      <p:graphicFrame>
        <p:nvGraphicFramePr>
          <p:cNvPr id="5" name="Table 4">
            <a:extLst>
              <a:ext uri="{FF2B5EF4-FFF2-40B4-BE49-F238E27FC236}">
                <a16:creationId xmlns:a16="http://schemas.microsoft.com/office/drawing/2014/main" id="{C8370DBE-B3B9-F3D0-5EB5-1A9890366062}"/>
              </a:ext>
            </a:extLst>
          </p:cNvPr>
          <p:cNvGraphicFramePr>
            <a:graphicFrameLocks noGrp="1"/>
          </p:cNvGraphicFramePr>
          <p:nvPr>
            <p:extLst>
              <p:ext uri="{D42A27DB-BD31-4B8C-83A1-F6EECF244321}">
                <p14:modId xmlns:p14="http://schemas.microsoft.com/office/powerpoint/2010/main" val="121582822"/>
              </p:ext>
            </p:extLst>
          </p:nvPr>
        </p:nvGraphicFramePr>
        <p:xfrm>
          <a:off x="394995" y="2720895"/>
          <a:ext cx="5701005" cy="4220706"/>
        </p:xfrm>
        <a:graphic>
          <a:graphicData uri="http://schemas.openxmlformats.org/drawingml/2006/table">
            <a:tbl>
              <a:tblPr firstRow="1" bandRow="1">
                <a:tableStyleId>{ED083AE6-46FA-4A59-8FB0-9F97EB10719F}</a:tableStyleId>
              </a:tblPr>
              <a:tblGrid>
                <a:gridCol w="1933121">
                  <a:extLst>
                    <a:ext uri="{9D8B030D-6E8A-4147-A177-3AD203B41FA5}">
                      <a16:colId xmlns:a16="http://schemas.microsoft.com/office/drawing/2014/main" val="2591339003"/>
                    </a:ext>
                  </a:extLst>
                </a:gridCol>
                <a:gridCol w="1814676">
                  <a:extLst>
                    <a:ext uri="{9D8B030D-6E8A-4147-A177-3AD203B41FA5}">
                      <a16:colId xmlns:a16="http://schemas.microsoft.com/office/drawing/2014/main" val="594553152"/>
                    </a:ext>
                  </a:extLst>
                </a:gridCol>
                <a:gridCol w="1953208">
                  <a:extLst>
                    <a:ext uri="{9D8B030D-6E8A-4147-A177-3AD203B41FA5}">
                      <a16:colId xmlns:a16="http://schemas.microsoft.com/office/drawing/2014/main" val="3996409451"/>
                    </a:ext>
                  </a:extLst>
                </a:gridCol>
              </a:tblGrid>
              <a:tr h="584471">
                <a:tc>
                  <a:txBody>
                    <a:bodyPr/>
                    <a:lstStyle/>
                    <a:p>
                      <a:pPr algn="ctr"/>
                      <a:r>
                        <a:rPr lang="en-US" dirty="0">
                          <a:solidFill>
                            <a:schemeClr val="bg1"/>
                          </a:solidFill>
                        </a:rPr>
                        <a:t>High competitors  </a:t>
                      </a:r>
                      <a:endParaRPr lang="en-IN" dirty="0">
                        <a:solidFill>
                          <a:schemeClr val="bg1"/>
                        </a:solidFill>
                      </a:endParaRPr>
                    </a:p>
                  </a:txBody>
                  <a:tcPr/>
                </a:tc>
                <a:tc>
                  <a:txBody>
                    <a:bodyPr/>
                    <a:lstStyle/>
                    <a:p>
                      <a:pPr algn="ctr"/>
                      <a:r>
                        <a:rPr lang="en-US" sz="1800" b="1" kern="1200" dirty="0">
                          <a:solidFill>
                            <a:schemeClr val="bg1"/>
                          </a:solidFill>
                          <a:latin typeface="+mn-lt"/>
                          <a:ea typeface="+mn-ea"/>
                          <a:cs typeface="+mn-cs"/>
                        </a:rPr>
                        <a:t>Moderate competitors</a:t>
                      </a:r>
                      <a:endParaRPr lang="en-IN" sz="1800" b="1" kern="1200" dirty="0">
                        <a:solidFill>
                          <a:schemeClr val="bg1"/>
                        </a:solidFill>
                        <a:latin typeface="+mn-lt"/>
                        <a:ea typeface="+mn-ea"/>
                        <a:cs typeface="+mn-cs"/>
                      </a:endParaRPr>
                    </a:p>
                  </a:txBody>
                  <a:tcPr/>
                </a:tc>
                <a:tc>
                  <a:txBody>
                    <a:bodyPr/>
                    <a:lstStyle/>
                    <a:p>
                      <a:pPr algn="ctr"/>
                      <a:r>
                        <a:rPr lang="en-US" sz="1800" b="1" kern="1200" dirty="0">
                          <a:solidFill>
                            <a:schemeClr val="bg1"/>
                          </a:solidFill>
                          <a:latin typeface="+mn-lt"/>
                          <a:ea typeface="+mn-ea"/>
                          <a:cs typeface="+mn-cs"/>
                        </a:rPr>
                        <a:t>Low Competitors </a:t>
                      </a:r>
                      <a:endParaRPr lang="en-IN" sz="1800" b="1" kern="1200" dirty="0">
                        <a:solidFill>
                          <a:schemeClr val="bg1"/>
                        </a:solidFill>
                        <a:latin typeface="+mn-lt"/>
                        <a:ea typeface="+mn-ea"/>
                        <a:cs typeface="+mn-cs"/>
                      </a:endParaRPr>
                    </a:p>
                  </a:txBody>
                  <a:tcPr/>
                </a:tc>
                <a:extLst>
                  <a:ext uri="{0D108BD9-81ED-4DB2-BD59-A6C34878D82A}">
                    <a16:rowId xmlns:a16="http://schemas.microsoft.com/office/drawing/2014/main" val="3223050550"/>
                  </a:ext>
                </a:extLst>
              </a:tr>
              <a:tr h="3580626">
                <a:tc>
                  <a:txBody>
                    <a:bodyPr/>
                    <a:lstStyle/>
                    <a:p>
                      <a:pPr algn="ctr"/>
                      <a:r>
                        <a:rPr lang="en-US" sz="1600" dirty="0">
                          <a:solidFill>
                            <a:schemeClr val="bg1"/>
                          </a:solidFill>
                        </a:rPr>
                        <a:t>Bridge road brewers, 1918 </a:t>
                      </a:r>
                      <a:r>
                        <a:rPr lang="en-US" sz="1600" dirty="0" err="1">
                          <a:solidFill>
                            <a:schemeClr val="bg1"/>
                          </a:solidFill>
                        </a:rPr>
                        <a:t>bristo</a:t>
                      </a:r>
                      <a:r>
                        <a:rPr lang="en-US" sz="1600" dirty="0">
                          <a:solidFill>
                            <a:schemeClr val="bg1"/>
                          </a:solidFill>
                        </a:rPr>
                        <a:t> and grill,</a:t>
                      </a:r>
                    </a:p>
                    <a:p>
                      <a:pPr algn="ctr"/>
                      <a:r>
                        <a:rPr lang="en-US" sz="1600" dirty="0">
                          <a:solidFill>
                            <a:schemeClr val="bg1"/>
                          </a:solidFill>
                        </a:rPr>
                        <a:t>Vivo bar and grill, pig and whistle</a:t>
                      </a:r>
                      <a:r>
                        <a:rPr lang="en-IN" sz="1600" dirty="0">
                          <a:solidFill>
                            <a:schemeClr val="bg1"/>
                          </a:solidFill>
                        </a:rPr>
                        <a:t>, </a:t>
                      </a:r>
                      <a:r>
                        <a:rPr lang="en-US" sz="1600" dirty="0">
                          <a:solidFill>
                            <a:schemeClr val="bg1"/>
                          </a:solidFill>
                        </a:rPr>
                        <a:t> Lake house restaurant, Ministry of crab, simply strawberry by </a:t>
                      </a:r>
                      <a:r>
                        <a:rPr lang="en-US" sz="1600" dirty="0" err="1">
                          <a:solidFill>
                            <a:schemeClr val="bg1"/>
                          </a:solidFill>
                        </a:rPr>
                        <a:t>jagro</a:t>
                      </a:r>
                      <a:r>
                        <a:rPr lang="en-US" sz="1600" dirty="0">
                          <a:solidFill>
                            <a:schemeClr val="bg1"/>
                          </a:solidFill>
                        </a:rPr>
                        <a:t>, The sizzle, Butter Boutique, Cricket club café, </a:t>
                      </a:r>
                      <a:r>
                        <a:rPr lang="en-US" sz="1600" dirty="0" err="1">
                          <a:solidFill>
                            <a:schemeClr val="bg1"/>
                          </a:solidFill>
                        </a:rPr>
                        <a:t>al’frank</a:t>
                      </a:r>
                      <a:r>
                        <a:rPr lang="en-US" sz="1600" dirty="0">
                          <a:solidFill>
                            <a:schemeClr val="bg1"/>
                          </a:solidFill>
                        </a:rPr>
                        <a:t> cookie, </a:t>
                      </a:r>
                      <a:r>
                        <a:rPr lang="en-US" sz="1600" dirty="0" err="1">
                          <a:solidFill>
                            <a:schemeClr val="bg1"/>
                          </a:solidFill>
                        </a:rPr>
                        <a:t>Fratini</a:t>
                      </a:r>
                      <a:r>
                        <a:rPr lang="en-US" sz="1600" dirty="0">
                          <a:solidFill>
                            <a:schemeClr val="bg1"/>
                          </a:solidFill>
                        </a:rPr>
                        <a:t> law trattoria, Cut by wolf gang puck.</a:t>
                      </a:r>
                      <a:endParaRPr lang="en-IN" sz="1600" dirty="0">
                        <a:solidFill>
                          <a:schemeClr val="bg1"/>
                        </a:solidFill>
                      </a:endParaRPr>
                    </a:p>
                  </a:txBody>
                  <a:tcPr/>
                </a:tc>
                <a:tc>
                  <a:txBody>
                    <a:bodyPr/>
                    <a:lstStyle/>
                    <a:p>
                      <a:pPr algn="l" fontAlgn="b"/>
                      <a:r>
                        <a:rPr lang="en-IN" sz="1600" b="0" i="0" u="none" strike="noStrike" dirty="0">
                          <a:solidFill>
                            <a:schemeClr val="bg1"/>
                          </a:solidFill>
                          <a:effectLst/>
                          <a:latin typeface="Calibri" panose="020F0502020204030204" pitchFamily="34" charset="0"/>
                        </a:rPr>
                        <a:t>Blue Bean Love Café, La trattoria of Lavandula, Three Anchors, </a:t>
                      </a:r>
                      <a:r>
                        <a:rPr lang="en-IN" sz="1600" b="0" i="0" u="none" strike="noStrike" dirty="0" err="1">
                          <a:solidFill>
                            <a:schemeClr val="bg1"/>
                          </a:solidFill>
                          <a:effectLst/>
                          <a:latin typeface="Calibri" panose="020F0502020204030204" pitchFamily="34" charset="0"/>
                        </a:rPr>
                        <a:t>funkry</a:t>
                      </a:r>
                      <a:r>
                        <a:rPr lang="en-IN" sz="1600" b="0" i="0" u="none" strike="noStrike" dirty="0">
                          <a:solidFill>
                            <a:schemeClr val="bg1"/>
                          </a:solidFill>
                          <a:effectLst/>
                          <a:latin typeface="Calibri" panose="020F0502020204030204" pitchFamily="34" charset="0"/>
                        </a:rPr>
                        <a:t> Monkey, Tokyo sushi, </a:t>
                      </a:r>
                      <a:r>
                        <a:rPr lang="en-IN" sz="1600" b="0" i="0" u="none" strike="noStrike" dirty="0" err="1">
                          <a:solidFill>
                            <a:schemeClr val="bg1"/>
                          </a:solidFill>
                          <a:effectLst/>
                          <a:latin typeface="Calibri" panose="020F0502020204030204" pitchFamily="34" charset="0"/>
                        </a:rPr>
                        <a:t>Arigato</a:t>
                      </a:r>
                      <a:r>
                        <a:rPr lang="en-IN" sz="1600" b="0" i="0" u="none" strike="noStrike" dirty="0">
                          <a:solidFill>
                            <a:schemeClr val="bg1"/>
                          </a:solidFill>
                          <a:effectLst/>
                          <a:latin typeface="Calibri" panose="020F0502020204030204" pitchFamily="34" charset="0"/>
                        </a:rPr>
                        <a:t> sushi, Consort restaurant, summer pavilion, </a:t>
                      </a:r>
                      <a:r>
                        <a:rPr lang="en-IN" sz="1600" b="0" i="0" u="none" strike="noStrike" dirty="0" err="1">
                          <a:solidFill>
                            <a:schemeClr val="bg1"/>
                          </a:solidFill>
                          <a:effectLst/>
                          <a:latin typeface="Calibri" panose="020F0502020204030204" pitchFamily="34" charset="0"/>
                        </a:rPr>
                        <a:t>Ruhbar</a:t>
                      </a:r>
                      <a:r>
                        <a:rPr lang="en-IN" sz="1600" b="0" i="0" u="none" strike="noStrike" dirty="0">
                          <a:solidFill>
                            <a:schemeClr val="bg1"/>
                          </a:solidFill>
                          <a:effectLst/>
                          <a:latin typeface="Calibri" panose="020F0502020204030204" pitchFamily="34" charset="0"/>
                        </a:rPr>
                        <a:t> le restaurant, Butter and love, Jaan,  Café </a:t>
                      </a:r>
                      <a:r>
                        <a:rPr lang="en-IN" sz="1600" b="0" i="0" u="none" strike="noStrike" dirty="0" err="1">
                          <a:solidFill>
                            <a:schemeClr val="bg1"/>
                          </a:solidFill>
                          <a:effectLst/>
                          <a:latin typeface="Calibri" panose="020F0502020204030204" pitchFamily="34" charset="0"/>
                        </a:rPr>
                        <a:t>shaze</a:t>
                      </a:r>
                      <a:r>
                        <a:rPr lang="en-IN" sz="1600" b="0" i="0" u="none" strike="noStrike" dirty="0">
                          <a:solidFill>
                            <a:schemeClr val="bg1"/>
                          </a:solidFill>
                          <a:effectLst/>
                          <a:latin typeface="Calibri" panose="020F0502020204030204" pitchFamily="34" charset="0"/>
                        </a:rPr>
                        <a:t>, </a:t>
                      </a:r>
                      <a:r>
                        <a:rPr lang="en-IN" sz="1600" b="0" i="0" u="none" strike="noStrike" dirty="0" err="1">
                          <a:solidFill>
                            <a:schemeClr val="bg1"/>
                          </a:solidFill>
                          <a:effectLst/>
                          <a:latin typeface="Calibri" panose="020F0502020204030204" pitchFamily="34" charset="0"/>
                        </a:rPr>
                        <a:t>Ceoconet</a:t>
                      </a:r>
                      <a:r>
                        <a:rPr lang="en-IN" sz="1600" b="0" i="0" u="none" strike="noStrike" dirty="0">
                          <a:solidFill>
                            <a:schemeClr val="bg1"/>
                          </a:solidFill>
                          <a:effectLst/>
                          <a:latin typeface="Calibri" panose="020F0502020204030204" pitchFamily="34" charset="0"/>
                        </a:rPr>
                        <a:t> </a:t>
                      </a:r>
                      <a:r>
                        <a:rPr lang="en-IN" sz="1600" b="0" i="0" u="none" strike="noStrike" dirty="0" err="1">
                          <a:solidFill>
                            <a:schemeClr val="bg1"/>
                          </a:solidFill>
                          <a:effectLst/>
                          <a:latin typeface="Calibri" panose="020F0502020204030204" pitchFamily="34" charset="0"/>
                        </a:rPr>
                        <a:t>launge</a:t>
                      </a:r>
                      <a:r>
                        <a:rPr lang="en-IN" sz="1600" b="0" i="0" u="none" strike="noStrike" dirty="0">
                          <a:solidFill>
                            <a:schemeClr val="bg1"/>
                          </a:solidFill>
                          <a:effectLst/>
                          <a:latin typeface="Calibri" panose="020F0502020204030204" pitchFamily="34" charset="0"/>
                        </a:rPr>
                        <a:t>, The </a:t>
                      </a:r>
                      <a:r>
                        <a:rPr lang="en-IN" sz="1600" b="0" i="0" u="none" strike="noStrike" dirty="0" err="1">
                          <a:solidFill>
                            <a:schemeClr val="bg1"/>
                          </a:solidFill>
                          <a:effectLst/>
                          <a:latin typeface="Calibri" panose="020F0502020204030204" pitchFamily="34" charset="0"/>
                        </a:rPr>
                        <a:t>padington</a:t>
                      </a:r>
                      <a:r>
                        <a:rPr lang="en-IN" sz="1600" b="0" i="0" u="none" strike="noStrike" dirty="0">
                          <a:solidFill>
                            <a:schemeClr val="bg1"/>
                          </a:solidFill>
                          <a:effectLst/>
                          <a:latin typeface="Calibri" panose="020F0502020204030204" pitchFamily="34" charset="0"/>
                        </a:rPr>
                        <a:t>.</a:t>
                      </a:r>
                    </a:p>
                  </a:txBody>
                  <a:tcPr marL="9525" marR="9525" marT="9525" marB="0"/>
                </a:tc>
                <a:tc>
                  <a:txBody>
                    <a:bodyPr/>
                    <a:lstStyle/>
                    <a:p>
                      <a:pPr algn="ctr" fontAlgn="b"/>
                      <a:r>
                        <a:rPr lang="en-US" sz="1600" b="0" i="0" u="none" strike="noStrike" dirty="0">
                          <a:solidFill>
                            <a:schemeClr val="bg1"/>
                          </a:solidFill>
                          <a:effectLst/>
                          <a:latin typeface="Calibri" panose="020F0502020204030204" pitchFamily="34" charset="0"/>
                        </a:rPr>
                        <a:t>Star Buffet, Pier 70, Poet café, Queens café, Elite Indian Restaurant</a:t>
                      </a:r>
                      <a:endParaRPr lang="en-IN" sz="1600" b="0" i="0" u="none" strike="noStrike" dirty="0">
                        <a:solidFill>
                          <a:schemeClr val="bg1"/>
                        </a:solidFill>
                        <a:effectLst/>
                        <a:latin typeface="Calibri" panose="020F0502020204030204" pitchFamily="34" charset="0"/>
                      </a:endParaRPr>
                    </a:p>
                  </a:txBody>
                  <a:tcPr marL="9525" marR="9525" marT="9525" marB="0"/>
                </a:tc>
                <a:extLst>
                  <a:ext uri="{0D108BD9-81ED-4DB2-BD59-A6C34878D82A}">
                    <a16:rowId xmlns:a16="http://schemas.microsoft.com/office/drawing/2014/main" val="968634817"/>
                  </a:ext>
                </a:extLst>
              </a:tr>
            </a:tbl>
          </a:graphicData>
        </a:graphic>
      </p:graphicFrame>
      <p:graphicFrame>
        <p:nvGraphicFramePr>
          <p:cNvPr id="6" name="Table 5">
            <a:extLst>
              <a:ext uri="{FF2B5EF4-FFF2-40B4-BE49-F238E27FC236}">
                <a16:creationId xmlns:a16="http://schemas.microsoft.com/office/drawing/2014/main" id="{B3695E3D-9263-A627-28A2-FDB6E7846920}"/>
              </a:ext>
            </a:extLst>
          </p:cNvPr>
          <p:cNvGraphicFramePr>
            <a:graphicFrameLocks noGrp="1"/>
          </p:cNvGraphicFramePr>
          <p:nvPr>
            <p:extLst>
              <p:ext uri="{D42A27DB-BD31-4B8C-83A1-F6EECF244321}">
                <p14:modId xmlns:p14="http://schemas.microsoft.com/office/powerpoint/2010/main" val="4013161177"/>
              </p:ext>
            </p:extLst>
          </p:nvPr>
        </p:nvGraphicFramePr>
        <p:xfrm>
          <a:off x="402641" y="2336406"/>
          <a:ext cx="5701005" cy="370840"/>
        </p:xfrm>
        <a:graphic>
          <a:graphicData uri="http://schemas.openxmlformats.org/drawingml/2006/table">
            <a:tbl>
              <a:tblPr firstRow="1" bandRow="1">
                <a:tableStyleId>{17292A2E-F333-43FB-9621-5CBBE7FDCDCB}</a:tableStyleId>
              </a:tblPr>
              <a:tblGrid>
                <a:gridCol w="5701005">
                  <a:extLst>
                    <a:ext uri="{9D8B030D-6E8A-4147-A177-3AD203B41FA5}">
                      <a16:colId xmlns:a16="http://schemas.microsoft.com/office/drawing/2014/main" val="1917362391"/>
                    </a:ext>
                  </a:extLst>
                </a:gridCol>
              </a:tblGrid>
              <a:tr h="370840">
                <a:tc>
                  <a:txBody>
                    <a:bodyPr/>
                    <a:lstStyle/>
                    <a:p>
                      <a:pPr algn="ctr"/>
                      <a:r>
                        <a:rPr lang="en-US" dirty="0"/>
                        <a:t>Fewer Restaurant name in suggested country</a:t>
                      </a:r>
                      <a:endParaRPr lang="en-IN" dirty="0"/>
                    </a:p>
                  </a:txBody>
                  <a:tcPr/>
                </a:tc>
                <a:extLst>
                  <a:ext uri="{0D108BD9-81ED-4DB2-BD59-A6C34878D82A}">
                    <a16:rowId xmlns:a16="http://schemas.microsoft.com/office/drawing/2014/main" val="3160625708"/>
                  </a:ext>
                </a:extLst>
              </a:tr>
            </a:tbl>
          </a:graphicData>
        </a:graphic>
      </p:graphicFrame>
      <p:sp>
        <p:nvSpPr>
          <p:cNvPr id="7" name="TextBox 6">
            <a:extLst>
              <a:ext uri="{FF2B5EF4-FFF2-40B4-BE49-F238E27FC236}">
                <a16:creationId xmlns:a16="http://schemas.microsoft.com/office/drawing/2014/main" id="{29CCAE88-8946-FEFD-F692-9EAB1D6764E7}"/>
              </a:ext>
            </a:extLst>
          </p:cNvPr>
          <p:cNvSpPr txBox="1"/>
          <p:nvPr/>
        </p:nvSpPr>
        <p:spPr>
          <a:xfrm>
            <a:off x="6157036" y="2850329"/>
            <a:ext cx="2211356" cy="369332"/>
          </a:xfrm>
          <a:prstGeom prst="rect">
            <a:avLst/>
          </a:prstGeom>
          <a:noFill/>
        </p:spPr>
        <p:txBody>
          <a:bodyPr wrap="square" rtlCol="0">
            <a:spAutoFit/>
          </a:bodyPr>
          <a:lstStyle/>
          <a:p>
            <a:r>
              <a:rPr lang="en-US" dirty="0">
                <a:solidFill>
                  <a:srgbClr val="FFC000"/>
                </a:solidFill>
              </a:rPr>
              <a:t>Analytical Approach:</a:t>
            </a:r>
            <a:endParaRPr lang="en-IN" dirty="0">
              <a:solidFill>
                <a:srgbClr val="FFC000"/>
              </a:solidFill>
            </a:endParaRPr>
          </a:p>
        </p:txBody>
      </p:sp>
      <p:sp>
        <p:nvSpPr>
          <p:cNvPr id="8" name="TextBox 7">
            <a:extLst>
              <a:ext uri="{FF2B5EF4-FFF2-40B4-BE49-F238E27FC236}">
                <a16:creationId xmlns:a16="http://schemas.microsoft.com/office/drawing/2014/main" id="{237091FE-EC57-DCE0-03D8-885832D792F0}"/>
              </a:ext>
            </a:extLst>
          </p:cNvPr>
          <p:cNvSpPr txBox="1"/>
          <p:nvPr/>
        </p:nvSpPr>
        <p:spPr>
          <a:xfrm>
            <a:off x="6157036" y="4495203"/>
            <a:ext cx="2211356" cy="369332"/>
          </a:xfrm>
          <a:prstGeom prst="rect">
            <a:avLst/>
          </a:prstGeom>
          <a:noFill/>
        </p:spPr>
        <p:txBody>
          <a:bodyPr wrap="square" rtlCol="0">
            <a:spAutoFit/>
          </a:bodyPr>
          <a:lstStyle/>
          <a:p>
            <a:r>
              <a:rPr lang="en-US" dirty="0">
                <a:solidFill>
                  <a:srgbClr val="FFC000"/>
                </a:solidFill>
              </a:rPr>
              <a:t>Strategical Insight:</a:t>
            </a:r>
            <a:endParaRPr lang="en-IN" dirty="0">
              <a:solidFill>
                <a:srgbClr val="FFC000"/>
              </a:solidFill>
            </a:endParaRPr>
          </a:p>
        </p:txBody>
      </p:sp>
    </p:spTree>
    <p:extLst>
      <p:ext uri="{BB962C8B-B14F-4D97-AF65-F5344CB8AC3E}">
        <p14:creationId xmlns:p14="http://schemas.microsoft.com/office/powerpoint/2010/main" val="1324165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1109</Words>
  <Application>Microsoft Office PowerPoint</Application>
  <PresentationFormat>Widescreen</PresentationFormat>
  <Paragraphs>132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Anton</vt:lpstr>
      <vt:lpstr>-apple-system</vt:lpstr>
      <vt:lpstr>Arial</vt:lpstr>
      <vt:lpstr>Arial Black</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Dubey</dc:creator>
  <cp:lastModifiedBy>Ashwin Dubey</cp:lastModifiedBy>
  <cp:revision>6</cp:revision>
  <dcterms:created xsi:type="dcterms:W3CDTF">2024-04-02T07:56:14Z</dcterms:created>
  <dcterms:modified xsi:type="dcterms:W3CDTF">2024-04-06T10:59:33Z</dcterms:modified>
</cp:coreProperties>
</file>