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128C-3F6E-4975-8828-5BAC5AA463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E63FF6-23C9-4575-8FF4-39B090EB6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DB00DA-6789-45F4-8E2E-784B3644C4A3}"/>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96F93C18-3A56-4DA4-A9CF-2AAA7201E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5350E3-67FC-4389-99BB-11F21D71E6D2}"/>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204774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AD25-DD47-49A3-89B1-D43213F677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E5B188-377A-4DF4-A14D-C887CD335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CBBD0-E363-4D04-90B3-A5B44E0496A9}"/>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15EB1BE6-A845-4907-A4AD-9CA5DEAAE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475DD-B228-4ACF-A012-522C38841A6D}"/>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320497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B44E49-24D3-480F-94FA-EF45A44B56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11584-7B53-4813-A2A1-754913D8A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6028F-A78D-4025-8BC7-DF4687D420D7}"/>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67D4F464-C186-4808-802C-965D8944E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2EC9C-0B77-48D4-A548-4A32226EBAFD}"/>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35637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B6CF-0616-47CE-B099-6AB0D6FD2E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7648D5-3D26-41C3-8200-42B03642C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7431F-DDD0-4623-BDE4-938AC6DE531D}"/>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C4A622EA-9E15-4C5D-9D1B-FFE161E17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0501FC-DFEB-42A9-84E0-62B20FCF4847}"/>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160684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5831-AA55-48F7-8855-2A5492143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A7FD14-C4B4-41E7-96AB-526A87DB0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945A44-F829-4B92-A7E4-664B67DAB32E}"/>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237985A4-90CD-4B4C-9349-B974AA2DF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D8CCE-FCB6-42EE-8404-59DF95B31568}"/>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352336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94F9-1BE9-4AA3-ADE3-B1E78FCF8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A7B45-6205-4DA5-8E67-F494E02439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6FB84B-9A53-46C0-AAB2-D3779C6290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0E7994-D047-4F94-BDF2-5E7BC58FE805}"/>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6" name="Footer Placeholder 5">
            <a:extLst>
              <a:ext uri="{FF2B5EF4-FFF2-40B4-BE49-F238E27FC236}">
                <a16:creationId xmlns:a16="http://schemas.microsoft.com/office/drawing/2014/main" id="{93F3F123-5556-4BE2-9ABB-217F301812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D7230-934A-4E28-A84E-798DD47B3749}"/>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218344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9664-CD60-4568-A6E1-EC3785CBCD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CA4501-7B4F-4EE7-90AB-F37B0D4A0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996DE-0669-4064-A599-AC1A03C6A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4C6FEE-D52D-4983-9F03-59AEF242C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8BC96-5472-4754-8B47-9E636EC0DE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BCD451-B68C-408E-9871-A322EF63E916}"/>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8" name="Footer Placeholder 7">
            <a:extLst>
              <a:ext uri="{FF2B5EF4-FFF2-40B4-BE49-F238E27FC236}">
                <a16:creationId xmlns:a16="http://schemas.microsoft.com/office/drawing/2014/main" id="{6EE5FDAF-C1CB-4B84-8504-27CD691E35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5849EC-C800-4594-A017-30532257FE37}"/>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135677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1D2F-0A94-49E1-998C-14A08BBF4A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FBF2F1-44BD-4ED2-AC37-2BF5528352DF}"/>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4" name="Footer Placeholder 3">
            <a:extLst>
              <a:ext uri="{FF2B5EF4-FFF2-40B4-BE49-F238E27FC236}">
                <a16:creationId xmlns:a16="http://schemas.microsoft.com/office/drawing/2014/main" id="{FF8A0D81-8593-4A16-B43F-A21DF824E9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97235E-B5C1-4707-9FC1-547AE0B076DC}"/>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11667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1D537-1672-48AF-B61D-40CDCCB01E11}"/>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3" name="Footer Placeholder 2">
            <a:extLst>
              <a:ext uri="{FF2B5EF4-FFF2-40B4-BE49-F238E27FC236}">
                <a16:creationId xmlns:a16="http://schemas.microsoft.com/office/drawing/2014/main" id="{20921806-205D-4FCC-9478-B4CEE0FBFB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1E1E41-505C-4663-B4F8-5A3351E73334}"/>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338024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4CF8-1A53-473D-913E-DEE921479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83D87D-E5EC-4A9C-991D-6AFB5D8D3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429EC4-D898-449F-9317-3101AE790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6FC61-6F0A-4DE9-A959-1C5E287A2535}"/>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6" name="Footer Placeholder 5">
            <a:extLst>
              <a:ext uri="{FF2B5EF4-FFF2-40B4-BE49-F238E27FC236}">
                <a16:creationId xmlns:a16="http://schemas.microsoft.com/office/drawing/2014/main" id="{BE654BF7-00FA-4792-9474-421FEB5644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ED812-F380-4285-823B-EB4374159328}"/>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52703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8590-B583-4DDC-8238-6117B8951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FCC8C0-D21F-4F83-8845-DF0782A24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690DEF-63FE-4E5D-962B-402F43290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18C82-DCA8-4430-9385-8717670F6B03}"/>
              </a:ext>
            </a:extLst>
          </p:cNvPr>
          <p:cNvSpPr>
            <a:spLocks noGrp="1"/>
          </p:cNvSpPr>
          <p:nvPr>
            <p:ph type="dt" sz="half" idx="10"/>
          </p:nvPr>
        </p:nvSpPr>
        <p:spPr/>
        <p:txBody>
          <a:bodyPr/>
          <a:lstStyle/>
          <a:p>
            <a:fld id="{D7B19A1C-089C-42FF-B71B-24060AEDBB21}" type="datetimeFigureOut">
              <a:rPr lang="en-IN" smtClean="0"/>
              <a:t>29-03-2021</a:t>
            </a:fld>
            <a:endParaRPr lang="en-IN"/>
          </a:p>
        </p:txBody>
      </p:sp>
      <p:sp>
        <p:nvSpPr>
          <p:cNvPr id="6" name="Footer Placeholder 5">
            <a:extLst>
              <a:ext uri="{FF2B5EF4-FFF2-40B4-BE49-F238E27FC236}">
                <a16:creationId xmlns:a16="http://schemas.microsoft.com/office/drawing/2014/main" id="{DA04EFDD-071C-406C-96AA-82EF09A4F7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F758F-B457-47FA-BA4E-21382F7A2382}"/>
              </a:ext>
            </a:extLst>
          </p:cNvPr>
          <p:cNvSpPr>
            <a:spLocks noGrp="1"/>
          </p:cNvSpPr>
          <p:nvPr>
            <p:ph type="sldNum" sz="quarter" idx="12"/>
          </p:nvPr>
        </p:nvSpPr>
        <p:spPr/>
        <p:txBody>
          <a:bodyPr/>
          <a:lstStyle/>
          <a:p>
            <a:fld id="{26835E91-0746-4936-A351-A4F9704E61D2}" type="slidenum">
              <a:rPr lang="en-IN" smtClean="0"/>
              <a:t>‹#›</a:t>
            </a:fld>
            <a:endParaRPr lang="en-IN"/>
          </a:p>
        </p:txBody>
      </p:sp>
    </p:spTree>
    <p:extLst>
      <p:ext uri="{BB962C8B-B14F-4D97-AF65-F5344CB8AC3E}">
        <p14:creationId xmlns:p14="http://schemas.microsoft.com/office/powerpoint/2010/main" val="429221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2C360-C50D-47CD-82A6-7B87098D5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E85366-8922-478B-9984-027FFDF47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F64F8-4A67-4A05-A81A-369C8DB07B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19A1C-089C-42FF-B71B-24060AEDBB21}" type="datetimeFigureOut">
              <a:rPr lang="en-IN" smtClean="0"/>
              <a:t>29-03-2021</a:t>
            </a:fld>
            <a:endParaRPr lang="en-IN"/>
          </a:p>
        </p:txBody>
      </p:sp>
      <p:sp>
        <p:nvSpPr>
          <p:cNvPr id="5" name="Footer Placeholder 4">
            <a:extLst>
              <a:ext uri="{FF2B5EF4-FFF2-40B4-BE49-F238E27FC236}">
                <a16:creationId xmlns:a16="http://schemas.microsoft.com/office/drawing/2014/main" id="{4B1EB1D6-49F3-4423-8239-9637D4439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3018D-A917-41C3-BE32-99F1ED92B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35E91-0746-4936-A351-A4F9704E61D2}" type="slidenum">
              <a:rPr lang="en-IN" smtClean="0"/>
              <a:t>‹#›</a:t>
            </a:fld>
            <a:endParaRPr lang="en-IN"/>
          </a:p>
        </p:txBody>
      </p:sp>
    </p:spTree>
    <p:extLst>
      <p:ext uri="{BB962C8B-B14F-4D97-AF65-F5344CB8AC3E}">
        <p14:creationId xmlns:p14="http://schemas.microsoft.com/office/powerpoint/2010/main" val="207798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BCCC-7B16-4EE7-BD8C-4BDF4DE23E34}"/>
              </a:ext>
            </a:extLst>
          </p:cNvPr>
          <p:cNvSpPr>
            <a:spLocks noGrp="1"/>
          </p:cNvSpPr>
          <p:nvPr>
            <p:ph type="ctrTitle"/>
          </p:nvPr>
        </p:nvSpPr>
        <p:spPr>
          <a:xfrm>
            <a:off x="932154" y="568171"/>
            <a:ext cx="9735845" cy="1819922"/>
          </a:xfrm>
        </p:spPr>
        <p:txBody>
          <a:bodyPr/>
          <a:lstStyle/>
          <a:p>
            <a:r>
              <a:rPr lang="en-US" dirty="0">
                <a:latin typeface="Times New Roman" panose="02020603050405020304" pitchFamily="18" charset="0"/>
                <a:cs typeface="Times New Roman" panose="02020603050405020304" pitchFamily="18" charset="0"/>
              </a:rPr>
              <a:t>INTRODUCTION TO LATEX</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DCDA15-648D-4E7D-9EA0-303408AE58CA}"/>
              </a:ext>
            </a:extLst>
          </p:cNvPr>
          <p:cNvSpPr>
            <a:spLocks noGrp="1"/>
          </p:cNvSpPr>
          <p:nvPr>
            <p:ph type="subTitle" idx="1"/>
          </p:nvPr>
        </p:nvSpPr>
        <p:spPr>
          <a:xfrm>
            <a:off x="1047565" y="2920753"/>
            <a:ext cx="9620435" cy="2337047"/>
          </a:xfrm>
        </p:spPr>
        <p:txBody>
          <a:bodyPr/>
          <a:lstStyle/>
          <a:p>
            <a:r>
              <a:rPr lang="en-US" dirty="0"/>
              <a:t>Submitted by :</a:t>
            </a:r>
          </a:p>
          <a:p>
            <a:pPr marL="457200" indent="-457200">
              <a:buAutoNum type="arabicPeriod"/>
            </a:pPr>
            <a:r>
              <a:rPr lang="en-US" dirty="0" err="1"/>
              <a:t>Arpitha</a:t>
            </a:r>
            <a:r>
              <a:rPr lang="en-US" dirty="0"/>
              <a:t> I M</a:t>
            </a:r>
          </a:p>
          <a:p>
            <a:pPr marL="457200" indent="-457200">
              <a:buAutoNum type="arabicPeriod"/>
            </a:pPr>
            <a:r>
              <a:rPr lang="en-US" dirty="0" err="1"/>
              <a:t>Soujanya</a:t>
            </a:r>
            <a:r>
              <a:rPr lang="en-US" dirty="0"/>
              <a:t> J</a:t>
            </a:r>
          </a:p>
          <a:p>
            <a:r>
              <a:rPr lang="en-US" dirty="0"/>
              <a:t>   3.  </a:t>
            </a:r>
            <a:r>
              <a:rPr lang="en-US" dirty="0" err="1"/>
              <a:t>Syeda</a:t>
            </a:r>
            <a:r>
              <a:rPr lang="en-US" dirty="0"/>
              <a:t> Amira </a:t>
            </a:r>
            <a:r>
              <a:rPr lang="en-US" dirty="0" err="1"/>
              <a:t>Hussaini</a:t>
            </a:r>
            <a:endParaRPr lang="en-IN" dirty="0"/>
          </a:p>
        </p:txBody>
      </p:sp>
    </p:spTree>
    <p:extLst>
      <p:ext uri="{BB962C8B-B14F-4D97-AF65-F5344CB8AC3E}">
        <p14:creationId xmlns:p14="http://schemas.microsoft.com/office/powerpoint/2010/main" val="243625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EF2D-AFB8-47A7-8D86-7BB7BB6159AD}"/>
              </a:ext>
            </a:extLst>
          </p:cNvPr>
          <p:cNvSpPr>
            <a:spLocks noGrp="1"/>
          </p:cNvSpPr>
          <p:nvPr>
            <p:ph type="title"/>
          </p:nvPr>
        </p:nvSpPr>
        <p:spPr>
          <a:xfrm>
            <a:off x="470517" y="150921"/>
            <a:ext cx="10883283" cy="736846"/>
          </a:xfrm>
        </p:spPr>
        <p:txBody>
          <a:bodyPr/>
          <a:lstStyle/>
          <a:p>
            <a:r>
              <a:rPr lang="en-US" dirty="0"/>
              <a:t>                 </a:t>
            </a:r>
            <a:r>
              <a:rPr lang="en-US" dirty="0">
                <a:latin typeface="Times New Roman" panose="02020603050405020304" pitchFamily="18" charset="0"/>
                <a:cs typeface="Times New Roman" panose="02020603050405020304" pitchFamily="18" charset="0"/>
              </a:rPr>
              <a:t>Basic Latex Commands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2D2235-F883-49F5-8882-8F1E48A3A769}"/>
              </a:ext>
            </a:extLst>
          </p:cNvPr>
          <p:cNvSpPr>
            <a:spLocks noGrp="1"/>
          </p:cNvSpPr>
          <p:nvPr>
            <p:ph idx="1"/>
          </p:nvPr>
        </p:nvSpPr>
        <p:spPr>
          <a:xfrm>
            <a:off x="470517" y="1136342"/>
            <a:ext cx="10883283" cy="5495277"/>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Non-numbered lists, like bullet points can be written as: </a:t>
            </a:r>
          </a:p>
          <a:p>
            <a:pPr marL="0" indent="0">
              <a:buNone/>
            </a:pPr>
            <a:r>
              <a:rPr lang="en-US" sz="2400" dirty="0">
                <a:latin typeface="Times New Roman" panose="02020603050405020304" pitchFamily="18" charset="0"/>
                <a:cs typeface="Times New Roman" panose="02020603050405020304" pitchFamily="18" charset="0"/>
              </a:rPr>
              <a:t>         \begin{itemize} </a:t>
            </a:r>
          </a:p>
          <a:p>
            <a:pPr marL="0" indent="0">
              <a:buNone/>
            </a:pPr>
            <a:r>
              <a:rPr lang="en-US" sz="2400" dirty="0">
                <a:latin typeface="Times New Roman" panose="02020603050405020304" pitchFamily="18" charset="0"/>
                <a:cs typeface="Times New Roman" panose="02020603050405020304" pitchFamily="18" charset="0"/>
              </a:rPr>
              <a:t>            \item First element </a:t>
            </a:r>
          </a:p>
          <a:p>
            <a:pPr marL="0" indent="0">
              <a:buNone/>
            </a:pPr>
            <a:r>
              <a:rPr lang="en-US" sz="2400" dirty="0">
                <a:latin typeface="Times New Roman" panose="02020603050405020304" pitchFamily="18" charset="0"/>
                <a:cs typeface="Times New Roman" panose="02020603050405020304" pitchFamily="18" charset="0"/>
              </a:rPr>
              <a:t>             \item Second element </a:t>
            </a:r>
          </a:p>
          <a:p>
            <a:pPr marL="0" indent="0">
              <a:buNone/>
            </a:pPr>
            <a:r>
              <a:rPr lang="en-US" sz="2400" dirty="0">
                <a:latin typeface="Times New Roman" panose="02020603050405020304" pitchFamily="18" charset="0"/>
                <a:cs typeface="Times New Roman" panose="02020603050405020304" pitchFamily="18" charset="0"/>
              </a:rPr>
              <a:t>              \end{itemize} </a:t>
            </a:r>
          </a:p>
          <a:p>
            <a:pPr marL="0" indent="0">
              <a:buNone/>
            </a:pPr>
            <a:r>
              <a:rPr lang="en-US" sz="2400" dirty="0">
                <a:latin typeface="Times New Roman" panose="02020603050405020304" pitchFamily="18" charset="0"/>
                <a:cs typeface="Times New Roman" panose="02020603050405020304" pitchFamily="18" charset="0"/>
              </a:rPr>
              <a:t>The output will be: </a:t>
            </a:r>
          </a:p>
          <a:p>
            <a:pPr marL="0" indent="0">
              <a:buNone/>
            </a:pPr>
            <a:r>
              <a:rPr lang="en-US" sz="2400" dirty="0">
                <a:latin typeface="Times New Roman" panose="02020603050405020304" pitchFamily="18" charset="0"/>
                <a:cs typeface="Times New Roman" panose="02020603050405020304" pitchFamily="18" charset="0"/>
              </a:rPr>
              <a:t>    First element. </a:t>
            </a:r>
          </a:p>
          <a:p>
            <a:pPr marL="0" indent="0">
              <a:buNone/>
            </a:pPr>
            <a:r>
              <a:rPr lang="en-US" sz="2400" dirty="0">
                <a:latin typeface="Times New Roman" panose="02020603050405020304" pitchFamily="18" charset="0"/>
                <a:cs typeface="Times New Roman" panose="02020603050405020304" pitchFamily="18" charset="0"/>
              </a:rPr>
              <a:t>    Second element.</a:t>
            </a:r>
          </a:p>
          <a:p>
            <a:pPr marL="0" indent="0">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part A of our project we have used these numbered lists for numbering contents inside subsections as 1, 2, 3 and so 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57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9675-3664-4C3A-906A-BC9E3577E6C9}"/>
              </a:ext>
            </a:extLst>
          </p:cNvPr>
          <p:cNvSpPr>
            <a:spLocks noGrp="1"/>
          </p:cNvSpPr>
          <p:nvPr>
            <p:ph type="title"/>
          </p:nvPr>
        </p:nvSpPr>
        <p:spPr>
          <a:xfrm>
            <a:off x="532660" y="142043"/>
            <a:ext cx="10821140" cy="887767"/>
          </a:xfrm>
        </p:spPr>
        <p:txBody>
          <a:bodyPr/>
          <a:lstStyle/>
          <a:p>
            <a:r>
              <a:rPr lang="en-US" dirty="0"/>
              <a:t>                   </a:t>
            </a:r>
            <a:r>
              <a:rPr lang="en-US" dirty="0">
                <a:latin typeface="Times New Roman" panose="02020603050405020304" pitchFamily="18" charset="0"/>
                <a:cs typeface="Times New Roman" panose="02020603050405020304" pitchFamily="18" charset="0"/>
              </a:rPr>
              <a:t>Basic Latex Commands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61883-5E43-44C4-B737-0899911BA560}"/>
              </a:ext>
            </a:extLst>
          </p:cNvPr>
          <p:cNvSpPr>
            <a:spLocks noGrp="1"/>
          </p:cNvSpPr>
          <p:nvPr>
            <p:ph idx="1"/>
          </p:nvPr>
        </p:nvSpPr>
        <p:spPr>
          <a:xfrm>
            <a:off x="532660" y="1337352"/>
            <a:ext cx="10515600" cy="5285389"/>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Inserting a picture: Any picture with standard extensions like .</a:t>
            </a:r>
            <a:r>
              <a:rPr lang="en-US" sz="2400" dirty="0" err="1">
                <a:latin typeface="Times New Roman" panose="02020603050405020304" pitchFamily="18" charset="0"/>
                <a:cs typeface="Times New Roman" panose="02020603050405020304" pitchFamily="18" charset="0"/>
              </a:rPr>
              <a:t>png</a:t>
            </a:r>
            <a:r>
              <a:rPr lang="en-US" sz="2400" dirty="0">
                <a:latin typeface="Times New Roman" panose="02020603050405020304" pitchFamily="18" charset="0"/>
                <a:cs typeface="Times New Roman" panose="02020603050405020304" pitchFamily="18" charset="0"/>
              </a:rPr>
              <a:t>, .jpg etc., can be inserted into the document provided </a:t>
            </a:r>
            <a:r>
              <a:rPr lang="en-US" sz="2400" dirty="0" err="1">
                <a:latin typeface="Times New Roman" panose="02020603050405020304" pitchFamily="18" charset="0"/>
                <a:cs typeface="Times New Roman" panose="02020603050405020304" pitchFamily="18" charset="0"/>
              </a:rPr>
              <a:t>graphicx</a:t>
            </a:r>
            <a:r>
              <a:rPr lang="en-US" sz="2400" dirty="0">
                <a:latin typeface="Times New Roman" panose="02020603050405020304" pitchFamily="18" charset="0"/>
                <a:cs typeface="Times New Roman" panose="02020603050405020304" pitchFamily="18" charset="0"/>
              </a:rPr>
              <a:t> package is imported in the preamble (\</a:t>
            </a:r>
            <a:r>
              <a:rPr lang="en-US" sz="2400" dirty="0" err="1">
                <a:latin typeface="Times New Roman" panose="02020603050405020304" pitchFamily="18" charset="0"/>
                <a:cs typeface="Times New Roman" panose="02020603050405020304" pitchFamily="18" charset="0"/>
              </a:rPr>
              <a:t>usepackage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graphicx</a:t>
            </a: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following code segment inserts an image named image.jpg into the document. </a:t>
            </a:r>
          </a:p>
          <a:p>
            <a:pPr marL="0" indent="0">
              <a:buNone/>
            </a:pPr>
            <a:r>
              <a:rPr lang="en-US" sz="2400" dirty="0">
                <a:latin typeface="Times New Roman" panose="02020603050405020304" pitchFamily="18" charset="0"/>
                <a:cs typeface="Times New Roman" panose="02020603050405020304" pitchFamily="18" charset="0"/>
              </a:rPr>
              <a:t>          \begin{figure} </a:t>
            </a:r>
          </a:p>
          <a:p>
            <a:pPr marL="0" indent="0">
              <a:buNone/>
            </a:pPr>
            <a:r>
              <a:rPr lang="en-US" sz="2400" dirty="0">
                <a:latin typeface="Times New Roman" panose="02020603050405020304" pitchFamily="18" charset="0"/>
                <a:cs typeface="Times New Roman" panose="02020603050405020304" pitchFamily="18" charset="0"/>
              </a:rPr>
              <a:t>              \centering \</a:t>
            </a:r>
            <a:r>
              <a:rPr lang="en-US" sz="2400" dirty="0" err="1">
                <a:latin typeface="Times New Roman" panose="02020603050405020304" pitchFamily="18" charset="0"/>
                <a:cs typeface="Times New Roman" panose="02020603050405020304" pitchFamily="18" charset="0"/>
              </a:rPr>
              <a:t>includegraphics</a:t>
            </a:r>
            <a:r>
              <a:rPr lang="en-US" sz="2400" dirty="0">
                <a:latin typeface="Times New Roman" panose="02020603050405020304" pitchFamily="18" charset="0"/>
                <a:cs typeface="Times New Roman" panose="02020603050405020304" pitchFamily="18" charset="0"/>
              </a:rPr>
              <a:t>[scale = 0.8]{image.jpg} </a:t>
            </a:r>
          </a:p>
          <a:p>
            <a:pPr marL="0" indent="0">
              <a:buNone/>
            </a:pPr>
            <a:r>
              <a:rPr lang="en-US" sz="2400" dirty="0">
                <a:latin typeface="Times New Roman" panose="02020603050405020304" pitchFamily="18" charset="0"/>
                <a:cs typeface="Times New Roman" panose="02020603050405020304" pitchFamily="18" charset="0"/>
              </a:rPr>
              <a:t>                \caption{Fig. 1: Image} </a:t>
            </a:r>
          </a:p>
          <a:p>
            <a:pPr marL="0" indent="0">
              <a:buNone/>
            </a:pPr>
            <a:r>
              <a:rPr lang="en-US" sz="2400" dirty="0">
                <a:latin typeface="Times New Roman" panose="02020603050405020304" pitchFamily="18" charset="0"/>
                <a:cs typeface="Times New Roman" panose="02020603050405020304" pitchFamily="18" charset="0"/>
              </a:rPr>
              <a:t>                 \end{figure}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our article we have included 5 images that are circuit diagram, block diagram and components images using the above command.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44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7089-7A53-4C7B-87E0-C933CCD9A707}"/>
              </a:ext>
            </a:extLst>
          </p:cNvPr>
          <p:cNvSpPr>
            <a:spLocks noGrp="1"/>
          </p:cNvSpPr>
          <p:nvPr>
            <p:ph type="title"/>
          </p:nvPr>
        </p:nvSpPr>
        <p:spPr>
          <a:xfrm>
            <a:off x="710214" y="159799"/>
            <a:ext cx="10643586" cy="585925"/>
          </a:xfrm>
        </p:spPr>
        <p:txBody>
          <a:bodyPr>
            <a:normAutofit fontScale="90000"/>
          </a:bodyPr>
          <a:lstStyle/>
          <a:p>
            <a:r>
              <a:rPr lang="en-US" dirty="0"/>
              <a:t>                 </a:t>
            </a:r>
            <a:r>
              <a:rPr lang="en-US" sz="4900" dirty="0">
                <a:latin typeface="Times New Roman" panose="02020603050405020304" pitchFamily="18" charset="0"/>
                <a:cs typeface="Times New Roman" panose="02020603050405020304" pitchFamily="18" charset="0"/>
              </a:rPr>
              <a:t>Basic Latex Commands</a:t>
            </a:r>
            <a:endParaRPr lang="en-IN"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5AE41B-B44D-44D3-ABB8-DF5462364BDC}"/>
              </a:ext>
            </a:extLst>
          </p:cNvPr>
          <p:cNvSpPr>
            <a:spLocks noGrp="1"/>
          </p:cNvSpPr>
          <p:nvPr>
            <p:ph idx="1"/>
          </p:nvPr>
        </p:nvSpPr>
        <p:spPr>
          <a:xfrm>
            <a:off x="710214" y="1118586"/>
            <a:ext cx="10643586" cy="5504156"/>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variable scale = 0.8 is to shrink the image to 80% of its original size in the document. Accordingly we can choose scale as 0.4 or 0.6 to fit an </a:t>
            </a:r>
            <a:r>
              <a:rPr lang="en-US" sz="2400" dirty="0" err="1">
                <a:latin typeface="Times New Roman" panose="02020603050405020304" pitchFamily="18" charset="0"/>
                <a:cs typeface="Times New Roman" panose="02020603050405020304" pitchFamily="18" charset="0"/>
              </a:rPr>
              <a:t>imagein</a:t>
            </a:r>
            <a:r>
              <a:rPr lang="en-US" sz="2400" dirty="0">
                <a:latin typeface="Times New Roman" panose="02020603050405020304" pitchFamily="18" charset="0"/>
                <a:cs typeface="Times New Roman" panose="02020603050405020304" pitchFamily="18" charset="0"/>
              </a:rPr>
              <a:t> our article.</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Other commands:</a:t>
            </a:r>
          </a:p>
          <a:p>
            <a:pPr marL="0" indent="0">
              <a:buNone/>
            </a:pP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pagebreak</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2) \newline </a:t>
            </a:r>
          </a:p>
          <a:p>
            <a:pPr marL="0" indent="0">
              <a:buNone/>
            </a:pP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rightline</a:t>
            </a:r>
            <a:r>
              <a:rPr lang="en-US" sz="2400" dirty="0">
                <a:latin typeface="Times New Roman" panose="02020603050405020304" pitchFamily="18" charset="0"/>
                <a:cs typeface="Times New Roman" panose="02020603050405020304" pitchFamily="18" charset="0"/>
              </a:rPr>
              <a:t>{Insert text here}:</a:t>
            </a:r>
          </a:p>
          <a:p>
            <a:pPr marL="0" indent="0">
              <a:buNone/>
            </a:pP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leftline</a:t>
            </a:r>
            <a:r>
              <a:rPr lang="en-US" sz="2400" dirty="0">
                <a:latin typeface="Times New Roman" panose="02020603050405020304" pitchFamily="18" charset="0"/>
                <a:cs typeface="Times New Roman" panose="02020603050405020304" pitchFamily="18" charset="0"/>
              </a:rPr>
              <a:t>{Insert text here}: </a:t>
            </a:r>
          </a:p>
          <a:p>
            <a:pPr marL="0" indent="0">
              <a:buNone/>
            </a:pPr>
            <a:r>
              <a:rPr lang="en-US" sz="2400" dirty="0">
                <a:latin typeface="Times New Roman" panose="02020603050405020304" pitchFamily="18" charset="0"/>
                <a:cs typeface="Times New Roman" panose="02020603050405020304" pitchFamily="18" charset="0"/>
              </a:rPr>
              <a:t> 5) \centerline</a:t>
            </a:r>
          </a:p>
          <a:p>
            <a:pPr marL="0" indent="0">
              <a:buNone/>
            </a:pPr>
            <a:r>
              <a:rPr lang="en-US" sz="2400" dirty="0">
                <a:latin typeface="Times New Roman" panose="02020603050405020304" pitchFamily="18" charset="0"/>
                <a:cs typeface="Times New Roman" panose="02020603050405020304" pitchFamily="18" charset="0"/>
              </a:rPr>
              <a:t> 6) \</a:t>
            </a:r>
            <a:r>
              <a:rPr lang="en-US" sz="2400" dirty="0" err="1">
                <a:latin typeface="Times New Roman" panose="02020603050405020304" pitchFamily="18" charset="0"/>
                <a:cs typeface="Times New Roman" panose="02020603050405020304" pitchFamily="18" charset="0"/>
              </a:rPr>
              <a:t>tableofcontents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7)</a:t>
            </a:r>
            <a:r>
              <a:rPr lang="en-IN" dirty="0"/>
              <a:t> </a:t>
            </a:r>
            <a:r>
              <a:rPr lang="en-IN" sz="2400" dirty="0">
                <a:latin typeface="Times New Roman" panose="02020603050405020304" pitchFamily="18" charset="0"/>
                <a:cs typeface="Times New Roman" panose="02020603050405020304" pitchFamily="18" charset="0"/>
              </a:rPr>
              <a:t>\bibliography{</a:t>
            </a:r>
            <a:r>
              <a:rPr lang="en-IN" sz="2400" dirty="0" err="1">
                <a:latin typeface="Times New Roman" panose="02020603050405020304" pitchFamily="18" charset="0"/>
                <a:cs typeface="Times New Roman" panose="02020603050405020304" pitchFamily="18" charset="0"/>
              </a:rPr>
              <a:t>bibfilename</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116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51EF-3331-46D2-91B0-48950C660B0B}"/>
              </a:ext>
            </a:extLst>
          </p:cNvPr>
          <p:cNvSpPr>
            <a:spLocks noGrp="1"/>
          </p:cNvSpPr>
          <p:nvPr>
            <p:ph type="title"/>
          </p:nvPr>
        </p:nvSpPr>
        <p:spPr>
          <a:xfrm>
            <a:off x="838200" y="169817"/>
            <a:ext cx="10231514" cy="948769"/>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9208ED-1E4D-4575-8819-231414D93496}"/>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a word processor, you spend valuable time agonizing over what font size to make the section headings. With LATEX, you just tell it to start a new section.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a word processor, changing the formatting means you have to change each instance individually. With LATEX, you just redefine the relevant commands.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11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9188-A291-48C7-A891-A95C350C3181}"/>
              </a:ext>
            </a:extLst>
          </p:cNvPr>
          <p:cNvSpPr>
            <a:spLocks noGrp="1"/>
          </p:cNvSpPr>
          <p:nvPr>
            <p:ph type="title"/>
          </p:nvPr>
        </p:nvSpPr>
        <p:spPr>
          <a:xfrm>
            <a:off x="710214" y="267471"/>
            <a:ext cx="10439400" cy="1064179"/>
          </a:xfrm>
        </p:spPr>
        <p:txBody>
          <a:bodyPr/>
          <a:lstStyle/>
          <a:p>
            <a:r>
              <a:rPr lang="en-US" dirty="0"/>
              <a:t>             </a:t>
            </a:r>
            <a:r>
              <a:rPr lang="en-US" dirty="0">
                <a:latin typeface="Times New Roman" panose="02020603050405020304" pitchFamily="18" charset="0"/>
                <a:cs typeface="Times New Roman" panose="02020603050405020304" pitchFamily="18" charset="0"/>
              </a:rPr>
              <a:t>INTRODUCTION TO LATEX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DB008B-32CD-43B2-BB11-E6C1AC227950}"/>
              </a:ext>
            </a:extLst>
          </p:cNvPr>
          <p:cNvSpPr>
            <a:spLocks noGrp="1"/>
          </p:cNvSpPr>
          <p:nvPr>
            <p:ph idx="1"/>
          </p:nvPr>
        </p:nvSpPr>
        <p:spPr>
          <a:xfrm>
            <a:off x="710214" y="1731146"/>
            <a:ext cx="10643586" cy="485938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LaTeX, which is pronounced «</a:t>
            </a:r>
            <a:r>
              <a:rPr lang="en-US" sz="2400" dirty="0" err="1">
                <a:latin typeface="Times New Roman" panose="02020603050405020304" pitchFamily="18" charset="0"/>
                <a:cs typeface="Times New Roman" panose="02020603050405020304" pitchFamily="18" charset="0"/>
              </a:rPr>
              <a:t>Lah</a:t>
            </a:r>
            <a:r>
              <a:rPr lang="en-US" sz="2400" dirty="0">
                <a:latin typeface="Times New Roman" panose="02020603050405020304" pitchFamily="18" charset="0"/>
                <a:cs typeface="Times New Roman" panose="02020603050405020304" pitchFamily="18" charset="0"/>
              </a:rPr>
              <a:t>-tech» or «Lay-tech» (to rhyme with «blech» or «Bertolt Brecht»), is a document preparation system for high-quality typesetting. </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most often used for medium-to-large technical or scientific documents but it can be used for almost any form of publishing.</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produce this in most typesetting or word-processing systems, the author(the one who wants the latex format article or report) would have to decide what layout to use, so would select (say) 18pt Times Roman for the title, 12pt Times Italic for the name, and so 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50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6F90-24A7-4C66-A0CD-10A19BEC22CA}"/>
              </a:ext>
            </a:extLst>
          </p:cNvPr>
          <p:cNvSpPr>
            <a:spLocks noGrp="1"/>
          </p:cNvSpPr>
          <p:nvPr>
            <p:ph type="title"/>
          </p:nvPr>
        </p:nvSpPr>
        <p:spPr>
          <a:xfrm>
            <a:off x="687280" y="223083"/>
            <a:ext cx="10515600" cy="1325563"/>
          </a:xfrm>
        </p:spPr>
        <p:txBody>
          <a:bodyPr/>
          <a:lstStyle/>
          <a:p>
            <a:r>
              <a:rPr lang="en-US" dirty="0">
                <a:latin typeface="Times New Roman" panose="02020603050405020304" pitchFamily="18" charset="0"/>
                <a:cs typeface="Times New Roman" panose="02020603050405020304" pitchFamily="18" charset="0"/>
              </a:rPr>
              <a:t>     INTRODUCTION TO OVERLEAF</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0B245-DF62-4333-90C2-533FA59C4A7A}"/>
              </a:ext>
            </a:extLst>
          </p:cNvPr>
          <p:cNvSpPr>
            <a:spLocks noGrp="1"/>
          </p:cNvSpPr>
          <p:nvPr>
            <p:ph idx="1"/>
          </p:nvPr>
        </p:nvSpPr>
        <p:spPr>
          <a:xfrm>
            <a:off x="687280" y="1793289"/>
            <a:ext cx="10666520" cy="4383674"/>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Overleaf</a:t>
            </a:r>
            <a:r>
              <a:rPr lang="en-US" sz="2400" dirty="0">
                <a:latin typeface="Times New Roman" panose="02020603050405020304" pitchFamily="18" charset="0"/>
                <a:cs typeface="Times New Roman" panose="02020603050405020304" pitchFamily="18" charset="0"/>
              </a:rPr>
              <a:t> is a collaborative “cloud-based Latex editor” used for writing, editing and publishing scientific documents. It partners with a wide range of scientific publishers to provide official journal LaTeX templates, and direct submission links.</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Producing a LaTeX document begins with a text file containing content that is tagged with special LaTeX codes used to indicate how the text will be styled. </a:t>
            </a:r>
          </a:p>
          <a:p>
            <a:endParaRPr lang="en-US"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file is run through a LaTeX processor, typeset pages are produced. Because LaTeX typesetting requires wrapping text in complicated computer codes, it has a fairly steep learning curve.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9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D467-0A58-4EF8-806B-2E86AA7E1625}"/>
              </a:ext>
            </a:extLst>
          </p:cNvPr>
          <p:cNvSpPr>
            <a:spLocks noGrp="1"/>
          </p:cNvSpPr>
          <p:nvPr>
            <p:ph type="title"/>
          </p:nvPr>
        </p:nvSpPr>
        <p:spPr>
          <a:xfrm>
            <a:off x="577048" y="196450"/>
            <a:ext cx="10412767" cy="904381"/>
          </a:xfrm>
        </p:spPr>
        <p:txBody>
          <a:bodyPr/>
          <a:lstStyle/>
          <a:p>
            <a:r>
              <a:rPr lang="en-US" dirty="0"/>
              <a:t>                  </a:t>
            </a:r>
            <a:r>
              <a:rPr lang="en-US" dirty="0">
                <a:latin typeface="Times New Roman" panose="02020603050405020304" pitchFamily="18" charset="0"/>
                <a:cs typeface="Times New Roman" panose="02020603050405020304" pitchFamily="18" charset="0"/>
              </a:rPr>
              <a:t>Structure of Latex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C40589-6FD3-4307-9B26-414FA426A8BB}"/>
              </a:ext>
            </a:extLst>
          </p:cNvPr>
          <p:cNvSpPr>
            <a:spLocks noGrp="1"/>
          </p:cNvSpPr>
          <p:nvPr>
            <p:ph idx="1"/>
          </p:nvPr>
        </p:nvSpPr>
        <p:spPr>
          <a:xfrm>
            <a:off x="577048" y="1464816"/>
            <a:ext cx="10776752" cy="5196734"/>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latex code structure can be divided into two parts, namely:</a:t>
            </a:r>
          </a:p>
          <a:p>
            <a:pPr marL="0" indent="0">
              <a:buNone/>
            </a:pPr>
            <a:r>
              <a:rPr lang="en-US" sz="2400" dirty="0">
                <a:latin typeface="Times New Roman" panose="02020603050405020304" pitchFamily="18" charset="0"/>
                <a:cs typeface="Times New Roman" panose="02020603050405020304" pitchFamily="18" charset="0"/>
              </a:rPr>
              <a:t>          1. </a:t>
            </a:r>
            <a:r>
              <a:rPr lang="en-US" sz="2400" dirty="0"/>
              <a:t>Preamble</a:t>
            </a:r>
          </a:p>
          <a:p>
            <a:pPr marL="0" indent="0">
              <a:buNone/>
            </a:pPr>
            <a:r>
              <a:rPr lang="en-US" sz="2400" dirty="0"/>
              <a:t>            2. Body</a:t>
            </a:r>
          </a:p>
          <a:p>
            <a:pPr>
              <a:buFont typeface="Wingdings" panose="05000000000000000000" pitchFamily="2" charset="2"/>
              <a:buChar char="Ø"/>
            </a:pPr>
            <a:r>
              <a:rPr lang="en-IN" sz="2400" dirty="0"/>
              <a:t>      </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documentclass</a:t>
            </a:r>
            <a:r>
              <a:rPr lang="en-IN" sz="2400" dirty="0">
                <a:latin typeface="Times New Roman" panose="02020603050405020304" pitchFamily="18" charset="0"/>
                <a:cs typeface="Times New Roman" panose="02020603050405020304" pitchFamily="18" charset="0"/>
              </a:rPr>
              <a:t>[a4paper, 12pt]{report}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usepackage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fancyhdr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\begin{document} This is the body of the document. </a:t>
            </a:r>
          </a:p>
          <a:p>
            <a:pPr marL="0" indent="0">
              <a:buNone/>
            </a:pPr>
            <a:r>
              <a:rPr lang="en-IN" sz="2400" dirty="0">
                <a:latin typeface="Times New Roman" panose="02020603050405020304" pitchFamily="18" charset="0"/>
                <a:cs typeface="Times New Roman" panose="02020603050405020304" pitchFamily="18" charset="0"/>
              </a:rPr>
              <a:t>             \end{document} </a:t>
            </a:r>
          </a:p>
          <a:p>
            <a:pPr marL="0" indent="0">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output of the above code will just display “This is the body of the document” in 12pt font on an a4 paper.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7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6459-CC47-4AF0-970A-FF8DC3D25ADE}"/>
              </a:ext>
            </a:extLst>
          </p:cNvPr>
          <p:cNvSpPr>
            <a:spLocks noGrp="1"/>
          </p:cNvSpPr>
          <p:nvPr>
            <p:ph type="title"/>
          </p:nvPr>
        </p:nvSpPr>
        <p:spPr>
          <a:xfrm>
            <a:off x="577049" y="159798"/>
            <a:ext cx="10776750" cy="1109709"/>
          </a:xfrm>
        </p:spPr>
        <p:txBody>
          <a:bodyPr/>
          <a:lstStyle/>
          <a:p>
            <a:r>
              <a:rPr lang="en-US" dirty="0"/>
              <a:t>               </a:t>
            </a:r>
            <a:r>
              <a:rPr lang="en-US" dirty="0">
                <a:latin typeface="Times New Roman" panose="02020603050405020304" pitchFamily="18" charset="0"/>
                <a:cs typeface="Times New Roman" panose="02020603050405020304" pitchFamily="18" charset="0"/>
              </a:rPr>
              <a:t>Basic Latex Commands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33394E-E085-4810-8E0D-B00E234FA18F}"/>
              </a:ext>
            </a:extLst>
          </p:cNvPr>
          <p:cNvSpPr>
            <a:spLocks noGrp="1"/>
          </p:cNvSpPr>
          <p:nvPr>
            <p:ph idx="1"/>
          </p:nvPr>
        </p:nvSpPr>
        <p:spPr>
          <a:xfrm>
            <a:off x="577049" y="1518082"/>
            <a:ext cx="10776751" cy="502476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documentclass</a:t>
            </a:r>
            <a:r>
              <a:rPr lang="en-US" sz="2400" dirty="0">
                <a:latin typeface="Times New Roman" panose="02020603050405020304" pitchFamily="18" charset="0"/>
                <a:cs typeface="Times New Roman" panose="02020603050405020304" pitchFamily="18" charset="0"/>
              </a:rPr>
              <a:t>[options]{class}: It is the very first command in the latex code. It defines the overall structure of the document by considering the specified class and options.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t>\</a:t>
            </a:r>
            <a:r>
              <a:rPr lang="en-US" sz="2400" dirty="0" err="1"/>
              <a:t>usepackage</a:t>
            </a:r>
            <a:r>
              <a:rPr lang="en-US" sz="2400" dirty="0"/>
              <a:t>{}: This command [2] is used to import packages required by the user. There are many packages in the Latex library [3], out of which the commonly used are: </a:t>
            </a:r>
          </a:p>
          <a:p>
            <a:pPr marL="0" indent="0">
              <a:buNone/>
            </a:pPr>
            <a:r>
              <a:rPr lang="en-US" sz="2400" dirty="0"/>
              <a:t>       1. </a:t>
            </a:r>
            <a:r>
              <a:rPr lang="en-US" sz="2400" dirty="0" err="1"/>
              <a:t>fancyhdr</a:t>
            </a:r>
            <a:r>
              <a:rPr lang="en-US" sz="2400" dirty="0"/>
              <a:t> – package to insert headers and footers .</a:t>
            </a:r>
          </a:p>
          <a:p>
            <a:pPr marL="0" indent="0">
              <a:buNone/>
            </a:pPr>
            <a:r>
              <a:rPr lang="en-US" sz="2400" dirty="0"/>
              <a:t>       2.amsmath – to format mathematical expressions.</a:t>
            </a:r>
          </a:p>
          <a:p>
            <a:pPr marL="0" indent="0">
              <a:buNone/>
            </a:pPr>
            <a:r>
              <a:rPr lang="en-US" sz="2400" dirty="0"/>
              <a:t>       3. </a:t>
            </a:r>
            <a:r>
              <a:rPr lang="en-US" sz="2400" dirty="0" err="1"/>
              <a:t>graphicx</a:t>
            </a:r>
            <a:r>
              <a:rPr lang="en-US" sz="2400" dirty="0"/>
              <a:t> – to insert pictures in the document.</a:t>
            </a:r>
          </a:p>
          <a:p>
            <a:pPr marL="0" indent="0">
              <a:buNone/>
            </a:pP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42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A52F-1739-4CF7-8170-E94BDEB0FEED}"/>
              </a:ext>
            </a:extLst>
          </p:cNvPr>
          <p:cNvSpPr>
            <a:spLocks noGrp="1"/>
          </p:cNvSpPr>
          <p:nvPr>
            <p:ph type="title"/>
          </p:nvPr>
        </p:nvSpPr>
        <p:spPr>
          <a:xfrm>
            <a:off x="585925" y="231960"/>
            <a:ext cx="10395011" cy="868871"/>
          </a:xfrm>
        </p:spPr>
        <p:txBody>
          <a:bodyPr/>
          <a:lstStyle/>
          <a:p>
            <a:r>
              <a:rPr lang="en-US" dirty="0"/>
              <a:t>            </a:t>
            </a:r>
            <a:r>
              <a:rPr lang="en-US" dirty="0">
                <a:latin typeface="Times New Roman" panose="02020603050405020304" pitchFamily="18" charset="0"/>
                <a:cs typeface="Times New Roman" panose="02020603050405020304" pitchFamily="18" charset="0"/>
              </a:rPr>
              <a:t>Basic Latex Commands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210A9-2300-495A-8EE7-35B22E705DE4}"/>
              </a:ext>
            </a:extLst>
          </p:cNvPr>
          <p:cNvSpPr>
            <a:spLocks noGrp="1"/>
          </p:cNvSpPr>
          <p:nvPr>
            <p:ph idx="1"/>
          </p:nvPr>
        </p:nvSpPr>
        <p:spPr>
          <a:xfrm>
            <a:off x="585925" y="1376038"/>
            <a:ext cx="10767875" cy="5250001"/>
          </a:xfrm>
        </p:spPr>
        <p:txBody>
          <a:bodyPr>
            <a:normAutofit lnSpcReduction="10000"/>
          </a:bodyPr>
          <a:lstStyle/>
          <a:p>
            <a:pPr marL="0" indent="0">
              <a:buNone/>
            </a:pPr>
            <a:r>
              <a:rPr lang="en-IN" dirty="0"/>
              <a:t>1</a:t>
            </a:r>
            <a:r>
              <a:rPr lang="en-IN" sz="2400" dirty="0">
                <a:latin typeface="Times New Roman" panose="02020603050405020304" pitchFamily="18" charset="0"/>
                <a:cs typeface="Times New Roman" panose="02020603050405020304" pitchFamily="18" charset="0"/>
              </a:rPr>
              <a:t>) Font commands: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textbf</a:t>
            </a:r>
            <a:r>
              <a:rPr lang="en-IN" sz="2400" dirty="0">
                <a:latin typeface="Times New Roman" panose="02020603050405020304" pitchFamily="18" charset="0"/>
                <a:cs typeface="Times New Roman" panose="02020603050405020304" pitchFamily="18" charset="0"/>
              </a:rPr>
              <a:t>{Insert text here}: To bold format the text.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textit</a:t>
            </a:r>
            <a:r>
              <a:rPr lang="en-IN" sz="2400" dirty="0">
                <a:latin typeface="Times New Roman" panose="02020603050405020304" pitchFamily="18" charset="0"/>
                <a:cs typeface="Times New Roman" panose="02020603050405020304" pitchFamily="18" charset="0"/>
              </a:rPr>
              <a:t>{Insert text here}: To italicize the text. </a:t>
            </a:r>
          </a:p>
          <a:p>
            <a:pPr marL="0" indent="0">
              <a:buNone/>
            </a:pPr>
            <a:r>
              <a:rPr lang="en-IN" sz="2400" dirty="0">
                <a:latin typeface="Times New Roman" panose="02020603050405020304" pitchFamily="18" charset="0"/>
                <a:cs typeface="Times New Roman" panose="02020603050405020304" pitchFamily="18" charset="0"/>
              </a:rPr>
              <a:t>           \underline{</a:t>
            </a:r>
            <a:r>
              <a:rPr lang="en-IN" sz="2400" dirty="0" err="1">
                <a:latin typeface="Times New Roman" panose="02020603050405020304" pitchFamily="18" charset="0"/>
                <a:cs typeface="Times New Roman" panose="02020603050405020304" pitchFamily="18" charset="0"/>
              </a:rPr>
              <a:t>Inssert</a:t>
            </a:r>
            <a:r>
              <a:rPr lang="en-IN" sz="2400" dirty="0">
                <a:latin typeface="Times New Roman" panose="02020603050405020304" pitchFamily="18" charset="0"/>
                <a:cs typeface="Times New Roman" panose="02020603050405020304" pitchFamily="18" charset="0"/>
              </a:rPr>
              <a:t> text here}: To underline the text.</a:t>
            </a:r>
          </a:p>
          <a:p>
            <a:pPr marL="0" indent="0">
              <a:buNone/>
            </a:pP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Chapters and sections: </a:t>
            </a:r>
          </a:p>
          <a:p>
            <a:pPr marL="0" indent="0">
              <a:buNone/>
            </a:pPr>
            <a:r>
              <a:rPr lang="en-US" sz="2400" dirty="0">
                <a:latin typeface="Times New Roman" panose="02020603050405020304" pitchFamily="18" charset="0"/>
                <a:cs typeface="Times New Roman" panose="02020603050405020304" pitchFamily="18" charset="0"/>
              </a:rPr>
              <a:t>       A chapter can be defined as \chapter{Chapter name} which will have different   outputs in different document classes, as mentioned in the first line of the code. </a:t>
            </a:r>
          </a:p>
          <a:p>
            <a:pPr marL="0" indent="0">
              <a:buNone/>
            </a:pPr>
            <a:r>
              <a:rPr lang="en-US" sz="2400" dirty="0">
                <a:latin typeface="Times New Roman" panose="02020603050405020304" pitchFamily="18" charset="0"/>
                <a:cs typeface="Times New Roman" panose="02020603050405020304" pitchFamily="18" charset="0"/>
              </a:rPr>
              <a:t>      In report (\</a:t>
            </a:r>
            <a:r>
              <a:rPr lang="en-US" sz="2400" dirty="0" err="1">
                <a:latin typeface="Times New Roman" panose="02020603050405020304" pitchFamily="18" charset="0"/>
                <a:cs typeface="Times New Roman" panose="02020603050405020304" pitchFamily="18" charset="0"/>
              </a:rPr>
              <a:t>documentclass</a:t>
            </a:r>
            <a:r>
              <a:rPr lang="en-US" sz="2400" dirty="0">
                <a:latin typeface="Times New Roman" panose="02020603050405020304" pitchFamily="18" charset="0"/>
                <a:cs typeface="Times New Roman" panose="02020603050405020304" pitchFamily="18" charset="0"/>
              </a:rPr>
              <a:t>{report}), the output will be: </a:t>
            </a:r>
          </a:p>
          <a:p>
            <a:pPr marL="0" indent="0">
              <a:buNone/>
            </a:pPr>
            <a:r>
              <a:rPr lang="en-US" sz="2400" dirty="0">
                <a:latin typeface="Times New Roman" panose="02020603050405020304" pitchFamily="18" charset="0"/>
                <a:cs typeface="Times New Roman" panose="02020603050405020304" pitchFamily="18" charset="0"/>
              </a:rPr>
              <a:t>          Chapter-1 Chapter Name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In article (\</a:t>
            </a:r>
            <a:r>
              <a:rPr lang="en-US" sz="2400" dirty="0" err="1">
                <a:latin typeface="Times New Roman" panose="02020603050405020304" pitchFamily="18" charset="0"/>
                <a:cs typeface="Times New Roman" panose="02020603050405020304" pitchFamily="18" charset="0"/>
              </a:rPr>
              <a:t>documentclass</a:t>
            </a:r>
            <a:r>
              <a:rPr lang="en-US" sz="2400" dirty="0">
                <a:latin typeface="Times New Roman" panose="02020603050405020304" pitchFamily="18" charset="0"/>
                <a:cs typeface="Times New Roman" panose="02020603050405020304" pitchFamily="18" charset="0"/>
              </a:rPr>
              <a:t>{article}), the output will be just:</a:t>
            </a:r>
          </a:p>
          <a:p>
            <a:pPr marL="0" indent="0">
              <a:buNone/>
            </a:pPr>
            <a:r>
              <a:rPr lang="en-US" sz="2400" dirty="0">
                <a:latin typeface="Times New Roman" panose="02020603050405020304" pitchFamily="18" charset="0"/>
                <a:cs typeface="Times New Roman" panose="02020603050405020304" pitchFamily="18" charset="0"/>
              </a:rPr>
              <a:t>           Chapter Name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86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6ED4-435D-44C6-BA59-908D037883F6}"/>
              </a:ext>
            </a:extLst>
          </p:cNvPr>
          <p:cNvSpPr>
            <a:spLocks noGrp="1"/>
          </p:cNvSpPr>
          <p:nvPr>
            <p:ph type="title"/>
          </p:nvPr>
        </p:nvSpPr>
        <p:spPr>
          <a:xfrm>
            <a:off x="470517" y="142043"/>
            <a:ext cx="10883283" cy="656947"/>
          </a:xfrm>
        </p:spPr>
        <p:txBody>
          <a:bodyPr>
            <a:normAutofit fontScale="90000"/>
          </a:bodyPr>
          <a:lstStyle/>
          <a:p>
            <a:r>
              <a:rPr lang="en-US" dirty="0"/>
              <a:t>                    </a:t>
            </a:r>
            <a:r>
              <a:rPr lang="en-US" sz="4900" dirty="0">
                <a:latin typeface="Times New Roman" panose="02020603050405020304" pitchFamily="18" charset="0"/>
                <a:cs typeface="Times New Roman" panose="02020603050405020304" pitchFamily="18" charset="0"/>
              </a:rPr>
              <a:t>Basic Latex Commands</a:t>
            </a:r>
            <a:endParaRPr lang="en-IN"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82CE3-A386-4A49-8E7E-0D88838CECDC}"/>
              </a:ext>
            </a:extLst>
          </p:cNvPr>
          <p:cNvSpPr>
            <a:spLocks noGrp="1"/>
          </p:cNvSpPr>
          <p:nvPr>
            <p:ph idx="1"/>
          </p:nvPr>
        </p:nvSpPr>
        <p:spPr>
          <a:xfrm>
            <a:off x="470517" y="1083076"/>
            <a:ext cx="10883283" cy="5486400"/>
          </a:xfrm>
        </p:spPr>
        <p:txBody>
          <a:bodyPr>
            <a:normAutofit fontScale="25000" lnSpcReduction="20000"/>
          </a:bodyPr>
          <a:lstStyle/>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In our project we have used:</a:t>
            </a:r>
          </a:p>
          <a:p>
            <a:pPr marL="0" indent="0">
              <a:buNone/>
            </a:pPr>
            <a:r>
              <a:rPr lang="en-US" sz="9600" dirty="0">
                <a:latin typeface="Times New Roman" panose="02020603050405020304" pitchFamily="18" charset="0"/>
                <a:cs typeface="Times New Roman" panose="02020603050405020304" pitchFamily="18" charset="0"/>
              </a:rPr>
              <a:t>     document </a:t>
            </a:r>
            <a:r>
              <a:rPr lang="en-US" sz="9600" dirty="0" err="1">
                <a:latin typeface="Times New Roman" panose="02020603050405020304" pitchFamily="18" charset="0"/>
                <a:cs typeface="Times New Roman" panose="02020603050405020304" pitchFamily="18" charset="0"/>
              </a:rPr>
              <a:t>classs</a:t>
            </a:r>
            <a:r>
              <a:rPr lang="en-US" sz="9600" dirty="0">
                <a:latin typeface="Times New Roman" panose="02020603050405020304" pitchFamily="18" charset="0"/>
                <a:cs typeface="Times New Roman" panose="02020603050405020304" pitchFamily="18" charset="0"/>
              </a:rPr>
              <a:t> for a4 format as an article.</a:t>
            </a:r>
          </a:p>
          <a:p>
            <a:pPr marL="0" indent="0">
              <a:buNone/>
            </a:pPr>
            <a:endParaRPr lang="en-US"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We have used the following 2 packages:</a:t>
            </a:r>
          </a:p>
          <a:p>
            <a:pPr marL="0" indent="0">
              <a:buNone/>
            </a:pPr>
            <a:r>
              <a:rPr lang="en-US" sz="9600" dirty="0">
                <a:latin typeface="Times New Roman" panose="02020603050405020304" pitchFamily="18" charset="0"/>
                <a:cs typeface="Times New Roman" panose="02020603050405020304" pitchFamily="18" charset="0"/>
              </a:rPr>
              <a:t>      1) </a:t>
            </a:r>
            <a:r>
              <a:rPr lang="en-US" sz="9600" dirty="0" err="1">
                <a:latin typeface="Times New Roman" panose="02020603050405020304" pitchFamily="18" charset="0"/>
                <a:cs typeface="Times New Roman" panose="02020603050405020304" pitchFamily="18" charset="0"/>
              </a:rPr>
              <a:t>graphicx</a:t>
            </a:r>
            <a:endParaRPr lang="en-US" sz="9600" dirty="0">
              <a:latin typeface="Times New Roman" panose="02020603050405020304" pitchFamily="18" charset="0"/>
              <a:cs typeface="Times New Roman" panose="02020603050405020304" pitchFamily="18" charset="0"/>
            </a:endParaRPr>
          </a:p>
          <a:p>
            <a:pPr marL="0" indent="0">
              <a:buNone/>
            </a:pPr>
            <a:r>
              <a:rPr lang="en-US" sz="9600" dirty="0">
                <a:latin typeface="Times New Roman" panose="02020603050405020304" pitchFamily="18" charset="0"/>
                <a:cs typeface="Times New Roman" panose="02020603050405020304" pitchFamily="18" charset="0"/>
              </a:rPr>
              <a:t>      2)[utf8]{</a:t>
            </a:r>
            <a:r>
              <a:rPr lang="en-US" sz="9600" dirty="0" err="1">
                <a:latin typeface="Times New Roman" panose="02020603050405020304" pitchFamily="18" charset="0"/>
                <a:cs typeface="Times New Roman" panose="02020603050405020304" pitchFamily="18" charset="0"/>
              </a:rPr>
              <a:t>inputenc</a:t>
            </a:r>
            <a:r>
              <a:rPr lang="en-US" sz="9600" dirty="0">
                <a:latin typeface="Times New Roman" panose="02020603050405020304" pitchFamily="18" charset="0"/>
                <a:cs typeface="Times New Roman" panose="02020603050405020304" pitchFamily="18" charset="0"/>
              </a:rPr>
              <a:t>}</a:t>
            </a:r>
          </a:p>
          <a:p>
            <a:pPr marL="0" indent="0">
              <a:buNone/>
            </a:pPr>
            <a:endParaRPr lang="en-US"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\title : Used to define the title of the document. In our case the title is virtual telepresence robot.</a:t>
            </a:r>
          </a:p>
          <a:p>
            <a:pPr>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\author : Used to define the author of the report or article.</a:t>
            </a:r>
          </a:p>
          <a:p>
            <a:pPr>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9600" dirty="0">
                <a:latin typeface="Times New Roman" panose="02020603050405020304" pitchFamily="18" charset="0"/>
                <a:cs typeface="Times New Roman" panose="02020603050405020304" pitchFamily="18" charset="0"/>
              </a:rPr>
              <a:t>\ date; Used to mention the date of doing the article or the report.</a:t>
            </a:r>
          </a:p>
          <a:p>
            <a:pPr marL="0" indent="0">
              <a:buNone/>
            </a:pPr>
            <a:endParaRPr lang="en-US" sz="128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08723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0962-79E8-4B18-AEAD-6384E8474139}"/>
              </a:ext>
            </a:extLst>
          </p:cNvPr>
          <p:cNvSpPr>
            <a:spLocks noGrp="1"/>
          </p:cNvSpPr>
          <p:nvPr>
            <p:ph type="title"/>
          </p:nvPr>
        </p:nvSpPr>
        <p:spPr>
          <a:xfrm>
            <a:off x="630314" y="223083"/>
            <a:ext cx="10403889" cy="682440"/>
          </a:xfrm>
        </p:spPr>
        <p:txBody>
          <a:bodyPr>
            <a:normAutofit fontScale="90000"/>
          </a:bodyPr>
          <a:lstStyle/>
          <a:p>
            <a:r>
              <a:rPr lang="en-US" dirty="0"/>
              <a:t>                    </a:t>
            </a:r>
            <a:r>
              <a:rPr lang="en-US" sz="4900" dirty="0">
                <a:latin typeface="Times New Roman" panose="02020603050405020304" pitchFamily="18" charset="0"/>
                <a:cs typeface="Times New Roman" panose="02020603050405020304" pitchFamily="18" charset="0"/>
              </a:rPr>
              <a:t>Basic Latex Commands</a:t>
            </a:r>
            <a:endParaRPr lang="en-IN"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353B6A-581E-47DC-AEEF-095229A0BE3F}"/>
              </a:ext>
            </a:extLst>
          </p:cNvPr>
          <p:cNvSpPr>
            <a:spLocks noGrp="1"/>
          </p:cNvSpPr>
          <p:nvPr>
            <p:ph idx="1"/>
          </p:nvPr>
        </p:nvSpPr>
        <p:spPr>
          <a:xfrm>
            <a:off x="630314" y="1154097"/>
            <a:ext cx="10723486" cy="5317724"/>
          </a:xfrm>
        </p:spPr>
        <p:txBody>
          <a:bodyPr>
            <a:normAutofit fontScale="925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\begin{document}: Starts the article or the report.</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\section : It marks the begin of the new section, inside the braces we define the name of that section.</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\subsection : It marks the begin of the new subsection within that section, inside the braces we define the name of that subsection.</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\subsubsection : It </a:t>
            </a:r>
            <a:r>
              <a:rPr lang="en-US" sz="2400" dirty="0" err="1">
                <a:latin typeface="Times New Roman" panose="02020603050405020304" pitchFamily="18" charset="0"/>
                <a:cs typeface="Times New Roman" panose="02020603050405020304" pitchFamily="18" charset="0"/>
              </a:rPr>
              <a:t>definesthe</a:t>
            </a:r>
            <a:r>
              <a:rPr lang="en-US" sz="2400" dirty="0">
                <a:latin typeface="Times New Roman" panose="02020603050405020304" pitchFamily="18" charset="0"/>
                <a:cs typeface="Times New Roman" panose="02020603050405020304" pitchFamily="18" charset="0"/>
              </a:rPr>
              <a:t> beginning of new subsection inside a subsection. Thus the name subsubsection.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textbf</a:t>
            </a:r>
            <a:r>
              <a:rPr lang="en-US" sz="2400" dirty="0">
                <a:latin typeface="Times New Roman" panose="02020603050405020304" pitchFamily="18" charset="0"/>
                <a:cs typeface="Times New Roman" panose="02020603050405020304" pitchFamily="18" charset="0"/>
              </a:rPr>
              <a:t> : It is used to highlight a specific wording which will be enclosed in brackets.</a:t>
            </a:r>
          </a:p>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9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6A3A-E704-4CBC-894C-DF59FA6B79D5}"/>
              </a:ext>
            </a:extLst>
          </p:cNvPr>
          <p:cNvSpPr>
            <a:spLocks noGrp="1"/>
          </p:cNvSpPr>
          <p:nvPr>
            <p:ph type="title"/>
          </p:nvPr>
        </p:nvSpPr>
        <p:spPr>
          <a:xfrm>
            <a:off x="683581" y="195309"/>
            <a:ext cx="10670219" cy="577048"/>
          </a:xfrm>
        </p:spPr>
        <p:txBody>
          <a:bodyPr>
            <a:normAutofit fontScale="90000"/>
          </a:bodyPr>
          <a:lstStyle/>
          <a:p>
            <a:r>
              <a:rPr lang="en-US" dirty="0"/>
              <a:t>                  </a:t>
            </a:r>
            <a:r>
              <a:rPr lang="en-US" sz="4900" dirty="0">
                <a:latin typeface="Times New Roman" panose="02020603050405020304" pitchFamily="18" charset="0"/>
                <a:cs typeface="Times New Roman" panose="02020603050405020304" pitchFamily="18" charset="0"/>
              </a:rPr>
              <a:t>Basic Latex Commands</a:t>
            </a:r>
            <a:endParaRPr lang="en-IN"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1CEFD-7EBB-43CD-9274-2B80F0E005F8}"/>
              </a:ext>
            </a:extLst>
          </p:cNvPr>
          <p:cNvSpPr>
            <a:spLocks noGrp="1"/>
          </p:cNvSpPr>
          <p:nvPr>
            <p:ph idx="1"/>
          </p:nvPr>
        </p:nvSpPr>
        <p:spPr>
          <a:xfrm>
            <a:off x="683581" y="1248577"/>
            <a:ext cx="10515600" cy="541411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3) Lists and bullet points: Numbered lists, also called enumerations, can be specified as: </a:t>
            </a:r>
          </a:p>
          <a:p>
            <a:pPr marL="0" indent="0">
              <a:buNone/>
            </a:pPr>
            <a:r>
              <a:rPr lang="en-US" sz="2400" dirty="0">
                <a:latin typeface="Times New Roman" panose="02020603050405020304" pitchFamily="18" charset="0"/>
                <a:cs typeface="Times New Roman" panose="02020603050405020304" pitchFamily="18" charset="0"/>
              </a:rPr>
              <a:t>           \begin{enumerate} </a:t>
            </a:r>
          </a:p>
          <a:p>
            <a:pPr marL="0" indent="0">
              <a:buNone/>
            </a:pPr>
            <a:r>
              <a:rPr lang="en-US" sz="2400" dirty="0">
                <a:latin typeface="Times New Roman" panose="02020603050405020304" pitchFamily="18" charset="0"/>
                <a:cs typeface="Times New Roman" panose="02020603050405020304" pitchFamily="18" charset="0"/>
              </a:rPr>
              <a:t>                 \item First element. </a:t>
            </a:r>
          </a:p>
          <a:p>
            <a:pPr marL="0" indent="0">
              <a:buNone/>
            </a:pPr>
            <a:r>
              <a:rPr lang="en-US" sz="2400" dirty="0">
                <a:latin typeface="Times New Roman" panose="02020603050405020304" pitchFamily="18" charset="0"/>
                <a:cs typeface="Times New Roman" panose="02020603050405020304" pitchFamily="18" charset="0"/>
              </a:rPr>
              <a:t>                  \item Second element.      </a:t>
            </a:r>
          </a:p>
          <a:p>
            <a:pPr marL="0" indent="0">
              <a:buNone/>
            </a:pPr>
            <a:r>
              <a:rPr lang="en-US" sz="2400" dirty="0">
                <a:latin typeface="Times New Roman" panose="02020603050405020304" pitchFamily="18" charset="0"/>
                <a:cs typeface="Times New Roman" panose="02020603050405020304" pitchFamily="18" charset="0"/>
              </a:rPr>
              <a:t>                   \item Third element. </a:t>
            </a:r>
          </a:p>
          <a:p>
            <a:pPr marL="0" indent="0">
              <a:buNone/>
            </a:pPr>
            <a:r>
              <a:rPr lang="en-US" sz="2400" dirty="0">
                <a:latin typeface="Times New Roman" panose="02020603050405020304" pitchFamily="18" charset="0"/>
                <a:cs typeface="Times New Roman" panose="02020603050405020304" pitchFamily="18" charset="0"/>
              </a:rPr>
              <a:t>                     \end{enumerate}</a:t>
            </a:r>
          </a:p>
          <a:p>
            <a:pPr marL="0" indent="0">
              <a:buNone/>
            </a:pPr>
            <a:r>
              <a:rPr lang="en-US" sz="2400" dirty="0">
                <a:latin typeface="Times New Roman" panose="02020603050405020304" pitchFamily="18" charset="0"/>
                <a:cs typeface="Times New Roman" panose="02020603050405020304" pitchFamily="18" charset="0"/>
              </a:rPr>
              <a:t>The output will be: </a:t>
            </a:r>
          </a:p>
          <a:p>
            <a:pPr marL="0" indent="0">
              <a:buNone/>
            </a:pPr>
            <a:r>
              <a:rPr lang="en-US" sz="2400" dirty="0">
                <a:latin typeface="Times New Roman" panose="02020603050405020304" pitchFamily="18" charset="0"/>
                <a:cs typeface="Times New Roman" panose="02020603050405020304" pitchFamily="18" charset="0"/>
              </a:rPr>
              <a:t>1. First element. </a:t>
            </a:r>
          </a:p>
          <a:p>
            <a:pPr marL="0" indent="0">
              <a:buNone/>
            </a:pPr>
            <a:r>
              <a:rPr lang="en-US" sz="2400" dirty="0">
                <a:latin typeface="Times New Roman" panose="02020603050405020304" pitchFamily="18" charset="0"/>
                <a:cs typeface="Times New Roman" panose="02020603050405020304" pitchFamily="18" charset="0"/>
              </a:rPr>
              <a:t>2. Second element. </a:t>
            </a:r>
          </a:p>
          <a:p>
            <a:pPr marL="0" indent="0">
              <a:buNone/>
            </a:pPr>
            <a:r>
              <a:rPr lang="en-US" sz="2400" dirty="0">
                <a:latin typeface="Times New Roman" panose="02020603050405020304" pitchFamily="18" charset="0"/>
                <a:cs typeface="Times New Roman" panose="02020603050405020304" pitchFamily="18" charset="0"/>
              </a:rPr>
              <a:t>3. Third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31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1176</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INTRODUCTION TO LATEX</vt:lpstr>
      <vt:lpstr>             INTRODUCTION TO LATEX</vt:lpstr>
      <vt:lpstr>     INTRODUCTION TO OVERLEAF</vt:lpstr>
      <vt:lpstr>                  Structure of Latex</vt:lpstr>
      <vt:lpstr>               Basic Latex Commands</vt:lpstr>
      <vt:lpstr>            Basic Latex Commands</vt:lpstr>
      <vt:lpstr>                    Basic Latex Commands</vt:lpstr>
      <vt:lpstr>                    Basic Latex Commands</vt:lpstr>
      <vt:lpstr>                  Basic Latex Commands</vt:lpstr>
      <vt:lpstr>                 Basic Latex Commands</vt:lpstr>
      <vt:lpstr>                   Basic Latex Commands</vt:lpstr>
      <vt:lpstr>                 Basic Latex Commands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gashwin48@gmail.com</dc:creator>
  <cp:lastModifiedBy>gashwin48@gmail.com</cp:lastModifiedBy>
  <cp:revision>16</cp:revision>
  <dcterms:created xsi:type="dcterms:W3CDTF">2021-03-29T16:36:22Z</dcterms:created>
  <dcterms:modified xsi:type="dcterms:W3CDTF">2021-03-29T19:02:07Z</dcterms:modified>
</cp:coreProperties>
</file>