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Cambri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Camb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28600" y="228600"/>
            <a:ext cx="8686440" cy="106632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228600" y="1295280"/>
            <a:ext cx="8686440" cy="2282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28600" y="2743200"/>
            <a:ext cx="8686440" cy="60912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8600" y="228600"/>
            <a:ext cx="8686440" cy="259056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8600" y="228600"/>
            <a:ext cx="8686440" cy="1066320"/>
          </a:xfrm>
          <a:prstGeom prst="rect">
            <a:avLst/>
          </a:prstGeom>
          <a:solidFill>
            <a:srgbClr val="3B30CE"/>
          </a:solidFill>
          <a:ln w="9360">
            <a:solidFill>
              <a:srgbClr val="00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28600" y="1295280"/>
            <a:ext cx="8686440" cy="2282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order-by.htm" TargetMode="External"/><Relationship Id="rId7" Type="http://schemas.openxmlformats.org/officeDocument/2006/relationships/hyperlink" Target="http://www.mysqltutorial.org/mysql-join/" TargetMode="External"/><Relationship Id="rId2" Type="http://schemas.openxmlformats.org/officeDocument/2006/relationships/hyperlink" Target="https://www.w3schools.com/sql/sql_groupby.as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sql/sql_join.asp" TargetMode="External"/><Relationship Id="rId5" Type="http://schemas.openxmlformats.org/officeDocument/2006/relationships/hyperlink" Target="https://www.w3resource.com/mysql/mysql-union.php" TargetMode="External"/><Relationship Id="rId4" Type="http://schemas.openxmlformats.org/officeDocument/2006/relationships/hyperlink" Target="https://www.w3schools.com/sql/sql_union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462090" y="63817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20634B6B-9CAC-45E3-A8C2-AD8FBEDCDB36}" type="slidenum">
              <a:rPr lang="en-US" sz="1200" b="1" strike="noStrike" spc="-1">
                <a:latin typeface="Calibri" panose="020F0502020204030204" pitchFamily="34" charset="0"/>
              </a:rPr>
              <a:t>1</a:t>
            </a:fld>
            <a:endParaRPr lang="en-US" sz="12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04920" y="457200"/>
            <a:ext cx="853380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CS 207: Applied Database Practicum</a:t>
            </a:r>
            <a:endParaRPr lang="en-US" sz="3600" b="1" strike="noStrike" spc="-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Week 4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04560" y="2895480"/>
            <a:ext cx="845784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Arial"/>
              </a:rPr>
              <a:t>Varun Dutt</a:t>
            </a:r>
            <a:endParaRPr lang="en-US" sz="2400" b="1" strike="noStrike" spc="-1">
              <a:latin typeface="Cambria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04920" y="3562200"/>
            <a:ext cx="8457840" cy="11692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School of Computing and Electrical Engineering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342720" indent="-342360"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School of Humanities and Social Sciences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342720" indent="-342360"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Indian Institute of Technology Mandi, India</a:t>
            </a:r>
            <a:endParaRPr lang="en-US" sz="2400" b="1" strike="noStrike" spc="-1" dirty="0">
              <a:latin typeface="Calibri" panose="020F0502020204030204" pitchFamily="34" charset="0"/>
            </a:endParaRPr>
          </a:p>
        </p:txBody>
      </p:sp>
      <p:pic>
        <p:nvPicPr>
          <p:cNvPr id="128" name="Google Shape;123;p27"/>
          <p:cNvPicPr/>
          <p:nvPr/>
        </p:nvPicPr>
        <p:blipFill>
          <a:blip r:embed="rId2"/>
          <a:stretch/>
        </p:blipFill>
        <p:spPr>
          <a:xfrm>
            <a:off x="3657600" y="4914360"/>
            <a:ext cx="1515600" cy="87120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4918379" y="5913486"/>
            <a:ext cx="198900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Scaling the Heights</a:t>
            </a:r>
            <a:endParaRPr lang="en-US" sz="1200" b="1" strike="noStrike" spc="-1" dirty="0">
              <a:latin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Joins in MySQL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E9E8B4C1-6161-4DEA-9447-3E0224B5A77B}" type="slidenum">
              <a:rPr lang="en-IN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 JOIN clause is used to combine rows from two or more tables, based on a related column between them.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For example, have a look at </a:t>
            </a:r>
            <a:r>
              <a:rPr lang="en-I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tables: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"Orders":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lang="en-I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Customers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”:</a:t>
            </a:r>
            <a:endParaRPr lang="en-IN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199340" y="3124200"/>
            <a:ext cx="6745320" cy="1306800"/>
          </a:xfrm>
          <a:prstGeom prst="rect">
            <a:avLst/>
          </a:prstGeom>
          <a:ln>
            <a:noFill/>
          </a:ln>
        </p:spPr>
      </p:pic>
      <p:pic>
        <p:nvPicPr>
          <p:cNvPr id="168" name="Picture 167"/>
          <p:cNvPicPr/>
          <p:nvPr/>
        </p:nvPicPr>
        <p:blipFill>
          <a:blip r:embed="rId3"/>
          <a:stretch/>
        </p:blipFill>
        <p:spPr>
          <a:xfrm>
            <a:off x="960660" y="5348967"/>
            <a:ext cx="6984000" cy="1343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9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Notice that the "CustomerID" column in the "Orders" table refers to the "CustomerID" in the "Customers" table. The relationship between the two exemplar tables is the "CustomerID" column.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Then, we can create the following SQL statement (that contains an INNER JOIN), that selects records that have matching values in both tables: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Joins in MySQL 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9AB1D759-7E34-4B6E-B501-AA3CC97A3B04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224000" y="5015880"/>
            <a:ext cx="6840000" cy="744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276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5920">
              <a:lnSpc>
                <a:spcPct val="100000"/>
              </a:lnSpc>
              <a:buClr>
                <a:srgbClr val="000000"/>
              </a:buClr>
              <a:buSzPct val="80000"/>
              <a:buFont typeface="Arial"/>
              <a:buChar char="●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output of the previous statement would   be: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Joins in MySQL 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780A3B7E-282D-433B-BD1E-2ECE3442D0D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57" y="3581400"/>
            <a:ext cx="8467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722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INNER JOIN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- Returns records that have matching values in both tables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LEFT (OUTER) JOIN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: Returns all records from the left table, and the matched records from the right table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RIGHT (OUTER) JOIN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: Returns all records from the right table, and the matched records from the left table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NATURAL JOIN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:  It performs the same task as an INNER or LEFT JOIN, in which the ON or USING clause refers to all columns that the tables to be joined have in common.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CROSS JOIN: 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Returns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complete cross product of the two tables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Different Types of MySQL Joins</a:t>
            </a:r>
            <a:endParaRPr lang="en-IN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83F4CDEF-BE67-4093-9B81-4F70D98B60C3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509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INNER JOIN keyword selects records that        have matching values in both tables.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Syntax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: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For example: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MySQL Inner Join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0487E964-38D0-4544-BBE0-BBD5AAB4276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139400" y="2860200"/>
            <a:ext cx="6865200" cy="859320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3"/>
          <a:stretch/>
        </p:blipFill>
        <p:spPr>
          <a:xfrm>
            <a:off x="897120" y="4279320"/>
            <a:ext cx="7350120" cy="1787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115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600200"/>
            <a:ext cx="883920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LEFT JOIN keyword returns all records from the left table (table1), and the matched records from the right table (table2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). The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result is NULL from the right side, if there is no match.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Syntax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: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MySQL Left Join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4C168E1D-CE4E-48B0-96B8-6B5DC7F61964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2448000" y="3096000"/>
            <a:ext cx="5531760" cy="69336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3"/>
          <a:stretch/>
        </p:blipFill>
        <p:spPr>
          <a:xfrm>
            <a:off x="1008000" y="4264920"/>
            <a:ext cx="7122960" cy="2431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724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28600" y="1600200"/>
            <a:ext cx="84578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The RIGHT JOIN keyword returns all records from the right table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(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table2), and the matched records from the left table (table1). The   result is NULL from the left side, when there is no match.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Syntax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: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For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example: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MySQL Right Join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228046BB-96FD-4FAF-A906-D9D2076C9EAB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3048000" y="3383100"/>
            <a:ext cx="5531760" cy="69336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3"/>
          <a:stretch/>
        </p:blipFill>
        <p:spPr>
          <a:xfrm>
            <a:off x="1944000" y="4248000"/>
            <a:ext cx="5322240" cy="249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21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MySQL Natural join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968D3D3-A5C6-4A90-B577-D6CFC421721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0" y="1927139"/>
            <a:ext cx="4536000" cy="49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Syntax: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</a:t>
            </a:r>
            <a:r>
              <a:rPr lang="en-IN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column_name</a:t>
            </a:r>
            <a:r>
              <a:rPr lang="en-IN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Table 1 NATURAL JOIN Table2;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MySQL, the NATURAL JOIN is 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 that performs the same task as an 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INNER JOIN except it does not return any redundant columns.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70" y="1884643"/>
            <a:ext cx="41719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983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Difference between Natural join and Inner join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968D3D3-A5C6-4A90-B577-D6CFC421721E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33" y="1593112"/>
            <a:ext cx="441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07" y="2329416"/>
            <a:ext cx="48482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92" y="4076460"/>
            <a:ext cx="33718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92" y="4755726"/>
            <a:ext cx="5343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9034" y="1615707"/>
            <a:ext cx="92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Table 1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9034" y="4158494"/>
            <a:ext cx="92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Table 2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36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Difference between Natural join and Inner join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968D3D3-A5C6-4A90-B577-D6CFC421721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9034" y="1615707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Inner Join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4758" y="4484281"/>
            <a:ext cx="142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Natural Join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03" y="1542227"/>
            <a:ext cx="4267098" cy="88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10" y="2590800"/>
            <a:ext cx="7321100" cy="156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16158"/>
            <a:ext cx="4952880" cy="6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44" y="5143057"/>
            <a:ext cx="69342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250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560" y="17373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GROUP BY statement is used to group the result-set by one or more columns or group rows that have the same values.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It is often used with aggregate functions (COUNT, MAX, MIN, SUM, AVG)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GROUP BY Syntax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:</a:t>
            </a: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 marL="216000" lvl="1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	  SELECT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column_name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(s)</a:t>
            </a: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 marL="864000" lvl="4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FROM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table_name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864000" lvl="4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WHERE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condition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864000" lvl="4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GROUP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column_name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(s)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864000" lvl="4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ORDER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column_name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(s);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1" strike="noStrike" spc="-1" dirty="0">
              <a:latin typeface="Cambria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1" strike="noStrike" spc="-1" dirty="0">
              <a:latin typeface="Cambria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1" strike="noStrike" spc="-1" dirty="0">
              <a:latin typeface="Cambria"/>
            </a:endParaRPr>
          </a:p>
          <a:p>
            <a:pPr marL="457200">
              <a:lnSpc>
                <a:spcPct val="100000"/>
              </a:lnSpc>
            </a:pPr>
            <a:endParaRPr lang="en-US" sz="2400" b="1" strike="noStrike" spc="-1" dirty="0">
              <a:latin typeface="Cambria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           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GROUP 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BY STATEMENT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61564" y="631098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6D632F00-7F99-496A-840D-F5FA37B4756D}" type="slidenum">
              <a:rPr lang="en-US" sz="900" b="1" strike="noStrike" spc="-1">
                <a:latin typeface="Cambria"/>
              </a:rPr>
              <a:t>2</a:t>
            </a:fld>
            <a:endParaRPr lang="en-US" sz="900" b="1" strike="noStrike" spc="-1" dirty="0">
              <a:latin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MySQL cross join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BCA7926A-DF59-403A-95C7-8F060FC4BB7D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3960000" y="2019420"/>
            <a:ext cx="5040000" cy="4114080"/>
          </a:xfrm>
          <a:prstGeom prst="rect">
            <a:avLst/>
          </a:prstGeom>
          <a:ln>
            <a:noFill/>
          </a:ln>
        </p:spPr>
      </p:pic>
      <p:sp>
        <p:nvSpPr>
          <p:cNvPr id="204" name="TextShape 4"/>
          <p:cNvSpPr txBox="1"/>
          <p:nvPr/>
        </p:nvSpPr>
        <p:spPr>
          <a:xfrm>
            <a:off x="72000" y="1656360"/>
            <a:ext cx="3888000" cy="49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Syntax: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</a:t>
            </a:r>
            <a:r>
              <a:rPr lang="en-IN" sz="2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column_name</a:t>
            </a:r>
            <a:r>
              <a:rPr lang="en-IN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(s)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Table 1 CROSS JOIN Table2;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IN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I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join, the result table is obtained by multiplying each row of the first table with all rows in the second table if no condition is introduced with CROSS JOIN.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01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160020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self JOIN is a regular join, but the table is joined with itself.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IN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Syntax: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example: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MySQL Self Join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6F889255-35C0-4BCA-B341-D3461FD2E564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fld>
            <a:endParaRPr lang="en-IN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2809440" y="2439000"/>
            <a:ext cx="3525120" cy="907920"/>
          </a:xfrm>
          <a:prstGeom prst="rect">
            <a:avLst/>
          </a:prstGeom>
          <a:ln>
            <a:noFill/>
          </a:ln>
        </p:spPr>
      </p:pic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466920" y="3981724"/>
            <a:ext cx="8341200" cy="208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6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560" y="17373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hlinkClick r:id="rId2"/>
              </a:rPr>
              <a:t>https://</a:t>
            </a:r>
            <a:r>
              <a:rPr lang="en-US" sz="2400" b="0" u="sng" strike="noStrike" spc="-1" dirty="0" smtClean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hlinkClick r:id="rId2"/>
              </a:rPr>
              <a:t>www.w3schools.com/sql/sql_groupby.asp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hlinkClick r:id="rId3"/>
              </a:rPr>
              <a:t>https://</a:t>
            </a:r>
            <a:r>
              <a:rPr lang="en-US" sz="2400" b="0" u="sng" strike="noStrike" spc="-1" dirty="0" smtClean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hlinkClick r:id="rId3"/>
              </a:rPr>
              <a:t>www.tutorialspoint.com/sql/sql-order-by.htm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hlinkClick r:id="rId4"/>
              </a:rPr>
              <a:t>https://</a:t>
            </a:r>
            <a:r>
              <a:rPr lang="en-US" sz="2400" b="0" u="sng" strike="noStrike" spc="-1" dirty="0" smtClean="0">
                <a:solidFill>
                  <a:srgbClr val="000000"/>
                </a:solidFill>
                <a:uFillTx/>
                <a:latin typeface="Calibri" panose="020F0502020204030204" pitchFamily="34" charset="0"/>
                <a:ea typeface="Arial"/>
                <a:hlinkClick r:id="rId4"/>
              </a:rPr>
              <a:t>www.w3schools.com/sql/sql_union.asp</a:t>
            </a:r>
            <a:endParaRPr lang="en-US" sz="2400" u="sng" spc="-1" dirty="0">
              <a:solidFill>
                <a:srgbClr val="000000"/>
              </a:solidFill>
              <a:latin typeface="Calibri" panose="020F0502020204030204" pitchFamily="34" charset="0"/>
              <a:ea typeface="Arial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u="sng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hlinkClick r:id="rId5"/>
              </a:rPr>
              <a:t>https://</a:t>
            </a:r>
            <a:r>
              <a:rPr lang="en-US" sz="2400" u="sng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hlinkClick r:id="rId5"/>
              </a:rPr>
              <a:t>www.w3resource.com/mysql/mysql-union.php</a:t>
            </a:r>
            <a:endParaRPr lang="en-US" sz="2400" u="sng" spc="-1" dirty="0">
              <a:solidFill>
                <a:srgbClr val="000000"/>
              </a:solidFill>
              <a:latin typeface="Calibri" panose="020F0502020204030204" pitchFamily="34" charset="0"/>
              <a:ea typeface="Arial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dirty="0" smtClean="0">
                <a:latin typeface="Calibri" panose="020F0502020204030204" pitchFamily="34" charset="0"/>
                <a:hlinkClick r:id="rId6"/>
              </a:rPr>
              <a:t>https</a:t>
            </a:r>
            <a:r>
              <a:rPr lang="en-US" sz="2400" dirty="0">
                <a:latin typeface="Calibri" panose="020F0502020204030204" pitchFamily="34" charset="0"/>
                <a:hlinkClick r:id="rId6"/>
              </a:rPr>
              <a:t>://</a:t>
            </a:r>
            <a:r>
              <a:rPr lang="en-US" sz="2400" dirty="0" smtClean="0">
                <a:latin typeface="Calibri" panose="020F0502020204030204" pitchFamily="34" charset="0"/>
                <a:hlinkClick r:id="rId6"/>
              </a:rPr>
              <a:t>www.w3schools.com/sql/sql_join.asp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dirty="0" smtClean="0">
                <a:latin typeface="Calibri" panose="020F0502020204030204" pitchFamily="34" charset="0"/>
                <a:hlinkClick r:id="rId7"/>
              </a:rPr>
              <a:t>http</a:t>
            </a:r>
            <a:r>
              <a:rPr lang="en-US" sz="2400" dirty="0">
                <a:latin typeface="Calibri" panose="020F0502020204030204" pitchFamily="34" charset="0"/>
                <a:hlinkClick r:id="rId7"/>
              </a:rPr>
              <a:t>://www.mysqltutorial.org/mysql-join/</a:t>
            </a:r>
            <a:endParaRPr lang="en-US" sz="2400" dirty="0">
              <a:latin typeface="Calibri" panose="020F0502020204030204" pitchFamily="34" charset="0"/>
            </a:endParaRPr>
          </a:p>
          <a:p>
            <a:pPr marL="25920">
              <a:buClr>
                <a:srgbClr val="000000"/>
              </a:buClr>
            </a:pPr>
            <a:endParaRPr lang="en-US" sz="24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			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	REFERENCES</a:t>
            </a:r>
            <a:endParaRPr lang="en-US" sz="3600" b="1" strike="noStrike" spc="-1" dirty="0">
              <a:latin typeface="Cambria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405943" y="631098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637D5E7D-8195-41B1-948A-03137D6B5AA6}" type="slidenum">
              <a:rPr lang="en-US" sz="1200" b="1" strike="noStrike" spc="-1">
                <a:latin typeface="Cambria"/>
              </a:rPr>
              <a:t>22</a:t>
            </a:fld>
            <a:endParaRPr lang="en-US" sz="1200" b="1" strike="noStrike" spc="-1" dirty="0"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560" y="17373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190800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following SQL statement lists he total amount of salary on each customer:</a:t>
            </a:r>
          </a:p>
          <a:p>
            <a:pPr marL="990900" lvl="3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100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SELECT NAME, SUM(SALARY) FROM  CUSTOMERS</a:t>
            </a: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100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GROUP BY NAME;</a:t>
            </a:r>
            <a:endParaRPr lang="en-US" sz="24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			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EXAMPLE – GROUP BY 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331122" y="631098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r>
              <a:rPr lang="en-US" sz="2600" b="1" strike="noStrike" spc="-1" dirty="0" smtClean="0">
                <a:latin typeface="Cambria"/>
              </a:rPr>
              <a:t>	</a:t>
            </a:r>
            <a:fld id="{DF86A171-14E3-41C0-B0AF-AB6295234BD7}" type="slidenum">
              <a:rPr lang="en-US" sz="1200" b="1" strike="noStrike" spc="-1" smtClean="0">
                <a:latin typeface="Cambria"/>
              </a:rPr>
              <a:t>3</a:t>
            </a:fld>
            <a:endParaRPr lang="en-US" sz="1200" b="1" strike="noStrike" spc="-1" dirty="0">
              <a:latin typeface="Cambria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625642" y="4039253"/>
            <a:ext cx="4127634" cy="190901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5836238" y="3999425"/>
            <a:ext cx="2561564" cy="1988665"/>
          </a:xfrm>
          <a:prstGeom prst="rect">
            <a:avLst/>
          </a:prstGeom>
          <a:ln>
            <a:noFill/>
          </a:ln>
        </p:spPr>
      </p:pic>
      <p:sp>
        <p:nvSpPr>
          <p:cNvPr id="140" name="Line 4"/>
          <p:cNvSpPr/>
          <p:nvPr/>
        </p:nvSpPr>
        <p:spPr>
          <a:xfrm>
            <a:off x="4753276" y="5203175"/>
            <a:ext cx="1082962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560" y="17373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following SQL statement lists the number of customers in each country, sorted high to low: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648000" lvl="3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SELECT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Name, COUNT(*), FROM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Customers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648000" lvl="3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GROUP BY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Name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648000" lvl="3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ORDER BY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COUNT(Name)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DESC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lang="en-US" sz="2400" b="1" strike="noStrike" spc="-1" dirty="0">
              <a:latin typeface="Cambria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04920" y="228240"/>
            <a:ext cx="8533800" cy="128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   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EXAMPLE 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– GROUP BY WITH 		</a:t>
            </a:r>
            <a:r>
              <a:rPr lang="en-US" sz="3600" b="1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 </a:t>
            </a:r>
            <a:r>
              <a:rPr lang="en-US" sz="3600" b="1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COUNT 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FUNCTION 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412480" y="6432884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DD0D6288-329D-4AA9-A0A4-B1378CAECF75}" type="slidenum">
              <a:rPr lang="en-US" sz="1200" b="1" strike="noStrike" spc="-1">
                <a:latin typeface="Cambria"/>
              </a:rPr>
              <a:t>4</a:t>
            </a:fld>
            <a:endParaRPr lang="en-US" sz="1200" b="1" strike="noStrike" spc="-1" dirty="0">
              <a:latin typeface="Cambri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68" y="3878116"/>
            <a:ext cx="2973411" cy="204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560" y="17373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SQL ORDER BY clause is used to sort the data in ascending or descending order, based on one or more columns.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Some databases sort the query results in an ascending order by default.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Syntax :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	SELECT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column-list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	FROM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table_name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	[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WHERE condition]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	[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ORDER BY column1, column2, ..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columnN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] 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	[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ASC | DESC];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endParaRPr lang="en-US" sz="2400" b="1" strike="noStrike" spc="-1" dirty="0">
              <a:latin typeface="Calibri" panose="020F0502020204030204" pitchFamily="34" charset="0"/>
            </a:endParaRPr>
          </a:p>
          <a:p>
            <a:endParaRPr lang="en-US" sz="24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			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ORDER 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BY CLAUSE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309690" y="631098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9EE32FA2-AB9F-467E-B30B-F7E751858D8C}" type="slidenum">
              <a:rPr lang="en-US" sz="1200" b="1" strike="noStrike" spc="-1">
                <a:latin typeface="Cambria"/>
              </a:rPr>
              <a:t>5</a:t>
            </a:fld>
            <a:endParaRPr lang="en-US" sz="1200" b="1" strike="noStrike" spc="-1" dirty="0">
              <a:latin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560" y="17373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following SQL statement lists the customers information in an ascending order by the NAME and the SALARY </a:t>
            </a:r>
            <a:endParaRPr lang="en-US" sz="2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ea typeface="Arial"/>
            </a:endParaRPr>
          </a:p>
          <a:p>
            <a:pPr marL="25920">
              <a:buClr>
                <a:srgbClr val="000000"/>
              </a:buClr>
            </a:pP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SELECT * FROM CUSTOMERS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ORDER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BY NAME, SALARY;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endParaRPr lang="en-US" sz="2400" b="1" strike="noStrike" spc="-1" dirty="0">
              <a:latin typeface="Cambria"/>
            </a:endParaRPr>
          </a:p>
          <a:p>
            <a:endParaRPr lang="en-US" sz="2400" b="1" strike="noStrike" spc="-1" dirty="0">
              <a:latin typeface="Cambria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			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ORDER 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BY EXAMPLE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582406" y="637254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0F22BB6-EC7F-4C38-82FD-5881674F9FD1}" type="slidenum">
              <a:rPr lang="en-US" sz="1200" b="1" strike="noStrike" spc="-1">
                <a:latin typeface="Cambria"/>
              </a:rPr>
              <a:t>6</a:t>
            </a:fld>
            <a:endParaRPr lang="en-US" sz="1200" b="1" strike="noStrike" spc="-1" dirty="0">
              <a:latin typeface="Cambria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2"/>
          <a:stretch/>
        </p:blipFill>
        <p:spPr>
          <a:xfrm>
            <a:off x="645252" y="4115340"/>
            <a:ext cx="3425874" cy="225720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3"/>
          <a:stretch/>
        </p:blipFill>
        <p:spPr>
          <a:xfrm>
            <a:off x="5260206" y="4115340"/>
            <a:ext cx="3426234" cy="2180880"/>
          </a:xfrm>
          <a:prstGeom prst="rect">
            <a:avLst/>
          </a:prstGeom>
          <a:ln>
            <a:noFill/>
          </a:ln>
        </p:spPr>
      </p:pic>
      <p:sp>
        <p:nvSpPr>
          <p:cNvPr id="153" name="Line 4"/>
          <p:cNvSpPr/>
          <p:nvPr/>
        </p:nvSpPr>
        <p:spPr>
          <a:xfrm>
            <a:off x="4071486" y="5075722"/>
            <a:ext cx="11887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560" y="17373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UNION operator is used to combine the result-set of two or more SELECT statements.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Each SELECT statement within UNION must have the same number of columns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columns must also have similar data types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columns in each SELECT statement must also be in the same order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The UNION operator </a:t>
            </a:r>
            <a:r>
              <a:rPr lang="en-US" sz="2400" b="0" u="sng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selects only </a:t>
            </a:r>
            <a:r>
              <a:rPr lang="en-US" sz="2400" b="1" u="sng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Distinct</a:t>
            </a:r>
            <a:r>
              <a:rPr lang="en-US" sz="2400" b="0" u="sng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</a:t>
            </a:r>
            <a:r>
              <a:rPr lang="en-US" sz="2400" b="0" u="sng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values by default.</a:t>
            </a:r>
            <a:endParaRPr lang="en-US" sz="2400" b="1" u="sng" strike="noStrike" spc="-1" dirty="0">
              <a:latin typeface="Calibri" panose="020F0502020204030204" pitchFamily="34" charset="0"/>
            </a:endParaRPr>
          </a:p>
          <a:p>
            <a:pPr marL="457200" indent="-431280"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To allow duplicate values, use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UNION ALL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.</a:t>
            </a:r>
            <a:endParaRPr lang="en-US" sz="2400" b="1" strike="noStrike" spc="-1" dirty="0">
              <a:latin typeface="Calibri" panose="020F0502020204030204" pitchFamily="34" charset="0"/>
            </a:endParaRPr>
          </a:p>
          <a:p>
            <a:endParaRPr lang="en-US" sz="2400" b="1" strike="noStrike" spc="-1" dirty="0">
              <a:latin typeface="Cambria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UNION 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Operator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470112" y="631098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707351B0-74A0-4E06-B783-EAB298522BDB}" type="slidenum">
              <a:rPr lang="en-US" sz="1200" b="1" strike="noStrike" spc="-1">
                <a:latin typeface="Cambria"/>
              </a:rPr>
              <a:t>7</a:t>
            </a:fld>
            <a:endParaRPr lang="en-US" sz="1200" b="1" strike="noStrike" spc="-1" dirty="0"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60056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5920"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UNION syntax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</a:t>
            </a: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dirty="0" smtClean="0">
                <a:latin typeface="Calibri" panose="020F0502020204030204" pitchFamily="34" charset="0"/>
              </a:rPr>
              <a:t>SELECT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  <a:r>
              <a:rPr lang="en-US" sz="2400" i="1" dirty="0" err="1">
                <a:latin typeface="Calibri" panose="020F0502020204030204" pitchFamily="34" charset="0"/>
              </a:rPr>
              <a:t>column_name</a:t>
            </a:r>
            <a:r>
              <a:rPr lang="en-US" sz="2400" i="1" dirty="0">
                <a:latin typeface="Calibri" panose="020F0502020204030204" pitchFamily="34" charset="0"/>
              </a:rPr>
              <a:t>(s)</a:t>
            </a:r>
            <a:r>
              <a:rPr lang="en-US" sz="2400" dirty="0">
                <a:latin typeface="Calibri" panose="020F0502020204030204" pitchFamily="34" charset="0"/>
              </a:rPr>
              <a:t> FROM </a:t>
            </a:r>
            <a:r>
              <a:rPr lang="en-US" sz="2400" i="1" dirty="0">
                <a:latin typeface="Calibri" panose="020F0502020204030204" pitchFamily="34" charset="0"/>
              </a:rPr>
              <a:t>table1</a:t>
            </a:r>
            <a:r>
              <a:rPr lang="en-US" sz="2400" dirty="0" smtClean="0">
                <a:latin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UNION</a:t>
            </a:r>
            <a:r>
              <a:rPr lang="en-US" sz="2400" dirty="0" smtClean="0">
                <a:latin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SELECT </a:t>
            </a:r>
            <a:r>
              <a:rPr lang="en-US" sz="2400" i="1" dirty="0" err="1">
                <a:latin typeface="Calibri" panose="020F0502020204030204" pitchFamily="34" charset="0"/>
              </a:rPr>
              <a:t>column_name</a:t>
            </a:r>
            <a:r>
              <a:rPr lang="en-US" sz="2400" i="1" dirty="0">
                <a:latin typeface="Calibri" panose="020F0502020204030204" pitchFamily="34" charset="0"/>
              </a:rPr>
              <a:t>(s)</a:t>
            </a:r>
            <a:r>
              <a:rPr lang="en-US" sz="2400" dirty="0">
                <a:latin typeface="Calibri" panose="020F0502020204030204" pitchFamily="34" charset="0"/>
              </a:rPr>
              <a:t> FROM </a:t>
            </a:r>
            <a:r>
              <a:rPr lang="en-US" sz="2400" i="1" dirty="0">
                <a:latin typeface="Calibri" panose="020F0502020204030204" pitchFamily="34" charset="0"/>
              </a:rPr>
              <a:t>table2</a:t>
            </a:r>
            <a:r>
              <a:rPr lang="en-US" sz="2400" dirty="0">
                <a:latin typeface="Calibri" panose="020F0502020204030204" pitchFamily="34" charset="0"/>
              </a:rPr>
              <a:t>;</a:t>
            </a:r>
            <a:endParaRPr lang="en-US" sz="2400" b="1" strike="noStrike" spc="-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UNION SYNTAX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189375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ACFCFEC4-0E32-4B41-B297-068C815FF29F}" type="slidenum">
              <a:rPr lang="en-US" sz="1200" b="1" strike="noStrike" spc="-1">
                <a:latin typeface="Cambria"/>
              </a:rPr>
              <a:t>8</a:t>
            </a:fld>
            <a:endParaRPr lang="en-US" sz="1200" b="1" strike="noStrike" spc="-1" dirty="0">
              <a:latin typeface="Cambr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3420059"/>
            <a:ext cx="7772400" cy="30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4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782900"/>
            <a:ext cx="8229240" cy="47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5920">
              <a:buClr>
                <a:srgbClr val="000000"/>
              </a:buClr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UNION ALL syntax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</a:t>
            </a: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 marL="432000" lvl="2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SELECT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column_name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(s) FROM table1</a:t>
            </a: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4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UNION ALL</a:t>
            </a:r>
            <a:endParaRPr lang="en-US" sz="2400" b="1" strike="noStrike" spc="-1" dirty="0" smtClean="0">
              <a:latin typeface="Calibri" panose="020F0502020204030204" pitchFamily="34" charset="0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4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SELECT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column_name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(s) FROM table2;</a:t>
            </a:r>
          </a:p>
          <a:p>
            <a:pPr>
              <a:buClr>
                <a:srgbClr val="000000"/>
              </a:buClr>
              <a:buSzPct val="45000"/>
            </a:pPr>
            <a:endParaRPr lang="en-US" sz="2400" spc="-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400" b="1" strike="noStrike" spc="-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1" strike="noStrike" spc="-1" dirty="0">
              <a:latin typeface="Calibri" panose="020F0502020204030204" pitchFamily="34" charset="0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	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UNION </a:t>
            </a: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ALL SYNTAX</a:t>
            </a:r>
            <a:endParaRPr lang="en-US" sz="3600" b="1" strike="noStrike" spc="-1" dirty="0">
              <a:latin typeface="Calibri" panose="020F0502020204030204" pitchFamily="34" charset="0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708111" y="6276309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ACFCFEC4-0E32-4B41-B297-068C815FF29F}" type="slidenum">
              <a:rPr lang="en-US" sz="1200" b="1" strike="noStrike" spc="-1">
                <a:latin typeface="Cambria"/>
              </a:rPr>
              <a:t>9</a:t>
            </a:fld>
            <a:endParaRPr lang="en-US" sz="1200" b="1" strike="noStrike" spc="-1" dirty="0">
              <a:latin typeface="Cambr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9731"/>
            <a:ext cx="7956885" cy="2994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840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ACSLAB</cp:lastModifiedBy>
  <cp:revision>7</cp:revision>
  <dcterms:modified xsi:type="dcterms:W3CDTF">2019-09-15T18:12:15Z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2018-09-01T18:03:00Z</dcterms:modified>
  <cp:revision>13</cp:revision>
  <dc:subject/>
  <dc:title/>
</cp:coreProperties>
</file>