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301" r:id="rId17"/>
    <p:sldId id="30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298" r:id="rId47"/>
    <p:sldId id="287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1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8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824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74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44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22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62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56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67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318bbc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0318bbc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27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318bbc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0318bbc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45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318bbc0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0318bbc0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67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318bb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0318bb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346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318bbc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0318bbc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06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e9e115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2e9e115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165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e9e115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2e9e115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667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e9e115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2e9e115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4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2e9e1152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42e9e1152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80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e9e115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42e9e115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872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2e9e115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2e9e115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174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2e9e115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42e9e115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39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e9e1152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42e9e115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41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832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e9e1152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2e9e115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77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2e9e115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42e9e115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010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2e9e115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42e9e115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8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79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43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20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47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1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55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4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228600"/>
            <a:ext cx="8686800" cy="106668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28600" y="1295280"/>
            <a:ext cx="8686800" cy="228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8600" y="2743200"/>
            <a:ext cx="8686800" cy="60948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28600" y="228600"/>
            <a:ext cx="8686800" cy="259092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28600" y="228600"/>
            <a:ext cx="8686800" cy="106668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28600" y="1295280"/>
            <a:ext cx="8686800" cy="228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3schools.i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utorialspoin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920" y="457200"/>
            <a:ext cx="85341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 207: Applied Database Practicum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8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04560" y="2895480"/>
            <a:ext cx="8458200" cy="60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Varun Dutt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304920" y="3562200"/>
            <a:ext cx="8458200" cy="1086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Computing and Electrical Engineering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Humanities and Social Sciences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Indian Institute of Technology Mandi, India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7" descr="IITMandi_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4648320"/>
            <a:ext cx="1515960" cy="8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5173560" y="5349960"/>
            <a:ext cx="1989360" cy="27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Scaling the Heights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375950" y="1717825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An </a:t>
            </a:r>
            <a:r>
              <a:rPr lang="en-US" sz="3200" b="1" dirty="0">
                <a:latin typeface="Calibri" panose="020F0502020204030204" pitchFamily="34" charset="0"/>
              </a:rPr>
              <a:t>entity set</a:t>
            </a:r>
            <a:r>
              <a:rPr lang="en-US" sz="3200" dirty="0">
                <a:latin typeface="Calibri" panose="020F0502020204030204" pitchFamily="34" charset="0"/>
              </a:rPr>
              <a:t> is a collection of similar types of entities. An entity set may contain entities with attribute sharing similar values. For </a:t>
            </a:r>
            <a:r>
              <a:rPr lang="en-US" sz="3200" dirty="0" err="1">
                <a:latin typeface="Calibri" panose="020F0502020204030204" pitchFamily="34" charset="0"/>
              </a:rPr>
              <a:t>eg</a:t>
            </a:r>
            <a:r>
              <a:rPr lang="en-US" sz="3200" dirty="0">
                <a:latin typeface="Calibri" panose="020F0502020204030204" pitchFamily="34" charset="0"/>
              </a:rPr>
              <a:t>., a Students set may contain all the students of a school.</a:t>
            </a:r>
            <a:endParaRPr sz="3200" dirty="0"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 panose="020F0502020204030204" pitchFamily="34" charset="0"/>
              </a:rPr>
              <a:t>Key</a:t>
            </a:r>
            <a:r>
              <a:rPr lang="en-US" sz="3200" dirty="0">
                <a:latin typeface="Calibri" panose="020F0502020204030204" pitchFamily="34" charset="0"/>
              </a:rPr>
              <a:t> is an attribute or collection of attributes that uniquely identifies an entity among entity set. For </a:t>
            </a:r>
            <a:r>
              <a:rPr lang="en-US" sz="3200" dirty="0" err="1">
                <a:latin typeface="Calibri" panose="020F0502020204030204" pitchFamily="34" charset="0"/>
              </a:rPr>
              <a:t>eg</a:t>
            </a:r>
            <a:r>
              <a:rPr lang="en-US" sz="3200" dirty="0">
                <a:latin typeface="Calibri" panose="020F0502020204030204" pitchFamily="34" charset="0"/>
              </a:rPr>
              <a:t>., the roll no. of a student makes him/her identifiable among students.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304920" y="213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FEFEF"/>
                </a:solidFill>
                <a:latin typeface="Calibri" panose="020F0502020204030204" pitchFamily="34" charset="0"/>
              </a:rPr>
              <a:t>Entity set and keys</a:t>
            </a:r>
            <a:endParaRPr sz="4000" b="1" i="0" u="none" strike="noStrike" cap="none" dirty="0">
              <a:solidFill>
                <a:srgbClr val="EFEFEF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Keys</a:t>
            </a:r>
            <a:endParaRPr sz="3200" b="1" i="0" u="none" strike="noStrike" cap="none">
              <a:solidFill>
                <a:srgbClr val="FFFFFF"/>
              </a:solidFill>
            </a:endParaRPr>
          </a:p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199950" y="1773475"/>
            <a:ext cx="8744100" cy="4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Super Key</a:t>
            </a:r>
            <a:r>
              <a:rPr lang="en-US" sz="3200" dirty="0">
                <a:latin typeface="Calibri" panose="020F0502020204030204" pitchFamily="34" charset="0"/>
              </a:rPr>
              <a:t> - A set of attributes (one or more) that collectively identifies an entity in an entity set.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Candidate Key - </a:t>
            </a:r>
            <a:r>
              <a:rPr lang="en-US" sz="3200" dirty="0">
                <a:latin typeface="Calibri" panose="020F0502020204030204" pitchFamily="34" charset="0"/>
              </a:rPr>
              <a:t>A minimal super key is called a candidate key. An entity set may have more than one candidate key.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Primary Key - </a:t>
            </a:r>
            <a:r>
              <a:rPr lang="en-US" sz="3200" dirty="0">
                <a:latin typeface="Calibri" panose="020F0502020204030204" pitchFamily="34" charset="0"/>
              </a:rPr>
              <a:t>A primary key is one of the candidate keys chosen by the database designer to uniquely identify the entity set.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Relationship</a:t>
            </a: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asabo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435935" y="1637413"/>
            <a:ext cx="8342740" cy="471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The association among entities is called a relationship.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an employee </a:t>
            </a:r>
            <a:r>
              <a:rPr lang="en-US" sz="32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works_at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 a department, here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works_at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 is the name of relationship between entities employee and department.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Relationship set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A set of relationships of similar type is called a relationship set. Like entities, a relationship too can have attributes. These attributes are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descriptive 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35" y="1564610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Calibri" panose="020F0502020204030204" pitchFamily="34" charset="0"/>
              </a:rPr>
              <a:t>The number of participating entities in a relationship defines the degree of the relationship.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Binary = degree 2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Ternary = degree 3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 err="1">
                <a:latin typeface="Calibri" panose="020F0502020204030204" pitchFamily="34" charset="0"/>
              </a:rPr>
              <a:t>ary</a:t>
            </a:r>
            <a:r>
              <a:rPr lang="en-US" sz="3200" dirty="0">
                <a:latin typeface="Calibri" panose="020F0502020204030204" pitchFamily="34" charset="0"/>
              </a:rPr>
              <a:t>  = degree n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Degree of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 Journalist writes an article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 article is written by a Journalist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Binary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9" y="3172133"/>
            <a:ext cx="6829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 Physician with 1 specific Patient can log M </a:t>
            </a:r>
            <a:r>
              <a:rPr lang="en-US" sz="2000" dirty="0" smtClean="0">
                <a:latin typeface="Calibri" panose="020F0502020204030204" pitchFamily="34" charset="0"/>
              </a:rPr>
              <a:t>Treatments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</a:rPr>
              <a:t>Physician logs 1 specific Treatment for N Patients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 Patient is logged 1 specific Treatment by 1 </a:t>
            </a:r>
            <a:r>
              <a:rPr lang="en-US" sz="2000" dirty="0" smtClean="0">
                <a:latin typeface="Calibri" panose="020F0502020204030204" pitchFamily="34" charset="0"/>
              </a:rPr>
              <a:t>Physician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So the ternary relationship log is an M-N-1 relationship between the participating entities Treatment-Patient-Physician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Ternary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83" y="3463193"/>
            <a:ext cx="4591097" cy="22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N-</a:t>
            </a:r>
            <a:r>
              <a:rPr lang="en-US" sz="3600" b="1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ary</a:t>
            </a: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8" y="2414355"/>
            <a:ext cx="7277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/>
        </p:nvSpPr>
        <p:spPr>
          <a:xfrm>
            <a:off x="76325" y="1564599"/>
            <a:ext cx="8762700" cy="5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Cardinality</a:t>
            </a:r>
            <a:r>
              <a:rPr lang="en-US" sz="3200">
                <a:solidFill>
                  <a:schemeClr val="dk1"/>
                </a:solidFill>
              </a:rPr>
              <a:t> defines the number of entities in one entity set, which can be associated with the number of entities of other set via relationship set. </a:t>
            </a: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20" name="Google Shape;220;p41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Mapping Cardinalities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190635" y="1654635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One to one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One entity from entity set A can be associated with at most one entity of entity set B and vice versa.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e.g. </a:t>
            </a:r>
            <a:r>
              <a:rPr lang="en-US" sz="2800" dirty="0" smtClean="0">
                <a:latin typeface="Calibri" panose="020F0502020204030204" pitchFamily="34" charset="0"/>
              </a:rPr>
              <a:t>One person can have only one </a:t>
            </a:r>
            <a:r>
              <a:rPr lang="en-US" sz="2800" dirty="0" err="1" smtClean="0">
                <a:latin typeface="Calibri" panose="020F0502020204030204" pitchFamily="34" charset="0"/>
              </a:rPr>
              <a:t>Aadhar</a:t>
            </a:r>
            <a:r>
              <a:rPr lang="en-US" sz="2800" dirty="0" smtClean="0">
                <a:latin typeface="Calibri" panose="020F0502020204030204" pitchFamily="34" charset="0"/>
              </a:rPr>
              <a:t> number</a:t>
            </a:r>
            <a:endParaRPr sz="2800" dirty="0">
              <a:latin typeface="Calibri" panose="020F0502020204030204" pitchFamily="34" charset="0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Mapping cardinalities</a:t>
            </a:r>
            <a:endParaRPr sz="3200" b="1" i="0" u="none" strike="noStrike" cap="non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50" y="3442650"/>
            <a:ext cx="31051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304925" y="1654625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</a:rPr>
              <a:t>One to many -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</a:rPr>
              <a:t>One entity from entity set A can be associated with more than one entities of entity set B however an entity from entity set B, can be associated with at most one entity.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</a:rPr>
              <a:t>e.g. One person can have multiple Phone numbers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cardinalities</a:t>
            </a:r>
            <a:endParaRPr sz="3200" b="1" i="0" u="none" strike="noStrike" cap="non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675" y="4108625"/>
            <a:ext cx="31051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DBMS - Data Models</a:t>
            </a:r>
            <a:endParaRPr sz="3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Data models define how the logical structure of a database is modeled. Data Models are fundamental entities to introduce abstraction in a DBMS. Data models define how data is connected to each other and how they are processed and stored inside the system.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/>
        </p:nvSpPr>
        <p:spPr>
          <a:xfrm>
            <a:off x="304935" y="1654622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</a:rPr>
              <a:t>Many to one -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</a:rPr>
              <a:t>More than one entities from entity set A can be associated with at most one entity of entity set B, however an entity from entity set B can be associated with more than one entity from entity set A.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e.g. Many Courses can have a single Instructor</a:t>
            </a:r>
            <a:endParaRPr sz="2800" dirty="0">
              <a:latin typeface="Calibri" panose="020F0502020204030204" pitchFamily="34" charset="0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2391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cardinalities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24" y="3398943"/>
            <a:ext cx="31146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Many to many - </a:t>
            </a: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</a:rPr>
              <a:t>One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entity from A can be associated with more than one entity from B and vice versa.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</a:rPr>
              <a:t>e.g. One course can have multiple students enrolled and each student can be enrolled multiple courses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/>
          </a:p>
        </p:txBody>
      </p:sp>
      <p:sp>
        <p:nvSpPr>
          <p:cNvPr id="251" name="Google Shape;251;p45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/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cardinalities</a:t>
            </a:r>
          </a:p>
        </p:txBody>
      </p:sp>
      <p:sp>
        <p:nvSpPr>
          <p:cNvPr id="252" name="Google Shape;252;p45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32" y="3245343"/>
            <a:ext cx="31146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Entity - </a:t>
            </a:r>
            <a:r>
              <a:rPr lang="en-US" sz="3200">
                <a:solidFill>
                  <a:schemeClr val="dk1"/>
                </a:solidFill>
              </a:rPr>
              <a:t>Entities are represented by means of rectangles. Rectangles are named with the entity set they represent.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59" name="Google Shape;259;p46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ER Diagram Representation</a:t>
            </a:r>
            <a:endParaRPr sz="3200" i="0" u="none" strike="noStrike" cap="none"/>
          </a:p>
        </p:txBody>
      </p:sp>
      <p:sp>
        <p:nvSpPr>
          <p:cNvPr id="260" name="Google Shape;260;p46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25" y="4079050"/>
            <a:ext cx="6191725" cy="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Attributes - </a:t>
            </a:r>
            <a:r>
              <a:rPr lang="en-US" sz="3200">
                <a:solidFill>
                  <a:schemeClr val="dk1"/>
                </a:solidFill>
              </a:rPr>
              <a:t>Attributes are represented by means of ellipses. Every ellipse represents one attribute and is directly connected to its entity (rectangle).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67" name="Google Shape;267;p47"/>
          <p:cNvSpPr txBox="1"/>
          <p:nvPr/>
        </p:nvSpPr>
        <p:spPr>
          <a:xfrm>
            <a:off x="304945" y="40699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68" name="Google Shape;268;p47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088" y="4424088"/>
            <a:ext cx="39147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Composite Attributes - </a:t>
            </a:r>
            <a:r>
              <a:rPr lang="en-US" sz="3200">
                <a:solidFill>
                  <a:schemeClr val="dk1"/>
                </a:solidFill>
              </a:rPr>
              <a:t>These are further divided in a tree like structure. Every node is then connected to its attribute.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75" name="Google Shape;275;p48"/>
          <p:cNvSpPr txBox="1"/>
          <p:nvPr/>
        </p:nvSpPr>
        <p:spPr>
          <a:xfrm>
            <a:off x="304920" y="3044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76" name="Google Shape;276;p48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75" y="3718099"/>
            <a:ext cx="4257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Multivalued Attributes </a:t>
            </a:r>
            <a:r>
              <a:rPr lang="en-US" sz="3200">
                <a:solidFill>
                  <a:schemeClr val="dk1"/>
                </a:solidFill>
              </a:rPr>
              <a:t>are depicted by double ellipse.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83" name="Google Shape;283;p49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84" name="Google Shape;284;p49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88" y="3007275"/>
            <a:ext cx="42576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Derived</a:t>
            </a:r>
            <a:r>
              <a:rPr lang="en-US" sz="3200">
                <a:solidFill>
                  <a:schemeClr val="dk1"/>
                </a:solidFill>
              </a:rPr>
              <a:t> attributes are depicted by dashed ellipse.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91" name="Google Shape;291;p5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92" name="Google Shape;292;p5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25" y="2861025"/>
            <a:ext cx="47148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Relationships are represented by diamond-shaped box. Name of the relationship is written inside the diamond-box. All the entities (rectangles) participating in a relationship, are connected to it by a line.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endParaRPr sz="2400" dirty="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/>
          </a:p>
        </p:txBody>
      </p:sp>
      <p:sp>
        <p:nvSpPr>
          <p:cNvPr id="299" name="Google Shape;299;p51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Relationship Representation</a:t>
            </a:r>
            <a:endParaRPr sz="3200" i="0" u="none" strike="noStrike" cap="none"/>
          </a:p>
        </p:txBody>
      </p:sp>
      <p:sp>
        <p:nvSpPr>
          <p:cNvPr id="300" name="Google Shape;300;p51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One to one - </a:t>
            </a:r>
            <a:r>
              <a:rPr lang="en-US" sz="3200">
                <a:solidFill>
                  <a:schemeClr val="dk1"/>
                </a:solidFill>
              </a:rPr>
              <a:t>When only one instance of an entity is associated with the relationship, it is marked as '1:1'.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It depicts one-to-one relationship.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06" name="Google Shape;306;p52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Cardinality Representation</a:t>
            </a:r>
            <a:endParaRPr sz="3200" i="0" u="none" strike="noStrike" cap="none"/>
          </a:p>
        </p:txBody>
      </p:sp>
      <p:sp>
        <p:nvSpPr>
          <p:cNvPr id="307" name="Google Shape;307;p52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13" y="36381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One to many - </a:t>
            </a:r>
            <a:r>
              <a:rPr lang="en-US" sz="3200">
                <a:solidFill>
                  <a:schemeClr val="dk1"/>
                </a:solidFill>
              </a:rPr>
              <a:t>When more than one instance of an entity is associated with a relationship, it is marked as '1:N'.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	It depicts one-to-many relationship.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14" name="Google Shape;314;p53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15" name="Google Shape;315;p53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88" y="36706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Entity-Relationship (ER) Model is based on the notion of real-world entities and relationships among them. ER-Diagram is a pictorial representation of data that describes how data is communicated and related to each other.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ER Model is best used for the conceptual design of a database.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Entity-Relationship Model</a:t>
            </a:r>
            <a:endParaRPr sz="3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Many to one - </a:t>
            </a:r>
            <a:r>
              <a:rPr lang="en-US" sz="3200">
                <a:solidFill>
                  <a:schemeClr val="dk1"/>
                </a:solidFill>
              </a:rPr>
              <a:t>When more than one instance of entity is associated with the relationship, it is marked as 'N:1'.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It depicts many-to-one relationship.</a:t>
            </a:r>
            <a:endParaRPr sz="32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22" name="Google Shape;322;p54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23" name="Google Shape;323;p5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63" y="371940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Many to many - </a:t>
            </a:r>
            <a:r>
              <a:rPr lang="en-US" sz="3200">
                <a:solidFill>
                  <a:schemeClr val="dk1"/>
                </a:solidFill>
              </a:rPr>
              <a:t>When more than one instance of entity is associated with the relationship, it is marked as 'N:N'.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It depicts many-to-many relationship.</a:t>
            </a:r>
            <a:endParaRPr sz="32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30" name="Google Shape;330;p55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31" name="Google Shape;331;p55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63" y="35731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/>
              <a:t>To represent a Key attribute, the attribute name inside the Ellipse is underlined.</a:t>
            </a: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/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38" name="Google Shape;338;p56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Key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39" name="Google Shape;339;p56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3133725"/>
            <a:ext cx="1390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Arial"/>
              </a:rPr>
              <a:t>Umbrello Introduction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838F617E-AA33-4752-8E3E-25EAB7B688D5}" type="slidenum">
              <a:rPr lang="en-US" sz="1000" b="0" strike="noStrike" spc="-1" smtClean="0">
                <a:latin typeface="Arial"/>
              </a:rPr>
              <a:t>33</a:t>
            </a:fld>
            <a:endParaRPr lang="en-US" sz="1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Calibri" panose="020F0502020204030204" pitchFamily="34" charset="0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is a UML diagram tool that can support you in the software development process. Especially during the analysis and design phases of this process,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will help you to get a high quality product.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Having a good model of your software is the best way to communicate with other developers working on the project and with your customers.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UML is the diagramming language used to describing such models. You can represent your ideas in UML using different types of diagrams.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2.11 supports the following types: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Class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Sequence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Collaboration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Use Case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State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Activity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Component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Deployment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Entity Relationship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Umbrello</a:t>
            </a: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BA82D6E8-4135-4805-9AC6-0E36C3BEAFE1}" type="slidenum">
              <a:rPr lang="en-US" sz="900" b="0" strike="noStrike" spc="-1">
                <a:latin typeface="Arial"/>
              </a:rPr>
              <a:t>34</a:t>
            </a:fld>
            <a:endParaRPr lang="en-U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72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We will draw the ER-Diagram for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examplar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tables that we took earlier: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“Orders”: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“Customers”: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Arial"/>
              </a:rPr>
              <a:t>Drawing ER Diagrams using Umbrello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E888DFF-7C78-4808-B511-482034856DAE}" type="slidenum">
              <a:rPr lang="en-US" sz="900" b="0" strike="noStrike" spc="-1">
                <a:latin typeface="Arial"/>
              </a:rPr>
              <a:t>35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199520" y="2777040"/>
            <a:ext cx="6745320" cy="13068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1227240" y="4670640"/>
            <a:ext cx="6689880" cy="1287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063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First, select the “Diagram” drop down from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Menu Bar.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Click on “New” and select “Entity Relationship Diagram”.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To create an entity, click on the following icon in the toolbar: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EA8F0DAF-DC9D-449F-8775-8E74B40AB76E}" type="slidenum">
              <a:rPr lang="en-US" sz="900" b="0" strike="noStrike" spc="-1">
                <a:latin typeface="Arial"/>
              </a:rPr>
              <a:t>36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rcRect l="4488" t="3091" r="49840" b="81491"/>
          <a:stretch/>
        </p:blipFill>
        <p:spPr>
          <a:xfrm>
            <a:off x="457200" y="3409507"/>
            <a:ext cx="8355240" cy="1584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69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Make the two entities “Orders” and “Customers”: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ea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To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create attributes, right click on the entity and select “New”&gt;”Entity Attribute”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8FBB482-755B-494F-92EA-5F5270F40BC1}" type="slidenum">
              <a:rPr lang="en-US" sz="900" b="0" strike="noStrike" spc="-1">
                <a:latin typeface="Arial"/>
              </a:rPr>
              <a:t>37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rcRect l="18815" t="21273" r="25373" b="45830"/>
          <a:stretch/>
        </p:blipFill>
        <p:spPr>
          <a:xfrm>
            <a:off x="2537280" y="2088000"/>
            <a:ext cx="4069800" cy="143964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rcRect l="47003" t="40778" r="10356" b="19995"/>
          <a:stretch/>
        </p:blipFill>
        <p:spPr>
          <a:xfrm>
            <a:off x="2623140" y="4611508"/>
            <a:ext cx="3898080" cy="201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53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Enter the Data Type (Type) of the attribute and it’s name.</a:t>
            </a: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07BAC64F-0E08-4272-8E4E-07E8D5DE596D}" type="slidenum">
              <a:rPr lang="en-US" sz="900" b="0" strike="noStrike" spc="-1">
                <a:latin typeface="Arial"/>
              </a:rPr>
              <a:t>38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rcRect l="36218" t="11201" r="10235" b="11412"/>
          <a:stretch/>
        </p:blipFill>
        <p:spPr>
          <a:xfrm>
            <a:off x="2362200" y="2514600"/>
            <a:ext cx="489564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72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After creating all the attributes for both the entities, we need to insert the primary key constraint. To do this, right click on the entity, select “New”&gt;”Primary Key Constraint”.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D07FFE7-0BAB-45FC-BDE1-11DA533FCD86}" type="slidenum">
              <a:rPr lang="en-US" sz="900" b="0" strike="noStrike" spc="-1">
                <a:latin typeface="Arial"/>
              </a:rPr>
              <a:t>39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rcRect l="39918" t="22574" r="11258" b="31201"/>
          <a:stretch/>
        </p:blipFill>
        <p:spPr>
          <a:xfrm>
            <a:off x="1866600" y="2664000"/>
            <a:ext cx="5411160" cy="28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0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ER Model is based on - 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Entities and their attributes.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Relationships among </a:t>
            </a:r>
            <a:r>
              <a:rPr lang="en-US" sz="3200" dirty="0" smtClean="0">
                <a:latin typeface="Calibri" panose="020F0502020204030204" pitchFamily="34" charset="0"/>
              </a:rPr>
              <a:t>entities.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3F3F3"/>
                </a:solidFill>
                <a:latin typeface="Calibri" panose="020F0502020204030204" pitchFamily="34" charset="0"/>
              </a:rPr>
              <a:t>ER Model</a:t>
            </a:r>
            <a:endParaRPr sz="36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50" y="3870100"/>
            <a:ext cx="6581750" cy="2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Now, to create the Foreign Key constraint, right click on the entity, select “New”&gt;”Foreign Key Constraint”.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F9A63173-232E-40D0-87E2-A5A0CB02C8EA}" type="slidenum">
              <a:rPr lang="en-US" sz="900" b="0" strike="noStrike" spc="-1">
                <a:latin typeface="Arial"/>
              </a:rPr>
              <a:t>40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rcRect l="40706" t="22574" r="4172" b="8780"/>
          <a:stretch/>
        </p:blipFill>
        <p:spPr>
          <a:xfrm>
            <a:off x="2052360" y="2447640"/>
            <a:ext cx="5039640" cy="352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394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 the resulting dialogue box, in the General Settings tab set the Referenced Entity as the Entity whose column you wish to use as reference (e.g. Customers for CustomerID here).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800DBB2-2FCF-40C5-AE1E-36EA44939A60}" type="slidenum">
              <a:rPr lang="en-US" sz="900" b="0" strike="noStrike" spc="-1">
                <a:latin typeface="Arial"/>
              </a:rPr>
              <a:t>41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rcRect l="31490" t="22402" r="11815" b="18765"/>
          <a:stretch/>
        </p:blipFill>
        <p:spPr>
          <a:xfrm>
            <a:off x="1980360" y="2808000"/>
            <a:ext cx="5183640" cy="30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87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In the “Columns” tab, select the columns which will work as the foreign key constraints.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42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rcRect l="30707" t="21206" r="10235" b="15763"/>
          <a:stretch/>
        </p:blipFill>
        <p:spPr>
          <a:xfrm>
            <a:off x="1872360" y="2592000"/>
            <a:ext cx="5399640" cy="323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10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buSzPct val="70000"/>
              <a:buFont typeface="Wingdings" charset="2"/>
              <a:buChar char=""/>
            </a:pPr>
            <a:r>
              <a:rPr lang="en-US" sz="2200" spc="-1" dirty="0"/>
              <a:t> To create an </a:t>
            </a:r>
            <a:r>
              <a:rPr lang="en-US" sz="2200" spc="-1" dirty="0" smtClean="0"/>
              <a:t>relationship, </a:t>
            </a:r>
            <a:r>
              <a:rPr lang="en-US" sz="2200" spc="-1" dirty="0"/>
              <a:t>click on the following icon in the </a:t>
            </a:r>
            <a:r>
              <a:rPr lang="en-US" sz="2200" spc="-1" dirty="0" smtClean="0"/>
              <a:t>toolbar</a:t>
            </a: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r>
              <a:rPr lang="en-US" sz="2200" b="0" strike="noStrike" spc="-1" dirty="0" smtClean="0">
                <a:latin typeface="Arial"/>
              </a:rPr>
              <a:t>To define the relationship between Entities double-click on the relationship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43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88" y="2509770"/>
            <a:ext cx="4832464" cy="877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50" y="4457496"/>
            <a:ext cx="6563010" cy="20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4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buSzPct val="70000"/>
              <a:buFont typeface="Wingdings" charset="2"/>
              <a:buChar char=""/>
            </a:pPr>
            <a:r>
              <a:rPr lang="en-US" sz="2200" spc="-1" dirty="0"/>
              <a:t> To </a:t>
            </a:r>
            <a:r>
              <a:rPr lang="en-US" sz="2200" spc="-1" dirty="0" smtClean="0"/>
              <a:t>define the role of each entity and the multiplicity of each  entity.</a:t>
            </a: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44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0" y="2785674"/>
            <a:ext cx="6648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1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And hence, the complete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</a:rPr>
              <a:t>exemplar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ER Diagram will look like: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387EE74E-907A-42CA-9BB8-094C557EFAB4}" type="slidenum">
              <a:rPr lang="en-US" sz="900" b="0" strike="noStrike" spc="-1">
                <a:latin typeface="Arial"/>
              </a:rPr>
              <a:t>45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rcRect l="40706" t="23971" r="15196" b="41004"/>
          <a:stretch/>
        </p:blipFill>
        <p:spPr>
          <a:xfrm>
            <a:off x="1910520" y="2736000"/>
            <a:ext cx="5322960" cy="23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71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/>
        </p:nvSpPr>
        <p:spPr>
          <a:xfrm>
            <a:off x="75960" y="1474560"/>
            <a:ext cx="8762760" cy="470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Calibri" panose="020F0502020204030204" pitchFamily="34" charset="0"/>
                <a:hlinkClick r:id="rId3"/>
              </a:rPr>
              <a:t>https://w3schools.in</a:t>
            </a: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Calibri" panose="020F0502020204030204" pitchFamily="34" charset="0"/>
                <a:hlinkClick r:id="rId4"/>
              </a:rPr>
              <a:t>https://</a:t>
            </a:r>
            <a:r>
              <a:rPr lang="en-US" sz="3200" u="sng" dirty="0" smtClean="0">
                <a:solidFill>
                  <a:schemeClr val="hlink"/>
                </a:solidFill>
                <a:latin typeface="Calibri" panose="020F0502020204030204" pitchFamily="34" charset="0"/>
                <a:hlinkClick r:id="rId4"/>
              </a:rPr>
              <a:t>tutorialspoint.com</a:t>
            </a:r>
            <a:endParaRPr lang="en-US" sz="3200" u="sng" dirty="0" smtClean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marL="342719"/>
            <a:r>
              <a:rPr lang="en-US" sz="3200" u="sng" spc="-1" dirty="0">
                <a:solidFill>
                  <a:srgbClr val="0000FF"/>
                </a:solidFill>
                <a:latin typeface="Calibri" panose="020F0502020204030204" pitchFamily="34" charset="0"/>
              </a:rPr>
              <a:t>https://docs.kde.org/trunk4/en/kdesdk/umbrello/index.html</a:t>
            </a:r>
            <a:endParaRPr lang="en-US" sz="3200" spc="-1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u="sng" dirty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References</a:t>
            </a:r>
            <a:endParaRPr sz="3200" b="1" i="0" u="none" strike="noStrike" cap="non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Google Shape;355;p58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457200" y="1562813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An entity in an ER Model is a real-world entity having properties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 For example, in a school database, students, teachers, classes, and courses offered can be considered as entities. All these entities have some attributes or properties that give them their identity.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3F3F3"/>
                </a:solidFill>
                <a:latin typeface="Calibri" panose="020F0502020204030204" pitchFamily="34" charset="0"/>
              </a:rPr>
              <a:t>Entity</a:t>
            </a:r>
            <a:endParaRPr sz="44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457200" y="1600200"/>
            <a:ext cx="8229600" cy="5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Entities are represented by means of their properties,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 All attributes have values. For example, a student entity may have name, class, and age as attributes.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There exists a domain or range of values that can be assigned to attributes.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student’s age can’t be negative.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Attributes</a:t>
            </a:r>
            <a:endParaRPr sz="3600" b="1" dirty="0"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457200" y="16799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Simple - </a:t>
            </a:r>
            <a:r>
              <a:rPr lang="en-US" sz="3200" dirty="0">
                <a:latin typeface="Calibri" panose="020F0502020204030204" pitchFamily="34" charset="0"/>
              </a:rPr>
              <a:t>Simple attributes are atomic values, which cannot be divided further. For example, a employee’s phone number is an atomic value of 10 digits.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Composite - </a:t>
            </a:r>
            <a:r>
              <a:rPr lang="en-US" sz="3200" dirty="0">
                <a:latin typeface="Calibri" panose="020F0502020204030204" pitchFamily="34" charset="0"/>
              </a:rPr>
              <a:t>Composite attributes are made of more than one simple attribute. For example, a employee’s complete name may have </a:t>
            </a:r>
            <a:r>
              <a:rPr lang="en-US" sz="3200" dirty="0" err="1">
                <a:latin typeface="Calibri" panose="020F0502020204030204" pitchFamily="34" charset="0"/>
              </a:rPr>
              <a:t>first_name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</a:rPr>
              <a:t>last_name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14319" marR="0" lvl="0" indent="11448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</a:rPr>
              <a:t>      </a:t>
            </a:r>
            <a:r>
              <a:rPr lang="en-US" sz="3600" b="1" dirty="0">
                <a:solidFill>
                  <a:srgbClr val="F3F3F3"/>
                </a:solidFill>
                <a:latin typeface="Calibri" panose="020F0502020204030204" pitchFamily="34" charset="0"/>
              </a:rPr>
              <a:t>Types of Attributes</a:t>
            </a:r>
            <a:endParaRPr sz="36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386175" y="1648950"/>
            <a:ext cx="8229600" cy="4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Derived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Derived attributes are the attributes that do not exist in the physical database, but their values are derived from other attributes present in the database.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age can be derived from date of birth.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Single value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Single-value attributes contain single value. For example −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Social_Security_Number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Attributes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/>
        </p:nvSpPr>
        <p:spPr>
          <a:xfrm>
            <a:off x="304925" y="1660263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Multivalue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Multi-value attributes may contain more than one values. For example, a person can have more than one phone number.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Attributes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1687</Words>
  <Application>Microsoft Office PowerPoint</Application>
  <PresentationFormat>On-screen Show (4:3)</PresentationFormat>
  <Paragraphs>324</Paragraphs>
  <Slides>46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ACSZERO</dc:creator>
  <cp:lastModifiedBy>Choudhury, Abhinav</cp:lastModifiedBy>
  <cp:revision>11</cp:revision>
  <dcterms:modified xsi:type="dcterms:W3CDTF">2019-10-03T05:10:19Z</dcterms:modified>
</cp:coreProperties>
</file>