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370" r:id="rId6"/>
    <p:sldId id="371" r:id="rId7"/>
    <p:sldId id="372" r:id="rId8"/>
    <p:sldId id="380" r:id="rId9"/>
    <p:sldId id="381" r:id="rId10"/>
    <p:sldId id="382" r:id="rId11"/>
    <p:sldId id="383" r:id="rId12"/>
    <p:sldId id="3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4:41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4:41:50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5:00:23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5:00:25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5:00:47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05:00:49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C0C1-008D-42A6-B129-752E26ADFFAF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87523-6CBC-413E-9875-22E685F8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18015-C6BC-4A05-A3B0-896C4C1B3832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362DB-3833-4755-B7EF-3E82B6BD72F3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A494E-F112-40CC-A4E8-B5DD0965E6EF}" type="slidenum">
              <a:rPr lang="en-US" altLang="en-US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25A1C-DA2C-4F3C-9F26-B55173084755}" type="slidenum">
              <a:rPr lang="en-US" altLang="en-US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18" y="4416426"/>
            <a:ext cx="5611566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EE85D3-5EA6-47DD-99E6-5FDC59F46C5D}" type="slidenum">
              <a:rPr lang="en-US" altLang="en-US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18" y="4416426"/>
            <a:ext cx="5611566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29CE3-EE54-490E-B55C-D99CD8B35A7A}" type="slidenum">
              <a:rPr lang="en-US" altLang="en-US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18" y="4416426"/>
            <a:ext cx="5611566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57EFB-9684-4A5C-8FBA-C32F2D724BBB}" type="slidenum">
              <a:rPr lang="en-US" altLang="en-US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18" y="4416426"/>
            <a:ext cx="5611566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1A5B-CEB1-4936-9012-C4082E61DBB0}" type="slidenum">
              <a:rPr lang="en-US" altLang="en-US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418" y="4416426"/>
            <a:ext cx="5611566" cy="4183063"/>
          </a:xfrm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087-D658-4E35-BAE2-0B4885607415}" type="datetime3">
              <a:rPr lang="en-US" smtClean="0"/>
              <a:t>24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1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7C8-99B8-4658-B787-C40A3D88B78D}" type="datetime3">
              <a:rPr lang="en-US" smtClean="0"/>
              <a:t>24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0F4-0E88-4DFB-9D5E-8629D5E9418C}" type="datetime3">
              <a:rPr lang="en-US" smtClean="0"/>
              <a:t>24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t>24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0E-31F2-49B4-B5EE-C85880D0DD9F}" type="datetime3">
              <a:rPr lang="en-US" smtClean="0"/>
              <a:t>24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1F3-7877-4426-80BB-9D47C365BD4D}" type="datetime3">
              <a:rPr lang="en-US" smtClean="0"/>
              <a:t>24 July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5F48-2088-49E7-A6F4-C4FCF1D764D7}" type="datetime3">
              <a:rPr lang="en-US" smtClean="0"/>
              <a:t>24 July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64-14B5-4F35-8837-F824F14214EF}" type="datetime3">
              <a:rPr lang="en-US" smtClean="0"/>
              <a:t>24 July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79D-2A24-49F6-B20F-4F65087B5735}" type="datetime3">
              <a:rPr lang="en-US" smtClean="0"/>
              <a:t>24 July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910A5F4-30EA-4015-9B99-9B57B28A0B45}" type="datetime3">
              <a:rPr lang="en-US" smtClean="0"/>
              <a:t>24 July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471F-24D0-4139-B575-D2DAB1A7DD12}" type="datetime3">
              <a:rPr lang="en-US" smtClean="0"/>
              <a:t>24 July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96A69-F942-4D65-B5F8-467D161789BE}" type="datetime3">
              <a:rPr lang="en-US" smtClean="0"/>
              <a:t>24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wmf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customXml" Target="../ink/ink4.xml"/><Relationship Id="rId5" Type="http://schemas.openxmlformats.org/officeDocument/2006/relationships/image" Target="../media/image8.wmf"/><Relationship Id="rId10" Type="http://schemas.openxmlformats.org/officeDocument/2006/relationships/customXml" Target="../ink/ink3.xml"/><Relationship Id="rId4" Type="http://schemas.openxmlformats.org/officeDocument/2006/relationships/image" Target="../media/image7.wmf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5" Type="http://schemas.openxmlformats.org/officeDocument/2006/relationships/customXml" Target="../ink/ink5.xml"/><Relationship Id="rId10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383564"/>
            <a:ext cx="8686800" cy="1828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ETEC-303</a:t>
            </a:r>
            <a:br>
              <a:rPr lang="en-US" dirty="0"/>
            </a:br>
            <a:r>
              <a:rPr lang="en-US" dirty="0"/>
              <a:t>Digital Communication</a:t>
            </a:r>
            <a:br>
              <a:rPr lang="en-US" dirty="0"/>
            </a:br>
            <a:r>
              <a:rPr lang="en-US" dirty="0"/>
              <a:t>Lecture - 2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1752600" y="84579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9095218" y="4747410"/>
            <a:ext cx="304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Instructor: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Abhishek Gagneja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7270" y="6459786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5382" y="6459786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D1D0636-24E0-4045-96CD-9DE0C17B8846}"/>
              </a:ext>
            </a:extLst>
          </p:cNvPr>
          <p:cNvSpPr txBox="1">
            <a:spLocks/>
          </p:cNvSpPr>
          <p:nvPr/>
        </p:nvSpPr>
        <p:spPr>
          <a:xfrm>
            <a:off x="4201720" y="6459785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060" y="1257570"/>
            <a:ext cx="8781340" cy="427038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dirty="0"/>
              <a:t>Example: Aliasing of Sinusoidal Signals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1684608"/>
            <a:ext cx="7772400" cy="4648200"/>
            <a:chOff x="480" y="1008"/>
            <a:chExt cx="4896" cy="2928"/>
          </a:xfrm>
        </p:grpSpPr>
        <p:pic>
          <p:nvPicPr>
            <p:cNvPr id="33796" name="Picture 4" descr="sig_1500_2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128"/>
              <a:ext cx="4896" cy="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1008" y="1008"/>
              <a:ext cx="3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Frequency of signals = 1500 Hz, Sampling frequency = 2000Hz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8C47-0256-43FB-AAB2-F0EC7905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2524E725-7A3F-4D08-969D-BDB19A693744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E3A1C3C-2B21-458D-A901-48D4965B8DD0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43685C7-0864-4A12-B6DB-6949663A6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9" y="1273515"/>
            <a:ext cx="8514054" cy="427038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dirty="0"/>
              <a:t>Example: Aliasing of Sinusoidal Signals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599" y="1788192"/>
            <a:ext cx="7924800" cy="4533900"/>
            <a:chOff x="384" y="1008"/>
            <a:chExt cx="4992" cy="2856"/>
          </a:xfrm>
        </p:grpSpPr>
        <p:pic>
          <p:nvPicPr>
            <p:cNvPr id="34820" name="Picture 4" descr="sig_1800_2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152"/>
              <a:ext cx="4992" cy="2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1008" y="1008"/>
              <a:ext cx="3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Frequency of signals = 1800 Hz, Sampling frequency = 2000Hz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ED50-B99D-4FAA-9EA5-2624239E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F9375B74-C90E-462D-82D4-602AF0671838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0E7A1719-4B1F-4569-A73E-DA93999924D2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658359-F4FD-4EC2-BE8A-E11A0E11B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518" y="1267494"/>
            <a:ext cx="8612528" cy="427038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dirty="0"/>
              <a:t>Example: Aliasing of Sinusoidal Signals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19299" y="1694532"/>
            <a:ext cx="8153400" cy="4591050"/>
            <a:chOff x="336" y="1008"/>
            <a:chExt cx="5136" cy="2892"/>
          </a:xfrm>
        </p:grpSpPr>
        <p:pic>
          <p:nvPicPr>
            <p:cNvPr id="35844" name="Picture 4" descr="sig_2200_2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152"/>
              <a:ext cx="5136" cy="2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1008" y="1008"/>
              <a:ext cx="3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Frequency of signals = 2200 Hz, Sampling frequency = 2000Hz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EF59-109D-4064-B9DF-E6DCDC7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383C2200-0637-4874-A962-F8EF2704A2A0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0C369E8A-A0FC-48D4-AF3B-1BC1E6916B2A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C70FC4E-4C50-4380-8885-D9E105B3A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Unit 1 – Introduction to Digital Communication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427BE-5A03-438C-BE27-5E6437AB7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34988" indent="-534988" algn="just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of Sampling theorem</a:t>
                </a:r>
              </a:p>
              <a:p>
                <a:pPr marL="534988" indent="-534988" algn="just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Uniform and non-uniform quantization, </a:t>
                </a:r>
                <a:r>
                  <a:rPr lang="en-IN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companding</a:t>
                </a: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-Law and A-Law compandors</a:t>
                </a:r>
              </a:p>
              <a:p>
                <a:pPr marL="534988" indent="-534988" algn="just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and Analysis of PCM, DPCM, DM and ADM modulators and demodulators, S/N ratio for all modulation</a:t>
                </a:r>
              </a:p>
              <a:p>
                <a:pPr marL="534988" indent="-534988" algn="just">
                  <a:buFont typeface="Wingdings" panose="05000000000000000000" pitchFamily="2" charset="2"/>
                  <a:buChar char="§"/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coding: </a:t>
                </a: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NRZ, RZ, Manchester encoding, differential Manchester encoding, AMI coding, high density bipolar code, binary with n-zero substitution codes, Duo Binary pulse.</a:t>
                </a:r>
              </a:p>
              <a:p>
                <a:pPr marL="534988" indent="-534988" algn="just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</a:t>
                </a:r>
                <a:r>
                  <a:rPr lang="en-IN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ary</a:t>
                </a: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waveforms</a:t>
                </a:r>
              </a:p>
              <a:p>
                <a:pPr marL="534988" indent="-534988" algn="just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*Probability of error for PCM in AWGN Channel and other modulation techniques,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427BE-5A03-438C-BE27-5E6437AB7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 r="-1697" b="-2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381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Sampling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A71F0581-8F30-446F-B5CC-D42136F1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34903" y="1982885"/>
            <a:ext cx="3105478" cy="1973165"/>
          </a:xfrm>
          <a:prstGeom prst="rect">
            <a:avLst/>
          </a:prstGeom>
        </p:spPr>
      </p:pic>
      <p:cxnSp>
        <p:nvCxnSpPr>
          <p:cNvPr id="12" name="AutoShape 4">
            <a:extLst>
              <a:ext uri="{FF2B5EF4-FFF2-40B4-BE49-F238E27FC236}">
                <a16:creationId xmlns:a16="http://schemas.microsoft.com/office/drawing/2014/main" id="{366B8088-C26E-41AA-BFF0-61BE7F0B97A0}"/>
              </a:ext>
            </a:extLst>
          </p:cNvPr>
          <p:cNvCxnSpPr>
            <a:cxnSpLocks noChangeShapeType="1"/>
            <a:stCxn id="11" idx="3"/>
            <a:endCxn id="15" idx="2"/>
          </p:cNvCxnSpPr>
          <p:nvPr/>
        </p:nvCxnSpPr>
        <p:spPr bwMode="auto">
          <a:xfrm>
            <a:off x="4540381" y="2969468"/>
            <a:ext cx="806667" cy="24324"/>
          </a:xfrm>
          <a:prstGeom prst="straightConnector1">
            <a:avLst/>
          </a:prstGeom>
          <a:noFill/>
          <a:ln w="28575">
            <a:solidFill>
              <a:srgbClr val="660066"/>
            </a:solidFill>
            <a:round/>
            <a:headEnd/>
            <a:tailEnd type="arrow" w="med" len="lg"/>
          </a:ln>
        </p:spPr>
      </p:cxnSp>
      <p:cxnSp>
        <p:nvCxnSpPr>
          <p:cNvPr id="13" name="AutoShape 5">
            <a:extLst>
              <a:ext uri="{FF2B5EF4-FFF2-40B4-BE49-F238E27FC236}">
                <a16:creationId xmlns:a16="http://schemas.microsoft.com/office/drawing/2014/main" id="{8E8C1C4E-3214-452D-8824-59F5AF67D0C6}"/>
              </a:ext>
            </a:extLst>
          </p:cNvPr>
          <p:cNvCxnSpPr>
            <a:cxnSpLocks noChangeShapeType="1"/>
            <a:stCxn id="15" idx="6"/>
            <a:endCxn id="17" idx="1"/>
          </p:cNvCxnSpPr>
          <p:nvPr/>
        </p:nvCxnSpPr>
        <p:spPr bwMode="auto">
          <a:xfrm>
            <a:off x="5696052" y="2993792"/>
            <a:ext cx="675976" cy="0"/>
          </a:xfrm>
          <a:prstGeom prst="straightConnector1">
            <a:avLst/>
          </a:prstGeom>
          <a:noFill/>
          <a:ln w="25400">
            <a:solidFill>
              <a:srgbClr val="660066"/>
            </a:solidFill>
            <a:round/>
            <a:headEnd/>
            <a:tailEnd type="arrow" w="sm" len="lg"/>
          </a:ln>
        </p:spPr>
      </p:cxnSp>
      <p:cxnSp>
        <p:nvCxnSpPr>
          <p:cNvPr id="14" name="AutoShape 6">
            <a:extLst>
              <a:ext uri="{FF2B5EF4-FFF2-40B4-BE49-F238E27FC236}">
                <a16:creationId xmlns:a16="http://schemas.microsoft.com/office/drawing/2014/main" id="{10DA3682-733D-4E2A-8143-376919F3E2D8}"/>
              </a:ext>
            </a:extLst>
          </p:cNvPr>
          <p:cNvCxnSpPr>
            <a:cxnSpLocks noChangeShapeType="1"/>
            <a:stCxn id="16" idx="0"/>
            <a:endCxn id="15" idx="4"/>
          </p:cNvCxnSpPr>
          <p:nvPr/>
        </p:nvCxnSpPr>
        <p:spPr bwMode="auto">
          <a:xfrm flipV="1">
            <a:off x="5521550" y="3160287"/>
            <a:ext cx="0" cy="537427"/>
          </a:xfrm>
          <a:prstGeom prst="straightConnector1">
            <a:avLst/>
          </a:prstGeom>
          <a:noFill/>
          <a:ln w="25400">
            <a:solidFill>
              <a:srgbClr val="660066"/>
            </a:solidFill>
            <a:round/>
            <a:headEnd/>
            <a:tailEnd type="arrow" w="med" len="lg"/>
          </a:ln>
        </p:spPr>
      </p:cxnSp>
      <p:sp>
        <p:nvSpPr>
          <p:cNvPr id="15" name="AutoShape 7">
            <a:extLst>
              <a:ext uri="{FF2B5EF4-FFF2-40B4-BE49-F238E27FC236}">
                <a16:creationId xmlns:a16="http://schemas.microsoft.com/office/drawing/2014/main" id="{35828738-E58B-4A3A-B129-1D53C2E2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048" y="2827296"/>
            <a:ext cx="349004" cy="332991"/>
          </a:xfrm>
          <a:prstGeom prst="flowChartSummingJunction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2145FEB4-5A6A-42B3-82B7-FAA11F6F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1895" y="3697714"/>
            <a:ext cx="3799310" cy="241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C1580527-E20D-4630-8D2D-74053EB2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028" y="1947241"/>
            <a:ext cx="3292477" cy="209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3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Effect of increasing the sampling time period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E0772F6-7AC5-4974-8A9A-A5B97EB3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88885" y="1703248"/>
            <a:ext cx="3711575" cy="2511425"/>
          </a:xfrm>
          <a:prstGeom prst="rect">
            <a:avLst/>
          </a:prstGeom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FCC0B4C2-4C03-4DF2-9C8C-08AECFA8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813909" y="4007933"/>
            <a:ext cx="3711575" cy="2511425"/>
          </a:xfrm>
          <a:prstGeom prst="rect">
            <a:avLst/>
          </a:prstGeom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09655F5E-FD4E-48B2-B55B-E8BC336D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215499" y="4007933"/>
            <a:ext cx="3711575" cy="2511425"/>
          </a:xfrm>
          <a:prstGeom prst="rect">
            <a:avLst/>
          </a:prstGeom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DBAA141-A263-4DAB-B612-F9D6BAA6F57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787295" y="1717316"/>
            <a:ext cx="3711575" cy="2511425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51F191-BBF6-4568-B67E-D288356AC6EB}"/>
                  </a:ext>
                </a:extLst>
              </p14:cNvPr>
              <p14:cNvContentPartPr/>
              <p14:nvPr/>
            </p14:nvContentPartPr>
            <p14:xfrm>
              <a:off x="2827274" y="330563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51F191-BBF6-4568-B67E-D288356AC6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8634" y="32969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D8AECC-08F5-428D-8A9B-427C6EE9FC31}"/>
                  </a:ext>
                </a:extLst>
              </p14:cNvPr>
              <p14:cNvContentPartPr/>
              <p14:nvPr/>
            </p14:nvContentPartPr>
            <p14:xfrm>
              <a:off x="3291674" y="293987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D8AECC-08F5-428D-8A9B-427C6EE9FC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2674" y="2931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315F19-3A39-49FF-A0C2-9D2602921378}"/>
                  </a:ext>
                </a:extLst>
              </p14:cNvPr>
              <p14:cNvContentPartPr/>
              <p14:nvPr/>
            </p14:nvContentPartPr>
            <p14:xfrm>
              <a:off x="7272194" y="296795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315F19-3A39-49FF-A0C2-9D26029213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3554" y="29593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16F760-B87B-416F-8596-93D79B235F6F}"/>
                  </a:ext>
                </a:extLst>
              </p14:cNvPr>
              <p14:cNvContentPartPr/>
              <p14:nvPr/>
            </p14:nvContentPartPr>
            <p14:xfrm>
              <a:off x="3713594" y="573923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16F760-B87B-416F-8596-93D79B235F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4954" y="57305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3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2"/>
              <p:cNvSpPr txBox="1"/>
              <p:nvPr/>
            </p:nvSpPr>
            <p:spPr bwMode="auto">
              <a:xfrm>
                <a:off x="1097280" y="1927396"/>
                <a:ext cx="8383588" cy="27797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denote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ideal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sampled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signal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sampling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sampling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1927396"/>
                <a:ext cx="8383588" cy="2779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962400"/>
            <a:ext cx="8763000" cy="228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650D2-6EA8-496E-B4DA-A1C648CB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Process (maths)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F95B61-F3EA-4171-A616-27859A38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E8F1F843-7479-4774-9C83-8B86B57B4874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028DBBB-F062-4968-9AEF-6202789E13D3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AEFE862-62D7-4080-AC93-0031A8A2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4000" dirty="0"/>
              <a:t>Sampling Process (maths)</a:t>
            </a:r>
            <a:endParaRPr lang="en-US" sz="3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r="72678"/>
          <a:stretch/>
        </p:blipFill>
        <p:spPr bwMode="auto">
          <a:xfrm>
            <a:off x="7765065" y="1845755"/>
            <a:ext cx="2427960" cy="19805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257800" y="3276600"/>
            <a:ext cx="8382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4953000" y="3733800"/>
            <a:ext cx="1447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2153E6-7F3E-43B1-AB09-EF43C02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688881AF-F8A1-4BE3-BB04-6CC7EA052CF7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96F568A-1D98-4614-942C-81E2338986F4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73E2B93-BA4C-496D-9866-A81ACBB16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117D4E21-8367-4856-8AF5-8BBAB0009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8011"/>
          <a:stretch/>
        </p:blipFill>
        <p:spPr bwMode="auto">
          <a:xfrm>
            <a:off x="5868282" y="3918804"/>
            <a:ext cx="6221527" cy="1926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603FB60-D528-4A35-AFB5-3A8F81BEE048}"/>
              </a:ext>
            </a:extLst>
          </p:cNvPr>
          <p:cNvGrpSpPr/>
          <p:nvPr/>
        </p:nvGrpSpPr>
        <p:grpSpPr>
          <a:xfrm>
            <a:off x="8707514" y="2826858"/>
            <a:ext cx="267840" cy="127440"/>
            <a:chOff x="8707514" y="2826858"/>
            <a:chExt cx="2678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2032B8-F476-4C63-B0B5-44EFC0649A92}"/>
                    </a:ext>
                  </a:extLst>
                </p14:cNvPr>
                <p14:cNvContentPartPr/>
                <p14:nvPr/>
              </p14:nvContentPartPr>
              <p14:xfrm>
                <a:off x="8974994" y="282685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2032B8-F476-4C63-B0B5-44EFC0649A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65994" y="28182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6B6FAC-79B6-4FFB-907A-CA8B655985E7}"/>
                    </a:ext>
                  </a:extLst>
                </p14:cNvPr>
                <p14:cNvContentPartPr/>
                <p14:nvPr/>
              </p14:nvContentPartPr>
              <p14:xfrm>
                <a:off x="8707514" y="29539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6B6FAC-79B6-4FFB-907A-CA8B655985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8514" y="2945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/>
              <p:cNvSpPr txBox="1"/>
              <p:nvPr/>
            </p:nvSpPr>
            <p:spPr bwMode="auto">
              <a:xfrm>
                <a:off x="922391" y="1754317"/>
                <a:ext cx="11269609" cy="44214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:r>
                  <a:rPr lang="en-I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Using Fourier Transform we can write:</a:t>
                </a:r>
                <a:br>
                  <a:rPr lang="en-IN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)⇔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IN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IN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apply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Fourier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obtain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e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391" y="1754317"/>
                <a:ext cx="11269609" cy="4421400"/>
              </a:xfrm>
              <a:prstGeom prst="rect">
                <a:avLst/>
              </a:prstGeom>
              <a:blipFill>
                <a:blip r:embed="rId11"/>
                <a:stretch>
                  <a:fillRect l="-216" t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Math,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2"/>
              <p:cNvSpPr txBox="1"/>
              <p:nvPr/>
            </p:nvSpPr>
            <p:spPr bwMode="auto">
              <a:xfrm>
                <a:off x="1097280" y="1997164"/>
                <a:ext cx="9847385" cy="377248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IN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Substituting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into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rewrite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uniquely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determined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information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1997164"/>
                <a:ext cx="9847385" cy="3772485"/>
              </a:xfrm>
              <a:prstGeom prst="rect">
                <a:avLst/>
              </a:prstGeom>
              <a:blipFill>
                <a:blip r:embed="rId3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3B5361-7727-40C8-926F-1B32908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61AD646-A3BF-43A2-89BF-72239C1EB411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9E979DA-5052-4651-911F-F25204FF605E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69C00E-C550-404A-B1AF-72E6830C6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27" y="1285702"/>
            <a:ext cx="8978288" cy="427038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dirty="0"/>
              <a:t>Example: Aliasing of Sinusoidal Signals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1712740"/>
            <a:ext cx="7772400" cy="4572000"/>
            <a:chOff x="432" y="1008"/>
            <a:chExt cx="4896" cy="2880"/>
          </a:xfrm>
        </p:grpSpPr>
        <p:pic>
          <p:nvPicPr>
            <p:cNvPr id="31748" name="Picture 4" descr="sig_500_2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104"/>
              <a:ext cx="4896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1008" y="1008"/>
              <a:ext cx="3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Frequency of signals = 500 Hz, Sampling frequency = 2000Hz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D69F-1781-4D90-B781-91813226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A2360A5-4D12-4B1B-A94D-2F5EDBDEB1EE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8DB4114-3283-4A83-ADF6-25D9B3AC78D1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B0F63B-3275-43C2-BC09-28979C6CC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518" y="1217364"/>
            <a:ext cx="8415580" cy="427038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r>
              <a:rPr lang="en-US" dirty="0"/>
              <a:t>Example: Aliasing of Sinusoidal Signals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47049" y="1789513"/>
            <a:ext cx="7463440" cy="4406665"/>
            <a:chOff x="366" y="864"/>
            <a:chExt cx="4848" cy="3108"/>
          </a:xfrm>
        </p:grpSpPr>
        <p:pic>
          <p:nvPicPr>
            <p:cNvPr id="32772" name="Picture 4" descr="sig_1100_2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" y="912"/>
              <a:ext cx="4848" cy="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1008" y="864"/>
              <a:ext cx="3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itchFamily="18" charset="0"/>
                </a:rPr>
                <a:t>Frequency of signals = 1100 Hz, Sampling frequency = 2000Hz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4C3D-470B-4B4D-A804-3B9E469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4246E6F1-CB03-418D-80DF-9070B570F8DF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July 2020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8596028F-9399-405F-9527-EFBBC8E10BC0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6200778-FA75-49DB-A427-F59AFF6ED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524</Words>
  <Application>Microsoft Office PowerPoint</Application>
  <PresentationFormat>Widescreen</PresentationFormat>
  <Paragraphs>74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Times New Roman</vt:lpstr>
      <vt:lpstr>Wingdings</vt:lpstr>
      <vt:lpstr>Retrospect</vt:lpstr>
      <vt:lpstr>ETEC-303 Digital Communication Lecture - 2</vt:lpstr>
      <vt:lpstr>Unit 1 – Introduction to Digital Communication</vt:lpstr>
      <vt:lpstr>Sampling</vt:lpstr>
      <vt:lpstr>Effect of increasing the sampling time period</vt:lpstr>
      <vt:lpstr>Sampling Process (maths)</vt:lpstr>
      <vt:lpstr>Sampling Process (maths)</vt:lpstr>
      <vt:lpstr>Math, cont.</vt:lpstr>
      <vt:lpstr>Example: Aliasing of Sinusoidal Signals</vt:lpstr>
      <vt:lpstr>Example: Aliasing of Sinusoidal Signals</vt:lpstr>
      <vt:lpstr>Example: Aliasing of Sinusoidal Signals</vt:lpstr>
      <vt:lpstr>Example: Aliasing of Sinusoidal Signals</vt:lpstr>
      <vt:lpstr>Example: Aliasing of Sinusoidal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ETEC-303 Digital Communication Lecture - 2</dc:title>
  <dc:creator>Mr. Abhishek Gagneja</dc:creator>
  <cp:lastModifiedBy>Mr. Abhishek Gagneja</cp:lastModifiedBy>
  <cp:revision>16</cp:revision>
  <dcterms:created xsi:type="dcterms:W3CDTF">2020-07-20T15:54:59Z</dcterms:created>
  <dcterms:modified xsi:type="dcterms:W3CDTF">2020-07-27T05:32:56Z</dcterms:modified>
</cp:coreProperties>
</file>