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373" r:id="rId3"/>
    <p:sldId id="380" r:id="rId4"/>
    <p:sldId id="375" r:id="rId5"/>
    <p:sldId id="376" r:id="rId6"/>
    <p:sldId id="377" r:id="rId7"/>
    <p:sldId id="378" r:id="rId8"/>
    <p:sldId id="379" r:id="rId9"/>
    <p:sldId id="385" r:id="rId10"/>
    <p:sldId id="3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DC0C1-008D-42A6-B129-752E26ADFFAF}" type="datetimeFigureOut">
              <a:rPr lang="en-IN" smtClean="0"/>
              <a:t>24-07-2020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87523-6CBC-413E-9875-22E685F89D14}" type="slidenum">
              <a:rPr lang="en-IN" smtClean="0"/>
              <a:t>‹#›</a:t>
            </a:fld>
            <a:endParaRPr lang="en-IN"/>
          </a:p>
        </p:txBody>
      </p:sp>
    </p:spTree>
    <p:extLst>
      <p:ext uri="{BB962C8B-B14F-4D97-AF65-F5344CB8AC3E}">
        <p14:creationId xmlns:p14="http://schemas.microsoft.com/office/powerpoint/2010/main" val="277213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3B351FA-432A-436E-8C17-D3407A775A94}" type="slidenum">
              <a:rPr lang="en-US" altLang="en-US">
                <a:solidFill>
                  <a:prstClr val="black"/>
                </a:solidFill>
              </a:rPr>
              <a:pPr/>
              <a:t>2</a:t>
            </a:fld>
            <a:endParaRPr lang="en-US" altLang="en-US">
              <a:solidFill>
                <a:prstClr val="black"/>
              </a:solidFill>
            </a:endParaRPr>
          </a:p>
        </p:txBody>
      </p:sp>
      <p:sp>
        <p:nvSpPr>
          <p:cNvPr id="48131" name="Rectangle 2"/>
          <p:cNvSpPr>
            <a:spLocks noGrp="1" noRot="1" noChangeAspect="1" noChangeArrowheads="1" noTextEdit="1"/>
          </p:cNvSpPr>
          <p:nvPr>
            <p:ph type="sldImg"/>
          </p:nvPr>
        </p:nvSpPr>
        <p:spPr>
          <a:xfrm>
            <a:off x="358775" y="663575"/>
            <a:ext cx="6294438" cy="3541713"/>
          </a:xfrm>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E3B351FA-432A-436E-8C17-D3407A775A94}" type="slidenum">
              <a:rPr lang="en-US" altLang="en-US">
                <a:solidFill>
                  <a:prstClr val="black"/>
                </a:solidFill>
              </a:rPr>
              <a:pPr/>
              <a:t>3</a:t>
            </a:fld>
            <a:endParaRPr lang="en-US" altLang="en-US">
              <a:solidFill>
                <a:prstClr val="black"/>
              </a:solidFill>
            </a:endParaRPr>
          </a:p>
        </p:txBody>
      </p:sp>
      <p:sp>
        <p:nvSpPr>
          <p:cNvPr id="48131" name="Rectangle 2"/>
          <p:cNvSpPr>
            <a:spLocks noGrp="1" noRot="1" noChangeAspect="1" noChangeArrowheads="1" noTextEdit="1"/>
          </p:cNvSpPr>
          <p:nvPr>
            <p:ph type="sldImg"/>
          </p:nvPr>
        </p:nvSpPr>
        <p:spPr>
          <a:xfrm>
            <a:off x="358775" y="663575"/>
            <a:ext cx="6294438" cy="3541713"/>
          </a:xfrm>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itchFamily="18" charset="0"/>
            </a:endParaRPr>
          </a:p>
        </p:txBody>
      </p:sp>
    </p:spTree>
    <p:extLst>
      <p:ext uri="{BB962C8B-B14F-4D97-AF65-F5344CB8AC3E}">
        <p14:creationId xmlns:p14="http://schemas.microsoft.com/office/powerpoint/2010/main" val="1087578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D461FD4F-EEBB-419B-95A2-D4EEB1AADA1F}" type="slidenum">
              <a:rPr lang="en-US" altLang="en-US">
                <a:solidFill>
                  <a:prstClr val="black"/>
                </a:solidFill>
              </a:rPr>
              <a:pPr/>
              <a:t>5</a:t>
            </a:fld>
            <a:endParaRPr lang="en-US" altLang="en-US">
              <a:solidFill>
                <a:prstClr val="black"/>
              </a:solidFill>
            </a:endParaRPr>
          </a:p>
        </p:txBody>
      </p:sp>
      <p:sp>
        <p:nvSpPr>
          <p:cNvPr id="49155" name="Rectangle 2"/>
          <p:cNvSpPr>
            <a:spLocks noGrp="1" noRot="1" noChangeAspect="1" noChangeArrowheads="1" noTextEdit="1"/>
          </p:cNvSpPr>
          <p:nvPr>
            <p:ph type="sldImg"/>
          </p:nvPr>
        </p:nvSpPr>
        <p:spPr>
          <a:xfrm>
            <a:off x="358775" y="663575"/>
            <a:ext cx="6294438" cy="3541713"/>
          </a:xfrm>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85494E42-E417-4863-AFEB-BDB9E4E37AAC}" type="slidenum">
              <a:rPr lang="en-US" altLang="en-US">
                <a:solidFill>
                  <a:prstClr val="black"/>
                </a:solidFill>
              </a:rPr>
              <a:pPr/>
              <a:t>6</a:t>
            </a:fld>
            <a:endParaRPr lang="en-US" altLang="en-US">
              <a:solidFill>
                <a:prstClr val="black"/>
              </a:solidFill>
            </a:endParaRPr>
          </a:p>
        </p:txBody>
      </p:sp>
      <p:sp>
        <p:nvSpPr>
          <p:cNvPr id="50179" name="Rectangle 2"/>
          <p:cNvSpPr>
            <a:spLocks noGrp="1" noRot="1" noChangeAspect="1" noChangeArrowheads="1" noTextEdit="1"/>
          </p:cNvSpPr>
          <p:nvPr>
            <p:ph type="sldImg"/>
          </p:nvPr>
        </p:nvSpPr>
        <p:spPr>
          <a:xfrm>
            <a:off x="358775" y="663575"/>
            <a:ext cx="6294438" cy="3541713"/>
          </a:xfrm>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72C406B3-D3A3-4A38-9DF4-D412D221E65E}" type="slidenum">
              <a:rPr lang="en-US" altLang="en-US">
                <a:solidFill>
                  <a:prstClr val="black"/>
                </a:solidFill>
              </a:rPr>
              <a:pPr/>
              <a:t>7</a:t>
            </a:fld>
            <a:endParaRPr lang="en-US" altLang="en-US">
              <a:solidFill>
                <a:prstClr val="black"/>
              </a:solidFill>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altLang="en-US">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648FD68-72FD-4FF0-B380-E904A7AB2E91}" type="slidenum">
              <a:rPr lang="en-US" altLang="en-US">
                <a:solidFill>
                  <a:prstClr val="black"/>
                </a:solidFill>
              </a:rPr>
              <a:pPr/>
              <a:t>8</a:t>
            </a:fld>
            <a:endParaRPr lang="en-US" altLang="en-US">
              <a:solidFill>
                <a:prstClr val="black"/>
              </a:solidFill>
            </a:endParaRPr>
          </a:p>
        </p:txBody>
      </p:sp>
      <p:sp>
        <p:nvSpPr>
          <p:cNvPr id="52227" name="Rectangle 2"/>
          <p:cNvSpPr>
            <a:spLocks noGrp="1" noRot="1" noChangeAspect="1" noChangeArrowheads="1" noTextEdit="1"/>
          </p:cNvSpPr>
          <p:nvPr>
            <p:ph type="sldImg"/>
          </p:nvPr>
        </p:nvSpPr>
        <p:spPr>
          <a:xfrm>
            <a:off x="358775" y="663575"/>
            <a:ext cx="6294438" cy="3541713"/>
          </a:xfrm>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en-US">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2923290E-A71D-44B6-88A3-277583057C8D}" type="slidenum">
              <a:rPr lang="en-US" altLang="en-US">
                <a:solidFill>
                  <a:prstClr val="black"/>
                </a:solidFill>
              </a:rPr>
              <a:pPr/>
              <a:t>9</a:t>
            </a:fld>
            <a:endParaRPr lang="en-US" altLang="en-US">
              <a:solidFill>
                <a:prstClr val="black"/>
              </a:solidFill>
            </a:endParaRPr>
          </a:p>
        </p:txBody>
      </p:sp>
      <p:sp>
        <p:nvSpPr>
          <p:cNvPr id="58371" name="Rectangle 2"/>
          <p:cNvSpPr>
            <a:spLocks noGrp="1" noRot="1" noChangeAspect="1" noChangeArrowheads="1" noTextEdit="1"/>
          </p:cNvSpPr>
          <p:nvPr>
            <p:ph type="sldImg"/>
          </p:nvPr>
        </p:nvSpPr>
        <p:spPr>
          <a:xfrm>
            <a:off x="411163" y="696913"/>
            <a:ext cx="6192837" cy="3484562"/>
          </a:xfrm>
          <a:ln/>
        </p:spPr>
      </p:sp>
      <p:sp>
        <p:nvSpPr>
          <p:cNvPr id="58372" name="Rectangle 3"/>
          <p:cNvSpPr>
            <a:spLocks noGrp="1" noChangeArrowheads="1"/>
          </p:cNvSpPr>
          <p:nvPr>
            <p:ph type="body" idx="1"/>
          </p:nvPr>
        </p:nvSpPr>
        <p:spPr>
          <a:xfrm>
            <a:off x="936344" y="4416426"/>
            <a:ext cx="5137714" cy="4183063"/>
          </a:xfrm>
          <a:noFill/>
          <a:ln/>
        </p:spPr>
        <p:txBody>
          <a:bodyPr/>
          <a:lstStyle/>
          <a:p>
            <a:pPr eaLnBrk="1" hangingPunct="1"/>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71D087-D658-4E35-BAE2-0B4885607415}" type="datetime3">
              <a:rPr lang="en-US" smtClean="0"/>
              <a:t>24 July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BBBA-3EAF-4479-B790-AA62CE9E78CB}"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5719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F767C8-99B8-4658-B787-C40A3D88B78D}" type="datetime3">
              <a:rPr lang="en-US" smtClean="0"/>
              <a:t>24 July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BBBA-3EAF-4479-B790-AA62CE9E78CB}" type="slidenum">
              <a:rPr lang="en-US" smtClean="0"/>
              <a:t>‹#›</a:t>
            </a:fld>
            <a:endParaRPr lang="en-US"/>
          </a:p>
        </p:txBody>
      </p:sp>
    </p:spTree>
    <p:extLst>
      <p:ext uri="{BB962C8B-B14F-4D97-AF65-F5344CB8AC3E}">
        <p14:creationId xmlns:p14="http://schemas.microsoft.com/office/powerpoint/2010/main" val="183145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2A0F4-0E88-4DFB-9D5E-8629D5E9418C}" type="datetime3">
              <a:rPr lang="en-US" smtClean="0"/>
              <a:t>24 July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BBBA-3EAF-4479-B790-AA62CE9E78CB}" type="slidenum">
              <a:rPr lang="en-US" smtClean="0"/>
              <a:t>‹#›</a:t>
            </a:fld>
            <a:endParaRPr lang="en-US"/>
          </a:p>
        </p:txBody>
      </p:sp>
    </p:spTree>
    <p:extLst>
      <p:ext uri="{BB962C8B-B14F-4D97-AF65-F5344CB8AC3E}">
        <p14:creationId xmlns:p14="http://schemas.microsoft.com/office/powerpoint/2010/main" val="1865612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88E02-7E35-4F4E-9666-1F36FF936F41}" type="datetime3">
              <a:rPr lang="en-US" smtClean="0"/>
              <a:t>24 July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BBBA-3EAF-4479-B790-AA62CE9E78CB}" type="slidenum">
              <a:rPr lang="en-US" smtClean="0"/>
              <a:t>‹#›</a:t>
            </a:fld>
            <a:endParaRPr lang="en-US"/>
          </a:p>
        </p:txBody>
      </p:sp>
    </p:spTree>
    <p:extLst>
      <p:ext uri="{BB962C8B-B14F-4D97-AF65-F5344CB8AC3E}">
        <p14:creationId xmlns:p14="http://schemas.microsoft.com/office/powerpoint/2010/main" val="152108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BF90E-31F2-49B4-B5EE-C85880D0DD9F}" type="datetime3">
              <a:rPr lang="en-US" smtClean="0"/>
              <a:t>24 July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4BBBA-3EAF-4479-B790-AA62CE9E78CB}"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497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7"/>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E61F3-7877-4426-80BB-9D47C365BD4D}" type="datetime3">
              <a:rPr lang="en-US" smtClean="0"/>
              <a:t>24 July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4BBBA-3EAF-4479-B790-AA62CE9E78CB}" type="slidenum">
              <a:rPr lang="en-US" smtClean="0"/>
              <a:t>‹#›</a:t>
            </a:fld>
            <a:endParaRPr lang="en-US"/>
          </a:p>
        </p:txBody>
      </p:sp>
    </p:spTree>
    <p:extLst>
      <p:ext uri="{BB962C8B-B14F-4D97-AF65-F5344CB8AC3E}">
        <p14:creationId xmlns:p14="http://schemas.microsoft.com/office/powerpoint/2010/main" val="211144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DA5F48-2088-49E7-A6F4-C4FCF1D764D7}" type="datetime3">
              <a:rPr lang="en-US" smtClean="0"/>
              <a:t>24 July 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4BBBA-3EAF-4479-B790-AA62CE9E78CB}" type="slidenum">
              <a:rPr lang="en-US" smtClean="0"/>
              <a:t>‹#›</a:t>
            </a:fld>
            <a:endParaRPr lang="en-US"/>
          </a:p>
        </p:txBody>
      </p:sp>
    </p:spTree>
    <p:extLst>
      <p:ext uri="{BB962C8B-B14F-4D97-AF65-F5344CB8AC3E}">
        <p14:creationId xmlns:p14="http://schemas.microsoft.com/office/powerpoint/2010/main" val="68207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CDED64-14B5-4F35-8837-F824F14214EF}" type="datetime3">
              <a:rPr lang="en-US" smtClean="0"/>
              <a:t>24 July 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4BBBA-3EAF-4479-B790-AA62CE9E78CB}" type="slidenum">
              <a:rPr lang="en-US" smtClean="0"/>
              <a:t>‹#›</a:t>
            </a:fld>
            <a:endParaRPr lang="en-US"/>
          </a:p>
        </p:txBody>
      </p:sp>
    </p:spTree>
    <p:extLst>
      <p:ext uri="{BB962C8B-B14F-4D97-AF65-F5344CB8AC3E}">
        <p14:creationId xmlns:p14="http://schemas.microsoft.com/office/powerpoint/2010/main" val="122462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60E79D-2A24-49F6-B20F-4F65087B5735}" type="datetime3">
              <a:rPr lang="en-US" smtClean="0"/>
              <a:t>24 July 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5F4BBBA-3EAF-4479-B790-AA62CE9E78CB}" type="slidenum">
              <a:rPr lang="en-US" smtClean="0"/>
              <a:t>‹#›</a:t>
            </a:fld>
            <a:endParaRPr lang="en-US"/>
          </a:p>
        </p:txBody>
      </p:sp>
    </p:spTree>
    <p:extLst>
      <p:ext uri="{BB962C8B-B14F-4D97-AF65-F5344CB8AC3E}">
        <p14:creationId xmlns:p14="http://schemas.microsoft.com/office/powerpoint/2010/main" val="410747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6910A5F4-30EA-4015-9B99-9B57B28A0B45}" type="datetime3">
              <a:rPr lang="en-US" smtClean="0"/>
              <a:t>24 July 2020</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F4BBBA-3EAF-4479-B790-AA62CE9E78CB}" type="slidenum">
              <a:rPr lang="en-US" smtClean="0"/>
              <a:t>‹#›</a:t>
            </a:fld>
            <a:endParaRPr lang="en-US"/>
          </a:p>
        </p:txBody>
      </p:sp>
    </p:spTree>
    <p:extLst>
      <p:ext uri="{BB962C8B-B14F-4D97-AF65-F5344CB8AC3E}">
        <p14:creationId xmlns:p14="http://schemas.microsoft.com/office/powerpoint/2010/main" val="3087706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B5471F-24D0-4139-B575-D2DAB1A7DD12}" type="datetime3">
              <a:rPr lang="en-US" smtClean="0"/>
              <a:t>24 July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4BBBA-3EAF-4479-B790-AA62CE9E78CB}" type="slidenum">
              <a:rPr lang="en-US" smtClean="0"/>
              <a:t>‹#›</a:t>
            </a:fld>
            <a:endParaRPr lang="en-US"/>
          </a:p>
        </p:txBody>
      </p:sp>
    </p:spTree>
    <p:extLst>
      <p:ext uri="{BB962C8B-B14F-4D97-AF65-F5344CB8AC3E}">
        <p14:creationId xmlns:p14="http://schemas.microsoft.com/office/powerpoint/2010/main" val="3064033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45896A69-F942-4D65-B5F8-467D161789BE}" type="datetime3">
              <a:rPr lang="en-US" smtClean="0"/>
              <a:t>24 July 2020</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15F4BBBA-3EAF-4479-B790-AA62CE9E78C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292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image" Target="../media/image14.wmf"/><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3.wmf"/><Relationship Id="rId4" Type="http://schemas.openxmlformats.org/officeDocument/2006/relationships/image" Target="../media/image1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2383564"/>
            <a:ext cx="8686800" cy="1828799"/>
          </a:xfrm>
        </p:spPr>
        <p:txBody>
          <a:bodyPr>
            <a:normAutofit fontScale="90000"/>
          </a:bodyPr>
          <a:lstStyle/>
          <a:p>
            <a:pPr algn="ctr"/>
            <a:r>
              <a:rPr lang="en-US" dirty="0"/>
              <a:t>ETEC-303</a:t>
            </a:r>
            <a:br>
              <a:rPr lang="en-US" dirty="0"/>
            </a:br>
            <a:r>
              <a:rPr lang="en-US" dirty="0"/>
              <a:t>Digital Communication</a:t>
            </a:r>
            <a:br>
              <a:rPr lang="en-US" dirty="0"/>
            </a:br>
            <a:r>
              <a:rPr lang="en-US" dirty="0"/>
              <a:t>Lecture - 3</a:t>
            </a:r>
          </a:p>
        </p:txBody>
      </p:sp>
      <p:pic>
        <p:nvPicPr>
          <p:cNvPr id="1026" name="Picture 2"/>
          <p:cNvPicPr>
            <a:picLocks noChangeAspect="1" noChangeArrowheads="1"/>
          </p:cNvPicPr>
          <p:nvPr/>
        </p:nvPicPr>
        <p:blipFill rotWithShape="1">
          <a:blip r:embed="rId2" cstate="print"/>
          <a:srcRect r="26724"/>
          <a:stretch/>
        </p:blipFill>
        <p:spPr bwMode="auto">
          <a:xfrm>
            <a:off x="1752600" y="84579"/>
            <a:ext cx="6553200" cy="1175273"/>
          </a:xfrm>
          <a:prstGeom prst="rect">
            <a:avLst/>
          </a:prstGeom>
          <a:noFill/>
          <a:ln w="9525">
            <a:noFill/>
            <a:miter lim="800000"/>
            <a:headEnd/>
            <a:tailEnd/>
          </a:ln>
        </p:spPr>
      </p:pic>
      <p:sp>
        <p:nvSpPr>
          <p:cNvPr id="4" name="TextBox 3">
            <a:extLst>
              <a:ext uri="{FF2B5EF4-FFF2-40B4-BE49-F238E27FC236}">
                <a16:creationId xmlns:a16="http://schemas.microsoft.com/office/drawing/2014/main" id="{3C2D83CC-2C92-4E8D-B580-ABD16056202D}"/>
              </a:ext>
            </a:extLst>
          </p:cNvPr>
          <p:cNvSpPr txBox="1"/>
          <p:nvPr/>
        </p:nvSpPr>
        <p:spPr>
          <a:xfrm>
            <a:off x="9095218" y="4747410"/>
            <a:ext cx="3042044" cy="95410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Instructor: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Abhishek Gagneja</a:t>
            </a:r>
          </a:p>
        </p:txBody>
      </p:sp>
      <p:sp>
        <p:nvSpPr>
          <p:cNvPr id="8" name="Date Placeholder 7">
            <a:extLst>
              <a:ext uri="{FF2B5EF4-FFF2-40B4-BE49-F238E27FC236}">
                <a16:creationId xmlns:a16="http://schemas.microsoft.com/office/drawing/2014/main" id="{437B2A27-2972-4645-9ACB-5C73816C7262}"/>
              </a:ext>
            </a:extLst>
          </p:cNvPr>
          <p:cNvSpPr>
            <a:spLocks noGrp="1"/>
          </p:cNvSpPr>
          <p:nvPr>
            <p:ph type="dt" sz="half" idx="10"/>
          </p:nvPr>
        </p:nvSpPr>
        <p:spPr>
          <a:xfrm>
            <a:off x="1687270" y="6459786"/>
            <a:ext cx="1854203"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C6ACD17-AFBB-46AF-B3A9-306A170A1DB2}" type="datetime3">
              <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24 July 2020</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 name="Slide Number Placeholder 9">
            <a:extLst>
              <a:ext uri="{FF2B5EF4-FFF2-40B4-BE49-F238E27FC236}">
                <a16:creationId xmlns:a16="http://schemas.microsoft.com/office/drawing/2014/main" id="{EA5FC966-FE56-4465-AC76-0C884B28A773}"/>
              </a:ext>
            </a:extLst>
          </p:cNvPr>
          <p:cNvSpPr>
            <a:spLocks noGrp="1"/>
          </p:cNvSpPr>
          <p:nvPr>
            <p:ph type="sldNum" sz="quarter" idx="12"/>
          </p:nvPr>
        </p:nvSpPr>
        <p:spPr>
          <a:xfrm>
            <a:off x="9455382" y="6459786"/>
            <a:ext cx="98401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5F4BBBA-3EAF-4479-B790-AA62CE9E78CB}" type="slidenum">
              <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1" name="Footer Placeholder 6">
            <a:extLst>
              <a:ext uri="{FF2B5EF4-FFF2-40B4-BE49-F238E27FC236}">
                <a16:creationId xmlns:a16="http://schemas.microsoft.com/office/drawing/2014/main" id="{BD1D0636-24E0-4045-96CD-9DE0C17B8846}"/>
              </a:ext>
            </a:extLst>
          </p:cNvPr>
          <p:cNvSpPr txBox="1">
            <a:spLocks/>
          </p:cNvSpPr>
          <p:nvPr/>
        </p:nvSpPr>
        <p:spPr>
          <a:xfrm>
            <a:off x="4201720" y="6459785"/>
            <a:ext cx="3788561"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rPr>
              <a:t>Digital Communication Slides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2"/>
          <p:cNvSpPr>
            <a:spLocks noGrp="1" noChangeArrowheads="1"/>
          </p:cNvSpPr>
          <p:nvPr>
            <p:ph type="title"/>
          </p:nvPr>
        </p:nvSpPr>
        <p:spPr>
          <a:xfrm>
            <a:off x="1263748" y="1047138"/>
            <a:ext cx="8229600" cy="636587"/>
          </a:xfrm>
        </p:spPr>
        <p:txBody>
          <a:bodyPr/>
          <a:lstStyle/>
          <a:p>
            <a:pPr eaLnBrk="1" hangingPunct="1">
              <a:defRPr/>
            </a:pPr>
            <a:r>
              <a:rPr lang="en-US" altLang="zh-CN" sz="2500" dirty="0">
                <a:latin typeface="Arial Black" pitchFamily="34" charset="0"/>
                <a:ea typeface="SimSun" pitchFamily="2" charset="-122"/>
              </a:rPr>
              <a:t>Summary Of Sampling</a:t>
            </a:r>
          </a:p>
        </p:txBody>
      </p:sp>
      <p:sp>
        <p:nvSpPr>
          <p:cNvPr id="9222" name="Rectangle 3"/>
          <p:cNvSpPr>
            <a:spLocks noGrp="1" noChangeArrowheads="1"/>
          </p:cNvSpPr>
          <p:nvPr>
            <p:ph type="body" idx="1"/>
          </p:nvPr>
        </p:nvSpPr>
        <p:spPr>
          <a:xfrm>
            <a:off x="1376290" y="1708638"/>
            <a:ext cx="8382000" cy="5090136"/>
          </a:xfrm>
        </p:spPr>
        <p:txBody>
          <a:bodyPr>
            <a:normAutofit/>
          </a:bodyPr>
          <a:lstStyle/>
          <a:p>
            <a:pPr eaLnBrk="1" hangingPunct="1"/>
            <a:r>
              <a:rPr lang="en-US" altLang="zh-CN" b="1" dirty="0">
                <a:ea typeface="SimSun" pitchFamily="2" charset="-122"/>
              </a:rPr>
              <a:t>Ideal Sampling </a:t>
            </a:r>
          </a:p>
          <a:p>
            <a:pPr eaLnBrk="1" hangingPunct="1">
              <a:buFont typeface="Wingdings" pitchFamily="2" charset="2"/>
              <a:buNone/>
            </a:pPr>
            <a:r>
              <a:rPr lang="en-US" altLang="zh-CN" b="1" dirty="0">
                <a:ea typeface="SimSun" pitchFamily="2" charset="-122"/>
              </a:rPr>
              <a:t>	(or Impulse Sampling)</a:t>
            </a:r>
            <a:endParaRPr lang="en-US" altLang="zh-CN" dirty="0">
              <a:ea typeface="SimSun" pitchFamily="2" charset="-122"/>
            </a:endParaRPr>
          </a:p>
          <a:p>
            <a:pPr eaLnBrk="1" hangingPunct="1"/>
            <a:endParaRPr lang="en-US" altLang="zh-CN" b="1" dirty="0">
              <a:ea typeface="SimSun" pitchFamily="2" charset="-122"/>
            </a:endParaRPr>
          </a:p>
          <a:p>
            <a:pPr eaLnBrk="1" hangingPunct="1"/>
            <a:r>
              <a:rPr lang="en-US" altLang="zh-CN" b="1" dirty="0">
                <a:ea typeface="SimSun" pitchFamily="2" charset="-122"/>
              </a:rPr>
              <a:t>Natural Sampling </a:t>
            </a:r>
          </a:p>
          <a:p>
            <a:pPr eaLnBrk="1" hangingPunct="1">
              <a:buFont typeface="Wingdings" pitchFamily="2" charset="2"/>
              <a:buNone/>
            </a:pPr>
            <a:r>
              <a:rPr lang="en-US" altLang="zh-CN" b="1" dirty="0">
                <a:ea typeface="SimSun" pitchFamily="2" charset="-122"/>
              </a:rPr>
              <a:t>	(or Gating)</a:t>
            </a:r>
            <a:endParaRPr lang="en-US" altLang="zh-CN" dirty="0">
              <a:ea typeface="SimSun" pitchFamily="2" charset="-122"/>
            </a:endParaRPr>
          </a:p>
          <a:p>
            <a:pPr eaLnBrk="1" hangingPunct="1"/>
            <a:endParaRPr lang="en-US" altLang="zh-CN" dirty="0">
              <a:ea typeface="SimSun" pitchFamily="2" charset="-122"/>
            </a:endParaRPr>
          </a:p>
          <a:p>
            <a:pPr eaLnBrk="1" hangingPunct="1"/>
            <a:endParaRPr lang="en-US" altLang="zh-CN" b="1" dirty="0">
              <a:ea typeface="SimSun" pitchFamily="2" charset="-122"/>
            </a:endParaRPr>
          </a:p>
          <a:p>
            <a:pPr eaLnBrk="1" hangingPunct="1"/>
            <a:r>
              <a:rPr lang="en-US" altLang="zh-CN" b="1" dirty="0">
                <a:ea typeface="SimSun" pitchFamily="2" charset="-122"/>
              </a:rPr>
              <a:t>Flat-Top Sampling</a:t>
            </a:r>
            <a:endParaRPr lang="en-US" altLang="zh-CN" dirty="0">
              <a:ea typeface="SimSun" pitchFamily="2" charset="-122"/>
            </a:endParaRPr>
          </a:p>
          <a:p>
            <a:pPr eaLnBrk="1" hangingPunct="1"/>
            <a:r>
              <a:rPr lang="en-US" altLang="zh-CN" b="1" dirty="0">
                <a:ea typeface="SimSun" pitchFamily="2" charset="-122"/>
              </a:rPr>
              <a:t>For all sampling techniques</a:t>
            </a:r>
          </a:p>
          <a:p>
            <a:pPr lvl="1" eaLnBrk="1" hangingPunct="1"/>
            <a:r>
              <a:rPr lang="en-US" altLang="zh-CN" sz="2000" dirty="0">
                <a:solidFill>
                  <a:srgbClr val="300038"/>
                </a:solidFill>
                <a:ea typeface="SimSun" pitchFamily="2" charset="-122"/>
              </a:rPr>
              <a:t>If </a:t>
            </a:r>
            <a:r>
              <a:rPr lang="en-US" altLang="zh-CN" sz="2000" i="1" dirty="0">
                <a:solidFill>
                  <a:srgbClr val="300038"/>
                </a:solidFill>
                <a:ea typeface="SimSun" pitchFamily="2" charset="-122"/>
              </a:rPr>
              <a:t>fs &gt; 2B then we can recover x(t) </a:t>
            </a:r>
            <a:r>
              <a:rPr lang="en-US" altLang="zh-CN" sz="2000" i="1" dirty="0">
                <a:solidFill>
                  <a:schemeClr val="hlink"/>
                </a:solidFill>
                <a:ea typeface="SimSun" pitchFamily="2" charset="-122"/>
              </a:rPr>
              <a:t>exactly</a:t>
            </a:r>
          </a:p>
          <a:p>
            <a:pPr lvl="1" eaLnBrk="1" hangingPunct="1"/>
            <a:r>
              <a:rPr lang="en-US" altLang="zh-CN" sz="2000" dirty="0">
                <a:solidFill>
                  <a:srgbClr val="300038"/>
                </a:solidFill>
                <a:ea typeface="SimSun" pitchFamily="2" charset="-122"/>
              </a:rPr>
              <a:t>If </a:t>
            </a:r>
            <a:r>
              <a:rPr lang="en-US" altLang="zh-CN" sz="2000" i="1" dirty="0">
                <a:solidFill>
                  <a:srgbClr val="300038"/>
                </a:solidFill>
                <a:ea typeface="SimSun" pitchFamily="2" charset="-122"/>
              </a:rPr>
              <a:t>fs &lt; 2B</a:t>
            </a:r>
            <a:r>
              <a:rPr lang="en-US" altLang="zh-CN" sz="2000" dirty="0">
                <a:solidFill>
                  <a:srgbClr val="300038"/>
                </a:solidFill>
                <a:ea typeface="SimSun" pitchFamily="2" charset="-122"/>
              </a:rPr>
              <a:t>) </a:t>
            </a:r>
            <a:r>
              <a:rPr lang="en-US" altLang="zh-CN" sz="2000" b="1" i="1" dirty="0">
                <a:solidFill>
                  <a:schemeClr val="hlink"/>
                </a:solidFill>
                <a:ea typeface="SimSun" pitchFamily="2" charset="-122"/>
              </a:rPr>
              <a:t>spectral overlapping</a:t>
            </a:r>
            <a:r>
              <a:rPr lang="en-US" altLang="zh-CN" sz="2000" b="1" i="1" dirty="0">
                <a:solidFill>
                  <a:srgbClr val="300038"/>
                </a:solidFill>
                <a:ea typeface="SimSun" pitchFamily="2" charset="-122"/>
              </a:rPr>
              <a:t> </a:t>
            </a:r>
            <a:r>
              <a:rPr lang="en-US" altLang="zh-CN" sz="2000" dirty="0">
                <a:solidFill>
                  <a:srgbClr val="300038"/>
                </a:solidFill>
                <a:ea typeface="SimSun" pitchFamily="2" charset="-122"/>
              </a:rPr>
              <a:t>known as </a:t>
            </a:r>
            <a:r>
              <a:rPr lang="en-US" altLang="zh-CN" sz="2000" b="1" i="1" dirty="0">
                <a:solidFill>
                  <a:schemeClr val="hlink"/>
                </a:solidFill>
                <a:ea typeface="SimSun" pitchFamily="2" charset="-122"/>
              </a:rPr>
              <a:t>a</a:t>
            </a:r>
            <a:r>
              <a:rPr lang="en-US" altLang="zh-CN" sz="2000" b="1" dirty="0">
                <a:solidFill>
                  <a:schemeClr val="hlink"/>
                </a:solidFill>
                <a:ea typeface="SimSun" pitchFamily="2" charset="-122"/>
              </a:rPr>
              <a:t>liasing</a:t>
            </a:r>
            <a:r>
              <a:rPr lang="en-US" altLang="zh-CN" sz="2000" b="1" dirty="0">
                <a:solidFill>
                  <a:srgbClr val="000000"/>
                </a:solidFill>
                <a:ea typeface="SimSun" pitchFamily="2" charset="-122"/>
              </a:rPr>
              <a:t> </a:t>
            </a:r>
            <a:r>
              <a:rPr lang="en-US" altLang="zh-CN" sz="2000" dirty="0">
                <a:solidFill>
                  <a:srgbClr val="000000"/>
                </a:solidFill>
                <a:ea typeface="SimSun" pitchFamily="2" charset="-122"/>
              </a:rPr>
              <a:t>will occur</a:t>
            </a:r>
            <a:endParaRPr lang="en-US" altLang="zh-CN" dirty="0">
              <a:ea typeface="SimSun" pitchFamily="2" charset="-122"/>
            </a:endParaRPr>
          </a:p>
        </p:txBody>
      </p:sp>
      <p:graphicFrame>
        <p:nvGraphicFramePr>
          <p:cNvPr id="9218" name="Object 4"/>
          <p:cNvGraphicFramePr>
            <a:graphicFrameLocks noChangeAspect="1"/>
          </p:cNvGraphicFramePr>
          <p:nvPr>
            <p:extLst>
              <p:ext uri="{D42A27DB-BD31-4B8C-83A1-F6EECF244321}">
                <p14:modId xmlns:p14="http://schemas.microsoft.com/office/powerpoint/2010/main" val="3229052558"/>
              </p:ext>
            </p:extLst>
          </p:nvPr>
        </p:nvGraphicFramePr>
        <p:xfrm>
          <a:off x="4635500" y="1758950"/>
          <a:ext cx="5638800" cy="1752600"/>
        </p:xfrm>
        <a:graphic>
          <a:graphicData uri="http://schemas.openxmlformats.org/presentationml/2006/ole">
            <mc:AlternateContent xmlns:mc="http://schemas.openxmlformats.org/markup-compatibility/2006">
              <mc:Choice xmlns:v="urn:schemas-microsoft-com:vml" Requires="v">
                <p:oleObj spid="_x0000_s6152" name="Equation" r:id="rId3" imgW="2425680" imgH="888840" progId="">
                  <p:embed/>
                </p:oleObj>
              </mc:Choice>
              <mc:Fallback>
                <p:oleObj name="Equation" r:id="rId3" imgW="2425680" imgH="888840" progId="">
                  <p:embed/>
                  <p:pic>
                    <p:nvPicPr>
                      <p:cNvPr id="92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0" y="1758950"/>
                        <a:ext cx="56388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19" name="Object 5"/>
          <p:cNvGraphicFramePr>
            <a:graphicFrameLocks noChangeAspect="1"/>
          </p:cNvGraphicFramePr>
          <p:nvPr>
            <p:extLst>
              <p:ext uri="{D42A27DB-BD31-4B8C-83A1-F6EECF244321}">
                <p14:modId xmlns:p14="http://schemas.microsoft.com/office/powerpoint/2010/main" val="1024151641"/>
              </p:ext>
            </p:extLst>
          </p:nvPr>
        </p:nvGraphicFramePr>
        <p:xfrm>
          <a:off x="4762500" y="3429000"/>
          <a:ext cx="5562600" cy="1044575"/>
        </p:xfrm>
        <a:graphic>
          <a:graphicData uri="http://schemas.openxmlformats.org/presentationml/2006/ole">
            <mc:AlternateContent xmlns:mc="http://schemas.openxmlformats.org/markup-compatibility/2006">
              <mc:Choice xmlns:v="urn:schemas-microsoft-com:vml" Requires="v">
                <p:oleObj spid="_x0000_s6153" name="Equation" r:id="rId5" imgW="2145960" imgH="431640" progId="">
                  <p:embed/>
                </p:oleObj>
              </mc:Choice>
              <mc:Fallback>
                <p:oleObj name="Equation" r:id="rId5" imgW="2145960" imgH="431640" progId="">
                  <p:embed/>
                  <p:pic>
                    <p:nvPicPr>
                      <p:cNvPr id="921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62500" y="3429000"/>
                        <a:ext cx="55626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6"/>
          <p:cNvGraphicFramePr>
            <a:graphicFrameLocks noChangeAspect="1"/>
          </p:cNvGraphicFramePr>
          <p:nvPr>
            <p:extLst>
              <p:ext uri="{D42A27DB-BD31-4B8C-83A1-F6EECF244321}">
                <p14:modId xmlns:p14="http://schemas.microsoft.com/office/powerpoint/2010/main" val="4081794646"/>
              </p:ext>
            </p:extLst>
          </p:nvPr>
        </p:nvGraphicFramePr>
        <p:xfrm>
          <a:off x="4159545" y="4411112"/>
          <a:ext cx="6413500" cy="1035050"/>
        </p:xfrm>
        <a:graphic>
          <a:graphicData uri="http://schemas.openxmlformats.org/presentationml/2006/ole">
            <mc:AlternateContent xmlns:mc="http://schemas.openxmlformats.org/markup-compatibility/2006">
              <mc:Choice xmlns:v="urn:schemas-microsoft-com:vml" Requires="v">
                <p:oleObj spid="_x0000_s6154" name="Equation" r:id="rId7" imgW="2831760" imgH="457200" progId="">
                  <p:embed/>
                </p:oleObj>
              </mc:Choice>
              <mc:Fallback>
                <p:oleObj name="Equation" r:id="rId7" imgW="2831760" imgH="457200" progId="">
                  <p:embed/>
                  <p:pic>
                    <p:nvPicPr>
                      <p:cNvPr id="922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9545" y="4411112"/>
                        <a:ext cx="6413500" cy="103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2">
            <a:extLst>
              <a:ext uri="{FF2B5EF4-FFF2-40B4-BE49-F238E27FC236}">
                <a16:creationId xmlns:a16="http://schemas.microsoft.com/office/drawing/2014/main" id="{80DFE51C-7462-4FFB-B616-D5D3B4290BDF}"/>
              </a:ext>
            </a:extLst>
          </p:cNvPr>
          <p:cNvPicPr>
            <a:picLocks noChangeAspect="1" noChangeArrowheads="1"/>
          </p:cNvPicPr>
          <p:nvPr/>
        </p:nvPicPr>
        <p:blipFill rotWithShape="1">
          <a:blip r:embed="rId9" cstate="print"/>
          <a:srcRect r="26724"/>
          <a:stretch/>
        </p:blipFill>
        <p:spPr bwMode="auto">
          <a:xfrm>
            <a:off x="0" y="0"/>
            <a:ext cx="6096000" cy="1093277"/>
          </a:xfrm>
          <a:prstGeom prst="rect">
            <a:avLst/>
          </a:prstGeom>
          <a:noFill/>
          <a:ln w="9525">
            <a:noFill/>
            <a:miter lim="800000"/>
            <a:headEnd/>
            <a:tailEnd/>
          </a:ln>
        </p:spPr>
      </p:pic>
      <p:sp>
        <p:nvSpPr>
          <p:cNvPr id="8" name="Date Placeholder 7">
            <a:extLst>
              <a:ext uri="{FF2B5EF4-FFF2-40B4-BE49-F238E27FC236}">
                <a16:creationId xmlns:a16="http://schemas.microsoft.com/office/drawing/2014/main" id="{4B8D4C84-94FE-441C-A14C-42143E54A371}"/>
              </a:ext>
            </a:extLst>
          </p:cNvPr>
          <p:cNvSpPr>
            <a:spLocks noGrp="1"/>
          </p:cNvSpPr>
          <p:nvPr>
            <p:ph type="dt" sz="half" idx="10"/>
          </p:nvPr>
        </p:nvSpPr>
        <p:spPr>
          <a:xfrm>
            <a:off x="1715406" y="6417411"/>
            <a:ext cx="1854203"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C6ACD17-AFBB-46AF-B3A9-306A170A1DB2}" type="datetime3">
              <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24 July 2020</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9" name="Slide Number Placeholder 9">
            <a:extLst>
              <a:ext uri="{FF2B5EF4-FFF2-40B4-BE49-F238E27FC236}">
                <a16:creationId xmlns:a16="http://schemas.microsoft.com/office/drawing/2014/main" id="{1ADD4003-84AA-475B-96C9-5CCBB9967285}"/>
              </a:ext>
            </a:extLst>
          </p:cNvPr>
          <p:cNvSpPr>
            <a:spLocks noGrp="1"/>
          </p:cNvSpPr>
          <p:nvPr>
            <p:ph type="sldNum" sz="quarter" idx="12"/>
          </p:nvPr>
        </p:nvSpPr>
        <p:spPr>
          <a:xfrm>
            <a:off x="9483518" y="6417411"/>
            <a:ext cx="98401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5F4BBBA-3EAF-4479-B790-AA62CE9E78CB}" type="slidenum">
              <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 name="Footer Placeholder 6">
            <a:extLst>
              <a:ext uri="{FF2B5EF4-FFF2-40B4-BE49-F238E27FC236}">
                <a16:creationId xmlns:a16="http://schemas.microsoft.com/office/drawing/2014/main" id="{AFD3438F-9984-4560-BA90-1BD82C2D994F}"/>
              </a:ext>
            </a:extLst>
          </p:cNvPr>
          <p:cNvSpPr txBox="1">
            <a:spLocks/>
          </p:cNvSpPr>
          <p:nvPr/>
        </p:nvSpPr>
        <p:spPr>
          <a:xfrm>
            <a:off x="4229856" y="6417410"/>
            <a:ext cx="3788561"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rPr>
              <a:t>Digital Communication Slides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pPr>
              <a:defRPr/>
            </a:pPr>
            <a:r>
              <a:rPr lang="en-US" sz="3800"/>
              <a:t>Interpolation Formula</a:t>
            </a:r>
          </a:p>
        </p:txBody>
      </p:sp>
      <mc:AlternateContent xmlns:mc="http://schemas.openxmlformats.org/markup-compatibility/2006">
        <mc:Choice xmlns:a14="http://schemas.microsoft.com/office/drawing/2010/main" Requires="a14">
          <p:sp>
            <p:nvSpPr>
              <p:cNvPr id="5122" name="Object 2"/>
              <p:cNvSpPr txBox="1"/>
              <p:nvPr/>
            </p:nvSpPr>
            <p:spPr bwMode="auto">
              <a:xfrm>
                <a:off x="1036320" y="1737362"/>
                <a:ext cx="8447198" cy="450869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m:rPr>
                          <m:nor/>
                        </m:rPr>
                        <a:rPr lang="en-IN" i="0" smtClean="0">
                          <a:solidFill>
                            <a:srgbClr val="000000"/>
                          </a:solidFill>
                          <a:latin typeface="Cambria Math" panose="02040503050406030204" pitchFamily="18" charset="0"/>
                        </a:rPr>
                        <m:t>To</m:t>
                      </m:r>
                      <m:r>
                        <m:rPr>
                          <m:nor/>
                        </m:rPr>
                        <a:rPr lang="en-IN" i="0" smtClean="0">
                          <a:solidFill>
                            <a:srgbClr val="000000"/>
                          </a:solidFill>
                          <a:latin typeface="Cambria Math" panose="02040503050406030204" pitchFamily="18" charset="0"/>
                        </a:rPr>
                        <m:t> </m:t>
                      </m:r>
                      <m:r>
                        <m:rPr>
                          <m:nor/>
                        </m:rPr>
                        <a:rPr lang="en-IN" i="0" smtClean="0">
                          <a:solidFill>
                            <a:srgbClr val="000000"/>
                          </a:solidFill>
                          <a:latin typeface="Cambria Math" panose="02040503050406030204" pitchFamily="18" charset="0"/>
                        </a:rPr>
                        <m:t>reconstruct</m:t>
                      </m:r>
                      <m:r>
                        <m:rPr>
                          <m:nor/>
                        </m:rPr>
                        <a:rPr lang="en-IN" i="0" smtClean="0">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𝑔</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𝑡</m:t>
                      </m:r>
                      <m:r>
                        <a:rPr lang="en-IN" i="1">
                          <a:solidFill>
                            <a:srgbClr val="000000"/>
                          </a:solidFill>
                          <a:latin typeface="Cambria Math" panose="02040503050406030204" pitchFamily="18" charset="0"/>
                        </a:rPr>
                        <m:t>)</m:t>
                      </m:r>
                      <m:r>
                        <m:rPr>
                          <m:nor/>
                        </m:rPr>
                        <a:rPr lang="en-IN" i="0">
                          <a:solidFill>
                            <a:srgbClr val="000000"/>
                          </a:solidFill>
                          <a:latin typeface="Cambria Math" panose="02040503050406030204" pitchFamily="18" charset="0"/>
                        </a:rPr>
                        <m:t> </m:t>
                      </m:r>
                      <m:r>
                        <m:rPr>
                          <m:nor/>
                        </m:rPr>
                        <a:rPr lang="en-IN" i="0">
                          <a:solidFill>
                            <a:srgbClr val="000000"/>
                          </a:solidFill>
                          <a:latin typeface="Cambria Math" panose="02040503050406030204" pitchFamily="18" charset="0"/>
                        </a:rPr>
                        <m:t>from</m:t>
                      </m:r>
                      <m:r>
                        <m:rPr>
                          <m:nor/>
                        </m:rPr>
                        <a:rPr lang="en-IN" i="0">
                          <a:solidFill>
                            <a:srgbClr val="000000"/>
                          </a:solidFill>
                          <a:latin typeface="Cambria Math" panose="02040503050406030204" pitchFamily="18" charset="0"/>
                        </a:rPr>
                        <m:t> </m:t>
                      </m:r>
                      <m:d>
                        <m:dPr>
                          <m:begChr m:val="{"/>
                          <m:endChr m:val="}"/>
                          <m:ctrlPr>
                            <a:rPr lang="en-IN" i="1">
                              <a:solidFill>
                                <a:srgbClr val="000000"/>
                              </a:solidFill>
                              <a:latin typeface="Cambria Math" panose="02040503050406030204" pitchFamily="18" charset="0"/>
                            </a:rPr>
                          </m:ctrlPr>
                        </m:dPr>
                        <m:e>
                          <m:r>
                            <a:rPr lang="en-IN" i="1">
                              <a:solidFill>
                                <a:srgbClr val="000000"/>
                              </a:solidFill>
                              <a:latin typeface="Cambria Math" panose="02040503050406030204" pitchFamily="18" charset="0"/>
                            </a:rPr>
                            <m:t>𝑔</m:t>
                          </m:r>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𝑛</m:t>
                              </m:r>
                            </m:num>
                            <m:den>
                              <m:r>
                                <a:rPr lang="en-IN" i="1">
                                  <a:solidFill>
                                    <a:srgbClr val="000000"/>
                                  </a:solidFill>
                                  <a:latin typeface="Cambria Math" panose="02040503050406030204" pitchFamily="18" charset="0"/>
                                </a:rPr>
                                <m:t>2</m:t>
                              </m:r>
                              <m:r>
                                <a:rPr lang="en-IN" i="1">
                                  <a:solidFill>
                                    <a:srgbClr val="000000"/>
                                  </a:solidFill>
                                  <a:latin typeface="Cambria Math" panose="02040503050406030204" pitchFamily="18" charset="0"/>
                                </a:rPr>
                                <m:t>𝑊</m:t>
                              </m:r>
                            </m:den>
                          </m:f>
                          <m:r>
                            <a:rPr lang="en-IN" i="1">
                              <a:solidFill>
                                <a:srgbClr val="000000"/>
                              </a:solidFill>
                              <a:latin typeface="Cambria Math" panose="02040503050406030204" pitchFamily="18" charset="0"/>
                            </a:rPr>
                            <m:t>)</m:t>
                          </m:r>
                        </m:e>
                      </m:d>
                      <m:r>
                        <m:rPr>
                          <m:nor/>
                        </m:rPr>
                        <a:rPr lang="en-IN" i="0">
                          <a:solidFill>
                            <a:srgbClr val="000000"/>
                          </a:solidFill>
                          <a:latin typeface="Cambria Math" panose="02040503050406030204" pitchFamily="18" charset="0"/>
                        </a:rPr>
                        <m:t> , </m:t>
                      </m:r>
                      <m:r>
                        <m:rPr>
                          <m:nor/>
                        </m:rPr>
                        <a:rPr lang="en-IN" i="0">
                          <a:solidFill>
                            <a:srgbClr val="000000"/>
                          </a:solidFill>
                          <a:latin typeface="Cambria Math" panose="02040503050406030204" pitchFamily="18" charset="0"/>
                        </a:rPr>
                        <m:t>we</m:t>
                      </m:r>
                      <m:r>
                        <m:rPr>
                          <m:nor/>
                        </m:rPr>
                        <a:rPr lang="en-IN" i="0">
                          <a:solidFill>
                            <a:srgbClr val="000000"/>
                          </a:solidFill>
                          <a:latin typeface="Cambria Math" panose="02040503050406030204" pitchFamily="18" charset="0"/>
                        </a:rPr>
                        <m:t> </m:t>
                      </m:r>
                      <m:r>
                        <m:rPr>
                          <m:nor/>
                        </m:rPr>
                        <a:rPr lang="en-IN" i="0">
                          <a:solidFill>
                            <a:srgbClr val="000000"/>
                          </a:solidFill>
                          <a:latin typeface="Cambria Math" panose="02040503050406030204" pitchFamily="18" charset="0"/>
                        </a:rPr>
                        <m:t>may</m:t>
                      </m:r>
                      <m:r>
                        <m:rPr>
                          <m:nor/>
                        </m:rPr>
                        <a:rPr lang="en-IN" i="0">
                          <a:solidFill>
                            <a:srgbClr val="000000"/>
                          </a:solidFill>
                          <a:latin typeface="Cambria Math" panose="02040503050406030204" pitchFamily="18" charset="0"/>
                        </a:rPr>
                        <m:t> </m:t>
                      </m:r>
                      <m:r>
                        <m:rPr>
                          <m:nor/>
                        </m:rPr>
                        <a:rPr lang="en-IN" i="0">
                          <a:solidFill>
                            <a:srgbClr val="000000"/>
                          </a:solidFill>
                          <a:latin typeface="Cambria Math" panose="02040503050406030204" pitchFamily="18" charset="0"/>
                        </a:rPr>
                        <m:t>have</m:t>
                      </m:r>
                      <m:r>
                        <m:rPr>
                          <m:nor/>
                        </m:rPr>
                        <a:rPr lang="en-IN" i="0">
                          <a:solidFill>
                            <a:srgbClr val="000000"/>
                          </a:solidFill>
                          <a:latin typeface="Cambria Math" panose="02040503050406030204" pitchFamily="18" charset="0"/>
                        </a:rPr>
                        <m:t> </m:t>
                      </m:r>
                    </m:oMath>
                    <m:oMath xmlns:m="http://schemas.openxmlformats.org/officeDocument/2006/math">
                      <m:r>
                        <a:rPr lang="en-IN" i="1">
                          <a:solidFill>
                            <a:srgbClr val="000000"/>
                          </a:solidFill>
                          <a:latin typeface="Cambria Math" panose="02040503050406030204" pitchFamily="18" charset="0"/>
                        </a:rPr>
                        <m:t>𝑔</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𝑡</m:t>
                      </m:r>
                      <m:r>
                        <a:rPr lang="en-IN" i="1">
                          <a:solidFill>
                            <a:srgbClr val="000000"/>
                          </a:solidFill>
                          <a:latin typeface="Cambria Math" panose="02040503050406030204" pitchFamily="18" charset="0"/>
                        </a:rPr>
                        <m:t>)=</m:t>
                      </m:r>
                      <m:nary>
                        <m:naryPr>
                          <m:ctrlPr>
                            <a:rPr lang="en-IN" i="1">
                              <a:solidFill>
                                <a:srgbClr val="000000"/>
                              </a:solidFill>
                              <a:latin typeface="Cambria Math" panose="02040503050406030204" pitchFamily="18" charset="0"/>
                            </a:rPr>
                          </m:ctrlPr>
                        </m:naryPr>
                        <m:sub>
                          <m:r>
                            <a:rPr lang="en-IN" i="1">
                              <a:solidFill>
                                <a:srgbClr val="000000"/>
                              </a:solidFill>
                              <a:latin typeface="Cambria Math" panose="02040503050406030204" pitchFamily="18" charset="0"/>
                            </a:rPr>
                            <m:t>−∞</m:t>
                          </m:r>
                        </m:sub>
                        <m:sup>
                          <m:r>
                            <a:rPr lang="en-IN" i="1">
                              <a:solidFill>
                                <a:srgbClr val="000000"/>
                              </a:solidFill>
                              <a:latin typeface="Cambria Math" panose="02040503050406030204" pitchFamily="18" charset="0"/>
                            </a:rPr>
                            <m:t>∞</m:t>
                          </m:r>
                        </m:sup>
                        <m:e>
                          <m:r>
                            <a:rPr lang="en-IN" i="1">
                              <a:solidFill>
                                <a:srgbClr val="000000"/>
                              </a:solidFill>
                              <a:latin typeface="Cambria Math" panose="02040503050406030204" pitchFamily="18" charset="0"/>
                            </a:rPr>
                            <m:t>𝐺</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𝑓</m:t>
                          </m:r>
                          <m:r>
                            <a:rPr lang="en-IN" i="1">
                              <a:solidFill>
                                <a:srgbClr val="000000"/>
                              </a:solidFill>
                              <a:latin typeface="Cambria Math" panose="02040503050406030204" pitchFamily="18" charset="0"/>
                            </a:rPr>
                            <m:t>)</m:t>
                          </m:r>
                          <m:func>
                            <m:funcPr>
                              <m:ctrlPr>
                                <a:rPr lang="en-IN" i="1">
                                  <a:solidFill>
                                    <a:srgbClr val="000000"/>
                                  </a:solidFill>
                                  <a:latin typeface="Cambria Math" panose="02040503050406030204" pitchFamily="18" charset="0"/>
                                </a:rPr>
                              </m:ctrlPr>
                            </m:funcPr>
                            <m:fName>
                              <m:r>
                                <m:rPr>
                                  <m:sty m:val="p"/>
                                </m:rPr>
                                <a:rPr lang="en-IN" i="0">
                                  <a:solidFill>
                                    <a:srgbClr val="000000"/>
                                  </a:solidFill>
                                  <a:latin typeface="Cambria Math" panose="02040503050406030204" pitchFamily="18" charset="0"/>
                                </a:rPr>
                                <m:t>exp</m:t>
                              </m:r>
                            </m:fName>
                            <m:e>
                              <m:r>
                                <a:rPr lang="en-IN" i="1">
                                  <a:solidFill>
                                    <a:srgbClr val="000000"/>
                                  </a:solidFill>
                                  <a:latin typeface="Cambria Math" panose="02040503050406030204" pitchFamily="18" charset="0"/>
                                </a:rPr>
                                <m:t>(</m:t>
                              </m:r>
                            </m:e>
                          </m:func>
                          <m:r>
                            <a:rPr lang="en-IN" i="1">
                              <a:solidFill>
                                <a:srgbClr val="000000"/>
                              </a:solidFill>
                              <a:latin typeface="Cambria Math" panose="02040503050406030204" pitchFamily="18" charset="0"/>
                            </a:rPr>
                            <m:t>𝑗</m:t>
                          </m:r>
                          <m:r>
                            <a:rPr lang="en-IN" i="1">
                              <a:solidFill>
                                <a:srgbClr val="000000"/>
                              </a:solidFill>
                              <a:latin typeface="Cambria Math" panose="02040503050406030204" pitchFamily="18" charset="0"/>
                            </a:rPr>
                            <m:t>2</m:t>
                          </m:r>
                          <m:r>
                            <a:rPr lang="en-IN" i="1">
                              <a:solidFill>
                                <a:srgbClr val="000000"/>
                              </a:solidFill>
                              <a:latin typeface="Cambria Math" panose="02040503050406030204" pitchFamily="18" charset="0"/>
                            </a:rPr>
                            <m:t>𝜋</m:t>
                          </m:r>
                          <m:r>
                            <a:rPr lang="en-IN" i="1">
                              <a:solidFill>
                                <a:srgbClr val="000000"/>
                              </a:solidFill>
                              <a:latin typeface="Cambria Math" panose="02040503050406030204" pitchFamily="18" charset="0"/>
                            </a:rPr>
                            <m:t>𝑓𝑡</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𝑑𝑓</m:t>
                          </m:r>
                        </m:e>
                      </m:nary>
                    </m:oMath>
                    <m:oMath xmlns:m="http://schemas.openxmlformats.org/officeDocument/2006/math">
                      <m:r>
                        <m:rPr>
                          <m:nor/>
                        </m:rPr>
                        <a:rPr lang="en-IN" i="0">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m:t>
                      </m:r>
                      <m:nary>
                        <m:naryPr>
                          <m:ctrlPr>
                            <a:rPr lang="en-IN" i="1">
                              <a:solidFill>
                                <a:srgbClr val="000000"/>
                              </a:solidFill>
                              <a:latin typeface="Cambria Math" panose="02040503050406030204" pitchFamily="18" charset="0"/>
                            </a:rPr>
                          </m:ctrlPr>
                        </m:naryPr>
                        <m:sub>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𝑊</m:t>
                          </m:r>
                        </m:sub>
                        <m:sup>
                          <m:r>
                            <a:rPr lang="en-IN" i="1">
                              <a:solidFill>
                                <a:srgbClr val="000000"/>
                              </a:solidFill>
                              <a:latin typeface="Cambria Math" panose="02040503050406030204" pitchFamily="18" charset="0"/>
                            </a:rPr>
                            <m:t>𝑊</m:t>
                          </m:r>
                        </m:sup>
                        <m:e>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1</m:t>
                              </m:r>
                            </m:num>
                            <m:den>
                              <m:r>
                                <a:rPr lang="en-IN" i="1">
                                  <a:solidFill>
                                    <a:srgbClr val="000000"/>
                                  </a:solidFill>
                                  <a:latin typeface="Cambria Math" panose="02040503050406030204" pitchFamily="18" charset="0"/>
                                </a:rPr>
                                <m:t>2</m:t>
                              </m:r>
                              <m:r>
                                <a:rPr lang="en-IN" i="1">
                                  <a:solidFill>
                                    <a:srgbClr val="000000"/>
                                  </a:solidFill>
                                  <a:latin typeface="Cambria Math" panose="02040503050406030204" pitchFamily="18" charset="0"/>
                                </a:rPr>
                                <m:t>𝑊</m:t>
                              </m:r>
                            </m:den>
                          </m:f>
                          <m:nary>
                            <m:naryPr>
                              <m:chr m:val="∑"/>
                              <m:ctrlPr>
                                <a:rPr lang="en-IN" i="1">
                                  <a:solidFill>
                                    <a:srgbClr val="000000"/>
                                  </a:solidFill>
                                  <a:latin typeface="Cambria Math" panose="02040503050406030204" pitchFamily="18" charset="0"/>
                                </a:rPr>
                              </m:ctrlPr>
                            </m:naryPr>
                            <m:sub>
                              <m:r>
                                <a:rPr lang="en-IN" i="1">
                                  <a:solidFill>
                                    <a:srgbClr val="000000"/>
                                  </a:solidFill>
                                  <a:latin typeface="Cambria Math" panose="02040503050406030204" pitchFamily="18" charset="0"/>
                                </a:rPr>
                                <m:t>𝑛</m:t>
                              </m:r>
                              <m:r>
                                <a:rPr lang="en-IN" i="1">
                                  <a:solidFill>
                                    <a:srgbClr val="000000"/>
                                  </a:solidFill>
                                  <a:latin typeface="Cambria Math" panose="02040503050406030204" pitchFamily="18" charset="0"/>
                                </a:rPr>
                                <m:t>=−∞</m:t>
                              </m:r>
                            </m:sub>
                            <m:sup>
                              <m:r>
                                <a:rPr lang="en-IN" i="1">
                                  <a:solidFill>
                                    <a:srgbClr val="000000"/>
                                  </a:solidFill>
                                  <a:latin typeface="Cambria Math" panose="02040503050406030204" pitchFamily="18" charset="0"/>
                                </a:rPr>
                                <m:t>∞</m:t>
                              </m:r>
                            </m:sup>
                            <m:e>
                              <m:r>
                                <a:rPr lang="en-IN" i="1">
                                  <a:solidFill>
                                    <a:srgbClr val="000000"/>
                                  </a:solidFill>
                                  <a:latin typeface="Cambria Math" panose="02040503050406030204" pitchFamily="18" charset="0"/>
                                </a:rPr>
                                <m:t>𝑔</m:t>
                              </m:r>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𝑛</m:t>
                                  </m:r>
                                </m:num>
                                <m:den>
                                  <m:r>
                                    <a:rPr lang="en-IN" i="1">
                                      <a:solidFill>
                                        <a:srgbClr val="000000"/>
                                      </a:solidFill>
                                      <a:latin typeface="Cambria Math" panose="02040503050406030204" pitchFamily="18" charset="0"/>
                                    </a:rPr>
                                    <m:t>2</m:t>
                                  </m:r>
                                  <m:r>
                                    <a:rPr lang="en-IN" i="1">
                                      <a:solidFill>
                                        <a:srgbClr val="000000"/>
                                      </a:solidFill>
                                      <a:latin typeface="Cambria Math" panose="02040503050406030204" pitchFamily="18" charset="0"/>
                                    </a:rPr>
                                    <m:t>𝑊</m:t>
                                  </m:r>
                                </m:den>
                              </m:f>
                              <m:r>
                                <a:rPr lang="en-IN" i="1">
                                  <a:solidFill>
                                    <a:srgbClr val="000000"/>
                                  </a:solidFill>
                                  <a:latin typeface="Cambria Math" panose="02040503050406030204" pitchFamily="18" charset="0"/>
                                </a:rPr>
                                <m:t>)</m:t>
                              </m:r>
                              <m:func>
                                <m:funcPr>
                                  <m:ctrlPr>
                                    <a:rPr lang="en-IN" i="1">
                                      <a:solidFill>
                                        <a:srgbClr val="000000"/>
                                      </a:solidFill>
                                      <a:latin typeface="Cambria Math" panose="02040503050406030204" pitchFamily="18" charset="0"/>
                                    </a:rPr>
                                  </m:ctrlPr>
                                </m:funcPr>
                                <m:fName>
                                  <m:r>
                                    <m:rPr>
                                      <m:sty m:val="p"/>
                                    </m:rPr>
                                    <a:rPr lang="en-IN" i="0">
                                      <a:solidFill>
                                        <a:srgbClr val="000000"/>
                                      </a:solidFill>
                                      <a:latin typeface="Cambria Math" panose="02040503050406030204" pitchFamily="18" charset="0"/>
                                    </a:rPr>
                                    <m:t>exp</m:t>
                                  </m:r>
                                </m:fName>
                                <m:e>
                                  <m:r>
                                    <a:rPr lang="en-IN" i="1">
                                      <a:solidFill>
                                        <a:srgbClr val="000000"/>
                                      </a:solidFill>
                                      <a:latin typeface="Cambria Math" panose="02040503050406030204" pitchFamily="18" charset="0"/>
                                    </a:rPr>
                                    <m:t>(</m:t>
                                  </m:r>
                                </m:e>
                              </m:func>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𝑗</m:t>
                                  </m:r>
                                  <m:r>
                                    <a:rPr lang="en-IN" i="1">
                                      <a:solidFill>
                                        <a:srgbClr val="000000"/>
                                      </a:solidFill>
                                      <a:latin typeface="Cambria Math" panose="02040503050406030204" pitchFamily="18" charset="0"/>
                                    </a:rPr>
                                    <m:t>𝜋</m:t>
                                  </m:r>
                                  <m:r>
                                    <a:rPr lang="en-IN" i="1">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𝑛</m:t>
                                  </m:r>
                                  <m:r>
                                    <a:rPr lang="en-IN" i="1">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𝑓</m:t>
                                  </m:r>
                                </m:num>
                                <m:den>
                                  <m:r>
                                    <a:rPr lang="en-IN" i="1">
                                      <a:solidFill>
                                        <a:srgbClr val="000000"/>
                                      </a:solidFill>
                                      <a:latin typeface="Cambria Math" panose="02040503050406030204" pitchFamily="18" charset="0"/>
                                    </a:rPr>
                                    <m:t>𝑊</m:t>
                                  </m:r>
                                </m:den>
                              </m:f>
                              <m:r>
                                <a:rPr lang="en-IN" i="1">
                                  <a:solidFill>
                                    <a:srgbClr val="000000"/>
                                  </a:solidFill>
                                  <a:latin typeface="Cambria Math" panose="02040503050406030204" pitchFamily="18" charset="0"/>
                                </a:rPr>
                                <m:t>)</m:t>
                              </m:r>
                              <m:func>
                                <m:funcPr>
                                  <m:ctrlPr>
                                    <a:rPr lang="en-IN" i="1">
                                      <a:solidFill>
                                        <a:srgbClr val="000000"/>
                                      </a:solidFill>
                                      <a:latin typeface="Cambria Math" panose="02040503050406030204" pitchFamily="18" charset="0"/>
                                    </a:rPr>
                                  </m:ctrlPr>
                                </m:funcPr>
                                <m:fName>
                                  <m:r>
                                    <m:rPr>
                                      <m:sty m:val="p"/>
                                    </m:rPr>
                                    <a:rPr lang="en-IN" i="0">
                                      <a:solidFill>
                                        <a:srgbClr val="000000"/>
                                      </a:solidFill>
                                      <a:latin typeface="Cambria Math" panose="02040503050406030204" pitchFamily="18" charset="0"/>
                                    </a:rPr>
                                    <m:t>exp</m:t>
                                  </m:r>
                                </m:fName>
                                <m:e>
                                  <m:r>
                                    <a:rPr lang="en-IN" i="1">
                                      <a:solidFill>
                                        <a:srgbClr val="000000"/>
                                      </a:solidFill>
                                      <a:latin typeface="Cambria Math" panose="02040503050406030204" pitchFamily="18" charset="0"/>
                                    </a:rPr>
                                    <m:t>(</m:t>
                                  </m:r>
                                </m:e>
                              </m:func>
                              <m:r>
                                <a:rPr lang="en-IN" i="1">
                                  <a:solidFill>
                                    <a:srgbClr val="000000"/>
                                  </a:solidFill>
                                  <a:latin typeface="Cambria Math" panose="02040503050406030204" pitchFamily="18" charset="0"/>
                                </a:rPr>
                                <m:t>𝑗</m:t>
                              </m:r>
                              <m:r>
                                <a:rPr lang="en-IN" i="1">
                                  <a:solidFill>
                                    <a:srgbClr val="000000"/>
                                  </a:solidFill>
                                  <a:latin typeface="Cambria Math" panose="02040503050406030204" pitchFamily="18" charset="0"/>
                                </a:rPr>
                                <m:t>2</m:t>
                              </m:r>
                              <m:r>
                                <a:rPr lang="en-IN" i="1">
                                  <a:solidFill>
                                    <a:srgbClr val="000000"/>
                                  </a:solidFill>
                                  <a:latin typeface="Cambria Math" panose="02040503050406030204" pitchFamily="18" charset="0"/>
                                </a:rPr>
                                <m:t>𝜋</m:t>
                              </m:r>
                              <m:r>
                                <a:rPr lang="en-IN" i="1">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𝑓</m:t>
                              </m:r>
                              <m:r>
                                <a:rPr lang="en-IN" i="1">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𝑡</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𝑑𝑓</m:t>
                              </m:r>
                            </m:e>
                          </m:nary>
                        </m:e>
                      </m:nary>
                    </m:oMath>
                    <m:oMath xmlns:m="http://schemas.openxmlformats.org/officeDocument/2006/math">
                      <m:r>
                        <m:rPr>
                          <m:nor/>
                        </m:rPr>
                        <a:rPr lang="en-IN" i="0">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m:t>
                      </m:r>
                      <m:nary>
                        <m:naryPr>
                          <m:chr m:val="∑"/>
                          <m:ctrlPr>
                            <a:rPr lang="en-IN" i="1">
                              <a:solidFill>
                                <a:srgbClr val="000000"/>
                              </a:solidFill>
                              <a:latin typeface="Cambria Math" panose="02040503050406030204" pitchFamily="18" charset="0"/>
                            </a:rPr>
                          </m:ctrlPr>
                        </m:naryPr>
                        <m:sub>
                          <m:r>
                            <a:rPr lang="en-IN" i="1">
                              <a:solidFill>
                                <a:srgbClr val="000000"/>
                              </a:solidFill>
                              <a:latin typeface="Cambria Math" panose="02040503050406030204" pitchFamily="18" charset="0"/>
                            </a:rPr>
                            <m:t>𝑛</m:t>
                          </m:r>
                          <m:r>
                            <a:rPr lang="en-IN" i="1">
                              <a:solidFill>
                                <a:srgbClr val="000000"/>
                              </a:solidFill>
                              <a:latin typeface="Cambria Math" panose="02040503050406030204" pitchFamily="18" charset="0"/>
                            </a:rPr>
                            <m:t>=−∞</m:t>
                          </m:r>
                        </m:sub>
                        <m:sup>
                          <m:r>
                            <a:rPr lang="en-IN" i="1">
                              <a:solidFill>
                                <a:srgbClr val="000000"/>
                              </a:solidFill>
                              <a:latin typeface="Cambria Math" panose="02040503050406030204" pitchFamily="18" charset="0"/>
                            </a:rPr>
                            <m:t>∞</m:t>
                          </m:r>
                        </m:sup>
                        <m:e>
                          <m:r>
                            <a:rPr lang="en-IN" i="1">
                              <a:solidFill>
                                <a:srgbClr val="000000"/>
                              </a:solidFill>
                              <a:latin typeface="Cambria Math" panose="02040503050406030204" pitchFamily="18" charset="0"/>
                            </a:rPr>
                            <m:t>𝑔</m:t>
                          </m:r>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𝑛</m:t>
                              </m:r>
                            </m:num>
                            <m:den>
                              <m:r>
                                <a:rPr lang="en-IN" i="1">
                                  <a:solidFill>
                                    <a:srgbClr val="000000"/>
                                  </a:solidFill>
                                  <a:latin typeface="Cambria Math" panose="02040503050406030204" pitchFamily="18" charset="0"/>
                                </a:rPr>
                                <m:t>2</m:t>
                              </m:r>
                              <m:r>
                                <a:rPr lang="en-IN" i="1">
                                  <a:solidFill>
                                    <a:srgbClr val="000000"/>
                                  </a:solidFill>
                                  <a:latin typeface="Cambria Math" panose="02040503050406030204" pitchFamily="18" charset="0"/>
                                </a:rPr>
                                <m:t>𝑊</m:t>
                              </m:r>
                            </m:den>
                          </m:f>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1</m:t>
                              </m:r>
                            </m:num>
                            <m:den>
                              <m:r>
                                <a:rPr lang="en-IN" i="1">
                                  <a:solidFill>
                                    <a:srgbClr val="000000"/>
                                  </a:solidFill>
                                  <a:latin typeface="Cambria Math" panose="02040503050406030204" pitchFamily="18" charset="0"/>
                                </a:rPr>
                                <m:t>2</m:t>
                              </m:r>
                              <m:r>
                                <a:rPr lang="en-IN" i="1">
                                  <a:solidFill>
                                    <a:srgbClr val="000000"/>
                                  </a:solidFill>
                                  <a:latin typeface="Cambria Math" panose="02040503050406030204" pitchFamily="18" charset="0"/>
                                </a:rPr>
                                <m:t>𝑊</m:t>
                              </m:r>
                            </m:den>
                          </m:f>
                          <m:r>
                            <m:rPr>
                              <m:nor/>
                            </m:rPr>
                            <a:rPr lang="en-IN" i="0">
                              <a:solidFill>
                                <a:srgbClr val="000000"/>
                              </a:solidFill>
                              <a:latin typeface="Cambria Math" panose="02040503050406030204" pitchFamily="18" charset="0"/>
                            </a:rPr>
                            <m:t>  </m:t>
                          </m:r>
                          <m:nary>
                            <m:naryPr>
                              <m:ctrlPr>
                                <a:rPr lang="en-IN" i="1">
                                  <a:solidFill>
                                    <a:srgbClr val="000000"/>
                                  </a:solidFill>
                                  <a:latin typeface="Cambria Math" panose="02040503050406030204" pitchFamily="18" charset="0"/>
                                </a:rPr>
                              </m:ctrlPr>
                            </m:naryPr>
                            <m:sub>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𝑊</m:t>
                              </m:r>
                            </m:sub>
                            <m:sup>
                              <m:r>
                                <a:rPr lang="en-IN" i="1">
                                  <a:solidFill>
                                    <a:srgbClr val="000000"/>
                                  </a:solidFill>
                                  <a:latin typeface="Cambria Math" panose="02040503050406030204" pitchFamily="18" charset="0"/>
                                </a:rPr>
                                <m:t>𝑊</m:t>
                              </m:r>
                            </m:sup>
                            <m:e>
                              <m:func>
                                <m:funcPr>
                                  <m:ctrlPr>
                                    <a:rPr lang="en-IN" i="1">
                                      <a:solidFill>
                                        <a:srgbClr val="000000"/>
                                      </a:solidFill>
                                      <a:latin typeface="Cambria Math" panose="02040503050406030204" pitchFamily="18" charset="0"/>
                                    </a:rPr>
                                  </m:ctrlPr>
                                </m:funcPr>
                                <m:fName>
                                  <m:r>
                                    <m:rPr>
                                      <m:sty m:val="p"/>
                                    </m:rPr>
                                    <a:rPr lang="en-IN" i="0">
                                      <a:solidFill>
                                        <a:srgbClr val="000000"/>
                                      </a:solidFill>
                                      <a:latin typeface="Cambria Math" panose="02040503050406030204" pitchFamily="18" charset="0"/>
                                    </a:rPr>
                                    <m:t>exp</m:t>
                                  </m:r>
                                </m:fName>
                                <m:e>
                                  <m:d>
                                    <m:dPr>
                                      <m:begChr m:val="["/>
                                      <m:endChr m:val="]"/>
                                      <m:ctrlPr>
                                        <a:rPr lang="en-IN" i="1">
                                          <a:solidFill>
                                            <a:srgbClr val="000000"/>
                                          </a:solidFill>
                                          <a:latin typeface="Cambria Math" panose="02040503050406030204" pitchFamily="18" charset="0"/>
                                        </a:rPr>
                                      </m:ctrlPr>
                                    </m:dPr>
                                    <m:e>
                                      <m:r>
                                        <a:rPr lang="en-IN" i="1">
                                          <a:solidFill>
                                            <a:srgbClr val="000000"/>
                                          </a:solidFill>
                                          <a:latin typeface="Cambria Math" panose="02040503050406030204" pitchFamily="18" charset="0"/>
                                        </a:rPr>
                                        <m:t>𝑗</m:t>
                                      </m:r>
                                      <m:r>
                                        <a:rPr lang="en-IN" i="1">
                                          <a:solidFill>
                                            <a:srgbClr val="000000"/>
                                          </a:solidFill>
                                          <a:latin typeface="Cambria Math" panose="02040503050406030204" pitchFamily="18" charset="0"/>
                                        </a:rPr>
                                        <m:t>2</m:t>
                                      </m:r>
                                      <m:r>
                                        <a:rPr lang="en-IN" i="1">
                                          <a:solidFill>
                                            <a:srgbClr val="000000"/>
                                          </a:solidFill>
                                          <a:latin typeface="Cambria Math" panose="02040503050406030204" pitchFamily="18" charset="0"/>
                                        </a:rPr>
                                        <m:t>𝜋</m:t>
                                      </m:r>
                                      <m:r>
                                        <a:rPr lang="en-IN" i="1">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𝑓</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𝑡</m:t>
                                      </m:r>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𝑛</m:t>
                                          </m:r>
                                        </m:num>
                                        <m:den>
                                          <m:r>
                                            <a:rPr lang="en-IN" i="1">
                                              <a:solidFill>
                                                <a:srgbClr val="000000"/>
                                              </a:solidFill>
                                              <a:latin typeface="Cambria Math" panose="02040503050406030204" pitchFamily="18" charset="0"/>
                                            </a:rPr>
                                            <m:t>2</m:t>
                                          </m:r>
                                          <m:r>
                                            <a:rPr lang="en-IN" i="1">
                                              <a:solidFill>
                                                <a:srgbClr val="000000"/>
                                              </a:solidFill>
                                              <a:latin typeface="Cambria Math" panose="02040503050406030204" pitchFamily="18" charset="0"/>
                                            </a:rPr>
                                            <m:t>𝑊</m:t>
                                          </m:r>
                                        </m:den>
                                      </m:f>
                                      <m:r>
                                        <a:rPr lang="en-IN" i="1">
                                          <a:solidFill>
                                            <a:srgbClr val="000000"/>
                                          </a:solidFill>
                                          <a:latin typeface="Cambria Math" panose="02040503050406030204" pitchFamily="18" charset="0"/>
                                        </a:rPr>
                                        <m:t>)</m:t>
                                      </m:r>
                                    </m:e>
                                  </m:d>
                                </m:e>
                              </m:func>
                              <m:r>
                                <a:rPr lang="en-IN" i="1">
                                  <a:solidFill>
                                    <a:srgbClr val="000000"/>
                                  </a:solidFill>
                                  <a:latin typeface="Cambria Math" panose="02040503050406030204" pitchFamily="18" charset="0"/>
                                </a:rPr>
                                <m:t>𝑑𝑓</m:t>
                              </m:r>
                              <m:r>
                                <m:rPr>
                                  <m:nor/>
                                </m:rPr>
                                <a:rPr lang="en-IN" i="0">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m:t>
                              </m:r>
                              <m:r>
                                <a:rPr lang="en-IN" i="0">
                                  <a:solidFill>
                                    <a:srgbClr val="000000"/>
                                  </a:solidFill>
                                  <a:latin typeface="Cambria Math" panose="02040503050406030204" pitchFamily="18" charset="0"/>
                                </a:rPr>
                                <m:t>8</m:t>
                              </m:r>
                              <m:r>
                                <a:rPr lang="en-IN" i="1">
                                  <a:solidFill>
                                    <a:srgbClr val="000000"/>
                                  </a:solidFill>
                                  <a:latin typeface="Cambria Math" panose="02040503050406030204" pitchFamily="18" charset="0"/>
                                </a:rPr>
                                <m:t>)</m:t>
                              </m:r>
                            </m:e>
                          </m:nary>
                        </m:e>
                      </m:nary>
                    </m:oMath>
                    <m:oMath xmlns:m="http://schemas.openxmlformats.org/officeDocument/2006/math">
                      <m:r>
                        <m:rPr>
                          <m:nor/>
                        </m:rPr>
                        <a:rPr lang="en-IN" i="0">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m:t>
                      </m:r>
                      <m:nary>
                        <m:naryPr>
                          <m:chr m:val="∑"/>
                          <m:ctrlPr>
                            <a:rPr lang="en-IN" i="1">
                              <a:solidFill>
                                <a:srgbClr val="000000"/>
                              </a:solidFill>
                              <a:latin typeface="Cambria Math" panose="02040503050406030204" pitchFamily="18" charset="0"/>
                            </a:rPr>
                          </m:ctrlPr>
                        </m:naryPr>
                        <m:sub>
                          <m:r>
                            <a:rPr lang="en-IN" i="1">
                              <a:solidFill>
                                <a:srgbClr val="000000"/>
                              </a:solidFill>
                              <a:latin typeface="Cambria Math" panose="02040503050406030204" pitchFamily="18" charset="0"/>
                            </a:rPr>
                            <m:t>𝑛</m:t>
                          </m:r>
                          <m:r>
                            <a:rPr lang="en-IN" i="1">
                              <a:solidFill>
                                <a:srgbClr val="000000"/>
                              </a:solidFill>
                              <a:latin typeface="Cambria Math" panose="02040503050406030204" pitchFamily="18" charset="0"/>
                            </a:rPr>
                            <m:t>=−∞</m:t>
                          </m:r>
                        </m:sub>
                        <m:sup>
                          <m:r>
                            <a:rPr lang="en-IN" i="1">
                              <a:solidFill>
                                <a:srgbClr val="000000"/>
                              </a:solidFill>
                              <a:latin typeface="Cambria Math" panose="02040503050406030204" pitchFamily="18" charset="0"/>
                            </a:rPr>
                            <m:t>∞</m:t>
                          </m:r>
                        </m:sup>
                        <m:e>
                          <m:r>
                            <a:rPr lang="en-IN" i="1">
                              <a:solidFill>
                                <a:srgbClr val="000000"/>
                              </a:solidFill>
                              <a:latin typeface="Cambria Math" panose="02040503050406030204" pitchFamily="18" charset="0"/>
                            </a:rPr>
                            <m:t>𝑔</m:t>
                          </m:r>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𝑛</m:t>
                              </m:r>
                            </m:num>
                            <m:den>
                              <m:r>
                                <a:rPr lang="en-IN" i="1">
                                  <a:solidFill>
                                    <a:srgbClr val="000000"/>
                                  </a:solidFill>
                                  <a:latin typeface="Cambria Math" panose="02040503050406030204" pitchFamily="18" charset="0"/>
                                </a:rPr>
                                <m:t>2</m:t>
                              </m:r>
                              <m:r>
                                <a:rPr lang="en-IN" i="1">
                                  <a:solidFill>
                                    <a:srgbClr val="000000"/>
                                  </a:solidFill>
                                  <a:latin typeface="Cambria Math" panose="02040503050406030204" pitchFamily="18" charset="0"/>
                                </a:rPr>
                                <m:t>𝑊</m:t>
                              </m:r>
                            </m:den>
                          </m:f>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func>
                                <m:funcPr>
                                  <m:ctrlPr>
                                    <a:rPr lang="en-IN" i="1">
                                      <a:solidFill>
                                        <a:srgbClr val="000000"/>
                                      </a:solidFill>
                                      <a:latin typeface="Cambria Math" panose="02040503050406030204" pitchFamily="18" charset="0"/>
                                    </a:rPr>
                                  </m:ctrlPr>
                                </m:funcPr>
                                <m:fName>
                                  <m:r>
                                    <m:rPr>
                                      <m:sty m:val="p"/>
                                    </m:rPr>
                                    <a:rPr lang="en-IN" i="0">
                                      <a:solidFill>
                                        <a:srgbClr val="000000"/>
                                      </a:solidFill>
                                      <a:latin typeface="Cambria Math" panose="02040503050406030204" pitchFamily="18" charset="0"/>
                                    </a:rPr>
                                    <m:t>sin</m:t>
                                  </m:r>
                                </m:fName>
                                <m:e>
                                  <m:r>
                                    <a:rPr lang="en-IN" i="1">
                                      <a:solidFill>
                                        <a:srgbClr val="000000"/>
                                      </a:solidFill>
                                      <a:latin typeface="Cambria Math" panose="02040503050406030204" pitchFamily="18" charset="0"/>
                                    </a:rPr>
                                    <m:t>(</m:t>
                                  </m:r>
                                </m:e>
                              </m:func>
                              <m:r>
                                <a:rPr lang="en-IN" i="1">
                                  <a:solidFill>
                                    <a:srgbClr val="000000"/>
                                  </a:solidFill>
                                  <a:latin typeface="Cambria Math" panose="02040503050406030204" pitchFamily="18" charset="0"/>
                                </a:rPr>
                                <m:t>2</m:t>
                              </m:r>
                              <m:r>
                                <a:rPr lang="en-IN" i="1">
                                  <a:solidFill>
                                    <a:srgbClr val="000000"/>
                                  </a:solidFill>
                                  <a:latin typeface="Cambria Math" panose="02040503050406030204" pitchFamily="18" charset="0"/>
                                </a:rPr>
                                <m:t>𝜋</m:t>
                              </m:r>
                              <m:r>
                                <a:rPr lang="en-IN" i="1">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𝑊𝑡</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𝑛</m:t>
                              </m:r>
                              <m:r>
                                <a:rPr lang="en-IN" i="1">
                                  <a:solidFill>
                                    <a:srgbClr val="000000"/>
                                  </a:solidFill>
                                  <a:latin typeface="Cambria Math" panose="02040503050406030204" pitchFamily="18" charset="0"/>
                                </a:rPr>
                                <m:t>𝜋</m:t>
                              </m:r>
                              <m:r>
                                <a:rPr lang="en-IN" i="1">
                                  <a:solidFill>
                                    <a:srgbClr val="000000"/>
                                  </a:solidFill>
                                  <a:latin typeface="Cambria Math" panose="02040503050406030204" pitchFamily="18" charset="0"/>
                                </a:rPr>
                                <m:t>)</m:t>
                              </m:r>
                            </m:num>
                            <m:den>
                              <m:r>
                                <a:rPr lang="en-IN" i="1">
                                  <a:solidFill>
                                    <a:srgbClr val="000000"/>
                                  </a:solidFill>
                                  <a:latin typeface="Cambria Math" panose="02040503050406030204" pitchFamily="18" charset="0"/>
                                </a:rPr>
                                <m:t>2</m:t>
                              </m:r>
                              <m:r>
                                <a:rPr lang="en-IN" i="1">
                                  <a:solidFill>
                                    <a:srgbClr val="000000"/>
                                  </a:solidFill>
                                  <a:latin typeface="Cambria Math" panose="02040503050406030204" pitchFamily="18" charset="0"/>
                                </a:rPr>
                                <m:t>𝜋</m:t>
                              </m:r>
                              <m:r>
                                <a:rPr lang="en-IN" i="1">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𝑊𝑡</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𝑛</m:t>
                              </m:r>
                              <m:r>
                                <a:rPr lang="en-IN" i="1">
                                  <a:solidFill>
                                    <a:srgbClr val="000000"/>
                                  </a:solidFill>
                                  <a:latin typeface="Cambria Math" panose="02040503050406030204" pitchFamily="18" charset="0"/>
                                </a:rPr>
                                <m:t>𝜋</m:t>
                              </m:r>
                            </m:den>
                          </m:f>
                          <m:r>
                            <a:rPr lang="en-IN" i="0">
                              <a:solidFill>
                                <a:srgbClr val="000000"/>
                              </a:solidFill>
                              <a:latin typeface="Cambria Math" panose="02040503050406030204" pitchFamily="18" charset="0"/>
                            </a:rPr>
                            <m:t> </m:t>
                          </m:r>
                        </m:e>
                      </m:nary>
                    </m:oMath>
                    <m:oMath xmlns:m="http://schemas.openxmlformats.org/officeDocument/2006/math">
                      <m:r>
                        <m:rPr>
                          <m:nor/>
                        </m:rPr>
                        <a:rPr lang="en-IN" i="0">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m:t>
                      </m:r>
                      <m:nary>
                        <m:naryPr>
                          <m:chr m:val="∑"/>
                          <m:ctrlPr>
                            <a:rPr lang="en-IN" i="1">
                              <a:solidFill>
                                <a:srgbClr val="000000"/>
                              </a:solidFill>
                              <a:latin typeface="Cambria Math" panose="02040503050406030204" pitchFamily="18" charset="0"/>
                            </a:rPr>
                          </m:ctrlPr>
                        </m:naryPr>
                        <m:sub>
                          <m:r>
                            <a:rPr lang="en-IN" i="1">
                              <a:solidFill>
                                <a:srgbClr val="000000"/>
                              </a:solidFill>
                              <a:latin typeface="Cambria Math" panose="02040503050406030204" pitchFamily="18" charset="0"/>
                            </a:rPr>
                            <m:t>𝑛</m:t>
                          </m:r>
                          <m:r>
                            <a:rPr lang="en-IN" i="1">
                              <a:solidFill>
                                <a:srgbClr val="000000"/>
                              </a:solidFill>
                              <a:latin typeface="Cambria Math" panose="02040503050406030204" pitchFamily="18" charset="0"/>
                            </a:rPr>
                            <m:t>=−∞</m:t>
                          </m:r>
                        </m:sub>
                        <m:sup>
                          <m:r>
                            <a:rPr lang="en-IN" i="1">
                              <a:solidFill>
                                <a:srgbClr val="000000"/>
                              </a:solidFill>
                              <a:latin typeface="Cambria Math" panose="02040503050406030204" pitchFamily="18" charset="0"/>
                            </a:rPr>
                            <m:t>∞</m:t>
                          </m:r>
                        </m:sup>
                        <m:e>
                          <m:r>
                            <a:rPr lang="en-IN" i="1">
                              <a:solidFill>
                                <a:srgbClr val="000000"/>
                              </a:solidFill>
                              <a:latin typeface="Cambria Math" panose="02040503050406030204" pitchFamily="18" charset="0"/>
                            </a:rPr>
                            <m:t>𝑔</m:t>
                          </m:r>
                          <m:d>
                            <m:dPr>
                              <m:ctrlPr>
                                <a:rPr lang="en-IN" i="1">
                                  <a:solidFill>
                                    <a:srgbClr val="000000"/>
                                  </a:solidFill>
                                  <a:latin typeface="Cambria Math" panose="02040503050406030204" pitchFamily="18" charset="0"/>
                                </a:rPr>
                              </m:ctrlPr>
                            </m:dPr>
                            <m:e>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𝑛</m:t>
                                  </m:r>
                                </m:num>
                                <m:den>
                                  <m:r>
                                    <a:rPr lang="en-IN" i="1">
                                      <a:solidFill>
                                        <a:srgbClr val="000000"/>
                                      </a:solidFill>
                                      <a:latin typeface="Cambria Math" panose="02040503050406030204" pitchFamily="18" charset="0"/>
                                    </a:rPr>
                                    <m:t>2</m:t>
                                  </m:r>
                                  <m:r>
                                    <a:rPr lang="en-IN" i="1">
                                      <a:solidFill>
                                        <a:srgbClr val="000000"/>
                                      </a:solidFill>
                                      <a:latin typeface="Cambria Math" panose="02040503050406030204" pitchFamily="18" charset="0"/>
                                    </a:rPr>
                                    <m:t>𝑊</m:t>
                                  </m:r>
                                </m:den>
                              </m:f>
                            </m:e>
                          </m:d>
                          <m:r>
                            <a:rPr lang="en-IN" b="0" i="1" smtClean="0">
                              <a:solidFill>
                                <a:srgbClr val="000000"/>
                              </a:solidFill>
                              <a:latin typeface="Cambria Math" panose="02040503050406030204" pitchFamily="18" charset="0"/>
                            </a:rPr>
                            <m:t>𝑠𝑖𝑛𝑐</m:t>
                          </m:r>
                          <m:r>
                            <a:rPr lang="en-IN" b="0" i="1" smtClean="0">
                              <a:solidFill>
                                <a:srgbClr val="000000"/>
                              </a:solidFill>
                              <a:latin typeface="Cambria Math" panose="02040503050406030204" pitchFamily="18" charset="0"/>
                            </a:rPr>
                            <m:t> (2</m:t>
                          </m:r>
                          <m:r>
                            <a:rPr lang="en-IN" i="1">
                              <a:solidFill>
                                <a:srgbClr val="000000"/>
                              </a:solidFill>
                              <a:latin typeface="Cambria Math" panose="02040503050406030204" pitchFamily="18" charset="0"/>
                            </a:rPr>
                            <m:t>𝑊𝑡</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𝑛</m:t>
                          </m:r>
                          <m:r>
                            <a:rPr lang="en-IN" i="1">
                              <a:solidFill>
                                <a:srgbClr val="000000"/>
                              </a:solidFill>
                              <a:latin typeface="Cambria Math" panose="02040503050406030204" pitchFamily="18" charset="0"/>
                            </a:rPr>
                            <m:t>)</m:t>
                          </m:r>
                          <m:r>
                            <m:rPr>
                              <m:nor/>
                            </m:rPr>
                            <a:rPr lang="en-IN" i="0">
                              <a:solidFill>
                                <a:srgbClr val="000000"/>
                              </a:solidFill>
                              <a:latin typeface="Cambria Math" panose="02040503050406030204" pitchFamily="18" charset="0"/>
                            </a:rPr>
                            <m:t>  ,  −</m:t>
                          </m:r>
                          <m:r>
                            <a:rPr lang="en-IN" i="1">
                              <a:solidFill>
                                <a:srgbClr val="000000"/>
                              </a:solidFill>
                              <a:latin typeface="Cambria Math" panose="02040503050406030204" pitchFamily="18" charset="0"/>
                            </a:rPr>
                            <m:t>∞</m:t>
                          </m:r>
                          <m:r>
                            <a:rPr lang="en-IN" i="0">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&lt;</m:t>
                          </m:r>
                          <m:r>
                            <a:rPr lang="en-IN" i="0">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𝑡</m:t>
                          </m:r>
                          <m:r>
                            <a:rPr lang="en-IN" i="0">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&lt;</m:t>
                          </m:r>
                          <m:r>
                            <a:rPr lang="en-IN" i="0">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m:t>
                          </m:r>
                        </m:e>
                      </m:nary>
                      <m:r>
                        <m:rPr>
                          <m:nor/>
                        </m:rPr>
                        <a:rPr lang="en-IN" i="0">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m:t>
                      </m:r>
                      <m:r>
                        <a:rPr lang="en-IN" i="0">
                          <a:solidFill>
                            <a:srgbClr val="000000"/>
                          </a:solidFill>
                          <a:latin typeface="Cambria Math" panose="02040503050406030204" pitchFamily="18" charset="0"/>
                        </a:rPr>
                        <m:t>9</m:t>
                      </m:r>
                      <m:r>
                        <a:rPr lang="en-IN" i="1">
                          <a:solidFill>
                            <a:srgbClr val="000000"/>
                          </a:solidFill>
                          <a:latin typeface="Cambria Math" panose="02040503050406030204" pitchFamily="18" charset="0"/>
                        </a:rPr>
                        <m:t>)</m:t>
                      </m:r>
                    </m:oMath>
                    <m:oMath xmlns:m="http://schemas.openxmlformats.org/officeDocument/2006/math">
                      <m:r>
                        <a:rPr lang="en-IN" i="1">
                          <a:solidFill>
                            <a:srgbClr val="000000"/>
                          </a:solidFill>
                          <a:latin typeface="Cambria Math" panose="02040503050406030204" pitchFamily="18" charset="0"/>
                        </a:rPr>
                        <m:t>(</m:t>
                      </m:r>
                      <m:r>
                        <a:rPr lang="en-IN" i="0">
                          <a:solidFill>
                            <a:srgbClr val="000000"/>
                          </a:solidFill>
                          <a:latin typeface="Cambria Math" panose="02040503050406030204" pitchFamily="18" charset="0"/>
                        </a:rPr>
                        <m:t>9</m:t>
                      </m:r>
                      <m:r>
                        <a:rPr lang="en-IN" i="1">
                          <a:solidFill>
                            <a:srgbClr val="000000"/>
                          </a:solidFill>
                          <a:latin typeface="Cambria Math" panose="02040503050406030204" pitchFamily="18" charset="0"/>
                        </a:rPr>
                        <m:t>)</m:t>
                      </m:r>
                      <m:r>
                        <m:rPr>
                          <m:nor/>
                        </m:rPr>
                        <a:rPr lang="en-IN" i="0">
                          <a:solidFill>
                            <a:srgbClr val="000000"/>
                          </a:solidFill>
                          <a:latin typeface="Cambria Math" panose="02040503050406030204" pitchFamily="18" charset="0"/>
                        </a:rPr>
                        <m:t> </m:t>
                      </m:r>
                      <m:r>
                        <m:rPr>
                          <m:nor/>
                        </m:rPr>
                        <a:rPr lang="en-IN" i="0">
                          <a:solidFill>
                            <a:srgbClr val="000000"/>
                          </a:solidFill>
                          <a:latin typeface="Cambria Math" panose="02040503050406030204" pitchFamily="18" charset="0"/>
                        </a:rPr>
                        <m:t>is</m:t>
                      </m:r>
                      <m:r>
                        <m:rPr>
                          <m:nor/>
                        </m:rPr>
                        <a:rPr lang="en-IN" i="0">
                          <a:solidFill>
                            <a:srgbClr val="000000"/>
                          </a:solidFill>
                          <a:latin typeface="Cambria Math" panose="02040503050406030204" pitchFamily="18" charset="0"/>
                        </a:rPr>
                        <m:t> </m:t>
                      </m:r>
                      <m:r>
                        <m:rPr>
                          <m:nor/>
                        </m:rPr>
                        <a:rPr lang="en-IN" i="0">
                          <a:solidFill>
                            <a:srgbClr val="000000"/>
                          </a:solidFill>
                          <a:latin typeface="Cambria Math" panose="02040503050406030204" pitchFamily="18" charset="0"/>
                        </a:rPr>
                        <m:t>an</m:t>
                      </m:r>
                      <m:r>
                        <m:rPr>
                          <m:nor/>
                        </m:rPr>
                        <a:rPr lang="en-IN" i="0">
                          <a:solidFill>
                            <a:srgbClr val="000000"/>
                          </a:solidFill>
                          <a:latin typeface="Cambria Math" panose="02040503050406030204" pitchFamily="18" charset="0"/>
                        </a:rPr>
                        <m:t> </m:t>
                      </m:r>
                      <m:r>
                        <m:rPr>
                          <m:nor/>
                        </m:rPr>
                        <a:rPr lang="en-IN" i="0">
                          <a:solidFill>
                            <a:srgbClr val="000000"/>
                          </a:solidFill>
                          <a:latin typeface="Cambria Math" panose="02040503050406030204" pitchFamily="18" charset="0"/>
                        </a:rPr>
                        <m:t>interpolation</m:t>
                      </m:r>
                      <m:r>
                        <m:rPr>
                          <m:nor/>
                        </m:rPr>
                        <a:rPr lang="en-IN" i="0">
                          <a:solidFill>
                            <a:srgbClr val="000000"/>
                          </a:solidFill>
                          <a:latin typeface="Cambria Math" panose="02040503050406030204" pitchFamily="18" charset="0"/>
                        </a:rPr>
                        <m:t> </m:t>
                      </m:r>
                      <m:r>
                        <m:rPr>
                          <m:nor/>
                        </m:rPr>
                        <a:rPr lang="en-IN" i="0">
                          <a:solidFill>
                            <a:srgbClr val="000000"/>
                          </a:solidFill>
                          <a:latin typeface="Cambria Math" panose="02040503050406030204" pitchFamily="18" charset="0"/>
                        </a:rPr>
                        <m:t>formula</m:t>
                      </m:r>
                      <m:r>
                        <m:rPr>
                          <m:nor/>
                        </m:rPr>
                        <a:rPr lang="en-IN" i="0">
                          <a:solidFill>
                            <a:srgbClr val="000000"/>
                          </a:solidFill>
                          <a:latin typeface="Cambria Math" panose="02040503050406030204" pitchFamily="18" charset="0"/>
                        </a:rPr>
                        <m:t> </m:t>
                      </m:r>
                      <m:r>
                        <m:rPr>
                          <m:nor/>
                        </m:rPr>
                        <a:rPr lang="en-IN" i="0">
                          <a:solidFill>
                            <a:srgbClr val="000000"/>
                          </a:solidFill>
                          <a:latin typeface="Cambria Math" panose="02040503050406030204" pitchFamily="18" charset="0"/>
                        </a:rPr>
                        <m:t>of</m:t>
                      </m:r>
                      <m:r>
                        <m:rPr>
                          <m:nor/>
                        </m:rPr>
                        <a:rPr lang="en-IN" i="0">
                          <a:solidFill>
                            <a:srgbClr val="000000"/>
                          </a:solidFill>
                          <a:latin typeface="Cambria Math" panose="02040503050406030204" pitchFamily="18" charset="0"/>
                        </a:rPr>
                        <m:t> </m:t>
                      </m:r>
                      <m:r>
                        <a:rPr lang="en-IN" i="1">
                          <a:solidFill>
                            <a:srgbClr val="000000"/>
                          </a:solidFill>
                          <a:latin typeface="Cambria Math" panose="02040503050406030204" pitchFamily="18" charset="0"/>
                        </a:rPr>
                        <m:t>𝑔</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𝑡</m:t>
                      </m:r>
                      <m:r>
                        <a:rPr lang="en-IN" i="1">
                          <a:solidFill>
                            <a:srgbClr val="000000"/>
                          </a:solidFill>
                          <a:latin typeface="Cambria Math" panose="02040503050406030204" pitchFamily="18" charset="0"/>
                        </a:rPr>
                        <m:t>)</m:t>
                      </m:r>
                    </m:oMath>
                  </m:oMathPara>
                </a14:m>
                <a:endParaRPr lang="en-IN" dirty="0"/>
              </a:p>
            </p:txBody>
          </p:sp>
        </mc:Choice>
        <mc:Fallback>
          <p:sp>
            <p:nvSpPr>
              <p:cNvPr id="5122" name="Object 2"/>
              <p:cNvSpPr txBox="1">
                <a:spLocks noRot="1" noChangeAspect="1" noMove="1" noResize="1" noEditPoints="1" noAdjustHandles="1" noChangeArrowheads="1" noChangeShapeType="1" noTextEdit="1"/>
              </p:cNvSpPr>
              <p:nvPr/>
            </p:nvSpPr>
            <p:spPr bwMode="auto">
              <a:xfrm>
                <a:off x="1036320" y="1737362"/>
                <a:ext cx="8447198" cy="4508693"/>
              </a:xfrm>
              <a:prstGeom prst="rect">
                <a:avLst/>
              </a:prstGeom>
              <a:blipFill>
                <a:blip r:embed="rId3"/>
                <a:stretch>
                  <a:fillRect l="-216"/>
                </a:stretch>
              </a:blipFill>
            </p:spPr>
            <p:txBody>
              <a:bodyPr/>
              <a:lstStyle/>
              <a:p>
                <a:r>
                  <a:rPr lang="en-IN">
                    <a:noFill/>
                  </a:rPr>
                  <a:t> </a:t>
                </a:r>
              </a:p>
            </p:txBody>
          </p:sp>
        </mc:Fallback>
      </mc:AlternateContent>
      <p:pic>
        <p:nvPicPr>
          <p:cNvPr id="4" name="Picture 2">
            <a:extLst>
              <a:ext uri="{FF2B5EF4-FFF2-40B4-BE49-F238E27FC236}">
                <a16:creationId xmlns:a16="http://schemas.microsoft.com/office/drawing/2014/main" id="{450870D4-7835-4A0F-8096-A1C0ADA969D1}"/>
              </a:ext>
            </a:extLst>
          </p:cNvPr>
          <p:cNvPicPr>
            <a:picLocks noChangeAspect="1" noChangeArrowheads="1"/>
          </p:cNvPicPr>
          <p:nvPr/>
        </p:nvPicPr>
        <p:blipFill rotWithShape="1">
          <a:blip r:embed="rId4" cstate="print"/>
          <a:srcRect r="26724"/>
          <a:stretch/>
        </p:blipFill>
        <p:spPr bwMode="auto">
          <a:xfrm>
            <a:off x="0" y="0"/>
            <a:ext cx="6096000" cy="1093277"/>
          </a:xfrm>
          <a:prstGeom prst="rect">
            <a:avLst/>
          </a:prstGeom>
          <a:noFill/>
          <a:ln w="9525">
            <a:noFill/>
            <a:miter lim="800000"/>
            <a:headEnd/>
            <a:tailEnd/>
          </a:ln>
        </p:spPr>
      </p:pic>
      <p:sp>
        <p:nvSpPr>
          <p:cNvPr id="5" name="Date Placeholder 7">
            <a:extLst>
              <a:ext uri="{FF2B5EF4-FFF2-40B4-BE49-F238E27FC236}">
                <a16:creationId xmlns:a16="http://schemas.microsoft.com/office/drawing/2014/main" id="{29EAAA76-D496-423B-9978-6B31399D2FAC}"/>
              </a:ext>
            </a:extLst>
          </p:cNvPr>
          <p:cNvSpPr>
            <a:spLocks noGrp="1"/>
          </p:cNvSpPr>
          <p:nvPr>
            <p:ph type="dt" sz="half" idx="10"/>
          </p:nvPr>
        </p:nvSpPr>
        <p:spPr>
          <a:xfrm>
            <a:off x="1715406" y="6417411"/>
            <a:ext cx="1854203"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C6ACD17-AFBB-46AF-B3A9-306A170A1DB2}" type="datetime3">
              <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24 July 2020</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 name="Slide Number Placeholder 9">
            <a:extLst>
              <a:ext uri="{FF2B5EF4-FFF2-40B4-BE49-F238E27FC236}">
                <a16:creationId xmlns:a16="http://schemas.microsoft.com/office/drawing/2014/main" id="{3B5325B2-8CEF-487D-89A6-C8439EC64D45}"/>
              </a:ext>
            </a:extLst>
          </p:cNvPr>
          <p:cNvSpPr>
            <a:spLocks noGrp="1"/>
          </p:cNvSpPr>
          <p:nvPr>
            <p:ph type="sldNum" sz="quarter" idx="12"/>
          </p:nvPr>
        </p:nvSpPr>
        <p:spPr>
          <a:xfrm>
            <a:off x="9483518" y="6417411"/>
            <a:ext cx="98401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5F4BBBA-3EAF-4479-B790-AA62CE9E78CB}" type="slidenum">
              <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B4C36394-2E6E-42F8-ABBB-B7396E30BFB2}"/>
              </a:ext>
            </a:extLst>
          </p:cNvPr>
          <p:cNvSpPr txBox="1">
            <a:spLocks/>
          </p:cNvSpPr>
          <p:nvPr/>
        </p:nvSpPr>
        <p:spPr>
          <a:xfrm>
            <a:off x="4229856" y="6417410"/>
            <a:ext cx="3788561"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rPr>
              <a:t>Digital Communication Slides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p:txBody>
          <a:bodyPr/>
          <a:lstStyle/>
          <a:p>
            <a:pPr>
              <a:defRPr/>
            </a:pPr>
            <a:r>
              <a:rPr lang="en-US" sz="3800" dirty="0"/>
              <a:t>Interpolation</a:t>
            </a:r>
          </a:p>
        </p:txBody>
      </p:sp>
      <mc:AlternateContent xmlns:mc="http://schemas.openxmlformats.org/markup-compatibility/2006">
        <mc:Choice xmlns:a14="http://schemas.microsoft.com/office/drawing/2010/main" Requires="a14">
          <p:sp>
            <p:nvSpPr>
              <p:cNvPr id="4" name="Object 3">
                <a:extLst>
                  <a:ext uri="{FF2B5EF4-FFF2-40B4-BE49-F238E27FC236}">
                    <a16:creationId xmlns:a16="http://schemas.microsoft.com/office/drawing/2014/main" id="{14083E79-7D71-4E62-9DF8-5C1CE59EC397}"/>
                  </a:ext>
                </a:extLst>
              </p:cNvPr>
              <p:cNvSpPr txBox="1"/>
              <p:nvPr/>
            </p:nvSpPr>
            <p:spPr bwMode="auto">
              <a:xfrm>
                <a:off x="3657600" y="2210438"/>
                <a:ext cx="4876800" cy="120332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𝑔</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𝑡</m:t>
                      </m:r>
                      <m:r>
                        <a:rPr lang="en-IN" i="1">
                          <a:solidFill>
                            <a:srgbClr val="000000"/>
                          </a:solidFill>
                          <a:latin typeface="Cambria Math" panose="02040503050406030204" pitchFamily="18" charset="0"/>
                        </a:rPr>
                        <m:t>)=</m:t>
                      </m:r>
                      <m:nary>
                        <m:naryPr>
                          <m:chr m:val="∑"/>
                          <m:ctrlPr>
                            <a:rPr lang="en-IN" i="1">
                              <a:solidFill>
                                <a:srgbClr val="000000"/>
                              </a:solidFill>
                              <a:latin typeface="Cambria Math" panose="02040503050406030204" pitchFamily="18" charset="0"/>
                            </a:rPr>
                          </m:ctrlPr>
                        </m:naryPr>
                        <m:sub>
                          <m:r>
                            <a:rPr lang="en-IN" i="1">
                              <a:solidFill>
                                <a:srgbClr val="000000"/>
                              </a:solidFill>
                              <a:latin typeface="Cambria Math" panose="02040503050406030204" pitchFamily="18" charset="0"/>
                            </a:rPr>
                            <m:t>𝑛</m:t>
                          </m:r>
                          <m:r>
                            <a:rPr lang="en-IN" i="1">
                              <a:solidFill>
                                <a:srgbClr val="000000"/>
                              </a:solidFill>
                              <a:latin typeface="Cambria Math" panose="02040503050406030204" pitchFamily="18" charset="0"/>
                            </a:rPr>
                            <m:t>=−∞</m:t>
                          </m:r>
                        </m:sub>
                        <m:sup>
                          <m:r>
                            <a:rPr lang="en-IN" i="1">
                              <a:solidFill>
                                <a:srgbClr val="000000"/>
                              </a:solidFill>
                              <a:latin typeface="Cambria Math" panose="02040503050406030204" pitchFamily="18" charset="0"/>
                            </a:rPr>
                            <m:t>∞</m:t>
                          </m:r>
                        </m:sup>
                        <m:e>
                          <m:r>
                            <a:rPr lang="en-IN" i="1">
                              <a:solidFill>
                                <a:srgbClr val="000000"/>
                              </a:solidFill>
                              <a:latin typeface="Cambria Math" panose="02040503050406030204" pitchFamily="18" charset="0"/>
                            </a:rPr>
                            <m:t>𝑔</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𝑛</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𝑇</m:t>
                              </m:r>
                            </m:e>
                            <m:sub>
                              <m:r>
                                <a:rPr lang="en-IN" i="1">
                                  <a:solidFill>
                                    <a:srgbClr val="000000"/>
                                  </a:solidFill>
                                  <a:latin typeface="Cambria Math" panose="02040503050406030204" pitchFamily="18" charset="0"/>
                                </a:rPr>
                                <m:t>𝑠</m:t>
                              </m:r>
                            </m:sub>
                          </m:sSub>
                          <m:r>
                            <a:rPr lang="en-IN" i="1">
                              <a:solidFill>
                                <a:srgbClr val="000000"/>
                              </a:solidFill>
                              <a:latin typeface="Cambria Math" panose="02040503050406030204" pitchFamily="18" charset="0"/>
                            </a:rPr>
                            <m:t>)</m:t>
                          </m:r>
                          <m:func>
                            <m:funcPr>
                              <m:ctrlPr>
                                <a:rPr lang="en-IN" i="1">
                                  <a:solidFill>
                                    <a:srgbClr val="000000"/>
                                  </a:solidFill>
                                  <a:latin typeface="Cambria Math" panose="02040503050406030204" pitchFamily="18" charset="0"/>
                                </a:rPr>
                              </m:ctrlPr>
                            </m:funcPr>
                            <m:fName>
                              <m:r>
                                <m:rPr>
                                  <m:sty m:val="p"/>
                                </m:rPr>
                                <a:rPr lang="en-IN" i="0">
                                  <a:solidFill>
                                    <a:srgbClr val="000000"/>
                                  </a:solidFill>
                                  <a:latin typeface="Cambria Math" panose="02040503050406030204" pitchFamily="18" charset="0"/>
                                </a:rPr>
                                <m:t>sin</m:t>
                              </m:r>
                            </m:fName>
                            <m:e>
                              <m:r>
                                <a:rPr lang="en-IN" i="1">
                                  <a:solidFill>
                                    <a:srgbClr val="000000"/>
                                  </a:solidFill>
                                  <a:latin typeface="Cambria Math" panose="02040503050406030204" pitchFamily="18" charset="0"/>
                                </a:rPr>
                                <m:t>𝑐</m:t>
                              </m:r>
                            </m:e>
                          </m:func>
                          <m:d>
                            <m:dPr>
                              <m:ctrlPr>
                                <a:rPr lang="en-IN" i="1">
                                  <a:solidFill>
                                    <a:srgbClr val="000000"/>
                                  </a:solidFill>
                                  <a:latin typeface="Cambria Math" panose="02040503050406030204" pitchFamily="18" charset="0"/>
                                </a:rPr>
                              </m:ctrlPr>
                            </m:dPr>
                            <m:e>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𝑡</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𝑛</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𝑇</m:t>
                                      </m:r>
                                    </m:e>
                                    <m:sub>
                                      <m:r>
                                        <a:rPr lang="en-IN" i="1">
                                          <a:solidFill>
                                            <a:srgbClr val="000000"/>
                                          </a:solidFill>
                                          <a:latin typeface="Cambria Math" panose="02040503050406030204" pitchFamily="18" charset="0"/>
                                        </a:rPr>
                                        <m:t>𝑠</m:t>
                                      </m:r>
                                    </m:sub>
                                  </m:sSub>
                                </m:num>
                                <m:den>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𝑇</m:t>
                                      </m:r>
                                    </m:e>
                                    <m:sub>
                                      <m:r>
                                        <a:rPr lang="en-IN" i="1">
                                          <a:solidFill>
                                            <a:srgbClr val="000000"/>
                                          </a:solidFill>
                                          <a:latin typeface="Cambria Math" panose="02040503050406030204" pitchFamily="18" charset="0"/>
                                        </a:rPr>
                                        <m:t>𝑠</m:t>
                                      </m:r>
                                    </m:sub>
                                  </m:sSub>
                                </m:den>
                              </m:f>
                            </m:e>
                          </m:d>
                        </m:e>
                      </m:nary>
                    </m:oMath>
                  </m:oMathPara>
                </a14:m>
                <a:endParaRPr lang="en-IN"/>
              </a:p>
            </p:txBody>
          </p:sp>
        </mc:Choice>
        <mc:Fallback>
          <p:sp>
            <p:nvSpPr>
              <p:cNvPr id="4" name="Object 3">
                <a:extLst>
                  <a:ext uri="{FF2B5EF4-FFF2-40B4-BE49-F238E27FC236}">
                    <a16:creationId xmlns:a16="http://schemas.microsoft.com/office/drawing/2014/main" id="{14083E79-7D71-4E62-9DF8-5C1CE59EC397}"/>
                  </a:ext>
                </a:extLst>
              </p:cNvPr>
              <p:cNvSpPr txBox="1">
                <a:spLocks noRot="1" noChangeAspect="1" noMove="1" noResize="1" noEditPoints="1" noAdjustHandles="1" noChangeArrowheads="1" noChangeShapeType="1" noTextEdit="1"/>
              </p:cNvSpPr>
              <p:nvPr/>
            </p:nvSpPr>
            <p:spPr bwMode="auto">
              <a:xfrm>
                <a:off x="3657600" y="2210438"/>
                <a:ext cx="4876800" cy="1203325"/>
              </a:xfrm>
              <a:prstGeom prst="rect">
                <a:avLst/>
              </a:prstGeom>
              <a:blipFill>
                <a:blip r:embed="rId3"/>
                <a:stretch>
                  <a:fillRect/>
                </a:stretch>
              </a:blipFill>
            </p:spPr>
            <p:txBody>
              <a:bodyPr/>
              <a:lstStyle/>
              <a:p>
                <a:r>
                  <a:rPr lang="en-IN">
                    <a:noFill/>
                  </a:rPr>
                  <a:t> </a:t>
                </a:r>
              </a:p>
            </p:txBody>
          </p:sp>
        </mc:Fallback>
      </mc:AlternateContent>
      <p:sp>
        <p:nvSpPr>
          <p:cNvPr id="5" name="Text Box 3">
            <a:extLst>
              <a:ext uri="{FF2B5EF4-FFF2-40B4-BE49-F238E27FC236}">
                <a16:creationId xmlns:a16="http://schemas.microsoft.com/office/drawing/2014/main" id="{B08020D6-DB0E-4961-ABE7-2EC6FA186B82}"/>
              </a:ext>
            </a:extLst>
          </p:cNvPr>
          <p:cNvSpPr txBox="1">
            <a:spLocks noChangeArrowheads="1"/>
          </p:cNvSpPr>
          <p:nvPr/>
        </p:nvSpPr>
        <p:spPr bwMode="auto">
          <a:xfrm>
            <a:off x="2803526" y="1737362"/>
            <a:ext cx="6253163" cy="457200"/>
          </a:xfrm>
          <a:prstGeom prst="rect">
            <a:avLst/>
          </a:prstGeom>
          <a:noFill/>
          <a:ln w="9525">
            <a:noFill/>
            <a:miter lim="800000"/>
            <a:headEnd/>
            <a:tailEnd/>
          </a:ln>
        </p:spPr>
        <p:txBody>
          <a:bodyPr wrap="none">
            <a:spAutoFit/>
          </a:bodyPr>
          <a:lstStyle/>
          <a:p>
            <a:r>
              <a:rPr lang="en-US" altLang="en-US" sz="2400" dirty="0">
                <a:solidFill>
                  <a:srgbClr val="000000"/>
                </a:solidFill>
                <a:latin typeface="Times"/>
              </a:rPr>
              <a:t>If the sampling is at exactly the Nyquist rate, then</a:t>
            </a:r>
          </a:p>
        </p:txBody>
      </p:sp>
      <p:pic>
        <p:nvPicPr>
          <p:cNvPr id="6" name="Picture 5">
            <a:extLst>
              <a:ext uri="{FF2B5EF4-FFF2-40B4-BE49-F238E27FC236}">
                <a16:creationId xmlns:a16="http://schemas.microsoft.com/office/drawing/2014/main" id="{92B8456D-4B6F-41E7-92BF-57E16239C83C}"/>
              </a:ext>
            </a:extLst>
          </p:cNvPr>
          <p:cNvPicPr preferRelativeResize="0">
            <a:picLocks noChangeAspect="1" noChangeArrowheads="1"/>
          </p:cNvPicPr>
          <p:nvPr/>
        </p:nvPicPr>
        <p:blipFill>
          <a:blip r:embed="rId4" cstate="print"/>
          <a:srcRect/>
          <a:stretch>
            <a:fillRect/>
          </a:stretch>
        </p:blipFill>
        <p:spPr bwMode="auto">
          <a:xfrm>
            <a:off x="2425700" y="3444238"/>
            <a:ext cx="7340600" cy="2741612"/>
          </a:xfrm>
          <a:prstGeom prst="rect">
            <a:avLst/>
          </a:prstGeom>
          <a:noFill/>
          <a:ln w="9525">
            <a:noFill/>
            <a:miter lim="800000"/>
            <a:headEnd/>
            <a:tailEnd/>
          </a:ln>
        </p:spPr>
      </p:pic>
      <p:pic>
        <p:nvPicPr>
          <p:cNvPr id="7" name="Picture 2">
            <a:extLst>
              <a:ext uri="{FF2B5EF4-FFF2-40B4-BE49-F238E27FC236}">
                <a16:creationId xmlns:a16="http://schemas.microsoft.com/office/drawing/2014/main" id="{EAC60208-740A-4B85-ABAB-959BA995AC24}"/>
              </a:ext>
            </a:extLst>
          </p:cNvPr>
          <p:cNvPicPr>
            <a:picLocks noChangeAspect="1" noChangeArrowheads="1"/>
          </p:cNvPicPr>
          <p:nvPr/>
        </p:nvPicPr>
        <p:blipFill rotWithShape="1">
          <a:blip r:embed="rId5" cstate="print"/>
          <a:srcRect r="26724"/>
          <a:stretch/>
        </p:blipFill>
        <p:spPr bwMode="auto">
          <a:xfrm>
            <a:off x="0" y="0"/>
            <a:ext cx="6096000" cy="1093277"/>
          </a:xfrm>
          <a:prstGeom prst="rect">
            <a:avLst/>
          </a:prstGeom>
          <a:noFill/>
          <a:ln w="9525">
            <a:noFill/>
            <a:miter lim="800000"/>
            <a:headEnd/>
            <a:tailEnd/>
          </a:ln>
        </p:spPr>
      </p:pic>
      <p:sp>
        <p:nvSpPr>
          <p:cNvPr id="8" name="Date Placeholder 7">
            <a:extLst>
              <a:ext uri="{FF2B5EF4-FFF2-40B4-BE49-F238E27FC236}">
                <a16:creationId xmlns:a16="http://schemas.microsoft.com/office/drawing/2014/main" id="{30AF0AEA-C287-43B6-BF2E-8D36AEA9EF34}"/>
              </a:ext>
            </a:extLst>
          </p:cNvPr>
          <p:cNvSpPr>
            <a:spLocks noGrp="1"/>
          </p:cNvSpPr>
          <p:nvPr>
            <p:ph type="dt" sz="half" idx="10"/>
          </p:nvPr>
        </p:nvSpPr>
        <p:spPr>
          <a:xfrm>
            <a:off x="1715406" y="6417411"/>
            <a:ext cx="1854203"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C6ACD17-AFBB-46AF-B3A9-306A170A1DB2}" type="datetime3">
              <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24 July 2020</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9" name="Slide Number Placeholder 9">
            <a:extLst>
              <a:ext uri="{FF2B5EF4-FFF2-40B4-BE49-F238E27FC236}">
                <a16:creationId xmlns:a16="http://schemas.microsoft.com/office/drawing/2014/main" id="{3C81FE65-4A1C-4CC9-8CEF-852167F5D20C}"/>
              </a:ext>
            </a:extLst>
          </p:cNvPr>
          <p:cNvSpPr>
            <a:spLocks noGrp="1"/>
          </p:cNvSpPr>
          <p:nvPr>
            <p:ph type="sldNum" sz="quarter" idx="12"/>
          </p:nvPr>
        </p:nvSpPr>
        <p:spPr>
          <a:xfrm>
            <a:off x="9483518" y="6417411"/>
            <a:ext cx="98401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5F4BBBA-3EAF-4479-B790-AA62CE9E78CB}" type="slidenum">
              <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0" name="Footer Placeholder 6">
            <a:extLst>
              <a:ext uri="{FF2B5EF4-FFF2-40B4-BE49-F238E27FC236}">
                <a16:creationId xmlns:a16="http://schemas.microsoft.com/office/drawing/2014/main" id="{38378A2B-81DF-4684-AB00-1EA4AA2DB9B6}"/>
              </a:ext>
            </a:extLst>
          </p:cNvPr>
          <p:cNvSpPr txBox="1">
            <a:spLocks/>
          </p:cNvSpPr>
          <p:nvPr/>
        </p:nvSpPr>
        <p:spPr>
          <a:xfrm>
            <a:off x="4229856" y="6417410"/>
            <a:ext cx="3788561"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rPr>
              <a:t>Digital Communication Slides</a:t>
            </a:r>
          </a:p>
        </p:txBody>
      </p:sp>
    </p:spTree>
    <p:extLst>
      <p:ext uri="{BB962C8B-B14F-4D97-AF65-F5344CB8AC3E}">
        <p14:creationId xmlns:p14="http://schemas.microsoft.com/office/powerpoint/2010/main" val="164729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ChangeArrowheads="1"/>
          </p:cNvSpPr>
          <p:nvPr>
            <p:ph type="title"/>
          </p:nvPr>
        </p:nvSpPr>
        <p:spPr/>
        <p:txBody>
          <a:bodyPr/>
          <a:lstStyle/>
          <a:p>
            <a:pPr>
              <a:defRPr/>
            </a:pPr>
            <a:r>
              <a:rPr lang="en-US" altLang="en-US"/>
              <a:t>Practical Interpolation</a:t>
            </a:r>
          </a:p>
        </p:txBody>
      </p:sp>
      <p:sp>
        <p:nvSpPr>
          <p:cNvPr id="7172" name="Text Box 3"/>
          <p:cNvSpPr txBox="1">
            <a:spLocks noChangeArrowheads="1"/>
          </p:cNvSpPr>
          <p:nvPr/>
        </p:nvSpPr>
        <p:spPr bwMode="auto">
          <a:xfrm>
            <a:off x="1097280" y="1697945"/>
            <a:ext cx="10058400" cy="1569660"/>
          </a:xfrm>
          <a:prstGeom prst="rect">
            <a:avLst/>
          </a:prstGeom>
          <a:noFill/>
          <a:ln w="9525">
            <a:noFill/>
            <a:miter lim="800000"/>
            <a:headEnd/>
            <a:tailEnd/>
          </a:ln>
        </p:spPr>
        <p:txBody>
          <a:bodyPr wrap="square">
            <a:spAutoFit/>
          </a:bodyPr>
          <a:lstStyle/>
          <a:p>
            <a:pPr algn="just"/>
            <a:r>
              <a:rPr lang="en-US" altLang="en-US" sz="2400" dirty="0" err="1">
                <a:solidFill>
                  <a:srgbClr val="000000"/>
                </a:solidFill>
                <a:latin typeface="Times"/>
              </a:rPr>
              <a:t>Sinc</a:t>
            </a:r>
            <a:r>
              <a:rPr lang="en-US" altLang="en-US" sz="2400" dirty="0">
                <a:solidFill>
                  <a:srgbClr val="000000"/>
                </a:solidFill>
                <a:latin typeface="Times"/>
              </a:rPr>
              <a:t>-function interpolation is theoretically perfect but it can never be done in practice because it requires samples from the signal for all time.  Therefore real interpolation must make some compromises.  Probably the simplest realizable interpolation technique is what a DAC does.</a:t>
            </a:r>
          </a:p>
        </p:txBody>
      </p:sp>
      <p:pic>
        <p:nvPicPr>
          <p:cNvPr id="7173" name="Picture 4"/>
          <p:cNvPicPr>
            <a:picLocks noChangeAspect="1" noChangeArrowheads="1"/>
          </p:cNvPicPr>
          <p:nvPr/>
        </p:nvPicPr>
        <p:blipFill>
          <a:blip r:embed="rId2" cstate="print"/>
          <a:srcRect/>
          <a:stretch>
            <a:fillRect/>
          </a:stretch>
        </p:blipFill>
        <p:spPr bwMode="auto">
          <a:xfrm>
            <a:off x="3276600" y="3311526"/>
            <a:ext cx="6015038" cy="2860675"/>
          </a:xfrm>
          <a:prstGeom prst="rect">
            <a:avLst/>
          </a:prstGeom>
          <a:noFill/>
          <a:ln w="9525">
            <a:noFill/>
            <a:miter lim="800000"/>
            <a:headEnd/>
            <a:tailEnd/>
          </a:ln>
        </p:spPr>
      </p:pic>
      <mc:AlternateContent xmlns:mc="http://schemas.openxmlformats.org/markup-compatibility/2006">
        <mc:Choice xmlns:a14="http://schemas.microsoft.com/office/drawing/2010/main" Requires="a14">
          <p:sp>
            <p:nvSpPr>
              <p:cNvPr id="7170" name="Object 2"/>
              <p:cNvSpPr txBox="1"/>
              <p:nvPr>
                <p:ph idx="1"/>
              </p:nvPr>
            </p:nvSpPr>
            <p:spPr bwMode="auto">
              <a:xfrm>
                <a:off x="3962401" y="3352801"/>
                <a:ext cx="581025" cy="404813"/>
              </a:xfrm>
              <a:prstGeom prst="rect">
                <a:avLst/>
              </a:prstGeom>
              <a:solidFill>
                <a:schemeClr val="bg1"/>
              </a:solidFill>
            </p:spPr>
            <p:txBody>
              <a:bodyPr>
                <a:normAutofit/>
              </a:bodyPr>
              <a:lstStyle/>
              <a:p>
                <a:pPr>
                  <a:buNone/>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𝑔</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𝑡</m:t>
                      </m:r>
                      <m:r>
                        <a:rPr lang="en-IN" i="1">
                          <a:solidFill>
                            <a:srgbClr val="000000"/>
                          </a:solidFill>
                          <a:latin typeface="Cambria Math" panose="02040503050406030204" pitchFamily="18" charset="0"/>
                        </a:rPr>
                        <m:t>)</m:t>
                      </m:r>
                    </m:oMath>
                  </m:oMathPara>
                </a14:m>
                <a:endParaRPr lang="en-IN"/>
              </a:p>
            </p:txBody>
          </p:sp>
        </mc:Choice>
        <mc:Fallback>
          <p:sp>
            <p:nvSpPr>
              <p:cNvPr id="7170" name="Object 2"/>
              <p:cNvSpPr txBox="1">
                <a:spLocks noRot="1" noChangeAspect="1" noMove="1" noResize="1" noEditPoints="1" noAdjustHandles="1" noChangeArrowheads="1" noChangeShapeType="1" noTextEdit="1"/>
              </p:cNvSpPr>
              <p:nvPr>
                <p:ph idx="1"/>
              </p:nvPr>
            </p:nvSpPr>
            <p:spPr bwMode="auto">
              <a:xfrm>
                <a:off x="3962401" y="3352801"/>
                <a:ext cx="581025" cy="404813"/>
              </a:xfrm>
              <a:prstGeom prst="rect">
                <a:avLst/>
              </a:prstGeom>
              <a:blipFill>
                <a:blip r:embed="rId3"/>
                <a:stretch>
                  <a:fillRect l="-15789" r="-3158" b="-6061"/>
                </a:stretch>
              </a:blipFill>
            </p:spPr>
            <p:txBody>
              <a:bodyPr/>
              <a:lstStyle/>
              <a:p>
                <a:r>
                  <a:rPr lang="en-IN">
                    <a:noFill/>
                  </a:rPr>
                  <a:t> </a:t>
                </a:r>
              </a:p>
            </p:txBody>
          </p:sp>
        </mc:Fallback>
      </mc:AlternateContent>
      <p:pic>
        <p:nvPicPr>
          <p:cNvPr id="6" name="Picture 2">
            <a:extLst>
              <a:ext uri="{FF2B5EF4-FFF2-40B4-BE49-F238E27FC236}">
                <a16:creationId xmlns:a16="http://schemas.microsoft.com/office/drawing/2014/main" id="{BE12DC14-E0F3-403C-A05C-D7F71EC69CC1}"/>
              </a:ext>
            </a:extLst>
          </p:cNvPr>
          <p:cNvPicPr>
            <a:picLocks noChangeAspect="1" noChangeArrowheads="1"/>
          </p:cNvPicPr>
          <p:nvPr/>
        </p:nvPicPr>
        <p:blipFill rotWithShape="1">
          <a:blip r:embed="rId4" cstate="print"/>
          <a:srcRect r="26724"/>
          <a:stretch/>
        </p:blipFill>
        <p:spPr bwMode="auto">
          <a:xfrm>
            <a:off x="0" y="0"/>
            <a:ext cx="6096000" cy="1093277"/>
          </a:xfrm>
          <a:prstGeom prst="rect">
            <a:avLst/>
          </a:prstGeom>
          <a:noFill/>
          <a:ln w="9525">
            <a:noFill/>
            <a:miter lim="800000"/>
            <a:headEnd/>
            <a:tailEnd/>
          </a:ln>
        </p:spPr>
      </p:pic>
      <p:sp>
        <p:nvSpPr>
          <p:cNvPr id="7" name="Date Placeholder 7">
            <a:extLst>
              <a:ext uri="{FF2B5EF4-FFF2-40B4-BE49-F238E27FC236}">
                <a16:creationId xmlns:a16="http://schemas.microsoft.com/office/drawing/2014/main" id="{E08993E0-18C5-4039-AEF5-155228747FBE}"/>
              </a:ext>
            </a:extLst>
          </p:cNvPr>
          <p:cNvSpPr>
            <a:spLocks noGrp="1"/>
          </p:cNvSpPr>
          <p:nvPr>
            <p:ph type="dt" sz="half" idx="10"/>
          </p:nvPr>
        </p:nvSpPr>
        <p:spPr>
          <a:xfrm>
            <a:off x="1715406" y="6417411"/>
            <a:ext cx="1854203"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C6ACD17-AFBB-46AF-B3A9-306A170A1DB2}" type="datetime3">
              <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24 July 2020</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8" name="Slide Number Placeholder 9">
            <a:extLst>
              <a:ext uri="{FF2B5EF4-FFF2-40B4-BE49-F238E27FC236}">
                <a16:creationId xmlns:a16="http://schemas.microsoft.com/office/drawing/2014/main" id="{7E9A6C6E-7C23-4C89-BA21-3B95641762A7}"/>
              </a:ext>
            </a:extLst>
          </p:cNvPr>
          <p:cNvSpPr>
            <a:spLocks noGrp="1"/>
          </p:cNvSpPr>
          <p:nvPr>
            <p:ph type="sldNum" sz="quarter" idx="12"/>
          </p:nvPr>
        </p:nvSpPr>
        <p:spPr>
          <a:xfrm>
            <a:off x="9483518" y="6417411"/>
            <a:ext cx="98401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5F4BBBA-3EAF-4479-B790-AA62CE9E78CB}" type="slidenum">
              <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9" name="Footer Placeholder 6">
            <a:extLst>
              <a:ext uri="{FF2B5EF4-FFF2-40B4-BE49-F238E27FC236}">
                <a16:creationId xmlns:a16="http://schemas.microsoft.com/office/drawing/2014/main" id="{B5C5C10C-769D-4A20-8A2C-8BC1C6157F0F}"/>
              </a:ext>
            </a:extLst>
          </p:cNvPr>
          <p:cNvSpPr txBox="1">
            <a:spLocks/>
          </p:cNvSpPr>
          <p:nvPr/>
        </p:nvSpPr>
        <p:spPr>
          <a:xfrm>
            <a:off x="4229856" y="6417410"/>
            <a:ext cx="3788561"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rPr>
              <a:t>Digital Communication Slides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pPr>
              <a:defRPr/>
            </a:pPr>
            <a:r>
              <a:rPr lang="en-US" sz="3800"/>
              <a:t>Sampling Theorem</a:t>
            </a:r>
          </a:p>
        </p:txBody>
      </p:sp>
      <mc:AlternateContent xmlns:mc="http://schemas.openxmlformats.org/markup-compatibility/2006">
        <mc:Choice xmlns:a14="http://schemas.microsoft.com/office/drawing/2010/main" Requires="a14">
          <p:sp>
            <p:nvSpPr>
              <p:cNvPr id="8194" name="Object 2"/>
              <p:cNvSpPr txBox="1"/>
              <p:nvPr/>
            </p:nvSpPr>
            <p:spPr bwMode="auto">
              <a:xfrm>
                <a:off x="1036320" y="1852245"/>
                <a:ext cx="10845800" cy="4154659"/>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nor/>
                        </m:rPr>
                        <a:rPr lang="en-IN" sz="2400" i="0">
                          <a:solidFill>
                            <a:srgbClr val="000000"/>
                          </a:solidFill>
                          <a:latin typeface="Cambria Math" panose="02040503050406030204" pitchFamily="18" charset="0"/>
                        </a:rPr>
                        <m:t>Sampling</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Theorem</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for</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strictly</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band</m:t>
                      </m:r>
                      <m:r>
                        <m:rPr>
                          <m:nor/>
                        </m:rPr>
                        <a:rPr lang="en-IN" sz="2400" i="0">
                          <a:solidFill>
                            <a:srgbClr val="000000"/>
                          </a:solidFill>
                          <a:latin typeface="Cambria Math" panose="02040503050406030204" pitchFamily="18" charset="0"/>
                        </a:rPr>
                        <m:t>−</m:t>
                      </m:r>
                      <m:r>
                        <m:rPr>
                          <m:nor/>
                        </m:rPr>
                        <a:rPr lang="en-IN" sz="2400" i="0">
                          <a:solidFill>
                            <a:srgbClr val="000000"/>
                          </a:solidFill>
                          <a:latin typeface="Cambria Math" panose="02040503050406030204" pitchFamily="18" charset="0"/>
                        </a:rPr>
                        <m:t>limited</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signals</m:t>
                      </m:r>
                    </m:oMath>
                    <m:oMath xmlns:m="http://schemas.openxmlformats.org/officeDocument/2006/math">
                      <m:r>
                        <m:rPr>
                          <m:nor/>
                        </m:rPr>
                        <a:rPr lang="en-IN" sz="2400" i="0">
                          <a:solidFill>
                            <a:srgbClr val="000000"/>
                          </a:solidFill>
                          <a:latin typeface="Cambria Math" panose="02040503050406030204" pitchFamily="18" charset="0"/>
                        </a:rPr>
                        <m:t>1.</m:t>
                      </m:r>
                      <m:r>
                        <m:rPr>
                          <m:nor/>
                        </m:rPr>
                        <a:rPr lang="en-IN" sz="2400" b="0" i="0" smtClean="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a</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signal</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which</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is</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limited</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to</m:t>
                      </m:r>
                      <m:r>
                        <m:rPr>
                          <m:nor/>
                        </m:rPr>
                        <a:rPr lang="en-IN" sz="2400" i="0">
                          <a:solidFill>
                            <a:srgbClr val="000000"/>
                          </a:solidFill>
                          <a:latin typeface="Cambria Math" panose="02040503050406030204" pitchFamily="18" charset="0"/>
                        </a:rPr>
                        <m:t> </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𝑊</m:t>
                      </m:r>
                      <m:r>
                        <a:rPr lang="en-IN" sz="2400" i="1">
                          <a:solidFill>
                            <a:srgbClr val="000000"/>
                          </a:solidFill>
                          <a:latin typeface="Cambria Math" panose="02040503050406030204" pitchFamily="18" charset="0"/>
                        </a:rPr>
                        <m:t>&lt;</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&lt;</m:t>
                      </m:r>
                      <m:r>
                        <a:rPr lang="en-IN" sz="2400" i="1">
                          <a:solidFill>
                            <a:srgbClr val="000000"/>
                          </a:solidFill>
                          <a:latin typeface="Cambria Math" panose="02040503050406030204" pitchFamily="18" charset="0"/>
                        </a:rPr>
                        <m:t>𝑊</m:t>
                      </m:r>
                      <m:r>
                        <m:rPr>
                          <m:nor/>
                        </m:rPr>
                        <a:rPr lang="en-IN" sz="2400" i="0">
                          <a:solidFill>
                            <a:srgbClr val="000000"/>
                          </a:solidFill>
                          <a:latin typeface="Cambria Math" panose="02040503050406030204" pitchFamily="18" charset="0"/>
                        </a:rPr>
                        <m:t> , </m:t>
                      </m:r>
                      <m:r>
                        <m:rPr>
                          <m:nor/>
                        </m:rPr>
                        <a:rPr lang="en-IN" sz="2400" i="0">
                          <a:solidFill>
                            <a:srgbClr val="000000"/>
                          </a:solidFill>
                          <a:latin typeface="Cambria Math" panose="02040503050406030204" pitchFamily="18" charset="0"/>
                        </a:rPr>
                        <m:t>can</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be</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completely</m:t>
                      </m:r>
                      <m:r>
                        <m:rPr>
                          <m:nor/>
                        </m:rPr>
                        <a:rPr lang="en-IN" sz="2400" i="0">
                          <a:solidFill>
                            <a:srgbClr val="000000"/>
                          </a:solidFill>
                          <a:latin typeface="Cambria Math" panose="02040503050406030204" pitchFamily="18" charset="0"/>
                        </a:rPr>
                        <m:t> </m:t>
                      </m:r>
                    </m:oMath>
                    <m:oMath xmlns:m="http://schemas.openxmlformats.org/officeDocument/2006/math">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described</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by</m:t>
                      </m:r>
                      <m:r>
                        <m:rPr>
                          <m:nor/>
                        </m:rPr>
                        <a:rPr lang="en-IN" sz="2400" i="0">
                          <a:solidFill>
                            <a:srgbClr val="000000"/>
                          </a:solidFill>
                          <a:latin typeface="Cambria Math" panose="02040503050406030204" pitchFamily="18" charset="0"/>
                        </a:rPr>
                        <m:t> </m:t>
                      </m:r>
                      <m:d>
                        <m:dPr>
                          <m:begChr m:val="{"/>
                          <m:endChr m:val="}"/>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𝑔</m:t>
                          </m:r>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𝑛</m:t>
                              </m:r>
                            </m:num>
                            <m:den>
                              <m:r>
                                <a:rPr lang="en-IN" sz="2400" i="1">
                                  <a:solidFill>
                                    <a:srgbClr val="000000"/>
                                  </a:solidFill>
                                  <a:latin typeface="Cambria Math" panose="02040503050406030204" pitchFamily="18" charset="0"/>
                                </a:rPr>
                                <m:t>2</m:t>
                              </m:r>
                              <m:r>
                                <a:rPr lang="en-IN" sz="2400" i="1">
                                  <a:solidFill>
                                    <a:srgbClr val="000000"/>
                                  </a:solidFill>
                                  <a:latin typeface="Cambria Math" panose="02040503050406030204" pitchFamily="18" charset="0"/>
                                </a:rPr>
                                <m:t>𝑊</m:t>
                              </m:r>
                            </m:den>
                          </m:f>
                          <m:r>
                            <a:rPr lang="en-IN" sz="2400" i="1">
                              <a:solidFill>
                                <a:srgbClr val="000000"/>
                              </a:solidFill>
                              <a:latin typeface="Cambria Math" panose="02040503050406030204" pitchFamily="18" charset="0"/>
                            </a:rPr>
                            <m:t>)</m:t>
                          </m:r>
                        </m:e>
                      </m:d>
                      <m:r>
                        <a:rPr lang="en-IN" sz="2400" i="1">
                          <a:solidFill>
                            <a:srgbClr val="000000"/>
                          </a:solidFill>
                          <a:latin typeface="Cambria Math" panose="02040503050406030204" pitchFamily="18" charset="0"/>
                        </a:rPr>
                        <m:t>.</m:t>
                      </m:r>
                    </m:oMath>
                    <m:oMath xmlns:m="http://schemas.openxmlformats.org/officeDocument/2006/math">
                      <m:r>
                        <a:rPr lang="en-IN" sz="2400" i="1">
                          <a:solidFill>
                            <a:srgbClr val="000000"/>
                          </a:solidFill>
                          <a:latin typeface="Cambria Math" panose="02040503050406030204" pitchFamily="18" charset="0"/>
                        </a:rPr>
                        <m:t>2.</m:t>
                      </m:r>
                      <m:r>
                        <m:rPr>
                          <m:nor/>
                        </m:rPr>
                        <a:rPr lang="en-IN" sz="2400" i="0">
                          <a:solidFill>
                            <a:srgbClr val="000000"/>
                          </a:solidFill>
                          <a:latin typeface="Cambria Math" panose="02040503050406030204" pitchFamily="18" charset="0"/>
                        </a:rPr>
                        <m:t>The</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signal</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can</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be</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completely</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recovered</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from</m:t>
                      </m:r>
                      <m:r>
                        <m:rPr>
                          <m:nor/>
                        </m:rPr>
                        <a:rPr lang="en-IN" sz="2400" i="0">
                          <a:solidFill>
                            <a:srgbClr val="000000"/>
                          </a:solidFill>
                          <a:latin typeface="Cambria Math" panose="02040503050406030204" pitchFamily="18" charset="0"/>
                        </a:rPr>
                        <m:t>  </m:t>
                      </m:r>
                      <m:d>
                        <m:dPr>
                          <m:begChr m:val="{"/>
                          <m:endChr m:val="}"/>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𝑔</m:t>
                          </m:r>
                          <m:r>
                            <a:rPr lang="en-IN" sz="2400" i="1">
                              <a:solidFill>
                                <a:srgbClr val="000000"/>
                              </a:solidFill>
                              <a:latin typeface="Cambria Math" panose="02040503050406030204" pitchFamily="18" charset="0"/>
                            </a:rPr>
                            <m:t>(</m:t>
                          </m:r>
                          <m:f>
                            <m:fPr>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𝑛</m:t>
                              </m:r>
                            </m:num>
                            <m:den>
                              <m:r>
                                <a:rPr lang="en-IN" sz="2400" i="1">
                                  <a:solidFill>
                                    <a:srgbClr val="000000"/>
                                  </a:solidFill>
                                  <a:latin typeface="Cambria Math" panose="02040503050406030204" pitchFamily="18" charset="0"/>
                                </a:rPr>
                                <m:t>2</m:t>
                              </m:r>
                              <m:r>
                                <a:rPr lang="en-IN" sz="2400" i="1">
                                  <a:solidFill>
                                    <a:srgbClr val="000000"/>
                                  </a:solidFill>
                                  <a:latin typeface="Cambria Math" panose="02040503050406030204" pitchFamily="18" charset="0"/>
                                </a:rPr>
                                <m:t>𝑊</m:t>
                              </m:r>
                            </m:den>
                          </m:f>
                          <m:r>
                            <a:rPr lang="en-IN" sz="2400" i="1">
                              <a:solidFill>
                                <a:srgbClr val="000000"/>
                              </a:solidFill>
                              <a:latin typeface="Cambria Math" panose="02040503050406030204" pitchFamily="18" charset="0"/>
                            </a:rPr>
                            <m:t>)</m:t>
                          </m:r>
                        </m:e>
                      </m:d>
                    </m:oMath>
                    <m:oMath xmlns:m="http://schemas.openxmlformats.org/officeDocument/2006/math">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Nyquist</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rate</m:t>
                      </m:r>
                      <m:r>
                        <m:rPr>
                          <m:nor/>
                        </m:rPr>
                        <a:rPr lang="en-IN" sz="2400" i="0">
                          <a:solidFill>
                            <a:srgbClr val="000000"/>
                          </a:solidFill>
                          <a:latin typeface="Cambria Math" panose="02040503050406030204" pitchFamily="18" charset="0"/>
                        </a:rPr>
                        <m:t> </m:t>
                      </m:r>
                      <m:r>
                        <a:rPr lang="en-IN" sz="2400" i="1">
                          <a:solidFill>
                            <a:srgbClr val="000000"/>
                          </a:solidFill>
                          <a:latin typeface="Cambria Math" panose="02040503050406030204" pitchFamily="18" charset="0"/>
                        </a:rPr>
                        <m:t>=</m:t>
                      </m:r>
                      <m:r>
                        <a:rPr lang="en-IN" sz="2400" i="0">
                          <a:solidFill>
                            <a:srgbClr val="000000"/>
                          </a:solidFill>
                          <a:latin typeface="Cambria Math" panose="02040503050406030204" pitchFamily="18" charset="0"/>
                        </a:rPr>
                        <m:t>2</m:t>
                      </m:r>
                      <m:r>
                        <a:rPr lang="en-IN" sz="2400" i="1">
                          <a:solidFill>
                            <a:srgbClr val="000000"/>
                          </a:solidFill>
                          <a:latin typeface="Cambria Math" panose="02040503050406030204" pitchFamily="18" charset="0"/>
                        </a:rPr>
                        <m:t>𝑊</m:t>
                      </m:r>
                    </m:oMath>
                    <m:oMath xmlns:m="http://schemas.openxmlformats.org/officeDocument/2006/math">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Nyquist</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interval</m:t>
                      </m:r>
                      <m:r>
                        <m:rPr>
                          <m:nor/>
                        </m:rPr>
                        <a:rPr lang="en-IN" sz="2400" i="0">
                          <a:solidFill>
                            <a:srgbClr val="000000"/>
                          </a:solidFill>
                          <a:latin typeface="Cambria Math" panose="02040503050406030204" pitchFamily="18" charset="0"/>
                        </a:rPr>
                        <m:t> </m:t>
                      </m:r>
                      <m:r>
                        <a:rPr lang="en-IN" sz="2400" i="1">
                          <a:solidFill>
                            <a:srgbClr val="000000"/>
                          </a:solidFill>
                          <a:latin typeface="Cambria Math" panose="02040503050406030204" pitchFamily="18" charset="0"/>
                        </a:rPr>
                        <m:t>=</m:t>
                      </m:r>
                      <m:f>
                        <m:fPr>
                          <m:type m:val="skw"/>
                          <m:ctrlPr>
                            <a:rPr lang="en-IN" sz="2400" i="1">
                              <a:solidFill>
                                <a:srgbClr val="000000"/>
                              </a:solidFill>
                              <a:latin typeface="Cambria Math" panose="02040503050406030204" pitchFamily="18" charset="0"/>
                            </a:rPr>
                          </m:ctrlPr>
                        </m:fPr>
                        <m:num>
                          <m:r>
                            <a:rPr lang="en-IN" sz="2400" i="1">
                              <a:solidFill>
                                <a:srgbClr val="000000"/>
                              </a:solidFill>
                              <a:latin typeface="Cambria Math" panose="02040503050406030204" pitchFamily="18" charset="0"/>
                            </a:rPr>
                            <m:t>1</m:t>
                          </m:r>
                        </m:num>
                        <m:den>
                          <m:r>
                            <a:rPr lang="en-IN" sz="2400" i="0">
                              <a:solidFill>
                                <a:srgbClr val="000000"/>
                              </a:solidFill>
                              <a:latin typeface="Cambria Math" panose="02040503050406030204" pitchFamily="18" charset="0"/>
                            </a:rPr>
                            <m:t>2</m:t>
                          </m:r>
                          <m:r>
                            <a:rPr lang="en-IN" sz="2400" i="1">
                              <a:solidFill>
                                <a:srgbClr val="000000"/>
                              </a:solidFill>
                              <a:latin typeface="Cambria Math" panose="02040503050406030204" pitchFamily="18" charset="0"/>
                            </a:rPr>
                            <m:t>𝑊</m:t>
                          </m:r>
                        </m:den>
                      </m:f>
                    </m:oMath>
                  </m:oMathPara>
                </a14:m>
                <a:br>
                  <a:rPr lang="en-IN" sz="2400" i="1" dirty="0">
                    <a:solidFill>
                      <a:srgbClr val="000000"/>
                    </a:solidFill>
                    <a:latin typeface="Cambria Math" panose="02040503050406030204" pitchFamily="18" charset="0"/>
                  </a:rPr>
                </a:br>
                <a14:m>
                  <m:oMath xmlns:m="http://schemas.openxmlformats.org/officeDocument/2006/math">
                    <m:r>
                      <m:rPr>
                        <m:nor/>
                      </m:rPr>
                      <a:rPr lang="en-IN" sz="2400" i="0">
                        <a:solidFill>
                          <a:srgbClr val="000000"/>
                        </a:solidFill>
                        <a:latin typeface="Cambria Math" panose="02040503050406030204" pitchFamily="18" charset="0"/>
                      </a:rPr>
                      <m:t>When</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the</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signal</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is</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not</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band</m:t>
                    </m:r>
                    <m:r>
                      <m:rPr>
                        <m:nor/>
                      </m:rPr>
                      <a:rPr lang="en-IN" sz="2400" i="0">
                        <a:solidFill>
                          <a:srgbClr val="000000"/>
                        </a:solidFill>
                        <a:latin typeface="Cambria Math" panose="02040503050406030204" pitchFamily="18" charset="0"/>
                      </a:rPr>
                      <m:t>−</m:t>
                    </m:r>
                    <m:r>
                      <m:rPr>
                        <m:nor/>
                      </m:rPr>
                      <a:rPr lang="en-IN" sz="2400" i="0">
                        <a:solidFill>
                          <a:srgbClr val="000000"/>
                        </a:solidFill>
                        <a:latin typeface="Cambria Math" panose="02040503050406030204" pitchFamily="18" charset="0"/>
                      </a:rPr>
                      <m:t>limited</m:t>
                    </m:r>
                    <m:r>
                      <m:rPr>
                        <m:nor/>
                      </m:rPr>
                      <a:rPr lang="en-IN" sz="2400" i="0">
                        <a:solidFill>
                          <a:srgbClr val="000000"/>
                        </a:solidFill>
                        <a:latin typeface="Cambria Math" panose="02040503050406030204" pitchFamily="18" charset="0"/>
                      </a:rPr>
                      <m:t> </m:t>
                    </m:r>
                    <m:r>
                      <a:rPr lang="en-IN" sz="2400" i="1">
                        <a:solidFill>
                          <a:srgbClr val="000000"/>
                        </a:solidFill>
                        <a:latin typeface="Cambria Math" panose="02040503050406030204" pitchFamily="18" charset="0"/>
                      </a:rPr>
                      <m:t>(</m:t>
                    </m:r>
                    <m:r>
                      <m:rPr>
                        <m:nor/>
                      </m:rPr>
                      <a:rPr lang="en-IN" sz="2400" i="0">
                        <a:solidFill>
                          <a:srgbClr val="000000"/>
                        </a:solidFill>
                        <a:latin typeface="Cambria Math" panose="02040503050406030204" pitchFamily="18" charset="0"/>
                      </a:rPr>
                      <m:t>under</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sampling</m:t>
                    </m:r>
                    <m:r>
                      <a:rPr lang="en-IN" sz="2400" i="1">
                        <a:solidFill>
                          <a:srgbClr val="000000"/>
                        </a:solidFill>
                        <a:latin typeface="Cambria Math" panose="02040503050406030204" pitchFamily="18" charset="0"/>
                      </a:rPr>
                      <m:t>)</m:t>
                    </m:r>
                    <m:r>
                      <m:rPr>
                        <m:nor/>
                      </m:rPr>
                      <a:rPr lang="en-IN" sz="2400" b="0" i="0" smtClean="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aliasing</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occurs</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To</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avoid</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aliasing</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we</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may</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limit</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the</m:t>
                    </m:r>
                  </m:oMath>
                </a14:m>
                <a:r>
                  <a:rPr lang="en-IN" sz="2400" i="0" dirty="0">
                    <a:solidFill>
                      <a:srgbClr val="000000"/>
                    </a:solidFill>
                    <a:latin typeface="Cambria Math" panose="02040503050406030204" pitchFamily="18" charset="0"/>
                  </a:rPr>
                  <a:t> </a:t>
                </a:r>
                <a14:m>
                  <m:oMath xmlns:m="http://schemas.openxmlformats.org/officeDocument/2006/math">
                    <m:r>
                      <m:rPr>
                        <m:nor/>
                      </m:rPr>
                      <a:rPr lang="en-IN" sz="2400" i="0">
                        <a:solidFill>
                          <a:srgbClr val="000000"/>
                        </a:solidFill>
                        <a:latin typeface="Cambria Math" panose="02040503050406030204" pitchFamily="18" charset="0"/>
                      </a:rPr>
                      <m:t>signal</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bandwidth</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or</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have</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higher</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sampling</m:t>
                    </m:r>
                    <m:r>
                      <m:rPr>
                        <m:nor/>
                      </m:rPr>
                      <a:rPr lang="en-IN" sz="2400" i="0">
                        <a:solidFill>
                          <a:srgbClr val="000000"/>
                        </a:solidFill>
                        <a:latin typeface="Cambria Math" panose="02040503050406030204" pitchFamily="18" charset="0"/>
                      </a:rPr>
                      <m:t> </m:t>
                    </m:r>
                    <m:r>
                      <m:rPr>
                        <m:nor/>
                      </m:rPr>
                      <a:rPr lang="en-IN" sz="2400" i="0">
                        <a:solidFill>
                          <a:srgbClr val="000000"/>
                        </a:solidFill>
                        <a:latin typeface="Cambria Math" panose="02040503050406030204" pitchFamily="18" charset="0"/>
                      </a:rPr>
                      <m:t>rate</m:t>
                    </m:r>
                    <m:r>
                      <m:rPr>
                        <m:nor/>
                      </m:rPr>
                      <a:rPr lang="en-IN" sz="2400" i="0">
                        <a:solidFill>
                          <a:srgbClr val="000000"/>
                        </a:solidFill>
                        <a:latin typeface="Cambria Math" panose="02040503050406030204" pitchFamily="18" charset="0"/>
                      </a:rPr>
                      <m:t>.</m:t>
                    </m:r>
                  </m:oMath>
                </a14:m>
                <a:endParaRPr lang="en-IN" sz="2400" dirty="0"/>
              </a:p>
            </p:txBody>
          </p:sp>
        </mc:Choice>
        <mc:Fallback>
          <p:sp>
            <p:nvSpPr>
              <p:cNvPr id="8194" name="Object 2"/>
              <p:cNvSpPr txBox="1">
                <a:spLocks noRot="1" noChangeAspect="1" noMove="1" noResize="1" noEditPoints="1" noAdjustHandles="1" noChangeArrowheads="1" noChangeShapeType="1" noTextEdit="1"/>
              </p:cNvSpPr>
              <p:nvPr/>
            </p:nvSpPr>
            <p:spPr bwMode="auto">
              <a:xfrm>
                <a:off x="1036320" y="1852245"/>
                <a:ext cx="10845800" cy="4154659"/>
              </a:xfrm>
              <a:prstGeom prst="rect">
                <a:avLst/>
              </a:prstGeom>
              <a:blipFill>
                <a:blip r:embed="rId3"/>
                <a:stretch>
                  <a:fillRect l="-450"/>
                </a:stretch>
              </a:blipFill>
            </p:spPr>
            <p:txBody>
              <a:bodyPr/>
              <a:lstStyle/>
              <a:p>
                <a:r>
                  <a:rPr lang="en-IN">
                    <a:noFill/>
                  </a:rPr>
                  <a:t> </a:t>
                </a:r>
              </a:p>
            </p:txBody>
          </p:sp>
        </mc:Fallback>
      </mc:AlternateContent>
      <p:pic>
        <p:nvPicPr>
          <p:cNvPr id="4" name="Picture 2">
            <a:extLst>
              <a:ext uri="{FF2B5EF4-FFF2-40B4-BE49-F238E27FC236}">
                <a16:creationId xmlns:a16="http://schemas.microsoft.com/office/drawing/2014/main" id="{C738C206-F7BC-4578-92E4-B538A4FC1A92}"/>
              </a:ext>
            </a:extLst>
          </p:cNvPr>
          <p:cNvPicPr>
            <a:picLocks noChangeAspect="1" noChangeArrowheads="1"/>
          </p:cNvPicPr>
          <p:nvPr/>
        </p:nvPicPr>
        <p:blipFill rotWithShape="1">
          <a:blip r:embed="rId4" cstate="print"/>
          <a:srcRect r="26724"/>
          <a:stretch/>
        </p:blipFill>
        <p:spPr bwMode="auto">
          <a:xfrm>
            <a:off x="0" y="0"/>
            <a:ext cx="6096000" cy="1093277"/>
          </a:xfrm>
          <a:prstGeom prst="rect">
            <a:avLst/>
          </a:prstGeom>
          <a:noFill/>
          <a:ln w="9525">
            <a:noFill/>
            <a:miter lim="800000"/>
            <a:headEnd/>
            <a:tailEnd/>
          </a:ln>
        </p:spPr>
      </p:pic>
      <p:sp>
        <p:nvSpPr>
          <p:cNvPr id="5" name="Date Placeholder 7">
            <a:extLst>
              <a:ext uri="{FF2B5EF4-FFF2-40B4-BE49-F238E27FC236}">
                <a16:creationId xmlns:a16="http://schemas.microsoft.com/office/drawing/2014/main" id="{CAB0552D-7AF1-4F5D-953E-DC5BD5E1A9B2}"/>
              </a:ext>
            </a:extLst>
          </p:cNvPr>
          <p:cNvSpPr>
            <a:spLocks noGrp="1"/>
          </p:cNvSpPr>
          <p:nvPr>
            <p:ph type="dt" sz="half" idx="10"/>
          </p:nvPr>
        </p:nvSpPr>
        <p:spPr>
          <a:xfrm>
            <a:off x="1715406" y="6417411"/>
            <a:ext cx="1854203"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C6ACD17-AFBB-46AF-B3A9-306A170A1DB2}" type="datetime3">
              <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24 July 2020</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 name="Slide Number Placeholder 9">
            <a:extLst>
              <a:ext uri="{FF2B5EF4-FFF2-40B4-BE49-F238E27FC236}">
                <a16:creationId xmlns:a16="http://schemas.microsoft.com/office/drawing/2014/main" id="{5DF9889A-857B-4B30-9B31-D9B591D98039}"/>
              </a:ext>
            </a:extLst>
          </p:cNvPr>
          <p:cNvSpPr>
            <a:spLocks noGrp="1"/>
          </p:cNvSpPr>
          <p:nvPr>
            <p:ph type="sldNum" sz="quarter" idx="12"/>
          </p:nvPr>
        </p:nvSpPr>
        <p:spPr>
          <a:xfrm>
            <a:off x="9483518" y="6417411"/>
            <a:ext cx="98401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5F4BBBA-3EAF-4479-B790-AA62CE9E78CB}" type="slidenum">
              <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AA409447-550C-4BDA-B963-647ED794CB76}"/>
              </a:ext>
            </a:extLst>
          </p:cNvPr>
          <p:cNvSpPr txBox="1">
            <a:spLocks/>
          </p:cNvSpPr>
          <p:nvPr/>
        </p:nvSpPr>
        <p:spPr>
          <a:xfrm>
            <a:off x="4229856" y="6417410"/>
            <a:ext cx="3788561"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rPr>
              <a:t>Digital Communication Slides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3800"/>
              <a:t>Under Sampling, Aliasing</a:t>
            </a:r>
          </a:p>
        </p:txBody>
      </p:sp>
      <p:pic>
        <p:nvPicPr>
          <p:cNvPr id="28675" name="Picture 4"/>
          <p:cNvPicPr>
            <a:picLocks noChangeAspect="1" noChangeArrowheads="1"/>
          </p:cNvPicPr>
          <p:nvPr/>
        </p:nvPicPr>
        <p:blipFill>
          <a:blip r:embed="rId3" cstate="print"/>
          <a:srcRect/>
          <a:stretch>
            <a:fillRect/>
          </a:stretch>
        </p:blipFill>
        <p:spPr bwMode="auto">
          <a:xfrm>
            <a:off x="2855915" y="2003994"/>
            <a:ext cx="6189612" cy="4146784"/>
          </a:xfrm>
          <a:prstGeom prst="rect">
            <a:avLst/>
          </a:prstGeom>
          <a:noFill/>
          <a:ln w="12700">
            <a:noFill/>
            <a:miter lim="800000"/>
            <a:headEnd type="none" w="sm" len="sm"/>
            <a:tailEnd type="none" w="sm" len="sm"/>
          </a:ln>
        </p:spPr>
      </p:pic>
      <p:pic>
        <p:nvPicPr>
          <p:cNvPr id="4" name="Picture 2">
            <a:extLst>
              <a:ext uri="{FF2B5EF4-FFF2-40B4-BE49-F238E27FC236}">
                <a16:creationId xmlns:a16="http://schemas.microsoft.com/office/drawing/2014/main" id="{054544B4-D803-47DA-9166-65C188638937}"/>
              </a:ext>
            </a:extLst>
          </p:cNvPr>
          <p:cNvPicPr>
            <a:picLocks noChangeAspect="1" noChangeArrowheads="1"/>
          </p:cNvPicPr>
          <p:nvPr/>
        </p:nvPicPr>
        <p:blipFill rotWithShape="1">
          <a:blip r:embed="rId4" cstate="print"/>
          <a:srcRect r="26724"/>
          <a:stretch/>
        </p:blipFill>
        <p:spPr bwMode="auto">
          <a:xfrm>
            <a:off x="0" y="0"/>
            <a:ext cx="6096000" cy="1093277"/>
          </a:xfrm>
          <a:prstGeom prst="rect">
            <a:avLst/>
          </a:prstGeom>
          <a:noFill/>
          <a:ln w="9525">
            <a:noFill/>
            <a:miter lim="800000"/>
            <a:headEnd/>
            <a:tailEnd/>
          </a:ln>
        </p:spPr>
      </p:pic>
      <p:sp>
        <p:nvSpPr>
          <p:cNvPr id="5" name="Date Placeholder 7">
            <a:extLst>
              <a:ext uri="{FF2B5EF4-FFF2-40B4-BE49-F238E27FC236}">
                <a16:creationId xmlns:a16="http://schemas.microsoft.com/office/drawing/2014/main" id="{E4F4D2B5-B170-45C5-971D-866FFAE392CA}"/>
              </a:ext>
            </a:extLst>
          </p:cNvPr>
          <p:cNvSpPr>
            <a:spLocks noGrp="1"/>
          </p:cNvSpPr>
          <p:nvPr>
            <p:ph type="dt" sz="half" idx="10"/>
          </p:nvPr>
        </p:nvSpPr>
        <p:spPr>
          <a:xfrm>
            <a:off x="1715406" y="6417411"/>
            <a:ext cx="1854203"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C6ACD17-AFBB-46AF-B3A9-306A170A1DB2}" type="datetime3">
              <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24 July 2020</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 name="Slide Number Placeholder 9">
            <a:extLst>
              <a:ext uri="{FF2B5EF4-FFF2-40B4-BE49-F238E27FC236}">
                <a16:creationId xmlns:a16="http://schemas.microsoft.com/office/drawing/2014/main" id="{8E6A8435-EC55-4803-82B9-087EE4559B2B}"/>
              </a:ext>
            </a:extLst>
          </p:cNvPr>
          <p:cNvSpPr>
            <a:spLocks noGrp="1"/>
          </p:cNvSpPr>
          <p:nvPr>
            <p:ph type="sldNum" sz="quarter" idx="12"/>
          </p:nvPr>
        </p:nvSpPr>
        <p:spPr>
          <a:xfrm>
            <a:off x="9483518" y="6417411"/>
            <a:ext cx="98401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5F4BBBA-3EAF-4479-B790-AA62CE9E78CB}" type="slidenum">
              <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9EB699DD-9451-4A8F-A69F-3F804052317E}"/>
              </a:ext>
            </a:extLst>
          </p:cNvPr>
          <p:cNvSpPr txBox="1">
            <a:spLocks/>
          </p:cNvSpPr>
          <p:nvPr/>
        </p:nvSpPr>
        <p:spPr>
          <a:xfrm>
            <a:off x="4229856" y="6417410"/>
            <a:ext cx="3788561"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rPr>
              <a:t>Digital Communication Slides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pPr>
              <a:defRPr/>
            </a:pPr>
            <a:r>
              <a:rPr lang="en-US" sz="3800"/>
              <a:t>Avoid Aliasing</a:t>
            </a:r>
          </a:p>
        </p:txBody>
      </p:sp>
      <p:sp>
        <p:nvSpPr>
          <p:cNvPr id="29699" name="Rectangle 3"/>
          <p:cNvSpPr>
            <a:spLocks noGrp="1" noChangeArrowheads="1"/>
          </p:cNvSpPr>
          <p:nvPr>
            <p:ph type="body" idx="1"/>
          </p:nvPr>
        </p:nvSpPr>
        <p:spPr/>
        <p:txBody>
          <a:bodyPr/>
          <a:lstStyle/>
          <a:p>
            <a:r>
              <a:rPr lang="en-ZA" altLang="en-US"/>
              <a:t>Band-limiting signals (by filtering) before sampling.</a:t>
            </a:r>
          </a:p>
          <a:p>
            <a:r>
              <a:rPr lang="en-ZA" altLang="en-US"/>
              <a:t>Sampling at a rate that is greater than the Nyquist rate.</a:t>
            </a:r>
          </a:p>
          <a:p>
            <a:endParaRPr lang="en-US" altLang="en-US"/>
          </a:p>
        </p:txBody>
      </p:sp>
      <p:grpSp>
        <p:nvGrpSpPr>
          <p:cNvPr id="2" name="Group 4"/>
          <p:cNvGrpSpPr>
            <a:grpSpLocks/>
          </p:cNvGrpSpPr>
          <p:nvPr/>
        </p:nvGrpSpPr>
        <p:grpSpPr bwMode="auto">
          <a:xfrm>
            <a:off x="2590800" y="3352800"/>
            <a:ext cx="6769100" cy="2133600"/>
            <a:chOff x="768" y="2112"/>
            <a:chExt cx="3360" cy="1344"/>
          </a:xfrm>
        </p:grpSpPr>
        <p:sp>
          <p:nvSpPr>
            <p:cNvPr id="29701" name="Rectangle 5"/>
            <p:cNvSpPr>
              <a:spLocks noChangeArrowheads="1"/>
            </p:cNvSpPr>
            <p:nvPr/>
          </p:nvSpPr>
          <p:spPr bwMode="auto">
            <a:xfrm>
              <a:off x="2640" y="2147"/>
              <a:ext cx="816" cy="480"/>
            </a:xfrm>
            <a:prstGeom prst="rect">
              <a:avLst/>
            </a:prstGeom>
            <a:solidFill>
              <a:srgbClr val="FFFFFF"/>
            </a:solidFill>
            <a:ln w="9525">
              <a:solidFill>
                <a:schemeClr val="tx1"/>
              </a:solidFill>
              <a:miter lim="800000"/>
              <a:headEnd/>
              <a:tailEnd/>
            </a:ln>
          </p:spPr>
          <p:txBody>
            <a:bodyPr wrap="none" anchor="ctr"/>
            <a:lstStyle/>
            <a:p>
              <a:pPr algn="ctr" eaLnBrk="1" hangingPunct="1"/>
              <a:r>
                <a:rPr lang="en-US" altLang="en-US" sz="2000" b="1">
                  <a:solidFill>
                    <a:srgbClr val="000000"/>
                  </a:solidFill>
                  <a:latin typeface="Times New Roman" pitchFamily="18" charset="0"/>
                </a:rPr>
                <a:t>A/D </a:t>
              </a:r>
            </a:p>
            <a:p>
              <a:pPr algn="ctr" eaLnBrk="1" hangingPunct="1"/>
              <a:r>
                <a:rPr lang="en-US" altLang="en-US" sz="2000" b="1">
                  <a:solidFill>
                    <a:srgbClr val="000000"/>
                  </a:solidFill>
                  <a:latin typeface="Times New Roman" pitchFamily="18" charset="0"/>
                </a:rPr>
                <a:t>conversion</a:t>
              </a:r>
            </a:p>
          </p:txBody>
        </p:sp>
        <p:sp>
          <p:nvSpPr>
            <p:cNvPr id="29702" name="Text Box 6"/>
            <p:cNvSpPr txBox="1">
              <a:spLocks noChangeArrowheads="1"/>
            </p:cNvSpPr>
            <p:nvPr/>
          </p:nvSpPr>
          <p:spPr bwMode="auto">
            <a:xfrm>
              <a:off x="768" y="2265"/>
              <a:ext cx="384" cy="231"/>
            </a:xfrm>
            <a:prstGeom prst="rect">
              <a:avLst/>
            </a:prstGeom>
            <a:noFill/>
            <a:ln w="9525">
              <a:noFill/>
              <a:miter lim="800000"/>
              <a:headEnd/>
              <a:tailEnd/>
            </a:ln>
          </p:spPr>
          <p:txBody>
            <a:bodyPr>
              <a:spAutoFit/>
            </a:bodyPr>
            <a:lstStyle/>
            <a:p>
              <a:pPr eaLnBrk="1" hangingPunct="1">
                <a:spcBef>
                  <a:spcPct val="50000"/>
                </a:spcBef>
              </a:pPr>
              <a:r>
                <a:rPr lang="en-US" altLang="en-US" i="1">
                  <a:solidFill>
                    <a:srgbClr val="000000"/>
                  </a:solidFill>
                  <a:latin typeface="Times New Roman" pitchFamily="18" charset="0"/>
                </a:rPr>
                <a:t>f</a:t>
              </a:r>
              <a:r>
                <a:rPr lang="en-US" altLang="en-US">
                  <a:solidFill>
                    <a:srgbClr val="000000"/>
                  </a:solidFill>
                  <a:latin typeface="Times New Roman" pitchFamily="18" charset="0"/>
                </a:rPr>
                <a:t>(</a:t>
              </a:r>
              <a:r>
                <a:rPr lang="en-US" altLang="en-US" i="1">
                  <a:solidFill>
                    <a:srgbClr val="000000"/>
                  </a:solidFill>
                  <a:latin typeface="Times New Roman" pitchFamily="18" charset="0"/>
                </a:rPr>
                <a:t>t</a:t>
              </a:r>
              <a:r>
                <a:rPr lang="en-US" altLang="en-US">
                  <a:solidFill>
                    <a:srgbClr val="000000"/>
                  </a:solidFill>
                  <a:latin typeface="Times New Roman" pitchFamily="18" charset="0"/>
                </a:rPr>
                <a:t>)</a:t>
              </a:r>
            </a:p>
          </p:txBody>
        </p:sp>
        <p:sp>
          <p:nvSpPr>
            <p:cNvPr id="29703" name="Text Box 7"/>
            <p:cNvSpPr txBox="1">
              <a:spLocks noChangeArrowheads="1"/>
            </p:cNvSpPr>
            <p:nvPr/>
          </p:nvSpPr>
          <p:spPr bwMode="auto">
            <a:xfrm>
              <a:off x="2900" y="2880"/>
              <a:ext cx="288" cy="231"/>
            </a:xfrm>
            <a:prstGeom prst="rect">
              <a:avLst/>
            </a:prstGeom>
            <a:noFill/>
            <a:ln w="9525">
              <a:noFill/>
              <a:miter lim="800000"/>
              <a:headEnd/>
              <a:tailEnd/>
            </a:ln>
          </p:spPr>
          <p:txBody>
            <a:bodyPr>
              <a:spAutoFit/>
            </a:bodyPr>
            <a:lstStyle/>
            <a:p>
              <a:pPr eaLnBrk="1" hangingPunct="1">
                <a:spcBef>
                  <a:spcPct val="50000"/>
                </a:spcBef>
              </a:pPr>
              <a:r>
                <a:rPr lang="en-US" altLang="en-US" i="1">
                  <a:solidFill>
                    <a:srgbClr val="000000"/>
                  </a:solidFill>
                  <a:latin typeface="Times New Roman" pitchFamily="18" charset="0"/>
                </a:rPr>
                <a:t>T</a:t>
              </a:r>
              <a:endParaRPr lang="en-US" altLang="en-US">
                <a:solidFill>
                  <a:srgbClr val="000000"/>
                </a:solidFill>
                <a:latin typeface="Times New Roman" pitchFamily="18" charset="0"/>
              </a:endParaRPr>
            </a:p>
          </p:txBody>
        </p:sp>
        <p:sp>
          <p:nvSpPr>
            <p:cNvPr id="29704" name="Text Box 8"/>
            <p:cNvSpPr txBox="1">
              <a:spLocks noChangeArrowheads="1"/>
            </p:cNvSpPr>
            <p:nvPr/>
          </p:nvSpPr>
          <p:spPr bwMode="auto">
            <a:xfrm>
              <a:off x="3552" y="2112"/>
              <a:ext cx="384" cy="231"/>
            </a:xfrm>
            <a:prstGeom prst="rect">
              <a:avLst/>
            </a:prstGeom>
            <a:noFill/>
            <a:ln w="9525">
              <a:noFill/>
              <a:miter lim="800000"/>
              <a:headEnd/>
              <a:tailEnd/>
            </a:ln>
          </p:spPr>
          <p:txBody>
            <a:bodyPr>
              <a:spAutoFit/>
            </a:bodyPr>
            <a:lstStyle/>
            <a:p>
              <a:pPr eaLnBrk="1" hangingPunct="1">
                <a:spcBef>
                  <a:spcPct val="50000"/>
                </a:spcBef>
              </a:pPr>
              <a:r>
                <a:rPr lang="en-US" altLang="en-US" i="1">
                  <a:solidFill>
                    <a:srgbClr val="000000"/>
                  </a:solidFill>
                  <a:latin typeface="Times New Roman" pitchFamily="18" charset="0"/>
                </a:rPr>
                <a:t>f</a:t>
              </a:r>
              <a:r>
                <a:rPr lang="en-US" altLang="en-US" i="1" baseline="-25000">
                  <a:solidFill>
                    <a:srgbClr val="000000"/>
                  </a:solidFill>
                  <a:latin typeface="Times New Roman" pitchFamily="18" charset="0"/>
                </a:rPr>
                <a:t>s</a:t>
              </a:r>
              <a:r>
                <a:rPr lang="en-US" altLang="en-US" i="1">
                  <a:solidFill>
                    <a:srgbClr val="000000"/>
                  </a:solidFill>
                  <a:latin typeface="Times New Roman" pitchFamily="18" charset="0"/>
                </a:rPr>
                <a:t>(t)</a:t>
              </a:r>
              <a:endParaRPr lang="en-US" altLang="en-US">
                <a:solidFill>
                  <a:srgbClr val="000000"/>
                </a:solidFill>
                <a:latin typeface="Times New Roman" pitchFamily="18" charset="0"/>
              </a:endParaRPr>
            </a:p>
          </p:txBody>
        </p:sp>
        <p:cxnSp>
          <p:nvCxnSpPr>
            <p:cNvPr id="29705" name="AutoShape 9"/>
            <p:cNvCxnSpPr>
              <a:cxnSpLocks noChangeShapeType="1"/>
              <a:stCxn id="29701" idx="3"/>
            </p:cNvCxnSpPr>
            <p:nvPr/>
          </p:nvCxnSpPr>
          <p:spPr bwMode="auto">
            <a:xfrm>
              <a:off x="3456" y="2387"/>
              <a:ext cx="672" cy="0"/>
            </a:xfrm>
            <a:prstGeom prst="straightConnector1">
              <a:avLst/>
            </a:prstGeom>
            <a:noFill/>
            <a:ln w="25400">
              <a:solidFill>
                <a:schemeClr val="tx1"/>
              </a:solidFill>
              <a:round/>
              <a:headEnd/>
              <a:tailEnd type="arrow" w="sm" len="lg"/>
            </a:ln>
          </p:spPr>
        </p:cxnSp>
        <p:cxnSp>
          <p:nvCxnSpPr>
            <p:cNvPr id="29706" name="AutoShape 10"/>
            <p:cNvCxnSpPr>
              <a:cxnSpLocks noChangeShapeType="1"/>
              <a:stCxn id="29703" idx="0"/>
              <a:endCxn id="29701" idx="2"/>
            </p:cNvCxnSpPr>
            <p:nvPr/>
          </p:nvCxnSpPr>
          <p:spPr bwMode="auto">
            <a:xfrm flipV="1">
              <a:off x="3044" y="2627"/>
              <a:ext cx="4" cy="253"/>
            </a:xfrm>
            <a:prstGeom prst="straightConnector1">
              <a:avLst/>
            </a:prstGeom>
            <a:noFill/>
            <a:ln w="25400">
              <a:solidFill>
                <a:schemeClr val="tx1"/>
              </a:solidFill>
              <a:round/>
              <a:headEnd/>
              <a:tailEnd type="arrow" w="med" len="lg"/>
            </a:ln>
          </p:spPr>
        </p:cxnSp>
        <p:sp>
          <p:nvSpPr>
            <p:cNvPr id="29707" name="AutoShape 11"/>
            <p:cNvSpPr>
              <a:spLocks/>
            </p:cNvSpPr>
            <p:nvPr/>
          </p:nvSpPr>
          <p:spPr bwMode="auto">
            <a:xfrm rot="-5400000">
              <a:off x="2976" y="2688"/>
              <a:ext cx="96" cy="864"/>
            </a:xfrm>
            <a:prstGeom prst="leftBrace">
              <a:avLst>
                <a:gd name="adj1" fmla="val 75000"/>
                <a:gd name="adj2" fmla="val 50000"/>
              </a:avLst>
            </a:prstGeom>
            <a:noFill/>
            <a:ln w="25400">
              <a:solidFill>
                <a:schemeClr val="tx1"/>
              </a:solidFill>
              <a:round/>
              <a:headEnd/>
              <a:tailEnd/>
            </a:ln>
          </p:spPr>
          <p:txBody>
            <a:bodyPr wrap="none" anchor="ctr"/>
            <a:lstStyle/>
            <a:p>
              <a:pPr algn="ctr"/>
              <a:endParaRPr lang="en-US" altLang="en-US" sz="2400">
                <a:solidFill>
                  <a:srgbClr val="000000"/>
                </a:solidFill>
                <a:latin typeface="Times New Roman" pitchFamily="18" charset="0"/>
              </a:endParaRPr>
            </a:p>
          </p:txBody>
        </p:sp>
        <p:sp>
          <p:nvSpPr>
            <p:cNvPr id="29708" name="Text Box 12"/>
            <p:cNvSpPr txBox="1">
              <a:spLocks noChangeArrowheads="1"/>
            </p:cNvSpPr>
            <p:nvPr/>
          </p:nvSpPr>
          <p:spPr bwMode="auto">
            <a:xfrm>
              <a:off x="2688" y="3225"/>
              <a:ext cx="720" cy="231"/>
            </a:xfrm>
            <a:prstGeom prst="rect">
              <a:avLst/>
            </a:prstGeom>
            <a:noFill/>
            <a:ln w="9525">
              <a:noFill/>
              <a:miter lim="800000"/>
              <a:headEnd/>
              <a:tailEnd/>
            </a:ln>
          </p:spPr>
          <p:txBody>
            <a:bodyPr>
              <a:spAutoFit/>
            </a:bodyPr>
            <a:lstStyle/>
            <a:p>
              <a:pPr eaLnBrk="1" hangingPunct="1">
                <a:spcBef>
                  <a:spcPct val="50000"/>
                </a:spcBef>
              </a:pPr>
              <a:r>
                <a:rPr lang="en-US" altLang="en-US" b="1">
                  <a:solidFill>
                    <a:srgbClr val="FF0000"/>
                  </a:solidFill>
                  <a:latin typeface="Times New Roman" pitchFamily="18" charset="0"/>
                </a:rPr>
                <a:t>Sampling</a:t>
              </a:r>
            </a:p>
          </p:txBody>
        </p:sp>
        <p:sp>
          <p:nvSpPr>
            <p:cNvPr id="29709" name="Rectangle 13"/>
            <p:cNvSpPr>
              <a:spLocks noChangeArrowheads="1"/>
            </p:cNvSpPr>
            <p:nvPr/>
          </p:nvSpPr>
          <p:spPr bwMode="auto">
            <a:xfrm>
              <a:off x="1488" y="2142"/>
              <a:ext cx="816" cy="480"/>
            </a:xfrm>
            <a:prstGeom prst="rect">
              <a:avLst/>
            </a:prstGeom>
            <a:solidFill>
              <a:srgbClr val="FFFFFF"/>
            </a:solidFill>
            <a:ln w="9525">
              <a:solidFill>
                <a:schemeClr val="tx1"/>
              </a:solidFill>
              <a:miter lim="800000"/>
              <a:headEnd/>
              <a:tailEnd/>
            </a:ln>
          </p:spPr>
          <p:txBody>
            <a:bodyPr wrap="none" anchor="ctr"/>
            <a:lstStyle/>
            <a:p>
              <a:pPr algn="ctr" eaLnBrk="1" hangingPunct="1"/>
              <a:r>
                <a:rPr lang="en-US" altLang="en-US" sz="2000" b="1">
                  <a:solidFill>
                    <a:srgbClr val="000000"/>
                  </a:solidFill>
                  <a:latin typeface="Times New Roman" pitchFamily="18" charset="0"/>
                </a:rPr>
                <a:t>Anti-aliasing</a:t>
              </a:r>
            </a:p>
            <a:p>
              <a:pPr algn="ctr" eaLnBrk="1" hangingPunct="1"/>
              <a:r>
                <a:rPr lang="en-US" altLang="en-US" sz="2000" b="1">
                  <a:solidFill>
                    <a:srgbClr val="000000"/>
                  </a:solidFill>
                  <a:latin typeface="Times New Roman" pitchFamily="18" charset="0"/>
                </a:rPr>
                <a:t>filter</a:t>
              </a:r>
            </a:p>
          </p:txBody>
        </p:sp>
        <p:cxnSp>
          <p:nvCxnSpPr>
            <p:cNvPr id="29710" name="AutoShape 14"/>
            <p:cNvCxnSpPr>
              <a:cxnSpLocks noChangeShapeType="1"/>
              <a:stCxn id="29702" idx="3"/>
              <a:endCxn id="29709" idx="1"/>
            </p:cNvCxnSpPr>
            <p:nvPr/>
          </p:nvCxnSpPr>
          <p:spPr bwMode="auto">
            <a:xfrm>
              <a:off x="1152" y="2381"/>
              <a:ext cx="336" cy="1"/>
            </a:xfrm>
            <a:prstGeom prst="straightConnector1">
              <a:avLst/>
            </a:prstGeom>
            <a:noFill/>
            <a:ln w="25400">
              <a:solidFill>
                <a:schemeClr val="tx1"/>
              </a:solidFill>
              <a:round/>
              <a:headEnd/>
              <a:tailEnd type="arrow" w="med" len="lg"/>
            </a:ln>
          </p:spPr>
        </p:cxnSp>
        <p:cxnSp>
          <p:nvCxnSpPr>
            <p:cNvPr id="29711" name="AutoShape 15"/>
            <p:cNvCxnSpPr>
              <a:cxnSpLocks noChangeShapeType="1"/>
              <a:stCxn id="29709" idx="3"/>
              <a:endCxn id="29701" idx="1"/>
            </p:cNvCxnSpPr>
            <p:nvPr/>
          </p:nvCxnSpPr>
          <p:spPr bwMode="auto">
            <a:xfrm>
              <a:off x="2304" y="2382"/>
              <a:ext cx="336" cy="5"/>
            </a:xfrm>
            <a:prstGeom prst="straightConnector1">
              <a:avLst/>
            </a:prstGeom>
            <a:noFill/>
            <a:ln w="25400">
              <a:solidFill>
                <a:schemeClr val="tx1"/>
              </a:solidFill>
              <a:round/>
              <a:headEnd/>
              <a:tailEnd type="arrow" w="med" len="lg"/>
            </a:ln>
          </p:spPr>
        </p:cxnSp>
      </p:grpSp>
      <p:pic>
        <p:nvPicPr>
          <p:cNvPr id="16" name="Picture 2">
            <a:extLst>
              <a:ext uri="{FF2B5EF4-FFF2-40B4-BE49-F238E27FC236}">
                <a16:creationId xmlns:a16="http://schemas.microsoft.com/office/drawing/2014/main" id="{0F1C9A2F-D29C-43E3-AEB5-730E16AEA4BF}"/>
              </a:ext>
            </a:extLst>
          </p:cNvPr>
          <p:cNvPicPr>
            <a:picLocks noChangeAspect="1" noChangeArrowheads="1"/>
          </p:cNvPicPr>
          <p:nvPr/>
        </p:nvPicPr>
        <p:blipFill rotWithShape="1">
          <a:blip r:embed="rId3" cstate="print"/>
          <a:srcRect r="26724"/>
          <a:stretch/>
        </p:blipFill>
        <p:spPr bwMode="auto">
          <a:xfrm>
            <a:off x="0" y="0"/>
            <a:ext cx="6096000" cy="1093277"/>
          </a:xfrm>
          <a:prstGeom prst="rect">
            <a:avLst/>
          </a:prstGeom>
          <a:noFill/>
          <a:ln w="9525">
            <a:noFill/>
            <a:miter lim="800000"/>
            <a:headEnd/>
            <a:tailEnd/>
          </a:ln>
        </p:spPr>
      </p:pic>
      <p:sp>
        <p:nvSpPr>
          <p:cNvPr id="17" name="Date Placeholder 7">
            <a:extLst>
              <a:ext uri="{FF2B5EF4-FFF2-40B4-BE49-F238E27FC236}">
                <a16:creationId xmlns:a16="http://schemas.microsoft.com/office/drawing/2014/main" id="{FAB8EE8C-B604-4E98-9743-8687CFD79130}"/>
              </a:ext>
            </a:extLst>
          </p:cNvPr>
          <p:cNvSpPr>
            <a:spLocks noGrp="1"/>
          </p:cNvSpPr>
          <p:nvPr>
            <p:ph type="dt" sz="half" idx="10"/>
          </p:nvPr>
        </p:nvSpPr>
        <p:spPr>
          <a:xfrm>
            <a:off x="1715406" y="6417411"/>
            <a:ext cx="1854203"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C6ACD17-AFBB-46AF-B3A9-306A170A1DB2}" type="datetime3">
              <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24 July 2020</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8" name="Slide Number Placeholder 9">
            <a:extLst>
              <a:ext uri="{FF2B5EF4-FFF2-40B4-BE49-F238E27FC236}">
                <a16:creationId xmlns:a16="http://schemas.microsoft.com/office/drawing/2014/main" id="{274EC04E-4241-4DCD-901D-2E0998E8FC01}"/>
              </a:ext>
            </a:extLst>
          </p:cNvPr>
          <p:cNvSpPr>
            <a:spLocks noGrp="1"/>
          </p:cNvSpPr>
          <p:nvPr>
            <p:ph type="sldNum" sz="quarter" idx="12"/>
          </p:nvPr>
        </p:nvSpPr>
        <p:spPr>
          <a:xfrm>
            <a:off x="9483518" y="6417411"/>
            <a:ext cx="98401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5F4BBBA-3EAF-4479-B790-AA62CE9E78CB}" type="slidenum">
              <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 name="Footer Placeholder 6">
            <a:extLst>
              <a:ext uri="{FF2B5EF4-FFF2-40B4-BE49-F238E27FC236}">
                <a16:creationId xmlns:a16="http://schemas.microsoft.com/office/drawing/2014/main" id="{34B0BEBE-B574-44C6-8868-37D682175D59}"/>
              </a:ext>
            </a:extLst>
          </p:cNvPr>
          <p:cNvSpPr txBox="1">
            <a:spLocks/>
          </p:cNvSpPr>
          <p:nvPr/>
        </p:nvSpPr>
        <p:spPr>
          <a:xfrm>
            <a:off x="4229856" y="6417410"/>
            <a:ext cx="3788561"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rPr>
              <a:t>Digital Communication Slides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pPr>
              <a:defRPr/>
            </a:pPr>
            <a:r>
              <a:rPr lang="en-US" sz="3800"/>
              <a:t>Anti-Aliasing</a:t>
            </a:r>
          </a:p>
        </p:txBody>
      </p:sp>
      <p:pic>
        <p:nvPicPr>
          <p:cNvPr id="30723" name="Picture 4"/>
          <p:cNvPicPr>
            <a:picLocks noChangeAspect="1" noChangeArrowheads="1"/>
          </p:cNvPicPr>
          <p:nvPr/>
        </p:nvPicPr>
        <p:blipFill>
          <a:blip r:embed="rId3" cstate="print"/>
          <a:srcRect/>
          <a:stretch>
            <a:fillRect/>
          </a:stretch>
        </p:blipFill>
        <p:spPr bwMode="auto">
          <a:xfrm>
            <a:off x="3260384" y="1790116"/>
            <a:ext cx="5517856" cy="4497568"/>
          </a:xfrm>
          <a:prstGeom prst="rect">
            <a:avLst/>
          </a:prstGeom>
          <a:noFill/>
          <a:ln w="12700">
            <a:noFill/>
            <a:miter lim="800000"/>
            <a:headEnd type="none" w="sm" len="sm"/>
            <a:tailEnd type="none" w="sm" len="sm"/>
          </a:ln>
        </p:spPr>
      </p:pic>
      <p:pic>
        <p:nvPicPr>
          <p:cNvPr id="4" name="Picture 2">
            <a:extLst>
              <a:ext uri="{FF2B5EF4-FFF2-40B4-BE49-F238E27FC236}">
                <a16:creationId xmlns:a16="http://schemas.microsoft.com/office/drawing/2014/main" id="{A876341B-259B-4B44-8BA1-AD3480286891}"/>
              </a:ext>
            </a:extLst>
          </p:cNvPr>
          <p:cNvPicPr>
            <a:picLocks noChangeAspect="1" noChangeArrowheads="1"/>
          </p:cNvPicPr>
          <p:nvPr/>
        </p:nvPicPr>
        <p:blipFill rotWithShape="1">
          <a:blip r:embed="rId4" cstate="print"/>
          <a:srcRect r="26724"/>
          <a:stretch/>
        </p:blipFill>
        <p:spPr bwMode="auto">
          <a:xfrm>
            <a:off x="0" y="0"/>
            <a:ext cx="6096000" cy="1093277"/>
          </a:xfrm>
          <a:prstGeom prst="rect">
            <a:avLst/>
          </a:prstGeom>
          <a:noFill/>
          <a:ln w="9525">
            <a:noFill/>
            <a:miter lim="800000"/>
            <a:headEnd/>
            <a:tailEnd/>
          </a:ln>
        </p:spPr>
      </p:pic>
      <p:sp>
        <p:nvSpPr>
          <p:cNvPr id="5" name="Date Placeholder 7">
            <a:extLst>
              <a:ext uri="{FF2B5EF4-FFF2-40B4-BE49-F238E27FC236}">
                <a16:creationId xmlns:a16="http://schemas.microsoft.com/office/drawing/2014/main" id="{793845A2-0EDA-4545-BF8F-5886F5EBEFF1}"/>
              </a:ext>
            </a:extLst>
          </p:cNvPr>
          <p:cNvSpPr>
            <a:spLocks noGrp="1"/>
          </p:cNvSpPr>
          <p:nvPr>
            <p:ph type="dt" sz="half" idx="10"/>
          </p:nvPr>
        </p:nvSpPr>
        <p:spPr>
          <a:xfrm>
            <a:off x="1715406" y="6417411"/>
            <a:ext cx="1854203"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C6ACD17-AFBB-46AF-B3A9-306A170A1DB2}" type="datetime3">
              <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24 July 2020</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6" name="Slide Number Placeholder 9">
            <a:extLst>
              <a:ext uri="{FF2B5EF4-FFF2-40B4-BE49-F238E27FC236}">
                <a16:creationId xmlns:a16="http://schemas.microsoft.com/office/drawing/2014/main" id="{E6B96989-4A98-4D03-B852-20B59A275C0B}"/>
              </a:ext>
            </a:extLst>
          </p:cNvPr>
          <p:cNvSpPr>
            <a:spLocks noGrp="1"/>
          </p:cNvSpPr>
          <p:nvPr>
            <p:ph type="sldNum" sz="quarter" idx="12"/>
          </p:nvPr>
        </p:nvSpPr>
        <p:spPr>
          <a:xfrm>
            <a:off x="9483518" y="6417411"/>
            <a:ext cx="98401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5F4BBBA-3EAF-4479-B790-AA62CE9E78CB}" type="slidenum">
              <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15EE1EA6-5EB3-4364-BDAA-453D45E3025C}"/>
              </a:ext>
            </a:extLst>
          </p:cNvPr>
          <p:cNvSpPr txBox="1">
            <a:spLocks/>
          </p:cNvSpPr>
          <p:nvPr/>
        </p:nvSpPr>
        <p:spPr>
          <a:xfrm>
            <a:off x="4229856" y="6417410"/>
            <a:ext cx="3788561"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rPr>
              <a:t>Digital Communication Slides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Grp="1" noChangeArrowheads="1"/>
          </p:cNvSpPr>
          <p:nvPr>
            <p:ph type="title" idx="4294967295"/>
          </p:nvPr>
        </p:nvSpPr>
        <p:spPr/>
        <p:txBody>
          <a:bodyPr>
            <a:normAutofit/>
          </a:bodyPr>
          <a:lstStyle/>
          <a:p>
            <a:pPr>
              <a:defRPr/>
            </a:pPr>
            <a:r>
              <a:rPr lang="en-ZA" sz="3600" dirty="0"/>
              <a:t>Natural sampling (Sampling with rectangular waveform)</a:t>
            </a:r>
          </a:p>
        </p:txBody>
      </p:sp>
      <p:cxnSp>
        <p:nvCxnSpPr>
          <p:cNvPr id="36867" name="AutoShape 3"/>
          <p:cNvCxnSpPr>
            <a:cxnSpLocks noChangeShapeType="1"/>
            <a:endCxn id="36870" idx="2"/>
          </p:cNvCxnSpPr>
          <p:nvPr/>
        </p:nvCxnSpPr>
        <p:spPr bwMode="auto">
          <a:xfrm>
            <a:off x="5216525" y="2865438"/>
            <a:ext cx="742950" cy="0"/>
          </a:xfrm>
          <a:prstGeom prst="straightConnector1">
            <a:avLst/>
          </a:prstGeom>
          <a:noFill/>
          <a:ln w="28575">
            <a:solidFill>
              <a:srgbClr val="660066"/>
            </a:solidFill>
            <a:round/>
            <a:headEnd/>
            <a:tailEnd type="arrow" w="med" len="lg"/>
          </a:ln>
        </p:spPr>
      </p:cxnSp>
      <p:cxnSp>
        <p:nvCxnSpPr>
          <p:cNvPr id="36868" name="AutoShape 4"/>
          <p:cNvCxnSpPr>
            <a:cxnSpLocks noChangeShapeType="1"/>
            <a:stCxn id="36870" idx="6"/>
          </p:cNvCxnSpPr>
          <p:nvPr/>
        </p:nvCxnSpPr>
        <p:spPr bwMode="auto">
          <a:xfrm>
            <a:off x="6383339" y="2865438"/>
            <a:ext cx="744537" cy="0"/>
          </a:xfrm>
          <a:prstGeom prst="straightConnector1">
            <a:avLst/>
          </a:prstGeom>
          <a:noFill/>
          <a:ln w="25400">
            <a:solidFill>
              <a:srgbClr val="660066"/>
            </a:solidFill>
            <a:round/>
            <a:headEnd/>
            <a:tailEnd type="arrow" w="sm" len="lg"/>
          </a:ln>
        </p:spPr>
      </p:cxnSp>
      <p:cxnSp>
        <p:nvCxnSpPr>
          <p:cNvPr id="36869" name="AutoShape 5"/>
          <p:cNvCxnSpPr>
            <a:cxnSpLocks noChangeShapeType="1"/>
            <a:endCxn id="36870" idx="4"/>
          </p:cNvCxnSpPr>
          <p:nvPr/>
        </p:nvCxnSpPr>
        <p:spPr bwMode="auto">
          <a:xfrm flipV="1">
            <a:off x="6172200" y="3076576"/>
            <a:ext cx="0" cy="1025525"/>
          </a:xfrm>
          <a:prstGeom prst="straightConnector1">
            <a:avLst/>
          </a:prstGeom>
          <a:noFill/>
          <a:ln w="25400">
            <a:solidFill>
              <a:srgbClr val="660066"/>
            </a:solidFill>
            <a:round/>
            <a:headEnd/>
            <a:tailEnd type="arrow" w="med" len="lg"/>
          </a:ln>
        </p:spPr>
      </p:cxnSp>
      <p:sp>
        <p:nvSpPr>
          <p:cNvPr id="36870" name="AutoShape 6"/>
          <p:cNvSpPr>
            <a:spLocks noChangeArrowheads="1"/>
          </p:cNvSpPr>
          <p:nvPr/>
        </p:nvSpPr>
        <p:spPr bwMode="auto">
          <a:xfrm>
            <a:off x="5973764" y="2667000"/>
            <a:ext cx="395287" cy="395288"/>
          </a:xfrm>
          <a:prstGeom prst="flowChartSummingJunction">
            <a:avLst/>
          </a:prstGeom>
          <a:noFill/>
          <a:ln w="28575">
            <a:solidFill>
              <a:srgbClr val="660066"/>
            </a:solidFill>
            <a:round/>
            <a:headEnd/>
            <a:tailEnd/>
          </a:ln>
        </p:spPr>
        <p:txBody>
          <a:bodyPr wrap="none" anchor="ctr"/>
          <a:lstStyle/>
          <a:p>
            <a:pPr algn="ctr"/>
            <a:endParaRPr lang="en-US" altLang="en-US" sz="2400">
              <a:solidFill>
                <a:srgbClr val="000000"/>
              </a:solidFill>
              <a:latin typeface="Times New Roman" pitchFamily="18" charset="0"/>
            </a:endParaRPr>
          </a:p>
        </p:txBody>
      </p:sp>
      <p:pic>
        <p:nvPicPr>
          <p:cNvPr id="36871" name="Picture 7"/>
          <p:cNvPicPr>
            <a:picLocks noChangeAspect="1" noChangeArrowheads="1"/>
          </p:cNvPicPr>
          <p:nvPr/>
        </p:nvPicPr>
        <p:blipFill>
          <a:blip r:embed="rId3" cstate="print"/>
          <a:srcRect/>
          <a:stretch>
            <a:fillRect/>
          </a:stretch>
        </p:blipFill>
        <p:spPr bwMode="auto">
          <a:xfrm>
            <a:off x="1600201" y="1716088"/>
            <a:ext cx="3616325" cy="2298700"/>
          </a:xfrm>
          <a:prstGeom prst="rect">
            <a:avLst/>
          </a:prstGeom>
          <a:noFill/>
          <a:ln w="9525">
            <a:noFill/>
            <a:miter lim="800000"/>
            <a:headEnd/>
            <a:tailEnd/>
          </a:ln>
        </p:spPr>
      </p:pic>
      <p:pic>
        <p:nvPicPr>
          <p:cNvPr id="36872" name="Picture 8"/>
          <p:cNvPicPr>
            <a:picLocks noChangeAspect="1" noChangeArrowheads="1"/>
          </p:cNvPicPr>
          <p:nvPr/>
        </p:nvPicPr>
        <p:blipFill>
          <a:blip r:embed="rId4" cstate="print"/>
          <a:srcRect/>
          <a:stretch>
            <a:fillRect/>
          </a:stretch>
        </p:blipFill>
        <p:spPr bwMode="auto">
          <a:xfrm>
            <a:off x="4364039" y="4102100"/>
            <a:ext cx="3616325" cy="2298700"/>
          </a:xfrm>
          <a:prstGeom prst="rect">
            <a:avLst/>
          </a:prstGeom>
          <a:noFill/>
          <a:ln w="9525">
            <a:noFill/>
            <a:miter lim="800000"/>
            <a:headEnd/>
            <a:tailEnd/>
          </a:ln>
        </p:spPr>
      </p:pic>
      <p:pic>
        <p:nvPicPr>
          <p:cNvPr id="36873" name="Picture 9"/>
          <p:cNvPicPr>
            <a:picLocks noChangeAspect="1" noChangeArrowheads="1"/>
          </p:cNvPicPr>
          <p:nvPr/>
        </p:nvPicPr>
        <p:blipFill>
          <a:blip r:embed="rId5" cstate="print"/>
          <a:srcRect/>
          <a:stretch>
            <a:fillRect/>
          </a:stretch>
        </p:blipFill>
        <p:spPr bwMode="auto">
          <a:xfrm>
            <a:off x="7127876" y="1716088"/>
            <a:ext cx="3616325" cy="2298700"/>
          </a:xfrm>
          <a:prstGeom prst="rect">
            <a:avLst/>
          </a:prstGeom>
          <a:noFill/>
          <a:ln w="9525">
            <a:noFill/>
            <a:miter lim="800000"/>
            <a:headEnd/>
            <a:tailEnd/>
          </a:ln>
        </p:spPr>
      </p:pic>
      <p:pic>
        <p:nvPicPr>
          <p:cNvPr id="10" name="Picture 2">
            <a:extLst>
              <a:ext uri="{FF2B5EF4-FFF2-40B4-BE49-F238E27FC236}">
                <a16:creationId xmlns:a16="http://schemas.microsoft.com/office/drawing/2014/main" id="{5802D2FF-B680-4AD0-85D6-58C2667C355E}"/>
              </a:ext>
            </a:extLst>
          </p:cNvPr>
          <p:cNvPicPr>
            <a:picLocks noChangeAspect="1" noChangeArrowheads="1"/>
          </p:cNvPicPr>
          <p:nvPr/>
        </p:nvPicPr>
        <p:blipFill rotWithShape="1">
          <a:blip r:embed="rId6" cstate="print"/>
          <a:srcRect r="26724"/>
          <a:stretch/>
        </p:blipFill>
        <p:spPr bwMode="auto">
          <a:xfrm>
            <a:off x="0" y="0"/>
            <a:ext cx="6096000" cy="1093277"/>
          </a:xfrm>
          <a:prstGeom prst="rect">
            <a:avLst/>
          </a:prstGeom>
          <a:noFill/>
          <a:ln w="9525">
            <a:noFill/>
            <a:miter lim="800000"/>
            <a:headEnd/>
            <a:tailEnd/>
          </a:ln>
        </p:spPr>
      </p:pic>
      <p:sp>
        <p:nvSpPr>
          <p:cNvPr id="11" name="Date Placeholder 7">
            <a:extLst>
              <a:ext uri="{FF2B5EF4-FFF2-40B4-BE49-F238E27FC236}">
                <a16:creationId xmlns:a16="http://schemas.microsoft.com/office/drawing/2014/main" id="{866A7D9F-FC0A-43D3-9F42-AA4230FE5908}"/>
              </a:ext>
            </a:extLst>
          </p:cNvPr>
          <p:cNvSpPr>
            <a:spLocks noGrp="1"/>
          </p:cNvSpPr>
          <p:nvPr>
            <p:ph type="dt" sz="half" idx="10"/>
          </p:nvPr>
        </p:nvSpPr>
        <p:spPr>
          <a:xfrm>
            <a:off x="1715406" y="6417411"/>
            <a:ext cx="1854203"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C6ACD17-AFBB-46AF-B3A9-306A170A1DB2}" type="datetime3">
              <a:rPr kumimoji="0" lang="en-US" sz="16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24 July 2020</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Slide Number Placeholder 9">
            <a:extLst>
              <a:ext uri="{FF2B5EF4-FFF2-40B4-BE49-F238E27FC236}">
                <a16:creationId xmlns:a16="http://schemas.microsoft.com/office/drawing/2014/main" id="{3F9FAC6D-C4D4-4C4B-8187-BDD7C133EEE8}"/>
              </a:ext>
            </a:extLst>
          </p:cNvPr>
          <p:cNvSpPr>
            <a:spLocks noGrp="1"/>
          </p:cNvSpPr>
          <p:nvPr>
            <p:ph type="sldNum" sz="quarter" idx="12"/>
          </p:nvPr>
        </p:nvSpPr>
        <p:spPr>
          <a:xfrm>
            <a:off x="9483518" y="6417411"/>
            <a:ext cx="98401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5F4BBBA-3EAF-4479-B790-AA62CE9E78CB}" type="slidenum">
              <a:rPr kumimoji="0" lang="en-US" sz="20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9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3" name="Footer Placeholder 6">
            <a:extLst>
              <a:ext uri="{FF2B5EF4-FFF2-40B4-BE49-F238E27FC236}">
                <a16:creationId xmlns:a16="http://schemas.microsoft.com/office/drawing/2014/main" id="{5FC154F5-6A94-49B4-A02F-DB3F647F5A89}"/>
              </a:ext>
            </a:extLst>
          </p:cNvPr>
          <p:cNvSpPr txBox="1">
            <a:spLocks/>
          </p:cNvSpPr>
          <p:nvPr/>
        </p:nvSpPr>
        <p:spPr>
          <a:xfrm>
            <a:off x="4229856" y="6417410"/>
            <a:ext cx="3788561" cy="365125"/>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all" spc="0" normalizeH="0" baseline="0" noProof="0" dirty="0">
                <a:ln>
                  <a:noFill/>
                </a:ln>
                <a:solidFill>
                  <a:srgbClr val="FFFFFF"/>
                </a:solidFill>
                <a:effectLst/>
                <a:uLnTx/>
                <a:uFillTx/>
                <a:latin typeface="Calibri" panose="020F0502020204030204"/>
                <a:ea typeface="+mn-ea"/>
                <a:cs typeface="+mn-cs"/>
              </a:rPr>
              <a:t>Digital Communication Slides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1100</TotalTime>
  <Words>380</Words>
  <Application>Microsoft Office PowerPoint</Application>
  <PresentationFormat>Widescreen</PresentationFormat>
  <Paragraphs>76</Paragraphs>
  <Slides>10</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9" baseType="lpstr">
      <vt:lpstr>Arial Black</vt:lpstr>
      <vt:lpstr>Calibri</vt:lpstr>
      <vt:lpstr>Calibri Light</vt:lpstr>
      <vt:lpstr>Cambria Math</vt:lpstr>
      <vt:lpstr>Times</vt:lpstr>
      <vt:lpstr>Times New Roman</vt:lpstr>
      <vt:lpstr>Wingdings</vt:lpstr>
      <vt:lpstr>Retrospect</vt:lpstr>
      <vt:lpstr>Equation</vt:lpstr>
      <vt:lpstr>ETEC-303 Digital Communication Lecture - 3</vt:lpstr>
      <vt:lpstr>Interpolation Formula</vt:lpstr>
      <vt:lpstr>Interpolation</vt:lpstr>
      <vt:lpstr>Practical Interpolation</vt:lpstr>
      <vt:lpstr>Sampling Theorem</vt:lpstr>
      <vt:lpstr>Under Sampling, Aliasing</vt:lpstr>
      <vt:lpstr>Avoid Aliasing</vt:lpstr>
      <vt:lpstr>Anti-Aliasing</vt:lpstr>
      <vt:lpstr>Natural sampling (Sampling with rectangular waveform)</vt:lpstr>
      <vt:lpstr>Summary Of Sampling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ETEC-303 Digital Communication Lecture - 2</dc:title>
  <dc:creator>Mr. Abhishek Gagneja</dc:creator>
  <cp:lastModifiedBy>Mr. Abhishek Gagneja</cp:lastModifiedBy>
  <cp:revision>17</cp:revision>
  <dcterms:created xsi:type="dcterms:W3CDTF">2020-07-20T15:54:59Z</dcterms:created>
  <dcterms:modified xsi:type="dcterms:W3CDTF">2020-07-24T09:15:10Z</dcterms:modified>
</cp:coreProperties>
</file>