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373" r:id="rId3"/>
    <p:sldId id="376" r:id="rId4"/>
    <p:sldId id="375" r:id="rId5"/>
    <p:sldId id="377" r:id="rId6"/>
    <p:sldId id="378" r:id="rId7"/>
    <p:sldId id="379" r:id="rId8"/>
    <p:sldId id="3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81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4T05:02:40.8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1,'21'20,"7"5,1-2,53 34,-43-32,54 46,-12 12,-2 3,106 156,-136-176,-33-45,129 183,-114-156,-3 2,33 76,-50-100,-2 1,-1 0,-1 0,-2 0,0 1,1 48,-7-55,0 0,-1 0,-1 0,-1-1,-1 1,-1-1,-1 0,-1 0,0-1,-12 19,1-7,-1-2,-2 0,0-2,-2 0,-1-2,-2-1,0-1,-36 24,9-12,-2-1,-2-4,-92 36,74-39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7:06:37.0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1 536,'8'-4,"471"-245,16 35,-383 167,-61 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7:06:37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222 0,'0'0,"0"0,5 12,19 19,2-1,1-1,1-1,2-1,52 37,101 65,-92-68,163 145,-223-177,-2 2,-1 0,-2 2,33 52,-51-71,-1 0,0 1,-1-1,-1 1,0 1,-1-1,-1 1,0-1,-1 1,-1 0,0 0,-1 0,-1 0,0 0,-5 17,-3 0,-1 0,-2 0,-1-1,-1 0,-2-2,-1 0,-24 32,-17 15,-91 92,-87 64,-286 215,431-375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7:06:30.4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0 545,'0'1,"0"-1,0 1,1 0,-1-1,0 1,0 0,1-1,-1 1,0 0,1-1,-1 1,0 0,1-1,-1 1,1-1,-1 1,1-1,0 1,-1-1,1 1,-1-1,1 0,0 1,-1-1,1 0,0 1,0-1,-1 0,2 0,34 3,36-15,315-120,-143 44,-106 41,15-6,257-55,159 21,-423 73,280 9,-381 5,79-9,-78 4,-15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7:06:32.1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585 1,'0'0,"-14"7,-43 37,1 2,3 3,-69 80,80-84,-66 54,96-87,0 1,0 1,1 0,1 0,0 1,1 0,1 1,0 0,1 0,1 1,1 0,0 0,1 0,1 1,-2 22,1 28,3-1,12 110,-9-148,26 221,-16-163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7:06:32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249 0,'0'0,"-21"11,13-2,-1-1,2 1,-1 0,1 1,1 0,0 0,0 1,-6 15,-29 96,32-89,-20 62,5 1,5 1,3 0,-5 167,22-207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7:06:33.4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0,'0'0,"0"34,-2-17,-1-1,0 0,-1 0,-1 0,0 0,-1-1,-1 1,-16 26,-10 27,22-42,2 0,1 1,1 0,1 0,2 0,1 1,1-1,4 56,2-43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7:06:33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1 275,'0'2,"-1"0,1-1,0 1,0 0,0 0,1 0,-1-1,0 1,0 0,1 0,0-1,-1 1,1 0,0-1,-1 1,3 1,-1-2,0 0,0 0,0 0,0-1,0 1,0-1,0 0,0 1,0-1,0 0,1 0,1-1,9 2,51 1,1-3,87-13,-111 7,-1-1,-1-3,1-1,-2-1,40-21,168-111,-142 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7:06:34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1062,'35'24,"0"-4,-23-13,0 0,1-1,-1 0,24 7,-32-12,0 0,1-1,-1 1,0-1,0 0,0 0,0-1,0 1,0-1,0 0,0 0,0 0,0 0,0-1,0 0,-1 1,1-2,-1 1,1 0,4-5,12-12,-1-1,-1 0,-1-2,-1 0,-1-1,-1 0,0-1,-2-1,-1 0,7-27,11-40,23-137,-37 148,-3-2,-4 1,-3-1,-8-114,-2 200,-1 1,1-1,0 1,0 0,1 1,-1-1,1 1,0 0,-4 6,-2 8,0 0,2 1,0 0,1 0,1 1,-6 32,7-16,1-1,1 1,3 38,1-66,1-1,-1 0,2 0,-1 0,1 0,0 0,0 0,1-1,0 1,1-1,-1 0,1-1,1 1,-1-1,1 0,0 0,1 0,-1-1,1 0,0-1,0 1,12 4,6 3,1-1,1-1,-1-2,2 0,36 4,-37-9,0-1,0-1,0-1,0-2,0-1,0-1,-1-1,45-15,-46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7:06:35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1,'5'4,"0"0,-1 1,0 0,0 0,0 0,0 1,-1-1,0 1,0 0,-1 0,3 7,2 4,5 14,-1 0,-2 0,-1 0,-2 1,-1 1,-1-1,-2 1,-1-1,-2 1,-6 42,11-85,0 0,0 0,1 0,0 0,1 1,0 0,1 0,0 0,15-14,-10 10,34-36,2 2,1 2,3 3,1 1,81-45,-131 84,1 0,0 0,0 0,0 1,0-1,0 1,0 0,0 0,0 0,1 1,-1 0,0-1,0 2,1-1,-1 0,0 1,0 0,0 0,0 0,8 3,-7-1,-1 0,1 0,0 1,-1-1,0 1,0 0,0 0,0 1,-1-1,0 1,0 0,0 0,0 0,-1 0,4 10,7 37,-1 0,-3 1,-3 0,0 59,-2-57,-2-12,-1-16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7:06:36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1197,'0'0,"0"0,0 0,0 0,0 0,0 0,0 0,0 0,0-12,5-127,6 1,7 1,5 1,6 0,72-203,-97 327,1-5,1 1,0 0,1 0,1 1,13-21,-19 34,0-1,0 1,0 0,0 0,0 0,1 0,-1 0,0 0,1 0,0 1,-1-1,1 1,0 0,0 0,0 0,0 0,0 0,0 1,0-1,0 1,0 0,0 0,0 0,0 0,0 1,0-1,0 1,0 0,0-1,-1 2,1-1,0 0,0 0,-1 1,1-1,-1 1,4 3,13 9,-1 0,-1 2,0 0,-1 1,-1 1,-1 0,0 1,-2 0,12 24,12 30,32 94,-9 24,-45-136,2-1,3-1,1 0,32 54,-52-106,1 0,-1 0,0 0,1 0,-1 0,1-1,0 1,-1 0,1 0,0 0,-1-1,1 1,0 0,0-1,-1 1,1-1,0 1,0-1,0 1,0-1,0 1,1-1,2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2DA9-2F0B-4FAD-8D28-8135A8AECF66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6D1C9-A892-499A-B198-4AAEAEAE3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1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51FA-432A-436E-8C17-D3407A775A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51FA-432A-436E-8C17-D3407A775A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6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51FA-432A-436E-8C17-D3407A775A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8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51FA-432A-436E-8C17-D3407A775A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6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51FA-432A-436E-8C17-D3407A775A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1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51FA-432A-436E-8C17-D3407A775A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9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51FA-432A-436E-8C17-D3407A775A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6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087-D658-4E35-BAE2-0B4885607415}" type="datetime3">
              <a:rPr lang="en-US" smtClean="0"/>
              <a:t>14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2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7C8-99B8-4658-B787-C40A3D88B78D}" type="datetime3">
              <a:rPr lang="en-US" smtClean="0"/>
              <a:t>14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A0F4-0E88-4DFB-9D5E-8629D5E9418C}" type="datetime3">
              <a:rPr lang="en-US" smtClean="0"/>
              <a:t>14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8E02-7E35-4F4E-9666-1F36FF936F41}" type="datetime3">
              <a:rPr lang="en-US" smtClean="0"/>
              <a:t>14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F90E-31F2-49B4-B5EE-C85880D0DD9F}" type="datetime3">
              <a:rPr lang="en-US" smtClean="0"/>
              <a:t>14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61F3-7877-4426-80BB-9D47C365BD4D}" type="datetime3">
              <a:rPr lang="en-US" smtClean="0"/>
              <a:t>14 August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5F48-2088-49E7-A6F4-C4FCF1D764D7}" type="datetime3">
              <a:rPr lang="en-US" smtClean="0"/>
              <a:t>14 August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ED64-14B5-4F35-8837-F824F14214EF}" type="datetime3">
              <a:rPr lang="en-US" smtClean="0"/>
              <a:t>14 August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79D-2A24-49F6-B20F-4F65087B5735}" type="datetime3">
              <a:rPr lang="en-US" smtClean="0"/>
              <a:t>14 August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6910A5F4-30EA-4015-9B99-9B57B28A0B45}" type="datetime3">
              <a:rPr lang="en-US" smtClean="0"/>
              <a:t>14 August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471F-24D0-4139-B575-D2DAB1A7DD12}" type="datetime3">
              <a:rPr lang="en-US" smtClean="0"/>
              <a:t>14 August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9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896A69-F942-4D65-B5F8-467D161789BE}" type="datetime3">
              <a:rPr lang="en-US" smtClean="0"/>
              <a:t>14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6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customXml" Target="../ink/ink4.xml"/><Relationship Id="rId24" Type="http://schemas.openxmlformats.org/officeDocument/2006/relationships/image" Target="../media/image16.png"/><Relationship Id="rId5" Type="http://schemas.openxmlformats.org/officeDocument/2006/relationships/oleObject" Target="../embeddings/oleObject2.bin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383564"/>
            <a:ext cx="8686800" cy="1828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ETEC-303</a:t>
            </a:r>
            <a:br>
              <a:rPr lang="en-US" dirty="0"/>
            </a:br>
            <a:r>
              <a:rPr lang="en-US" dirty="0"/>
              <a:t>Digital Communication</a:t>
            </a:r>
            <a:br>
              <a:rPr lang="en-US" dirty="0"/>
            </a:br>
            <a:r>
              <a:rPr lang="en-US" dirty="0"/>
              <a:t>Lecture - 7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1752600" y="84579"/>
            <a:ext cx="6553200" cy="11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D83CC-2C92-4E8D-B580-ABD16056202D}"/>
              </a:ext>
            </a:extLst>
          </p:cNvPr>
          <p:cNvSpPr txBox="1"/>
          <p:nvPr/>
        </p:nvSpPr>
        <p:spPr>
          <a:xfrm>
            <a:off x="9095218" y="4747410"/>
            <a:ext cx="3042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Instructor: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Abhishek Gagneja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7B2A27-2972-4645-9ACB-5C73816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7270" y="6459786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5FC966-FE56-4465-AC76-0C884B28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5382" y="6459786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BD1D0636-24E0-4045-96CD-9DE0C17B8846}"/>
              </a:ext>
            </a:extLst>
          </p:cNvPr>
          <p:cNvSpPr txBox="1">
            <a:spLocks/>
          </p:cNvSpPr>
          <p:nvPr/>
        </p:nvSpPr>
        <p:spPr>
          <a:xfrm>
            <a:off x="4201720" y="6459785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Non Uniform Quantization</a:t>
            </a:r>
          </a:p>
        </p:txBody>
      </p:sp>
      <p:sp>
        <p:nvSpPr>
          <p:cNvPr id="5122" name="Object 2"/>
          <p:cNvSpPr txBox="1"/>
          <p:nvPr/>
        </p:nvSpPr>
        <p:spPr bwMode="auto">
          <a:xfrm>
            <a:off x="1092592" y="1737362"/>
            <a:ext cx="10058400" cy="450869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distribution of the input voltage in the original signal is not uniform, the smaller voltage levels will face larger error.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srgbClr val="000000"/>
                </a:solidFill>
                <a:latin typeface="Calibri" panose="020F0502020204030204"/>
              </a:rPr>
              <a:t>E.g. 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Assume a full-scale voltage of 10V  and that the actual resolution is +/- 4mV (i.e. </a:t>
            </a:r>
            <a:r>
              <a:rPr lang="en-US" sz="2800" dirty="0">
                <a:cs typeface="Arial" charset="0"/>
              </a:rPr>
              <a:t>∆ = 8mV).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Arial" charset="0"/>
              </a:rPr>
              <a:t>When the signal is close to 10V, the peak quantization error is in the neighborhood of   (4mV / 10V ) * 100% = 0.04%.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Arial" charset="0"/>
              </a:rPr>
              <a:t>When the signal level hovers around 10mV , the error is in the vicinity of (4mV / 10mV) * 100% = 40% !!!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0870D4-7835-4A0F-8096-A1C0ADA9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9EAAA76-D496-423B-9978-6B31399D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B5325B2-8CEF-487D-89A6-C8439EC6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C36394-2E6E-42F8-ABBB-B7396E30BFB2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Non-Uniform Quantization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0870D4-7835-4A0F-8096-A1C0ADA9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9EAAA76-D496-423B-9978-6B31399D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B5325B2-8CEF-487D-89A6-C8439EC6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C36394-2E6E-42F8-ABBB-B7396E30BFB2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45E33A-E7B6-4813-991D-85DF44613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237" y="1778931"/>
            <a:ext cx="8792300" cy="45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4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Solution - </a:t>
            </a:r>
            <a:r>
              <a:rPr lang="en-US" sz="3800" dirty="0" err="1"/>
              <a:t>Companding</a:t>
            </a:r>
            <a:endParaRPr lang="en-US" sz="3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0870D4-7835-4A0F-8096-A1C0ADA9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9EAAA76-D496-423B-9978-6B31399D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B5325B2-8CEF-487D-89A6-C8439EC6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C36394-2E6E-42F8-ABBB-B7396E30BFB2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C5B4A0D-21AA-4944-9824-CE3B5E742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152" y="3800775"/>
            <a:ext cx="7371967" cy="2445328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2A39FBEF-550C-4C39-8AA1-B64A65A50973}"/>
              </a:ext>
            </a:extLst>
          </p:cNvPr>
          <p:cNvSpPr txBox="1">
            <a:spLocks noChangeArrowheads="1"/>
          </p:cNvSpPr>
          <p:nvPr/>
        </p:nvSpPr>
        <p:spPr>
          <a:xfrm>
            <a:off x="1097279" y="1823039"/>
            <a:ext cx="10058401" cy="32004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900" dirty="0" err="1">
                <a:ea typeface="SimSun" pitchFamily="2" charset="-122"/>
              </a:rPr>
              <a:t>Companding</a:t>
            </a:r>
            <a:r>
              <a:rPr lang="en-US" altLang="zh-CN" sz="1900" dirty="0">
                <a:ea typeface="SimSun" pitchFamily="2" charset="-122"/>
              </a:rPr>
              <a:t> is a method of reducing the number of bits required in ADC while achieving an equivalent dynamic range or SQNR. In order to improve the resolution of weak signals within a converter, and hence enhance the SQNR, the </a:t>
            </a:r>
            <a:r>
              <a:rPr lang="en-US" altLang="zh-CN" sz="1900" b="1" i="1" dirty="0">
                <a:ea typeface="SimSun" pitchFamily="2" charset="-122"/>
              </a:rPr>
              <a:t>weak signals </a:t>
            </a:r>
            <a:r>
              <a:rPr lang="en-US" altLang="zh-CN" sz="1900" dirty="0">
                <a:ea typeface="SimSun" pitchFamily="2" charset="-122"/>
              </a:rPr>
              <a:t>need to be </a:t>
            </a:r>
            <a:r>
              <a:rPr lang="en-US" altLang="zh-CN" sz="1900" b="1" i="1" dirty="0">
                <a:ea typeface="SimSun" pitchFamily="2" charset="-122"/>
              </a:rPr>
              <a:t>enlarged</a:t>
            </a:r>
            <a:r>
              <a:rPr lang="en-US" altLang="zh-CN" sz="1900" dirty="0">
                <a:ea typeface="SimSun" pitchFamily="2" charset="-122"/>
              </a:rPr>
              <a:t>, or the </a:t>
            </a:r>
            <a:r>
              <a:rPr lang="en-US" altLang="zh-CN" sz="1900" b="1" i="1" dirty="0">
                <a:ea typeface="SimSun" pitchFamily="2" charset="-122"/>
              </a:rPr>
              <a:t>quantization step size decreased</a:t>
            </a:r>
            <a:r>
              <a:rPr lang="en-US" altLang="zh-CN" sz="1900" dirty="0">
                <a:ea typeface="SimSun" pitchFamily="2" charset="-122"/>
              </a:rPr>
              <a:t>, but only for the weak signals. But </a:t>
            </a:r>
            <a:r>
              <a:rPr lang="en-US" altLang="zh-CN" sz="1900" i="1" dirty="0">
                <a:ea typeface="SimSun" pitchFamily="2" charset="-122"/>
              </a:rPr>
              <a:t>strong signals </a:t>
            </a:r>
            <a:r>
              <a:rPr lang="en-US" altLang="zh-CN" sz="1900" dirty="0">
                <a:ea typeface="SimSun" pitchFamily="2" charset="-122"/>
              </a:rPr>
              <a:t>can potentially be </a:t>
            </a:r>
            <a:r>
              <a:rPr lang="en-US" altLang="zh-CN" sz="1900" i="1" dirty="0">
                <a:ea typeface="SimSun" pitchFamily="2" charset="-122"/>
              </a:rPr>
              <a:t>reduced </a:t>
            </a:r>
            <a:r>
              <a:rPr lang="en-US" altLang="zh-CN" sz="1900" dirty="0">
                <a:ea typeface="SimSun" pitchFamily="2" charset="-122"/>
              </a:rPr>
              <a:t>without significantly degrading the SQNR or alternatively increasing quantization step size. The compression process at the transmitter must be matched with an equivalent expansion process at the receiver</a:t>
            </a:r>
          </a:p>
        </p:txBody>
      </p:sp>
    </p:spTree>
    <p:extLst>
      <p:ext uri="{BB962C8B-B14F-4D97-AF65-F5344CB8AC3E}">
        <p14:creationId xmlns:p14="http://schemas.microsoft.com/office/powerpoint/2010/main" val="12055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err="1"/>
              <a:t>Companding</a:t>
            </a:r>
            <a:endParaRPr lang="en-US" sz="3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0870D4-7835-4A0F-8096-A1C0ADA9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9EAAA76-D496-423B-9978-6B31399D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B5325B2-8CEF-487D-89A6-C8439EC6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C36394-2E6E-42F8-ABBB-B7396E30BFB2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CAA5C-9B38-478B-9B6D-D3C87088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312" y="1797322"/>
            <a:ext cx="8571376" cy="448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err="1"/>
              <a:t>Companding</a:t>
            </a:r>
            <a:endParaRPr lang="en-US" sz="3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0870D4-7835-4A0F-8096-A1C0ADA9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9EAAA76-D496-423B-9978-6B31399D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B5325B2-8CEF-487D-89A6-C8439EC6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C36394-2E6E-42F8-ABBB-B7396E30BFB2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A39FBEF-550C-4C39-8AA1-B64A65A50973}"/>
              </a:ext>
            </a:extLst>
          </p:cNvPr>
          <p:cNvSpPr txBox="1">
            <a:spLocks noChangeArrowheads="1"/>
          </p:cNvSpPr>
          <p:nvPr/>
        </p:nvSpPr>
        <p:spPr>
          <a:xfrm>
            <a:off x="1097280" y="1823039"/>
            <a:ext cx="10058400" cy="43679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ea typeface="SimSun" pitchFamily="2" charset="-122"/>
              </a:rPr>
              <a:t>Basically, </a:t>
            </a:r>
            <a:r>
              <a:rPr lang="en-US" altLang="zh-CN" sz="2000" dirty="0" err="1">
                <a:ea typeface="SimSun" pitchFamily="2" charset="-122"/>
              </a:rPr>
              <a:t>companding</a:t>
            </a:r>
            <a:r>
              <a:rPr lang="en-US" altLang="zh-CN" sz="2000" dirty="0">
                <a:ea typeface="SimSun" pitchFamily="2" charset="-122"/>
              </a:rPr>
              <a:t> introduces a nonlinearity into the signal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This maps a nonuniform distribution into something that more closely resembles a uniform distribution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A standard ADC with uniform spacing between levels can be used after the compandor (or </a:t>
            </a:r>
            <a:r>
              <a:rPr lang="en-US" altLang="zh-CN" sz="2000" dirty="0" err="1">
                <a:ea typeface="SimSun" pitchFamily="2" charset="-122"/>
              </a:rPr>
              <a:t>compander</a:t>
            </a:r>
            <a:r>
              <a:rPr lang="en-US" altLang="zh-CN" sz="2000" dirty="0">
                <a:ea typeface="SimSun" pitchFamily="2" charset="-122"/>
              </a:rPr>
              <a:t>)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The </a:t>
            </a:r>
            <a:r>
              <a:rPr lang="en-US" altLang="zh-CN" sz="2000" dirty="0" err="1">
                <a:ea typeface="SimSun" pitchFamily="2" charset="-122"/>
              </a:rPr>
              <a:t>companding</a:t>
            </a:r>
            <a:r>
              <a:rPr lang="en-US" altLang="zh-CN" sz="2000" dirty="0">
                <a:ea typeface="SimSun" pitchFamily="2" charset="-122"/>
              </a:rPr>
              <a:t> operation is inverted at the receiver</a:t>
            </a:r>
          </a:p>
          <a:p>
            <a:pPr lvl="1" eaLnBrk="1" hangingPunct="1"/>
            <a:endParaRPr lang="en-US" altLang="zh-CN" sz="2000" dirty="0">
              <a:ea typeface="SimSun" pitchFamily="2" charset="-122"/>
            </a:endParaRPr>
          </a:p>
          <a:p>
            <a:pPr eaLnBrk="1" hangingPunct="1"/>
            <a:r>
              <a:rPr lang="en-US" altLang="zh-CN" sz="2000" dirty="0">
                <a:ea typeface="SimSun" pitchFamily="2" charset="-122"/>
              </a:rPr>
              <a:t>There are two standard logarithm based </a:t>
            </a:r>
            <a:r>
              <a:rPr lang="en-US" altLang="zh-CN" sz="2000" dirty="0" err="1">
                <a:ea typeface="SimSun" pitchFamily="2" charset="-122"/>
              </a:rPr>
              <a:t>companding</a:t>
            </a:r>
            <a:r>
              <a:rPr lang="en-US" altLang="zh-CN" sz="2000" dirty="0">
                <a:ea typeface="SimSun" pitchFamily="2" charset="-122"/>
              </a:rPr>
              <a:t> techniques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US standard called </a:t>
            </a:r>
            <a:r>
              <a:rPr lang="en-US" altLang="zh-CN" sz="2000" b="1" i="1" dirty="0">
                <a:solidFill>
                  <a:schemeClr val="hlink"/>
                </a:solidFill>
                <a:ea typeface="SimSun" pitchFamily="2" charset="-122"/>
                <a:cs typeface="Arial" pitchFamily="34" charset="0"/>
              </a:rPr>
              <a:t>µ</a:t>
            </a:r>
            <a:r>
              <a:rPr lang="en-US" altLang="zh-CN" sz="2000" b="1" i="1" dirty="0">
                <a:solidFill>
                  <a:schemeClr val="hlink"/>
                </a:solidFill>
                <a:ea typeface="SimSun" pitchFamily="2" charset="-122"/>
              </a:rPr>
              <a:t>-law </a:t>
            </a:r>
            <a:r>
              <a:rPr lang="en-US" altLang="zh-CN" sz="2000" b="1" i="1" dirty="0" err="1">
                <a:solidFill>
                  <a:schemeClr val="hlink"/>
                </a:solidFill>
                <a:ea typeface="SimSun" pitchFamily="2" charset="-122"/>
              </a:rPr>
              <a:t>companding</a:t>
            </a:r>
            <a:endParaRPr lang="en-US" altLang="zh-CN" sz="2000" b="1" i="1" dirty="0">
              <a:solidFill>
                <a:schemeClr val="hlink"/>
              </a:solidFill>
              <a:ea typeface="SimSun" pitchFamily="2" charset="-122"/>
            </a:endParaRP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European standard called </a:t>
            </a:r>
            <a:r>
              <a:rPr lang="en-US" altLang="zh-CN" sz="2000" b="1" i="1" dirty="0">
                <a:solidFill>
                  <a:schemeClr val="hlink"/>
                </a:solidFill>
                <a:ea typeface="SimSun" pitchFamily="2" charset="-122"/>
              </a:rPr>
              <a:t>A-law </a:t>
            </a:r>
            <a:r>
              <a:rPr lang="en-US" altLang="zh-CN" sz="2000" b="1" i="1" dirty="0" err="1">
                <a:solidFill>
                  <a:schemeClr val="hlink"/>
                </a:solidFill>
                <a:ea typeface="SimSun" pitchFamily="2" charset="-122"/>
              </a:rPr>
              <a:t>companding</a:t>
            </a:r>
            <a:endParaRPr lang="en-US" altLang="zh-CN" sz="2000" dirty="0">
              <a:solidFill>
                <a:schemeClr val="hlink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61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50870D4-7835-4A0F-8096-A1C0ADA9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9EAAA76-D496-423B-9978-6B31399D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B5325B2-8CEF-487D-89A6-C8439EC6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C36394-2E6E-42F8-ABBB-B7396E30BFB2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B3B466C-E4C9-40D9-87E1-7705EE63F6F1}"/>
              </a:ext>
            </a:extLst>
          </p:cNvPr>
          <p:cNvSpPr txBox="1">
            <a:spLocks noChangeArrowheads="1"/>
          </p:cNvSpPr>
          <p:nvPr/>
        </p:nvSpPr>
        <p:spPr>
          <a:xfrm>
            <a:off x="1097280" y="1319748"/>
            <a:ext cx="8229600" cy="484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zh-CN" sz="24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Types of </a:t>
            </a:r>
            <a:r>
              <a:rPr lang="en-US" altLang="zh-CN" sz="32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Companding</a:t>
            </a:r>
            <a:br>
              <a:rPr lang="en-US" altLang="zh-CN" sz="24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 -Law </a:t>
            </a:r>
            <a:r>
              <a:rPr lang="en-US" altLang="zh-CN" sz="2400" dirty="0" err="1">
                <a:solidFill>
                  <a:schemeClr val="accent1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Companding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 - Standard (North &amp; South America, and Japan)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18CC39E-043D-4414-BE48-37CC242F73BC}"/>
              </a:ext>
            </a:extLst>
          </p:cNvPr>
          <p:cNvSpPr txBox="1">
            <a:spLocks noChangeArrowheads="1"/>
          </p:cNvSpPr>
          <p:nvPr/>
        </p:nvSpPr>
        <p:spPr>
          <a:xfrm>
            <a:off x="1627415" y="3051411"/>
            <a:ext cx="8229600" cy="327605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where</a:t>
            </a:r>
          </a:p>
          <a:p>
            <a:r>
              <a:rPr lang="en-US" altLang="zh-CN" dirty="0">
                <a:ea typeface="SimSun" pitchFamily="2" charset="-122"/>
              </a:rPr>
              <a:t>x and y represent the input and output voltages</a:t>
            </a:r>
          </a:p>
          <a:p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zh-CN" b="1" i="1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is a constant number determined by experiment</a:t>
            </a:r>
          </a:p>
          <a:p>
            <a:r>
              <a:rPr lang="en-US" altLang="zh-CN" dirty="0">
                <a:ea typeface="SimSun" pitchFamily="2" charset="-122"/>
              </a:rPr>
              <a:t>In the U.S., telephone lines uses </a:t>
            </a:r>
            <a:r>
              <a:rPr lang="en-US" altLang="zh-CN" dirty="0" err="1">
                <a:ea typeface="SimSun" pitchFamily="2" charset="-122"/>
              </a:rPr>
              <a:t>Companding</a:t>
            </a:r>
            <a:r>
              <a:rPr lang="en-US" altLang="zh-CN" dirty="0">
                <a:ea typeface="SimSun" pitchFamily="2" charset="-122"/>
              </a:rPr>
              <a:t> with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</a:t>
            </a:r>
            <a:r>
              <a:rPr lang="en-US" altLang="zh-CN" i="1" dirty="0">
                <a:ea typeface="SimSun" pitchFamily="2" charset="-122"/>
              </a:rPr>
              <a:t> = 255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Samples 4 kHz speech waveform at 8,000 sample/sec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Encodes each sample with 8 bits, </a:t>
            </a:r>
            <a:r>
              <a:rPr lang="en-US" altLang="zh-CN" i="1" dirty="0">
                <a:ea typeface="SimSun" pitchFamily="2" charset="-122"/>
              </a:rPr>
              <a:t>L = 256 </a:t>
            </a:r>
            <a:r>
              <a:rPr lang="en-US" altLang="zh-CN" dirty="0">
                <a:ea typeface="SimSun" pitchFamily="2" charset="-122"/>
              </a:rPr>
              <a:t>quantizer levels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Hence data rate </a:t>
            </a:r>
            <a:r>
              <a:rPr lang="en-US" altLang="zh-CN" i="1" dirty="0">
                <a:ea typeface="SimSun" pitchFamily="2" charset="-122"/>
              </a:rPr>
              <a:t>R = 64 </a:t>
            </a:r>
            <a:r>
              <a:rPr lang="en-US" altLang="zh-CN" dirty="0" err="1">
                <a:ea typeface="SimSun" pitchFamily="2" charset="-122"/>
              </a:rPr>
              <a:t>kbit</a:t>
            </a:r>
            <a:r>
              <a:rPr lang="en-US" altLang="zh-CN" dirty="0">
                <a:ea typeface="SimSun" pitchFamily="2" charset="-122"/>
              </a:rPr>
              <a:t>/sec</a:t>
            </a:r>
          </a:p>
          <a:p>
            <a:r>
              <a:rPr lang="en-US" altLang="zh-CN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</a:t>
            </a:r>
            <a:r>
              <a:rPr lang="en-US" altLang="zh-CN" b="1" i="1" dirty="0">
                <a:ea typeface="SimSun" pitchFamily="2" charset="-122"/>
              </a:rPr>
              <a:t> = 0 </a:t>
            </a:r>
            <a:r>
              <a:rPr lang="en-US" altLang="zh-CN" dirty="0">
                <a:ea typeface="SimSun" pitchFamily="2" charset="-122"/>
              </a:rPr>
              <a:t>corresponds to uniform quantization</a:t>
            </a: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7AB39CCE-6146-447C-9DB8-B524DCDBB0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322780"/>
              </p:ext>
            </p:extLst>
          </p:nvPr>
        </p:nvGraphicFramePr>
        <p:xfrm>
          <a:off x="2159083" y="1803935"/>
          <a:ext cx="64008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298600" imgH="457200" progId="">
                  <p:embed/>
                </p:oleObj>
              </mc:Choice>
              <mc:Fallback>
                <p:oleObj name="Equation" r:id="rId5" imgW="2298600" imgH="457200" progId="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83" y="1803935"/>
                        <a:ext cx="64008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8ECCD3-5C4D-4DEE-A72C-3EECF64C6586}"/>
                  </a:ext>
                </a:extLst>
              </p14:cNvPr>
              <p14:cNvContentPartPr/>
              <p14:nvPr/>
            </p14:nvContentPartPr>
            <p14:xfrm>
              <a:off x="6758217" y="1876469"/>
              <a:ext cx="366480" cy="74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8ECCD3-5C4D-4DEE-A72C-3EECF64C65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49217" y="1867829"/>
                <a:ext cx="384120" cy="7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43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50870D4-7835-4A0F-8096-A1C0ADA9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9EAAA76-D496-423B-9978-6B31399D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B5325B2-8CEF-487D-89A6-C8439EC6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C36394-2E6E-42F8-ABBB-B7396E30BFB2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B3B466C-E4C9-40D9-87E1-7705EE63F6F1}"/>
              </a:ext>
            </a:extLst>
          </p:cNvPr>
          <p:cNvSpPr txBox="1">
            <a:spLocks noChangeArrowheads="1"/>
          </p:cNvSpPr>
          <p:nvPr/>
        </p:nvSpPr>
        <p:spPr>
          <a:xfrm>
            <a:off x="1097280" y="1319748"/>
            <a:ext cx="8229600" cy="484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1"/>
                </a:solidFill>
                <a:ea typeface="SimSun" pitchFamily="2" charset="-122"/>
              </a:rPr>
              <a:t>A-Law </a:t>
            </a:r>
            <a:r>
              <a:rPr lang="en-US" altLang="zh-CN" sz="2400" b="1" dirty="0" err="1">
                <a:solidFill>
                  <a:schemeClr val="accent1"/>
                </a:solidFill>
                <a:ea typeface="SimSun" pitchFamily="2" charset="-122"/>
              </a:rPr>
              <a:t>Companding</a:t>
            </a:r>
            <a:r>
              <a:rPr lang="en-US" altLang="zh-CN" sz="2400" b="1" dirty="0">
                <a:solidFill>
                  <a:schemeClr val="accent1"/>
                </a:solidFill>
                <a:ea typeface="SimSun" pitchFamily="2" charset="-122"/>
              </a:rPr>
              <a:t> - Standard (Europe, China, Russia, Asia, Africa)</a:t>
            </a:r>
            <a:endParaRPr lang="en-US" altLang="zh-CN" sz="2400" dirty="0">
              <a:solidFill>
                <a:schemeClr val="accent1"/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3505B3-C214-4045-9AE9-C6D89CBB8041}"/>
              </a:ext>
            </a:extLst>
          </p:cNvPr>
          <p:cNvSpPr txBox="1">
            <a:spLocks noChangeArrowheads="1"/>
          </p:cNvSpPr>
          <p:nvPr/>
        </p:nvSpPr>
        <p:spPr>
          <a:xfrm>
            <a:off x="2047436" y="4774891"/>
            <a:ext cx="8153400" cy="141604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where</a:t>
            </a:r>
          </a:p>
          <a:p>
            <a:pPr lvl="1"/>
            <a:r>
              <a:rPr lang="en-US" altLang="zh-CN" sz="2000" dirty="0">
                <a:ea typeface="SimSun" pitchFamily="2" charset="-122"/>
              </a:rPr>
              <a:t>x and y represent the input and output voltages</a:t>
            </a:r>
          </a:p>
          <a:p>
            <a:pPr lvl="1"/>
            <a:r>
              <a:rPr lang="en-US" altLang="zh-CN" sz="2000" b="1" i="1" dirty="0">
                <a:ea typeface="SimSun" pitchFamily="2" charset="-122"/>
              </a:rPr>
              <a:t>A = 87.6</a:t>
            </a:r>
          </a:p>
          <a:p>
            <a:pPr lvl="1"/>
            <a:r>
              <a:rPr lang="en-US" altLang="zh-CN" sz="2000" b="1" i="1" dirty="0">
                <a:ea typeface="SimSun" pitchFamily="2" charset="-122"/>
              </a:rPr>
              <a:t>A </a:t>
            </a:r>
            <a:r>
              <a:rPr lang="en-US" altLang="zh-CN" sz="2000" dirty="0">
                <a:ea typeface="SimSun" pitchFamily="2" charset="-122"/>
              </a:rPr>
              <a:t>is a constant number determined by experiment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>
              <a:ea typeface="SimSun" pitchFamily="2" charset="-122"/>
            </a:endParaRP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B0C89A01-3ED7-44C5-B762-FB5DC4576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670050"/>
              </p:ext>
            </p:extLst>
          </p:nvPr>
        </p:nvGraphicFramePr>
        <p:xfrm>
          <a:off x="1845320" y="1764080"/>
          <a:ext cx="724535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3365280" imgH="1396800" progId="">
                  <p:embed/>
                </p:oleObj>
              </mc:Choice>
              <mc:Fallback>
                <p:oleObj name="Equation" r:id="rId5" imgW="3365280" imgH="1396800" progId="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320" y="1764080"/>
                        <a:ext cx="724535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58901980-D65F-4EFF-9E94-12959B60F22A}"/>
              </a:ext>
            </a:extLst>
          </p:cNvPr>
          <p:cNvGrpSpPr/>
          <p:nvPr/>
        </p:nvGrpSpPr>
        <p:grpSpPr>
          <a:xfrm>
            <a:off x="3401675" y="2373598"/>
            <a:ext cx="3929400" cy="978840"/>
            <a:chOff x="3401675" y="2373598"/>
            <a:chExt cx="392940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570458B-975F-40FB-AF9B-0BA5F0500A57}"/>
                    </a:ext>
                  </a:extLst>
                </p14:cNvPr>
                <p14:cNvContentPartPr/>
                <p14:nvPr/>
              </p14:nvContentPartPr>
              <p14:xfrm>
                <a:off x="3401675" y="2848078"/>
                <a:ext cx="1023480" cy="202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570458B-975F-40FB-AF9B-0BA5F0500A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92675" y="2839078"/>
                  <a:ext cx="1041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63CCA4F-90F5-4260-8755-15A5EB74FFD2}"/>
                    </a:ext>
                  </a:extLst>
                </p14:cNvPr>
                <p14:cNvContentPartPr/>
                <p14:nvPr/>
              </p14:nvContentPartPr>
              <p14:xfrm>
                <a:off x="4692995" y="2859598"/>
                <a:ext cx="210600" cy="492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63CCA4F-90F5-4260-8755-15A5EB74FF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84355" y="2850958"/>
                  <a:ext cx="2282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165B1F-0512-4EE8-A1C5-9FD9CE7BEE3F}"/>
                    </a:ext>
                  </a:extLst>
                </p14:cNvPr>
                <p14:cNvContentPartPr/>
                <p14:nvPr/>
              </p14:nvContentPartPr>
              <p14:xfrm>
                <a:off x="4987115" y="2994598"/>
                <a:ext cx="90000" cy="351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165B1F-0512-4EE8-A1C5-9FD9CE7BEE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78115" y="2985598"/>
                  <a:ext cx="1076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EBEF02-D581-4395-9265-BF004D44CD33}"/>
                    </a:ext>
                  </a:extLst>
                </p14:cNvPr>
                <p14:cNvContentPartPr/>
                <p14:nvPr/>
              </p14:nvContentPartPr>
              <p14:xfrm>
                <a:off x="5409395" y="2945638"/>
                <a:ext cx="51120" cy="223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EBEF02-D581-4395-9265-BF004D44CD3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00395" y="2936638"/>
                  <a:ext cx="68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6401A5-F9B2-4FDF-AAA8-EAC38A01FEB0}"/>
                    </a:ext>
                  </a:extLst>
                </p14:cNvPr>
                <p14:cNvContentPartPr/>
                <p14:nvPr/>
              </p14:nvContentPartPr>
              <p14:xfrm>
                <a:off x="5280515" y="2999998"/>
                <a:ext cx="344880" cy="113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6401A5-F9B2-4FDF-AAA8-EAC38A01FE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71515" y="2990998"/>
                  <a:ext cx="362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E677E5-D040-4AEC-B139-C2BDCB8141EA}"/>
                    </a:ext>
                  </a:extLst>
                </p14:cNvPr>
                <p14:cNvContentPartPr/>
                <p14:nvPr/>
              </p14:nvContentPartPr>
              <p14:xfrm>
                <a:off x="5756075" y="2809198"/>
                <a:ext cx="372240" cy="413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E677E5-D040-4AEC-B139-C2BDCB8141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47435" y="2800558"/>
                  <a:ext cx="3898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67E469-BA73-4570-84F5-BA71ED6699A6}"/>
                    </a:ext>
                  </a:extLst>
                </p14:cNvPr>
                <p14:cNvContentPartPr/>
                <p14:nvPr/>
              </p14:nvContentPartPr>
              <p14:xfrm>
                <a:off x="6152075" y="2957518"/>
                <a:ext cx="279360" cy="20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67E469-BA73-4570-84F5-BA71ED6699A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43075" y="2948878"/>
                  <a:ext cx="297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2F0491-52F4-4E71-8EDC-1FC1E62C35D5}"/>
                    </a:ext>
                  </a:extLst>
                </p14:cNvPr>
                <p14:cNvContentPartPr/>
                <p14:nvPr/>
              </p14:nvContentPartPr>
              <p14:xfrm>
                <a:off x="6776315" y="2637838"/>
                <a:ext cx="295560" cy="430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2F0491-52F4-4E71-8EDC-1FC1E62C35D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67675" y="2629198"/>
                  <a:ext cx="3132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AC7D2B-8B0C-4B26-9DC8-20047B2DF84F}"/>
                    </a:ext>
                  </a:extLst>
                </p14:cNvPr>
                <p14:cNvContentPartPr/>
                <p14:nvPr/>
              </p14:nvContentPartPr>
              <p14:xfrm>
                <a:off x="6720515" y="2826118"/>
                <a:ext cx="412560" cy="19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AC7D2B-8B0C-4B26-9DC8-20047B2DF8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11515" y="2817478"/>
                  <a:ext cx="430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206564-E199-4AB8-8DA3-3ADF1561ACE5}"/>
                    </a:ext>
                  </a:extLst>
                </p14:cNvPr>
                <p14:cNvContentPartPr/>
                <p14:nvPr/>
              </p14:nvContentPartPr>
              <p14:xfrm>
                <a:off x="6900155" y="2373598"/>
                <a:ext cx="430920" cy="85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206564-E199-4AB8-8DA3-3ADF1561ACE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91515" y="2364598"/>
                  <a:ext cx="448560" cy="87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60006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469</Words>
  <Application>Microsoft Office PowerPoint</Application>
  <PresentationFormat>Widescreen</PresentationFormat>
  <Paragraphs>67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Retrospect</vt:lpstr>
      <vt:lpstr>Equation</vt:lpstr>
      <vt:lpstr>ETEC-303 Digital Communication Lecture - 7</vt:lpstr>
      <vt:lpstr>Non Uniform Quantization</vt:lpstr>
      <vt:lpstr>Non-Uniform Quantization</vt:lpstr>
      <vt:lpstr>Solution - Companding</vt:lpstr>
      <vt:lpstr>Companding</vt:lpstr>
      <vt:lpstr>Companding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ETEC-303 Digital Communication Lecture - 4</dc:title>
  <dc:creator>Mr. Abhishek Gagneja</dc:creator>
  <cp:lastModifiedBy>Mr. Abhishek Gagneja</cp:lastModifiedBy>
  <cp:revision>28</cp:revision>
  <dcterms:created xsi:type="dcterms:W3CDTF">2020-08-04T02:12:29Z</dcterms:created>
  <dcterms:modified xsi:type="dcterms:W3CDTF">2020-08-14T08:25:32Z</dcterms:modified>
</cp:coreProperties>
</file>