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4" r:id="rId12"/>
    <p:sldId id="265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84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58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7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61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89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435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69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532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2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2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9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38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54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97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7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0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C39F1D-2F01-47EE-B720-43FA8A225A1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465062-3227-4ED3-B178-06BC350F6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08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0F29-D464-A77A-C885-EAF7153D1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CYBER CRIME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0C024-F41C-83E7-0179-8B1CDAC90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BREACH</a:t>
            </a:r>
          </a:p>
        </p:txBody>
      </p:sp>
    </p:spTree>
    <p:extLst>
      <p:ext uri="{BB962C8B-B14F-4D97-AF65-F5344CB8AC3E}">
        <p14:creationId xmlns:p14="http://schemas.microsoft.com/office/powerpoint/2010/main" val="47582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73CF2-9B33-5351-6714-5B04E90E2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80" y="1681769"/>
            <a:ext cx="10553085" cy="378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0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6153-5391-5A0F-5962-12902511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spc="-10" dirty="0">
                <a:latin typeface="Times New Roman"/>
                <a:cs typeface="Times New Roman"/>
              </a:rPr>
              <a:t>Pie </a:t>
            </a:r>
            <a:r>
              <a:rPr lang="en-IN" sz="4400" b="1" spc="-5" dirty="0">
                <a:latin typeface="Times New Roman"/>
                <a:cs typeface="Times New Roman"/>
              </a:rPr>
              <a:t>Chart:</a:t>
            </a:r>
            <a:br>
              <a:rPr lang="en-IN" sz="44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45BE-C603-687F-0088-986CD9CA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lvl="1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Create a Pie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chart</a:t>
            </a:r>
            <a:endParaRPr lang="en-US"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lang="en-US" sz="3200" dirty="0">
              <a:latin typeface="Times New Roman"/>
              <a:cs typeface="Times New Roman"/>
            </a:endParaRPr>
          </a:p>
          <a:p>
            <a:pPr marL="469265" marR="5080" lvl="1" indent="-228600">
              <a:lnSpc>
                <a:spcPct val="103699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This chart shows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all data </a:t>
            </a:r>
            <a:r>
              <a:rPr lang="en-US" sz="2800" spc="-5" dirty="0" err="1">
                <a:latin typeface="Times New Roman"/>
                <a:cs typeface="Times New Roman"/>
              </a:rPr>
              <a:t>lost,sectors,organization</a:t>
            </a:r>
            <a:r>
              <a:rPr lang="en-US" sz="2800" spc="-5" dirty="0">
                <a:latin typeface="Times New Roman"/>
                <a:cs typeface="Times New Roman"/>
              </a:rPr>
              <a:t>.</a:t>
            </a:r>
            <a:endParaRPr lang="en-US" sz="3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lang="en-US" sz="2800" dirty="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In this chart the data lost by the organization is </a:t>
            </a:r>
            <a:r>
              <a:rPr lang="en-US" sz="2800" spc="-5" dirty="0" err="1">
                <a:latin typeface="Times New Roman"/>
                <a:cs typeface="Times New Roman"/>
              </a:rPr>
              <a:t>visualed</a:t>
            </a:r>
            <a:r>
              <a:rPr lang="en-US" sz="2800" spc="-5" dirty="0">
                <a:latin typeface="Times New Roman"/>
                <a:cs typeface="Times New Roman"/>
              </a:rPr>
              <a:t>..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09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F0B9-3352-FFF1-0A35-39819931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spc="-5" dirty="0">
                <a:latin typeface="Times New Roman"/>
                <a:cs typeface="Times New Roman"/>
              </a:rPr>
              <a:t>Stacked Column</a:t>
            </a:r>
            <a:r>
              <a:rPr lang="en-IN" sz="4400" b="1" spc="5" dirty="0">
                <a:latin typeface="Times New Roman"/>
                <a:cs typeface="Times New Roman"/>
              </a:rPr>
              <a:t> </a:t>
            </a:r>
            <a:r>
              <a:rPr lang="en-IN" sz="4400" b="1" spc="-5" dirty="0">
                <a:latin typeface="Times New Roman"/>
                <a:cs typeface="Times New Roman"/>
              </a:rPr>
              <a:t>Chart: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1035-EB4D-3892-8DBE-C5B6BBC2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lvl="1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Create a Stacked Column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Chart.</a:t>
            </a:r>
            <a:endParaRPr lang="en-US"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lang="en-US" sz="3200" dirty="0">
              <a:latin typeface="Times New Roman"/>
              <a:cs typeface="Times New Roman"/>
            </a:endParaRPr>
          </a:p>
          <a:p>
            <a:pPr marL="469265" marR="5715" lvl="1" indent="-228600">
              <a:lnSpc>
                <a:spcPct val="1038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This chart shows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year of data lost.</a:t>
            </a:r>
            <a:endParaRPr lang="en-US" sz="3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lang="en-US" sz="2800" dirty="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 estimated data lost of all the </a:t>
            </a:r>
            <a:r>
              <a:rPr lang="en-US" sz="2800" dirty="0">
                <a:latin typeface="Times New Roman"/>
                <a:cs typeface="Times New Roman"/>
              </a:rPr>
              <a:t>client’s </a:t>
            </a:r>
            <a:r>
              <a:rPr lang="en-US" sz="2800" spc="-5" dirty="0">
                <a:latin typeface="Times New Roman"/>
                <a:cs typeface="Times New Roman"/>
              </a:rPr>
              <a:t>is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more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04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9AE3A3-B00C-9E22-C2BA-DFB734CB7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74" y="1257342"/>
            <a:ext cx="10755585" cy="43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5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0566-F213-409A-B55B-0798D88E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spc="-5" dirty="0">
                <a:latin typeface="Times New Roman"/>
                <a:cs typeface="Times New Roman"/>
              </a:rPr>
              <a:t>Table</a:t>
            </a:r>
            <a:r>
              <a:rPr lang="en-IN" sz="4400" b="1" spc="-10" dirty="0">
                <a:latin typeface="Times New Roman"/>
                <a:cs typeface="Times New Roman"/>
              </a:rPr>
              <a:t> </a:t>
            </a:r>
            <a:r>
              <a:rPr lang="en-IN" sz="4400" b="1" spc="-5" dirty="0">
                <a:latin typeface="Times New Roman"/>
                <a:cs typeface="Times New Roman"/>
              </a:rPr>
              <a:t>Chart: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4F31-377F-424C-960D-3DEAC308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lvl="1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Create a Table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Chart.</a:t>
            </a:r>
            <a:endParaRPr lang="en-US"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"/>
            </a:pPr>
            <a:endParaRPr lang="en-US" sz="3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lang="en-US" sz="3200" dirty="0">
              <a:latin typeface="Times New Roman"/>
              <a:cs typeface="Times New Roman"/>
            </a:endParaRPr>
          </a:p>
          <a:p>
            <a:pPr marL="469265" marR="5080" lvl="1" indent="-228600">
              <a:lnSpc>
                <a:spcPct val="103299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By using </a:t>
            </a:r>
            <a:r>
              <a:rPr lang="en-US" sz="2800" dirty="0">
                <a:latin typeface="Times New Roman"/>
                <a:cs typeface="Times New Roman"/>
              </a:rPr>
              <a:t>this </a:t>
            </a:r>
            <a:r>
              <a:rPr lang="en-US" sz="2800" spc="-5" dirty="0">
                <a:latin typeface="Times New Roman"/>
                <a:cs typeface="Times New Roman"/>
              </a:rPr>
              <a:t>table chart, we can </a:t>
            </a:r>
            <a:r>
              <a:rPr lang="en-US" sz="2800" dirty="0">
                <a:latin typeface="Times New Roman"/>
                <a:cs typeface="Times New Roman"/>
              </a:rPr>
              <a:t>infer </a:t>
            </a:r>
            <a:r>
              <a:rPr lang="en-US" sz="2800" spc="-5" dirty="0">
                <a:latin typeface="Times New Roman"/>
                <a:cs typeface="Times New Roman"/>
              </a:rPr>
              <a:t>the data lost, year  and Organization type of all the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client’s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7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8027F-08DC-7D27-8F9A-A3916D93E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b="1" spc="-10" dirty="0">
                <a:latin typeface="Times New Roman"/>
                <a:cs typeface="Times New Roman"/>
              </a:rPr>
              <a:t>CARDS</a:t>
            </a:r>
            <a:endParaRPr lang="en-IN" sz="24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BC5A7-AF6C-B1EE-9BDE-F3DB56A9DB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spc="-5" dirty="0">
                <a:latin typeface="Times New Roman"/>
                <a:cs typeface="Times New Roman"/>
              </a:rPr>
              <a:t>In this visual, I have created a card and it shows the total data lost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pc="-5" dirty="0">
                <a:latin typeface="Times New Roman"/>
                <a:cs typeface="Times New Roman"/>
              </a:rPr>
              <a:t>The total data lost is </a:t>
            </a:r>
            <a:r>
              <a:rPr lang="en-US" sz="2800" spc="-5" dirty="0" err="1">
                <a:latin typeface="Times New Roman"/>
                <a:cs typeface="Times New Roman"/>
              </a:rPr>
              <a:t>is</a:t>
            </a:r>
            <a:r>
              <a:rPr lang="en-US" sz="2800" spc="-5" dirty="0">
                <a:latin typeface="Times New Roman"/>
                <a:cs typeface="Times New Roman"/>
              </a:rPr>
              <a:t> 886 B.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232EB-16C0-1649-B1AC-5DE3A8A9B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2400" b="1" spc="-5" dirty="0">
                <a:latin typeface="Times New Roman"/>
                <a:cs typeface="Times New Roman"/>
              </a:rPr>
              <a:t> TABLE</a:t>
            </a:r>
            <a:r>
              <a:rPr lang="en-IN" sz="2400" b="1" spc="-70" dirty="0">
                <a:latin typeface="Times New Roman"/>
                <a:cs typeface="Times New Roman"/>
              </a:rPr>
              <a:t> </a:t>
            </a:r>
            <a:r>
              <a:rPr lang="en-IN" sz="2400" b="1" spc="-5" dirty="0">
                <a:latin typeface="Times New Roman"/>
                <a:cs typeface="Times New Roman"/>
              </a:rPr>
              <a:t>CHART</a:t>
            </a:r>
            <a:endParaRPr lang="en-IN" sz="24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2DE7E-F900-E62F-0869-96F2443B7A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spc="-5" dirty="0">
                <a:latin typeface="Times New Roman"/>
                <a:cs typeface="Times New Roman"/>
              </a:rPr>
              <a:t>In this visual, I have created a table chart and it shows </a:t>
            </a:r>
            <a:r>
              <a:rPr lang="en-US" sz="2800" dirty="0">
                <a:latin typeface="Times New Roman"/>
                <a:cs typeface="Times New Roman"/>
              </a:rPr>
              <a:t>the  </a:t>
            </a:r>
            <a:r>
              <a:rPr lang="en-US" sz="2800" spc="-5" dirty="0">
                <a:latin typeface="Times New Roman"/>
                <a:cs typeface="Times New Roman"/>
              </a:rPr>
              <a:t>estimated data </a:t>
            </a:r>
            <a:r>
              <a:rPr lang="en-US" sz="2800" spc="-5" dirty="0" err="1">
                <a:latin typeface="Times New Roman"/>
                <a:cs typeface="Times New Roman"/>
              </a:rPr>
              <a:t>lostof</a:t>
            </a:r>
            <a:r>
              <a:rPr lang="en-US" sz="2800" spc="-5" dirty="0">
                <a:latin typeface="Times New Roman"/>
                <a:cs typeface="Times New Roman"/>
              </a:rPr>
              <a:t> the clients with their respective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sectors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pc="-5" dirty="0">
                <a:latin typeface="Times New Roman"/>
                <a:cs typeface="Times New Roman"/>
              </a:rPr>
              <a:t>The total estimated data </a:t>
            </a:r>
            <a:r>
              <a:rPr lang="en-US" sz="2800" spc="-5" dirty="0" err="1">
                <a:latin typeface="Times New Roman"/>
                <a:cs typeface="Times New Roman"/>
              </a:rPr>
              <a:t>lostof</a:t>
            </a:r>
            <a:r>
              <a:rPr lang="en-US" sz="2800" spc="-5" dirty="0">
                <a:latin typeface="Times New Roman"/>
                <a:cs typeface="Times New Roman"/>
              </a:rPr>
              <a:t> all </a:t>
            </a:r>
            <a:r>
              <a:rPr lang="en-US" sz="2800" dirty="0">
                <a:latin typeface="Times New Roman"/>
                <a:cs typeface="Times New Roman"/>
              </a:rPr>
              <a:t>clients </a:t>
            </a:r>
            <a:r>
              <a:rPr lang="en-US" sz="2800" spc="-5" dirty="0">
                <a:latin typeface="Times New Roman"/>
                <a:cs typeface="Times New Roman"/>
              </a:rPr>
              <a:t>is</a:t>
            </a:r>
            <a:r>
              <a:rPr lang="en-US" sz="2800" spc="5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51,39,15,102.28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11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8575-59A3-8281-F205-DA0BA0F8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1FB8-93CE-B760-5205-DEE9EFFD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spc="-5" dirty="0">
                <a:latin typeface="Times New Roman"/>
                <a:cs typeface="Times New Roman"/>
              </a:rPr>
              <a:t>Cyber crime is the major problem in today’s </a:t>
            </a:r>
            <a:r>
              <a:rPr lang="en-US" sz="2800" spc="-5" dirty="0" err="1">
                <a:latin typeface="Times New Roman"/>
                <a:cs typeface="Times New Roman"/>
              </a:rPr>
              <a:t>world.Also,cyber</a:t>
            </a:r>
            <a:r>
              <a:rPr lang="en-US" sz="2800" spc="-5" dirty="0">
                <a:latin typeface="Times New Roman"/>
                <a:cs typeface="Times New Roman"/>
              </a:rPr>
              <a:t> criminals are increasing day by day.</a:t>
            </a:r>
          </a:p>
          <a:p>
            <a:r>
              <a:rPr lang="en-US" sz="2800" spc="-5" dirty="0">
                <a:latin typeface="Times New Roman"/>
                <a:cs typeface="Times New Roman"/>
              </a:rPr>
              <a:t>We have a locker to protect our money and physical properties, but we do not have </a:t>
            </a:r>
            <a:r>
              <a:rPr lang="en-US" sz="2800" spc="-5" dirty="0" err="1">
                <a:latin typeface="Times New Roman"/>
                <a:cs typeface="Times New Roman"/>
              </a:rPr>
              <a:t>safty</a:t>
            </a:r>
            <a:r>
              <a:rPr lang="en-US" sz="2800" spc="-5" dirty="0">
                <a:latin typeface="Times New Roman"/>
                <a:cs typeface="Times New Roman"/>
              </a:rPr>
              <a:t> systems to protect the data which is most confidential to us.</a:t>
            </a:r>
          </a:p>
          <a:p>
            <a:r>
              <a:rPr lang="en-US" sz="2800" spc="-5" dirty="0">
                <a:latin typeface="Times New Roman"/>
                <a:cs typeface="Times New Roman"/>
              </a:rPr>
              <a:t>Anywhere and anyone in the world have a possibility to steel our data by knowing our basic details.</a:t>
            </a:r>
          </a:p>
          <a:p>
            <a:r>
              <a:rPr lang="en-US" sz="2800" spc="-5" dirty="0">
                <a:latin typeface="Times New Roman"/>
                <a:cs typeface="Times New Roman"/>
              </a:rPr>
              <a:t>Every year, average of 1 billion of data has been </a:t>
            </a:r>
            <a:r>
              <a:rPr lang="en-US" sz="2800" spc="-5" dirty="0" err="1">
                <a:latin typeface="Times New Roman"/>
                <a:cs typeface="Times New Roman"/>
              </a:rPr>
              <a:t>stoled</a:t>
            </a:r>
            <a:r>
              <a:rPr lang="en-US" sz="2800" spc="-5" dirty="0">
                <a:latin typeface="Times New Roman"/>
                <a:cs typeface="Times New Roman"/>
              </a:rPr>
              <a:t>.</a:t>
            </a:r>
          </a:p>
          <a:p>
            <a:r>
              <a:rPr lang="en-US" sz="2800" spc="-5" dirty="0">
                <a:latin typeface="Times New Roman"/>
                <a:cs typeface="Times New Roman"/>
              </a:rPr>
              <a:t>These data’s include hospital details, banking details, social media </a:t>
            </a:r>
            <a:r>
              <a:rPr lang="en-US" sz="2800" spc="-5" dirty="0" err="1">
                <a:latin typeface="Times New Roman"/>
                <a:cs typeface="Times New Roman"/>
              </a:rPr>
              <a:t>details,work</a:t>
            </a:r>
            <a:r>
              <a:rPr lang="en-US" sz="2800" spc="-5" dirty="0">
                <a:latin typeface="Times New Roman"/>
                <a:cs typeface="Times New Roman"/>
              </a:rPr>
              <a:t> details and etc.</a:t>
            </a:r>
          </a:p>
          <a:p>
            <a:r>
              <a:rPr lang="en-US" sz="2800" spc="-5" dirty="0">
                <a:latin typeface="Times New Roman"/>
                <a:cs typeface="Times New Roman"/>
              </a:rPr>
              <a:t>The sector in which data lost has been happening each </a:t>
            </a:r>
            <a:r>
              <a:rPr lang="en-US" sz="2800" spc="-5" dirty="0" err="1">
                <a:latin typeface="Times New Roman"/>
                <a:cs typeface="Times New Roman"/>
              </a:rPr>
              <a:t>year,mode</a:t>
            </a:r>
            <a:r>
              <a:rPr lang="en-US" sz="2800" spc="-5" dirty="0">
                <a:latin typeface="Times New Roman"/>
                <a:cs typeface="Times New Roman"/>
              </a:rPr>
              <a:t> of hacking and total </a:t>
            </a:r>
            <a:r>
              <a:rPr lang="en-US" sz="2800" spc="-5" dirty="0" err="1">
                <a:latin typeface="Times New Roman"/>
                <a:cs typeface="Times New Roman"/>
              </a:rPr>
              <a:t>no.of.records</a:t>
            </a:r>
            <a:r>
              <a:rPr lang="en-US" sz="2800" spc="-5" dirty="0">
                <a:latin typeface="Times New Roman"/>
                <a:cs typeface="Times New Roman"/>
              </a:rPr>
              <a:t> has been lost in each year and the companies which are failed to maintain the data confidentiality has been </a:t>
            </a:r>
            <a:r>
              <a:rPr lang="en-US" sz="2800" spc="-5" dirty="0" err="1">
                <a:latin typeface="Times New Roman"/>
                <a:cs typeface="Times New Roman"/>
              </a:rPr>
              <a:t>visualed</a:t>
            </a:r>
            <a:r>
              <a:rPr lang="en-US" sz="2800" spc="-5" dirty="0">
                <a:latin typeface="Times New Roman"/>
                <a:cs typeface="Times New Roman"/>
              </a:rPr>
              <a:t> in this presentation.</a:t>
            </a:r>
          </a:p>
          <a:p>
            <a:r>
              <a:rPr lang="en-US" sz="2800" spc="-5" dirty="0">
                <a:latin typeface="Times New Roman"/>
                <a:cs typeface="Times New Roman"/>
              </a:rPr>
              <a:t>So by observing the visuals we can say in which sectors the </a:t>
            </a:r>
            <a:r>
              <a:rPr lang="en-US" sz="2800" spc="-5" dirty="0" err="1">
                <a:latin typeface="Times New Roman"/>
                <a:cs typeface="Times New Roman"/>
              </a:rPr>
              <a:t>datas</a:t>
            </a:r>
            <a:r>
              <a:rPr lang="en-US" sz="2800" spc="-5" dirty="0">
                <a:latin typeface="Times New Roman"/>
                <a:cs typeface="Times New Roman"/>
              </a:rPr>
              <a:t> have been majorly breached and also we can </a:t>
            </a:r>
            <a:r>
              <a:rPr lang="en-US" sz="2800" spc="-5" dirty="0" err="1">
                <a:latin typeface="Times New Roman"/>
                <a:cs typeface="Times New Roman"/>
              </a:rPr>
              <a:t>conclud</a:t>
            </a:r>
            <a:r>
              <a:rPr lang="en-US" sz="2800" spc="-5" dirty="0">
                <a:latin typeface="Times New Roman"/>
                <a:cs typeface="Times New Roman"/>
              </a:rPr>
              <a:t> that our data is not protected completely.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52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D3747B-D130-22DB-F4FA-0BF6BC600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" y="1307516"/>
            <a:ext cx="11419114" cy="43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0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D22C19-B694-AFEF-C29C-C12BA26E1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39" y="1268963"/>
            <a:ext cx="11366223" cy="42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2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EC0C-E126-A46B-DE60-831C0756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3651-B2DC-477C-F4C8-6FF19465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This dataset has more than 3000</a:t>
            </a:r>
            <a:r>
              <a:rPr lang="en-US" sz="28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rows.</a:t>
            </a:r>
            <a:endParaRPr lang="en-US" sz="3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And it has more </a:t>
            </a:r>
            <a:r>
              <a:rPr lang="en-US" sz="2800" dirty="0">
                <a:solidFill>
                  <a:srgbClr val="1F2023"/>
                </a:solidFill>
                <a:latin typeface="Times New Roman"/>
                <a:cs typeface="Times New Roman"/>
              </a:rPr>
              <a:t>than </a:t>
            </a: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25</a:t>
            </a:r>
            <a:r>
              <a:rPr lang="en-US" sz="28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columns.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F2023"/>
              </a:buClr>
              <a:buFont typeface="Wingdings"/>
              <a:buChar char=""/>
            </a:pPr>
            <a:endParaRPr lang="en-US" sz="3200" dirty="0">
              <a:latin typeface="Times New Roman"/>
              <a:cs typeface="Times New Roman"/>
            </a:endParaRPr>
          </a:p>
          <a:p>
            <a:pPr marL="469265" marR="534670" indent="-228600">
              <a:lnSpc>
                <a:spcPct val="1102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This sheet has many attributes such </a:t>
            </a:r>
            <a:r>
              <a:rPr lang="en-US" sz="2800" dirty="0">
                <a:solidFill>
                  <a:srgbClr val="1F2023"/>
                </a:solidFill>
                <a:latin typeface="Times New Roman"/>
                <a:cs typeface="Times New Roman"/>
              </a:rPr>
              <a:t>as </a:t>
            </a: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Sector name, Year,  Records lost</a:t>
            </a:r>
            <a:r>
              <a:rPr lang="en-US" sz="2800" spc="-10" dirty="0">
                <a:solidFill>
                  <a:srgbClr val="1F2023"/>
                </a:solidFill>
                <a:latin typeface="Times New Roman"/>
                <a:cs typeface="Times New Roman"/>
              </a:rPr>
              <a:t>, Organization</a:t>
            </a: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, Organization type, Method of hacked etc.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F2023"/>
              </a:buClr>
              <a:buFont typeface="Wingdings"/>
              <a:buChar char=""/>
            </a:pPr>
            <a:endParaRPr lang="en-US" sz="3200" dirty="0">
              <a:latin typeface="Times New Roman"/>
              <a:cs typeface="Times New Roman"/>
            </a:endParaRPr>
          </a:p>
          <a:p>
            <a:pPr marL="469265" marR="46355" indent="-228600">
              <a:lnSpc>
                <a:spcPct val="11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From this dataset we can infer </a:t>
            </a:r>
            <a:r>
              <a:rPr lang="en-US" sz="2800" spc="-5" dirty="0" err="1">
                <a:solidFill>
                  <a:srgbClr val="1F2023"/>
                </a:solidFill>
                <a:latin typeface="Times New Roman"/>
                <a:cs typeface="Times New Roman"/>
              </a:rPr>
              <a:t>total.no.of</a:t>
            </a: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 data lost, company, company type etc.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2023"/>
              </a:buClr>
              <a:buFont typeface="Wingdings"/>
              <a:buChar char=""/>
            </a:pPr>
            <a:endParaRPr lang="en-US" sz="3200" dirty="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This Dataset shows all Sector name, Year,  Records lost</a:t>
            </a:r>
            <a:r>
              <a:rPr lang="en-US" sz="2800" spc="-10" dirty="0">
                <a:solidFill>
                  <a:srgbClr val="1F2023"/>
                </a:solidFill>
                <a:latin typeface="Times New Roman"/>
                <a:cs typeface="Times New Roman"/>
              </a:rPr>
              <a:t>, Organization</a:t>
            </a: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, Organization type, Method of hacked etc.</a:t>
            </a:r>
            <a:endParaRPr lang="en-US" sz="2800" dirty="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We can infer </a:t>
            </a:r>
            <a:r>
              <a:rPr lang="en-US" sz="2800" dirty="0">
                <a:solidFill>
                  <a:srgbClr val="1F2023"/>
                </a:solidFill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data lost information by using this visual</a:t>
            </a:r>
            <a:r>
              <a:rPr lang="en-US" sz="2800" spc="-10" dirty="0">
                <a:solidFill>
                  <a:srgbClr val="1F2023"/>
                </a:solidFill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98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20FA-8F7F-F1DA-9E14-287C28F9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BB2A-A257-7ABE-9054-830B3246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Organization – Organization name such as google etc</a:t>
            </a:r>
            <a:r>
              <a:rPr lang="en-US" sz="2800" dirty="0">
                <a:solidFill>
                  <a:srgbClr val="1F2023"/>
                </a:solidFill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  <a:p>
            <a:pPr marL="469265" marR="220979" indent="-228600">
              <a:lnSpc>
                <a:spcPct val="110000"/>
              </a:lnSpc>
              <a:spcBef>
                <a:spcPts val="10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Organization type –such as </a:t>
            </a:r>
            <a:r>
              <a:rPr lang="en-US" sz="2800" spc="-5" dirty="0" err="1">
                <a:solidFill>
                  <a:srgbClr val="1F2023"/>
                </a:solidFill>
                <a:latin typeface="Times New Roman"/>
                <a:cs typeface="Times New Roman"/>
              </a:rPr>
              <a:t>website,application</a:t>
            </a: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solidFill>
                  <a:srgbClr val="1F2023"/>
                </a:solidFill>
                <a:latin typeface="Times New Roman"/>
                <a:cs typeface="Times New Roman"/>
              </a:rPr>
              <a:t>etc</a:t>
            </a: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  <a:p>
            <a:pPr marL="469265" marR="203835" indent="-228600">
              <a:lnSpc>
                <a:spcPct val="110000"/>
              </a:lnSpc>
              <a:buClr>
                <a:srgbClr val="1F2023"/>
              </a:buClr>
              <a:buFont typeface="Wingdings"/>
              <a:buChar char=""/>
              <a:tabLst>
                <a:tab pos="520700" algn="l"/>
              </a:tabLst>
            </a:pP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Method of hacked – SQL Injection, DOS attack</a:t>
            </a:r>
            <a:endParaRPr lang="en-US" sz="2800" dirty="0">
              <a:latin typeface="Times New Roman"/>
              <a:cs typeface="Times New Roman"/>
            </a:endParaRPr>
          </a:p>
          <a:p>
            <a:pPr marL="469265" marR="350520" indent="-228600">
              <a:lnSpc>
                <a:spcPct val="110200"/>
              </a:lnSpc>
              <a:spcBef>
                <a:spcPts val="10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Banking Relationship – whether it is retail or commercial or  institutional.</a:t>
            </a:r>
            <a:endParaRPr lang="en-US" sz="2800" dirty="0">
              <a:latin typeface="Times New Roman"/>
              <a:cs typeface="Times New Roman"/>
            </a:endParaRPr>
          </a:p>
          <a:p>
            <a:pPr marL="469265" marR="762000" indent="-228600">
              <a:lnSpc>
                <a:spcPts val="212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solidFill>
                  <a:srgbClr val="1F2023"/>
                </a:solidFill>
                <a:latin typeface="Times New Roman"/>
                <a:cs typeface="Times New Roman"/>
              </a:rPr>
              <a:t>Loss of data – The data which had been lost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98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5FD3A6-CB2E-B746-9DFB-CD10818F1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51" y="974352"/>
            <a:ext cx="10349054" cy="41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0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333A-8D1F-2937-00AA-7BD6CF85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spc="-5" dirty="0">
                <a:latin typeface="Times New Roman"/>
                <a:cs typeface="Times New Roman"/>
              </a:rPr>
              <a:t>Gauge</a:t>
            </a:r>
            <a:r>
              <a:rPr lang="en-IN" sz="4400" b="1" spc="-10" dirty="0">
                <a:latin typeface="Times New Roman"/>
                <a:cs typeface="Times New Roman"/>
              </a:rPr>
              <a:t> </a:t>
            </a:r>
            <a:r>
              <a:rPr lang="en-IN" sz="4400" b="1" spc="-5" dirty="0">
                <a:latin typeface="Times New Roman"/>
                <a:cs typeface="Times New Roman"/>
              </a:rPr>
              <a:t>Chart:</a:t>
            </a:r>
            <a:br>
              <a:rPr lang="en-IN" sz="44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1AB5-AA26-ADA8-0FE1-FE49A462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Create a Gauge </a:t>
            </a:r>
            <a:r>
              <a:rPr lang="en-US" dirty="0">
                <a:latin typeface="Times New Roman"/>
                <a:cs typeface="Times New Roman"/>
              </a:rPr>
              <a:t>card.</a:t>
            </a: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And this card shows the amount of data lost.</a:t>
            </a: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data lost average of 1Billion.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03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C487-1F1C-96E8-0027-428A1680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spc="-5" dirty="0">
                <a:latin typeface="Times New Roman"/>
                <a:cs typeface="Times New Roman"/>
              </a:rPr>
              <a:t>Clustered Column</a:t>
            </a:r>
            <a:r>
              <a:rPr lang="en-IN" sz="4400" b="1" spc="-10" dirty="0">
                <a:latin typeface="Times New Roman"/>
                <a:cs typeface="Times New Roman"/>
              </a:rPr>
              <a:t> </a:t>
            </a:r>
            <a:r>
              <a:rPr lang="en-IN" sz="4400" b="1" spc="-5" dirty="0">
                <a:latin typeface="Times New Roman"/>
                <a:cs typeface="Times New Roman"/>
              </a:rPr>
              <a:t>Chart:</a:t>
            </a:r>
            <a:br>
              <a:rPr lang="en-IN" sz="44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BAEC-9226-B156-CA0D-44A729A1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25"/>
              </a:spcBef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Create a Clustered Column</a:t>
            </a:r>
            <a:r>
              <a:rPr lang="en-US" sz="2800" spc="3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Chart.</a:t>
            </a:r>
            <a:endParaRPr lang="en-US"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lang="en-US" sz="2800" dirty="0">
              <a:latin typeface="Times New Roman"/>
              <a:cs typeface="Times New Roman"/>
            </a:endParaRPr>
          </a:p>
          <a:p>
            <a:pPr marL="469265" marR="5080" lvl="1" indent="-228600">
              <a:lnSpc>
                <a:spcPct val="103099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From this we can </a:t>
            </a:r>
            <a:r>
              <a:rPr lang="en-US" sz="2800" dirty="0">
                <a:latin typeface="Times New Roman"/>
                <a:cs typeface="Times New Roman"/>
              </a:rPr>
              <a:t>know </a:t>
            </a:r>
            <a:r>
              <a:rPr lang="en-US" sz="2800" spc="-5" dirty="0">
                <a:latin typeface="Times New Roman"/>
                <a:cs typeface="Times New Roman"/>
              </a:rPr>
              <a:t>the data lost.</a:t>
            </a:r>
            <a:endParaRPr lang="en-US"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lang="en-US" sz="2800" dirty="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Data lost level  are high, </a:t>
            </a:r>
            <a:r>
              <a:rPr lang="en-US" sz="2800" spc="-10" dirty="0">
                <a:latin typeface="Times New Roman"/>
                <a:cs typeface="Times New Roman"/>
              </a:rPr>
              <a:t>mid </a:t>
            </a:r>
            <a:r>
              <a:rPr lang="en-US" sz="2800" spc="-5" dirty="0">
                <a:latin typeface="Times New Roman"/>
                <a:cs typeface="Times New Roman"/>
              </a:rPr>
              <a:t>and</a:t>
            </a:r>
            <a:r>
              <a:rPr lang="en-US" sz="2800" spc="4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low.</a:t>
            </a:r>
            <a:endParaRPr lang="en-US"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lang="en-US" sz="2800" dirty="0">
              <a:latin typeface="Times New Roman"/>
              <a:cs typeface="Times New Roman"/>
            </a:endParaRPr>
          </a:p>
          <a:p>
            <a:pPr marL="469265" marR="301625" lvl="1" indent="-228600">
              <a:lnSpc>
                <a:spcPct val="103099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Based on the data lost level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spc="-5" dirty="0">
                <a:latin typeface="Times New Roman"/>
                <a:cs typeface="Times New Roman"/>
              </a:rPr>
              <a:t>the visuals changes.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108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93</TotalTime>
  <Words>546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Times New Roman</vt:lpstr>
      <vt:lpstr>Wingdings</vt:lpstr>
      <vt:lpstr>Parallax</vt:lpstr>
      <vt:lpstr>CYBER CRIME ANALYSIS</vt:lpstr>
      <vt:lpstr>ABSTRACT</vt:lpstr>
      <vt:lpstr>PowerPoint Presentation</vt:lpstr>
      <vt:lpstr>PowerPoint Presentation</vt:lpstr>
      <vt:lpstr>DESCRIPTION</vt:lpstr>
      <vt:lpstr>ATTRIBUTES</vt:lpstr>
      <vt:lpstr>PowerPoint Presentation</vt:lpstr>
      <vt:lpstr>Gauge Chart: </vt:lpstr>
      <vt:lpstr>Clustered Column Chart: </vt:lpstr>
      <vt:lpstr>PowerPoint Presentation</vt:lpstr>
      <vt:lpstr>Pie Chart: </vt:lpstr>
      <vt:lpstr>Stacked Column Chart:</vt:lpstr>
      <vt:lpstr>PowerPoint Presentation</vt:lpstr>
      <vt:lpstr>Table Chart: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CRIME ANALYSIS</dc:title>
  <dc:creator>ashwin harish</dc:creator>
  <cp:lastModifiedBy>ashwin harish</cp:lastModifiedBy>
  <cp:revision>3</cp:revision>
  <dcterms:created xsi:type="dcterms:W3CDTF">2022-11-17T03:47:48Z</dcterms:created>
  <dcterms:modified xsi:type="dcterms:W3CDTF">2022-11-20T10:58:08Z</dcterms:modified>
</cp:coreProperties>
</file>