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0"/>
  </p:notesMasterIdLst>
  <p:sldIdLst>
    <p:sldId id="306" r:id="rId5"/>
    <p:sldId id="350" r:id="rId6"/>
    <p:sldId id="415" r:id="rId7"/>
    <p:sldId id="416" r:id="rId8"/>
    <p:sldId id="390" r:id="rId9"/>
    <p:sldId id="401" r:id="rId10"/>
    <p:sldId id="388" r:id="rId11"/>
    <p:sldId id="391" r:id="rId12"/>
    <p:sldId id="392" r:id="rId13"/>
    <p:sldId id="393" r:id="rId14"/>
    <p:sldId id="394" r:id="rId15"/>
    <p:sldId id="417" r:id="rId16"/>
    <p:sldId id="424" r:id="rId17"/>
    <p:sldId id="425" r:id="rId18"/>
    <p:sldId id="396" r:id="rId19"/>
    <p:sldId id="418" r:id="rId20"/>
    <p:sldId id="419" r:id="rId21"/>
    <p:sldId id="420" r:id="rId22"/>
    <p:sldId id="421" r:id="rId23"/>
    <p:sldId id="422" r:id="rId24"/>
    <p:sldId id="423" r:id="rId25"/>
    <p:sldId id="398" r:id="rId26"/>
    <p:sldId id="399" r:id="rId27"/>
    <p:sldId id="404" r:id="rId28"/>
    <p:sldId id="365" r:id="rId29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000000"/>
    <a:srgbClr val="F16122"/>
    <a:srgbClr val="BFBFBF"/>
    <a:srgbClr val="FFDF7F"/>
    <a:srgbClr val="E400F6"/>
    <a:srgbClr val="522D80"/>
    <a:srgbClr val="FF997F"/>
    <a:srgbClr val="B2FF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8" autoAdjust="0"/>
    <p:restoredTop sz="95669" autoAdjust="0"/>
  </p:normalViewPr>
  <p:slideViewPr>
    <p:cSldViewPr snapToGrid="0">
      <p:cViewPr varScale="1">
        <p:scale>
          <a:sx n="106" d="100"/>
          <a:sy n="106" d="100"/>
        </p:scale>
        <p:origin x="87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7B3A5-E1EA-4F4C-9531-6207AB9D67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31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6780D1-4EB0-0577-A54A-CBBB0F1C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29550"/>
          <a:stretch/>
        </p:blipFill>
        <p:spPr>
          <a:xfrm>
            <a:off x="0" y="599641"/>
            <a:ext cx="12198093" cy="5724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5C1E49-AF5B-E4DD-032F-B655C6F50097}"/>
              </a:ext>
            </a:extLst>
          </p:cNvPr>
          <p:cNvSpPr/>
          <p:nvPr userDrawn="1"/>
        </p:nvSpPr>
        <p:spPr>
          <a:xfrm>
            <a:off x="0" y="586446"/>
            <a:ext cx="12198093" cy="572654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E9C9C6-5978-F13A-F8BD-CC99ABC9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89A8F6-D0D8-90FA-7886-EE0DBA30F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43F37833-CE16-3FA7-7DB7-FEC3F553E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 dirty="0"/>
              <a:t>March 25, 2024</a:t>
            </a:r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AuE-8500: </a:t>
            </a:r>
            <a:r>
              <a:rPr lang="en-US" sz="1200" dirty="0">
                <a:solidFill>
                  <a:srgbClr val="F16122"/>
                </a:solidFill>
                <a:latin typeface="+mn-lt"/>
              </a:rPr>
              <a:t>Automotive Stability &amp; Safety Systems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5A4381-D311-A5A5-B6C6-5887C712BD1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49"/>
            <a:ext cx="10933641" cy="32538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399"/>
            <a:ext cx="10933641" cy="1623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B8-F0E1-4B30-9F77-1122E0304B96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4134" cy="301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5744" y="3946986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400"/>
            <a:ext cx="10933641" cy="16238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8218-F159-45D1-8C5A-913263F16CA5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2" cy="3593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6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15D-013F-4D0C-9373-F62B2FCC45CC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A2-ADC7-9C95-E4DC-D38A5A3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1490" cy="3013536"/>
          </a:xfrm>
          <a:prstGeom prst="rect">
            <a:avLst/>
          </a:prstGeom>
        </p:spPr>
        <p:txBody>
          <a:bodyPr anchor="ctr" anchorCtr="0"/>
          <a:lstStyle>
            <a:lvl1pPr>
              <a:defRPr sz="44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8" y="4013200"/>
            <a:ext cx="1093364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7" y="4527448"/>
            <a:ext cx="10933642" cy="15667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FA0-4554-4C85-B153-D5334F24D954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C7BE-6FD0-C0B3-E338-FD5C1A67D70F}"/>
              </a:ext>
            </a:extLst>
          </p:cNvPr>
          <p:cNvSpPr txBox="1"/>
          <p:nvPr userDrawn="1"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E77B-F11C-87A8-8A33-E17F0A275FCC}"/>
              </a:ext>
            </a:extLst>
          </p:cNvPr>
          <p:cNvSpPr txBox="1"/>
          <p:nvPr userDrawn="1"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26987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9" y="4013200"/>
            <a:ext cx="1093363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63E-7F44-4335-B6D1-26EAD869CF20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75D-B5D5-5A64-618F-6F81F03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1809751"/>
            <a:ext cx="10933641" cy="4284490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F1C-2AE6-4033-A4BE-78D2D0D65268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906" y="933450"/>
            <a:ext cx="1304743" cy="5160791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933449"/>
            <a:ext cx="9362546" cy="5160791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25C-9A87-44A7-B9B1-045845215AED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June 23, 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596022"/>
            <a:ext cx="10933641" cy="1290108"/>
          </a:xfrm>
          <a:prstGeom prst="rect">
            <a:avLst/>
          </a:prstGeom>
        </p:spPr>
        <p:txBody>
          <a:bodyPr anchor="ctr"/>
          <a:lstStyle>
            <a:lvl1pPr algn="l">
              <a:defRPr sz="4000" b="0" cap="none">
                <a:solidFill>
                  <a:srgbClr val="F1612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2139351"/>
            <a:ext cx="10933641" cy="397965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June 23, 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8A70C-BB20-ACF9-AB88-9EC5872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80" y="1809750"/>
            <a:ext cx="5400000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822" y="1809750"/>
            <a:ext cx="5403620" cy="428449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57A-37B9-4771-A3BC-8C2F89ABCF6D}" type="datetime4">
              <a:rPr lang="en-US" smtClean="0"/>
              <a:t>June 23, 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C66-E2D9-4D31-247A-D21DED2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1809750"/>
            <a:ext cx="54000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77" y="2389582"/>
            <a:ext cx="5400000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824" y="1809750"/>
            <a:ext cx="540141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823" y="2389582"/>
            <a:ext cx="5401411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FFAC-54CA-44A8-B698-E91AF56AE429}" type="datetime4">
              <a:rPr lang="en-US" smtClean="0"/>
              <a:t>June 23, 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9A-931F-F36D-91F9-33043CC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362-A948-430E-8BD0-8B9E08C6C7F8}" type="datetime4">
              <a:rPr lang="en-US" smtClean="0"/>
              <a:t>June 23, 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62AC-E99A-4DDD-B48C-37DEA8B1385D}" type="datetime4">
              <a:rPr lang="en-US" smtClean="0"/>
              <a:t>June 23, 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5400000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820" y="933450"/>
            <a:ext cx="5400000" cy="51607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9" y="2223506"/>
            <a:ext cx="5400000" cy="3870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47474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9B7-BA30-4C77-A211-B644ED171C52}" type="datetime4">
              <a:rPr lang="en-US" smtClean="0"/>
              <a:t>June 23, 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179" y="933449"/>
            <a:ext cx="10933641" cy="36290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4800600"/>
            <a:ext cx="1093364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8" y="5367337"/>
            <a:ext cx="10933642" cy="72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7474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D87C-6051-4DFD-A624-C6BEFAD2E3BB}" type="datetime4">
              <a:rPr lang="en-US" smtClean="0"/>
              <a:t>June 23, 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BBC6A2A-A690-8A51-F5F9-EA6F665AE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BFFA73-2857-6632-420F-6F0DDD84C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 dirty="0"/>
              <a:t>March 25,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AuE-8500: </a:t>
            </a:r>
            <a:r>
              <a:rPr lang="en-US" sz="1200" dirty="0">
                <a:solidFill>
                  <a:srgbClr val="F16122"/>
                </a:solidFill>
                <a:latin typeface="+mn-lt"/>
              </a:rPr>
              <a:t>Automotive Stability &amp; Safety Systems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4CADF-BA61-6D5F-19DD-BF340FE51E71}"/>
              </a:ext>
            </a:extLst>
          </p:cNvPr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samak@clemso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angar2@g.clemso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49/itr2.12159" TargetMode="External"/><Relationship Id="rId2" Type="http://schemas.openxmlformats.org/officeDocument/2006/relationships/hyperlink" Target="https://doi.org/10.4271/2009-01-0456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i.org/10.1007/s12239-022-0032-z" TargetMode="External"/><Relationship Id="rId4" Type="http://schemas.openxmlformats.org/officeDocument/2006/relationships/hyperlink" Target="https://doi.org/10.3390/en11092438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247" y="1075641"/>
            <a:ext cx="10022065" cy="1367255"/>
          </a:xfrm>
        </p:spPr>
        <p:txBody>
          <a:bodyPr anchor="ctr"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400" b="0" i="0" u="none" strike="noStrike" dirty="0">
                <a:solidFill>
                  <a:srgbClr val="F16122"/>
                </a:solidFill>
                <a:effectLst/>
                <a:latin typeface="Trebuchet MS" panose="020B0603020202020204" pitchFamily="34" charset="0"/>
              </a:rPr>
              <a:t>Vehicle Stability Control with Independent Hub/Wheel Drive System using optimal control-allocation based torque distribution</a:t>
            </a:r>
            <a:endParaRPr lang="en-IN" sz="2400" dirty="0">
              <a:latin typeface="Trebuchet MS (Headings)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455" y="4851832"/>
            <a:ext cx="3863592" cy="1096899"/>
          </a:xfrm>
        </p:spPr>
        <p:txBody>
          <a:bodyPr/>
          <a:lstStyle/>
          <a:p>
            <a:r>
              <a:rPr lang="en-IN" b="1" dirty="0"/>
              <a:t>Ajay Krishnan</a:t>
            </a:r>
          </a:p>
          <a:p>
            <a:r>
              <a:rPr lang="en-IN" dirty="0"/>
              <a:t>MS Student, CU-ICAR</a:t>
            </a:r>
          </a:p>
          <a:p>
            <a:r>
              <a:rPr lang="en-IN" dirty="0">
                <a:hlinkClick r:id="rId3"/>
              </a:rPr>
              <a:t>akrish2@clemson.edu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69B-02C4-BB1F-74C6-322B9BE6E3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3F5D2AF-553C-FCB9-1014-8595E1900B47}"/>
              </a:ext>
            </a:extLst>
          </p:cNvPr>
          <p:cNvSpPr txBox="1">
            <a:spLocks/>
          </p:cNvSpPr>
          <p:nvPr/>
        </p:nvSpPr>
        <p:spPr>
          <a:xfrm>
            <a:off x="7910955" y="4851831"/>
            <a:ext cx="3863592" cy="1096899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Ashwin Kumar Rangarajan</a:t>
            </a:r>
          </a:p>
          <a:p>
            <a:r>
              <a:rPr lang="en-IN" dirty="0"/>
              <a:t>MS Student, CU-ICAR</a:t>
            </a:r>
          </a:p>
          <a:p>
            <a:r>
              <a:rPr lang="en-IN" dirty="0">
                <a:hlinkClick r:id="rId4"/>
              </a:rPr>
              <a:t>rangar2@clemson.edu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B3E3D-3F27-5150-7538-F6C83437C5FA}"/>
              </a:ext>
            </a:extLst>
          </p:cNvPr>
          <p:cNvSpPr txBox="1"/>
          <p:nvPr/>
        </p:nvSpPr>
        <p:spPr>
          <a:xfrm>
            <a:off x="4503369" y="2964204"/>
            <a:ext cx="3185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16122"/>
                </a:solidFill>
                <a:latin typeface="Trebuchet MS" panose="020B0603020202020204" pitchFamily="34" charset="0"/>
                <a:ea typeface="+mj-ea"/>
                <a:cs typeface="+mj-cs"/>
              </a:rPr>
              <a:t>Group</a:t>
            </a:r>
            <a:r>
              <a:rPr lang="en-US" dirty="0"/>
              <a:t> </a:t>
            </a:r>
            <a:r>
              <a:rPr lang="en-US" sz="2400" dirty="0">
                <a:solidFill>
                  <a:srgbClr val="F16122"/>
                </a:solidFill>
                <a:latin typeface="Trebuchet MS" panose="020B0603020202020204" pitchFamily="34" charset="0"/>
                <a:ea typeface="+mj-ea"/>
                <a:cs typeface="+mj-cs"/>
              </a:rPr>
              <a:t>- 2</a:t>
            </a:r>
          </a:p>
        </p:txBody>
      </p:sp>
    </p:spTree>
    <p:extLst>
      <p:ext uri="{BB962C8B-B14F-4D97-AF65-F5344CB8AC3E}">
        <p14:creationId xmlns:p14="http://schemas.microsoft.com/office/powerpoint/2010/main" val="21454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Upper-Level Control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3114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upper layer takes in the error values from body slip angle and yaw rate and sends out the corrective yaw moment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Linear Quadratic Method is employed for optimizing the objective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weighting matrix Q and R are for the error states and the control effort respectively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They are set according to the level of control refinement required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Accordingly, the optimal value of K is computed, and the control signal (Input – U) is sent to the lower-level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r>
              <a:rPr lang="en-US" sz="1400" dirty="0"/>
              <a:t>The equations which govern the controller is given by,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Error States: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Objective Function: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FC840F-1C1D-A9E2-DDFD-A2C47B5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37" y="5225999"/>
            <a:ext cx="2428224" cy="490314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 txBox="1">
            <a:spLocks/>
          </p:cNvSpPr>
          <p:nvPr/>
        </p:nvSpPr>
        <p:spPr>
          <a:xfrm>
            <a:off x="3456437" y="3806491"/>
            <a:ext cx="2683251" cy="2360493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/>
                </a:solidFill>
              </a:rPr>
              <a:t>3.</a:t>
            </a:r>
            <a:r>
              <a:rPr lang="en-US" sz="1400" dirty="0"/>
              <a:t> Weighting Matrices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400" dirty="0">
                <a:solidFill>
                  <a:schemeClr val="accent1"/>
                </a:solidFill>
              </a:rPr>
              <a:t>4. </a:t>
            </a:r>
            <a:r>
              <a:rPr lang="en-US" sz="1400" dirty="0"/>
              <a:t>Algebraic Riccati Equation</a:t>
            </a:r>
          </a:p>
          <a:p>
            <a:endParaRPr lang="en-US" sz="1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0A97649-388F-DC67-EA6F-44ABC19383ED}"/>
              </a:ext>
            </a:extLst>
          </p:cNvPr>
          <p:cNvGrpSpPr/>
          <p:nvPr/>
        </p:nvGrpSpPr>
        <p:grpSpPr>
          <a:xfrm>
            <a:off x="3595717" y="4103130"/>
            <a:ext cx="1696903" cy="367657"/>
            <a:chOff x="3456438" y="4268027"/>
            <a:chExt cx="1615905" cy="363822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16E6364-0CC0-5A14-68E3-B7076AE4A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438" y="4268027"/>
              <a:ext cx="789760" cy="363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EF7F20B5-38AF-1D50-E196-20D309578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7375" y="4366023"/>
              <a:ext cx="554968" cy="184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8" name="Picture 6">
            <a:extLst>
              <a:ext uri="{FF2B5EF4-FFF2-40B4-BE49-F238E27FC236}">
                <a16:creationId xmlns:a16="http://schemas.microsoft.com/office/drawing/2014/main" id="{D3D7A1B6-1BD6-799B-9C5A-DEDCE6386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538" y="5372130"/>
            <a:ext cx="2305050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FAFA35C5-75C0-A664-76B9-95BEBA500391}"/>
              </a:ext>
            </a:extLst>
          </p:cNvPr>
          <p:cNvSpPr txBox="1">
            <a:spLocks/>
          </p:cNvSpPr>
          <p:nvPr/>
        </p:nvSpPr>
        <p:spPr>
          <a:xfrm>
            <a:off x="6685097" y="3663417"/>
            <a:ext cx="2683251" cy="2360493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rgbClr val="747474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accent1"/>
                </a:solidFill>
              </a:rPr>
              <a:t>5. </a:t>
            </a:r>
            <a:r>
              <a:rPr lang="en-US" sz="1400" dirty="0"/>
              <a:t>Control Signal Equation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60313CBC-DF0A-AF61-A4E6-C725246E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939" y="4026931"/>
            <a:ext cx="126682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C0491073-5282-E4F1-85B7-606730A4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44" y="4138919"/>
            <a:ext cx="1879135" cy="42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75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Lower-level Control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primary role of the lower-level controller is to translate the received input to the individual wheel/hub motors as corrective torque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This controller receives the corrective yaw moment from the upper-layer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As the objective function is quadratic and the restraint conditions are linear, quadratic programming method is used over LQR to minimize the objective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Objective function is chosen based on the friction ellipse which is to be minimized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restraint condition is provided by the moment equation along the vehicle’s longitudinal axis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Upper and lower bounds are governed by maximum motor torque and road adhesion conditions and given by the below inequalities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5A55A0-D051-77F9-165A-152D8C795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48" y="3160311"/>
            <a:ext cx="3592682" cy="6463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C79971-BCE7-150E-4339-C61BF4E2B6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17"/>
          <a:stretch/>
        </p:blipFill>
        <p:spPr>
          <a:xfrm>
            <a:off x="3704348" y="4249773"/>
            <a:ext cx="3592683" cy="4753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C6048C-CD8D-407F-B1C4-72694D614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304" y="5409550"/>
            <a:ext cx="4827386" cy="63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61" y="3153497"/>
            <a:ext cx="2568277" cy="551005"/>
          </a:xfrm>
        </p:spPr>
        <p:txBody>
          <a:bodyPr/>
          <a:lstStyle/>
          <a:p>
            <a:pPr algn="ctr"/>
            <a:r>
              <a:rPr lang="en-US" b="1" dirty="0"/>
              <a:t>Phase – 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Upper-Level Control Design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31140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Since there isn't an analytical method available for parameter selection, we tuned the parameters based on our understanding of the system and optimization targets.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Trial and error method was carried out.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parameters were optimized analyzing the corrective moment and torque value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/>
              <a:t>The tuned parameters for the Q and R matrix are as below,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B0F585-557A-1F5E-78CA-FE807FDDF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79590"/>
              </p:ext>
            </p:extLst>
          </p:nvPr>
        </p:nvGraphicFramePr>
        <p:xfrm>
          <a:off x="3386664" y="3353865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739797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9493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Parameters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Value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417514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q1 (Side Slip Angle)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577328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q2 (Yaw Rate)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39936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r1 (Corrective Yaw Moment)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4.50E-07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25400" marR="25400" marT="25400" marB="25400" anchor="ctr"/>
                </a:tc>
                <a:extLst>
                  <a:ext uri="{0D108BD9-81ED-4DB2-BD59-A6C34878D82A}">
                    <a16:rowId xmlns:a16="http://schemas.microsoft.com/office/drawing/2014/main" val="1658600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90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Lower-level Control Design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r>
              <a:rPr lang="en-US" sz="1400" b="1" u="sng" dirty="0"/>
              <a:t>Quadratic Programming Optimization:</a:t>
            </a:r>
          </a:p>
          <a:p>
            <a:r>
              <a:rPr lang="en-US" sz="1400" dirty="0"/>
              <a:t>The above objective function, restraints and bounds are translated into a matrix form and the resulting U matrix is obtained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847F26-20C5-65E8-C069-B2F770FF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237" y="2501699"/>
            <a:ext cx="2200762" cy="1403088"/>
          </a:xfrm>
          <a:prstGeom prst="rect">
            <a:avLst/>
          </a:prstGeom>
        </p:spPr>
      </p:pic>
      <p:sp>
        <p:nvSpPr>
          <p:cNvPr id="2" name="AutoShape 2" descr="equation">
            <a:extLst>
              <a:ext uri="{FF2B5EF4-FFF2-40B4-BE49-F238E27FC236}">
                <a16:creationId xmlns:a16="http://schemas.microsoft.com/office/drawing/2014/main" id="{EC9C2C7C-86F8-19F6-3A31-7449E7CC4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54D707-E58C-3881-E5A5-F313AEE3C836}"/>
              </a:ext>
            </a:extLst>
          </p:cNvPr>
          <p:cNvGrpSpPr/>
          <p:nvPr/>
        </p:nvGrpSpPr>
        <p:grpSpPr>
          <a:xfrm>
            <a:off x="6067333" y="2501699"/>
            <a:ext cx="3891152" cy="1081774"/>
            <a:chOff x="6095996" y="3999745"/>
            <a:chExt cx="3891152" cy="10817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8F32EC-32B1-BDC1-746A-FD1964DE19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7890"/>
            <a:stretch/>
          </p:blipFill>
          <p:spPr>
            <a:xfrm>
              <a:off x="6095996" y="3999745"/>
              <a:ext cx="3891152" cy="57346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EDDD9A5-2B6D-DDF9-189E-8AB030969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5724" y="4791216"/>
              <a:ext cx="2417215" cy="290303"/>
            </a:xfrm>
            <a:prstGeom prst="rect">
              <a:avLst/>
            </a:prstGeom>
          </p:spPr>
        </p:pic>
      </p:grpSp>
      <p:pic>
        <p:nvPicPr>
          <p:cNvPr id="14338" name="Picture 2" descr="equation">
            <a:extLst>
              <a:ext uri="{FF2B5EF4-FFF2-40B4-BE49-F238E27FC236}">
                <a16:creationId xmlns:a16="http://schemas.microsoft.com/office/drawing/2014/main" id="{42C313A1-3402-6A94-846F-773EDC31A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061" y="3904787"/>
            <a:ext cx="1581942" cy="294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35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Simulink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r>
              <a:rPr lang="en-US" sz="1400" dirty="0"/>
              <a:t>The entire vehicle model and control system architecture is modeled in Simulink and MATLAB.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F8AFE96-DC1C-B56E-E9D6-41A2B084E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834" y="2073376"/>
            <a:ext cx="7252331" cy="37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859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Results - Maneuvers and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896232"/>
          </a:xfrm>
        </p:spPr>
        <p:txBody>
          <a:bodyPr/>
          <a:lstStyle/>
          <a:p>
            <a:r>
              <a:rPr lang="en-US" sz="1400" dirty="0"/>
              <a:t>Parameters considered for graphical analysis,</a:t>
            </a:r>
          </a:p>
          <a:p>
            <a:pPr marL="342900" indent="-342900">
              <a:buAutoNum type="arabicPeriod"/>
            </a:pPr>
            <a:r>
              <a:rPr lang="en-US" sz="1400" b="1" dirty="0"/>
              <a:t>Different maneuvers (Steering Inputs) </a:t>
            </a:r>
            <a:r>
              <a:rPr lang="en-US" sz="1400" dirty="0"/>
              <a:t>- Sine with dwell, Fishhook, J-Turn and Double lane change</a:t>
            </a:r>
          </a:p>
          <a:p>
            <a:pPr marL="342900" indent="-342900">
              <a:buAutoNum type="arabicPeriod"/>
            </a:pPr>
            <a:r>
              <a:rPr lang="en-US" sz="1400" b="1" dirty="0"/>
              <a:t>Oversteer and Understeer conditions</a:t>
            </a:r>
            <a:r>
              <a:rPr lang="en-US" sz="1400" dirty="0"/>
              <a:t> - By altering the values of values of weight distribution (a and b) and axle cornering stiffnesses (C1 and C2).</a:t>
            </a:r>
          </a:p>
          <a:p>
            <a:pPr marL="342900" indent="-342900">
              <a:buAutoNum type="arabicPeriod"/>
            </a:pPr>
            <a:r>
              <a:rPr lang="en-US" sz="1400" b="1" dirty="0"/>
              <a:t>Comparison</a:t>
            </a:r>
            <a:r>
              <a:rPr lang="en-US" sz="1400" dirty="0"/>
              <a:t> - Sideslip angle, yaw rate, lateral acceleration and trajectory followed with and without control system</a:t>
            </a:r>
          </a:p>
          <a:p>
            <a:pPr marL="342900" indent="-342900">
              <a:buAutoNum type="arabicPeriod"/>
            </a:pPr>
            <a:r>
              <a:rPr lang="en-US" sz="1400" dirty="0"/>
              <a:t>Corrective motor torque at four wheels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6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Sine with Dwell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006329C-5AD5-BE3F-C8FE-1627DC06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72" y="1854349"/>
            <a:ext cx="5567509" cy="342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6F56B8F-074C-2245-1AC2-9189677DF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853" y="1899399"/>
            <a:ext cx="5830689" cy="338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918D871D-7D56-F17D-1121-12BF4727A0C4}"/>
              </a:ext>
            </a:extLst>
          </p:cNvPr>
          <p:cNvSpPr txBox="1">
            <a:spLocks/>
          </p:cNvSpPr>
          <p:nvPr/>
        </p:nvSpPr>
        <p:spPr>
          <a:xfrm>
            <a:off x="1868441" y="1352438"/>
            <a:ext cx="2325970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Oversteer Vehicle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E3ACF70-89B5-2259-9DBD-D85FDCB51DDE}"/>
              </a:ext>
            </a:extLst>
          </p:cNvPr>
          <p:cNvSpPr txBox="1">
            <a:spLocks/>
          </p:cNvSpPr>
          <p:nvPr/>
        </p:nvSpPr>
        <p:spPr>
          <a:xfrm>
            <a:off x="8078117" y="1348394"/>
            <a:ext cx="2052159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Understeer Vehicle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96503-886E-776F-DEA9-34173359C16D}"/>
              </a:ext>
            </a:extLst>
          </p:cNvPr>
          <p:cNvSpPr txBox="1"/>
          <p:nvPr/>
        </p:nvSpPr>
        <p:spPr>
          <a:xfrm>
            <a:off x="560425" y="5280509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Significant difference observed in all the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3EA7-8B81-3548-A5B9-2C8433EDC116}"/>
              </a:ext>
            </a:extLst>
          </p:cNvPr>
          <p:cNvSpPr txBox="1"/>
          <p:nvPr/>
        </p:nvSpPr>
        <p:spPr>
          <a:xfrm>
            <a:off x="6633195" y="5280508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No significant difference observed in all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26900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Fishhook maneuver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18D871D-7D56-F17D-1121-12BF4727A0C4}"/>
              </a:ext>
            </a:extLst>
          </p:cNvPr>
          <p:cNvSpPr txBox="1">
            <a:spLocks/>
          </p:cNvSpPr>
          <p:nvPr/>
        </p:nvSpPr>
        <p:spPr>
          <a:xfrm>
            <a:off x="1868441" y="1352438"/>
            <a:ext cx="2325970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Oversteer Vehicle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E3ACF70-89B5-2259-9DBD-D85FDCB51DDE}"/>
              </a:ext>
            </a:extLst>
          </p:cNvPr>
          <p:cNvSpPr txBox="1">
            <a:spLocks/>
          </p:cNvSpPr>
          <p:nvPr/>
        </p:nvSpPr>
        <p:spPr>
          <a:xfrm>
            <a:off x="8078117" y="1348394"/>
            <a:ext cx="2052159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Understeer Vehicle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96503-886E-776F-DEA9-34173359C16D}"/>
              </a:ext>
            </a:extLst>
          </p:cNvPr>
          <p:cNvSpPr txBox="1"/>
          <p:nvPr/>
        </p:nvSpPr>
        <p:spPr>
          <a:xfrm>
            <a:off x="560425" y="5280509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Significant difference observed in all the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3EA7-8B81-3548-A5B9-2C8433EDC116}"/>
              </a:ext>
            </a:extLst>
          </p:cNvPr>
          <p:cNvSpPr txBox="1"/>
          <p:nvPr/>
        </p:nvSpPr>
        <p:spPr>
          <a:xfrm>
            <a:off x="6633195" y="5280508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Marginal difference observed in all the parameters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1BED324-0A19-4F1D-E042-8C7713F97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389" y="1899398"/>
            <a:ext cx="5714074" cy="33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B5E12B6-C4A0-C24F-0AB4-0B6970A5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823" y="1899397"/>
            <a:ext cx="5742788" cy="33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4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J-Turn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18D871D-7D56-F17D-1121-12BF4727A0C4}"/>
              </a:ext>
            </a:extLst>
          </p:cNvPr>
          <p:cNvSpPr txBox="1">
            <a:spLocks/>
          </p:cNvSpPr>
          <p:nvPr/>
        </p:nvSpPr>
        <p:spPr>
          <a:xfrm>
            <a:off x="1868441" y="1352438"/>
            <a:ext cx="2325970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Oversteer Vehicle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E3ACF70-89B5-2259-9DBD-D85FDCB51DDE}"/>
              </a:ext>
            </a:extLst>
          </p:cNvPr>
          <p:cNvSpPr txBox="1">
            <a:spLocks/>
          </p:cNvSpPr>
          <p:nvPr/>
        </p:nvSpPr>
        <p:spPr>
          <a:xfrm>
            <a:off x="8078117" y="1348394"/>
            <a:ext cx="2052159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Understeer Vehicle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96503-886E-776F-DEA9-34173359C16D}"/>
              </a:ext>
            </a:extLst>
          </p:cNvPr>
          <p:cNvSpPr txBox="1"/>
          <p:nvPr/>
        </p:nvSpPr>
        <p:spPr>
          <a:xfrm>
            <a:off x="560425" y="5280509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Significant difference observed in all the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3EA7-8B81-3548-A5B9-2C8433EDC116}"/>
              </a:ext>
            </a:extLst>
          </p:cNvPr>
          <p:cNvSpPr txBox="1"/>
          <p:nvPr/>
        </p:nvSpPr>
        <p:spPr>
          <a:xfrm>
            <a:off x="6633195" y="5280508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No difference observed in all the parameters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A8751DE-A97B-C037-8C42-BA9564EA8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33" y="1834604"/>
            <a:ext cx="5742788" cy="339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E80D45A-3D25-868F-459B-FAAD6189D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979" y="1867002"/>
            <a:ext cx="5742788" cy="341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1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61" y="3153497"/>
            <a:ext cx="2568277" cy="551005"/>
          </a:xfrm>
        </p:spPr>
        <p:txBody>
          <a:bodyPr/>
          <a:lstStyle/>
          <a:p>
            <a:pPr algn="ctr"/>
            <a:r>
              <a:rPr lang="en-US" b="1" dirty="0"/>
              <a:t>Phase – I (Recap)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Double lane change maneuver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918D871D-7D56-F17D-1121-12BF4727A0C4}"/>
              </a:ext>
            </a:extLst>
          </p:cNvPr>
          <p:cNvSpPr txBox="1">
            <a:spLocks/>
          </p:cNvSpPr>
          <p:nvPr/>
        </p:nvSpPr>
        <p:spPr>
          <a:xfrm>
            <a:off x="1868441" y="1352438"/>
            <a:ext cx="2325970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Oversteer Vehicle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CE3ACF70-89B5-2259-9DBD-D85FDCB51DDE}"/>
              </a:ext>
            </a:extLst>
          </p:cNvPr>
          <p:cNvSpPr txBox="1">
            <a:spLocks/>
          </p:cNvSpPr>
          <p:nvPr/>
        </p:nvSpPr>
        <p:spPr>
          <a:xfrm>
            <a:off x="8078117" y="1348394"/>
            <a:ext cx="2052159" cy="551005"/>
          </a:xfrm>
          <a:prstGeom prst="rect">
            <a:avLst/>
          </a:prstGeom>
        </p:spPr>
        <p:txBody>
          <a:bodyPr anchor="ctr"/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kern="1200" cap="none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600" b="1" dirty="0">
                <a:solidFill>
                  <a:srgbClr val="7030A0"/>
                </a:solidFill>
              </a:rPr>
              <a:t>Understeer Vehicle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96503-886E-776F-DEA9-34173359C16D}"/>
              </a:ext>
            </a:extLst>
          </p:cNvPr>
          <p:cNvSpPr txBox="1"/>
          <p:nvPr/>
        </p:nvSpPr>
        <p:spPr>
          <a:xfrm>
            <a:off x="560425" y="5280507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Significant difference observed in all the parameters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653EA7-8B81-3548-A5B9-2C8433EDC116}"/>
              </a:ext>
            </a:extLst>
          </p:cNvPr>
          <p:cNvSpPr txBox="1"/>
          <p:nvPr/>
        </p:nvSpPr>
        <p:spPr>
          <a:xfrm>
            <a:off x="6633195" y="5280508"/>
            <a:ext cx="4942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47474"/>
                </a:solidFill>
              </a:rPr>
              <a:t>No difference observed in all the parameters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8DC70D7-7895-5E91-F113-E201DA8A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00" y="1864028"/>
            <a:ext cx="5840464" cy="3455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5C38FB1-97D0-BC81-A86D-A8198E22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524" y="1899399"/>
            <a:ext cx="5650676" cy="336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78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Corrective Torque Graph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6268FAA-A5D1-FD75-3FE7-A05013F73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814" y="1228019"/>
            <a:ext cx="8600365" cy="440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FAA3AF-4AF5-D1B0-8332-8AF0875CA961}"/>
              </a:ext>
            </a:extLst>
          </p:cNvPr>
          <p:cNvSpPr/>
          <p:nvPr/>
        </p:nvSpPr>
        <p:spPr>
          <a:xfrm>
            <a:off x="4880837" y="1672626"/>
            <a:ext cx="793288" cy="429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30E0E47-B3F9-C90D-8673-38D231BFE3B6}"/>
              </a:ext>
            </a:extLst>
          </p:cNvPr>
          <p:cNvSpPr/>
          <p:nvPr/>
        </p:nvSpPr>
        <p:spPr>
          <a:xfrm>
            <a:off x="5976905" y="1737965"/>
            <a:ext cx="1380683" cy="612648"/>
          </a:xfrm>
          <a:prstGeom prst="wedgeRoundRectCallout">
            <a:avLst>
              <a:gd name="adj1" fmla="val -96487"/>
              <a:gd name="adj2" fmla="val -2250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Rear right and Front right torques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5F68F4-C748-5347-2708-DCA8356788A1}"/>
              </a:ext>
            </a:extLst>
          </p:cNvPr>
          <p:cNvSpPr/>
          <p:nvPr/>
        </p:nvSpPr>
        <p:spPr>
          <a:xfrm>
            <a:off x="4880837" y="4755425"/>
            <a:ext cx="793288" cy="4299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2E2995E-D7CC-55AE-D277-3F14AD50D3E8}"/>
              </a:ext>
            </a:extLst>
          </p:cNvPr>
          <p:cNvSpPr/>
          <p:nvPr/>
        </p:nvSpPr>
        <p:spPr>
          <a:xfrm>
            <a:off x="5976905" y="4300506"/>
            <a:ext cx="1380683" cy="612648"/>
          </a:xfrm>
          <a:prstGeom prst="wedgeRoundRectCallout">
            <a:avLst>
              <a:gd name="adj1" fmla="val -97802"/>
              <a:gd name="adj2" fmla="val 72385"/>
              <a:gd name="adj3" fmla="val 16667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Rear left and </a:t>
            </a:r>
          </a:p>
          <a:p>
            <a:pPr algn="ctr"/>
            <a:r>
              <a:rPr lang="en-US" sz="1000" dirty="0"/>
              <a:t>Rear right torques</a:t>
            </a:r>
          </a:p>
        </p:txBody>
      </p:sp>
    </p:spTree>
    <p:extLst>
      <p:ext uri="{BB962C8B-B14F-4D97-AF65-F5344CB8AC3E}">
        <p14:creationId xmlns:p14="http://schemas.microsoft.com/office/powerpoint/2010/main" val="42952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weighting matrices were tuned to the optimum values to achieve reasonable corrective moment and individual wheel motor torques.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comparison graphs showed a significant improvement in oversteer and marginal improvement in understeer conditions of the control system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corrective torque commands also worked as expected in following the steer angle input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r>
              <a:rPr lang="en-US" sz="1400" b="1" dirty="0"/>
              <a:t>Model Upscaling for better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control system performance could be improved by choosing a higher DOF vehicle model and a non-linear tire model thereby providing leverage to the controller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Another potential inclusion could be to carry out the maneuver simulations in different friction surfaces (Wet Asphalt, Wet basalt, Ice etc.) by monitoring friction co-efficient during the course of the simulation.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0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References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r>
              <a:rPr lang="en-US" sz="1200" dirty="0"/>
              <a:t>[1] Karogal, I. and Ayalew, B., "Independent Torque Distribution Strategies for Vehicle Stability Control," SAE Technical Paper 2009-01-0456, 2009, https://doi.org/10.4271/2009-01-0456</a:t>
            </a:r>
          </a:p>
          <a:p>
            <a:r>
              <a:rPr lang="en-US" sz="1200" dirty="0"/>
              <a:t>[2] Gao F, Zhao F, Zhang Y. Research on Yaw Stability Control Strategy for Distributed Drive Electric Trucks. Sensors (Basel). 2023 Aug 17;23(16):7222. doi: 10.3390/s23167222. PMID:</a:t>
            </a:r>
          </a:p>
          <a:p>
            <a:r>
              <a:rPr lang="en-US" sz="1200" dirty="0"/>
              <a:t>37631758; PMCID: PMC10459129.</a:t>
            </a:r>
          </a:p>
          <a:p>
            <a:r>
              <a:rPr lang="en-US" sz="1200" dirty="0"/>
              <a:t>[3] L. Zhai, C. Wang, Y. Hou and C. Liu, "MPC-Based Integrated Control of Trajectory Tracking and Handling Stability for Intelligent Driving Vehicle Driven by Four Hub Motor," in IEEE Transactions on Vehicular Technology, vol. 71, no. 3, pp. 2668-2680, March 2022, doi: 10.1109/TVT.2022.3140240.</a:t>
            </a:r>
          </a:p>
          <a:p>
            <a:r>
              <a:rPr lang="en-US" sz="1200" dirty="0"/>
              <a:t>[4] Liu, J., Weng, H., Hu, Y. et al. Driver-in-the-Loop Handling Stability Control of 4WID-EV. Int.J Automot. Technol. 23, 345–356 (2022). https://doi.org/10.1007/s12239-022-0032-z</a:t>
            </a:r>
          </a:p>
          <a:p>
            <a:r>
              <a:rPr lang="en-US" sz="1200" dirty="0"/>
              <a:t>[5] Han, Zhongliang &amp; Xu, Nan &amp; Chen, Hong &amp; Huang, Yanjun &amp; Zhao, Bin, 2018. "Energy-efficient control of electric vehicles based on linear quadratic regulator and phase plane analysis," Applied Energy, Elsevier, vol. 213(C), pages 639-657</a:t>
            </a:r>
          </a:p>
          <a:p>
            <a:r>
              <a:rPr lang="en-US" sz="1200" dirty="0"/>
              <a:t>[6] Peng, B. , Zhang, H. and Zhao, P. (2017) Research on the Stability Control Strategy of Four-Wheel Independent Driving Electric Vehicle. Engineering, 9, 338-350. doi: 10.4236/eng.2017.93018.</a:t>
            </a:r>
          </a:p>
          <a:p>
            <a:r>
              <a:rPr lang="en-US" sz="1200" dirty="0"/>
              <a:t>[7] Hou R, Zhai L, Sun T. Steering Stability Control for a Four Hub-Motor Independent-Drive Electric Vehicle with Varying Adhesion Coefficient. Energies. 2018; 11(9):2438. https://doi.org/10.3390/en11092438</a:t>
            </a:r>
          </a:p>
          <a:p>
            <a:r>
              <a:rPr lang="en-US" sz="1200" dirty="0"/>
              <a:t>[8] E. Esmailzadeh, G.R. Vossoughi &amp; A. Goodarzi (2001) Dynamic Modeling and Analysis of a Four Motorized Wheels Electric Vehicle, Vehicle System Dynamics, 35:3, 163-194,DOI: 10.1076/vesd.35.3.163.2047</a:t>
            </a:r>
          </a:p>
          <a:p>
            <a:endParaRPr lang="en-US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References (Contd.)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r>
              <a:rPr lang="en-US" sz="1200" dirty="0"/>
              <a:t>[9] Asperti M, Vignati M, Sabbioni E. On Torque Vectoring Control: Review and Comparison of State-of-the-Art Approaches. Machines.2024;12(3):160. https://doi.org/10.3390/machines12030160</a:t>
            </a:r>
          </a:p>
          <a:p>
            <a:r>
              <a:rPr lang="en-US" sz="1200" dirty="0"/>
              <a:t>[10] Ben Gallup, “Sliding Mode Control: A Comparison of Sliding Surface Approach Dynamics”</a:t>
            </a:r>
          </a:p>
          <a:p>
            <a:r>
              <a:rPr lang="en-US" sz="1200" dirty="0"/>
              <a:t>[11] Zhai, L., Wang, C., Zhang, X., Hou, R., Mok, Y.M., Hou, Y.: Handling stability control strategy for four-wheel hub motor-driven vehicle based on adaptive control for road adhesion. IET Intell. Transp. Syst. 16, 586–601 (2022). https://doi.org/10.1049/itr2.12159</a:t>
            </a:r>
          </a:p>
          <a:p>
            <a:r>
              <a:rPr lang="en-US" sz="1200" dirty="0"/>
              <a:t>[12] Rajamani, Rajesh. Vehicle Dynamics and Control. Springer, 2005.</a:t>
            </a:r>
          </a:p>
          <a:p>
            <a:r>
              <a:rPr lang="en-US" sz="1200" dirty="0"/>
              <a:t>[13] Genta, Giancarlo. Motor Vehicle Dynamics: Modeling and Simulation. April 1997.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38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122" y="2783946"/>
            <a:ext cx="2687752" cy="1290108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7202" y="4138375"/>
            <a:ext cx="4312216" cy="469102"/>
          </a:xfrm>
        </p:spPr>
        <p:txBody>
          <a:bodyPr/>
          <a:lstStyle/>
          <a:p>
            <a:r>
              <a:rPr lang="en-US" dirty="0"/>
              <a:t>…Open to questions and suggestions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June 23,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0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Objective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Optimal Control-Allocation: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Utilize techniques like LQR, MPC</a:t>
            </a:r>
            <a:r>
              <a:rPr lang="en-US" sz="1400" kern="0" dirty="0"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Sliding Mode for precise torque distribution.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 System Architecture: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Integrated/Hierarchical architecture for efficient torque management.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Control Strategy: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Fix variables for dynamic torque adjustment and stability enhancement.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Torque Distribution Layer: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Implement real-time torque optimization for improved stability.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Allocation Strategy: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Use techniques like PID, Quadratic Programming for optimal torque allocation.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Simulation Studies: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Evaluate in MATLAB, Simulink, and CARSIM for diverse maneuvers.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Stability Assessment: 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Measure performance across maneuvers to validate improvements.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1400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Publication:</a:t>
            </a: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Share findings in academic forums to contribute to vehicle dynamics control.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9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Literature Review (Consolidated)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7" y="1251224"/>
            <a:ext cx="10933641" cy="4714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Gao F, Zhao F, Zhang Y. Research on Yaw Stability Control Strategy for Distributed Drive Electric Trucks. Sensors (Basel). 2023 Aug 17;23(16):7222. doi: 10.3390/s23167222. PMID: 37631758; PMCID: PMC10459129.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Karogal, I. and Ayalew, B., "Independent Torque Distribution Strategies for Vehicle Stability Control," SAE Technical Paper 2009-01-0456, 2009, </a:t>
            </a:r>
            <a:r>
              <a:rPr lang="en-US" sz="1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https://doi.org/10.4271/2009-01-0456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Zhai, L., Wang, C., Zhang, X., Hou, R., Mok, Y.M., Hou, Y.: Handling stability control strategy for four-wheel hub motor-driven vehicle based on adaptive control for road adhesion. IET </a:t>
            </a:r>
            <a:r>
              <a:rPr lang="en-US" sz="1400" dirty="0" err="1"/>
              <a:t>Intell</a:t>
            </a:r>
            <a:r>
              <a:rPr lang="en-US" sz="1400" dirty="0"/>
              <a:t>. Transp. Syst. 16, 586–601 (2022). </a:t>
            </a:r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https://doi.org/10.1049/itr2.12159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Hou R, Zhai L, Sun T. Steering Stability Control for a Four Hub-Motor Independent-Drive Electric Vehicle with Varying Adhesion Coefficient. Energies. 2018; 11(9):2438. </a:t>
            </a:r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https://doi.org/10.3390/en11092438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Peng, B. , Zhang, H. and Zhao, P. (2017) Research on the Stability Control Strategy of Four-Wheel Independent Driving Electric Vehicle. Engineering, 9, 338-350. doi: 10.4236/eng.2017.93018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Liu, J., Weng, H., Hu, Y. et al. Driver-in-the-Loop Handling Stability Control of 4WID-EV. </a:t>
            </a:r>
            <a:r>
              <a:rPr lang="en-US" sz="1400" dirty="0" err="1"/>
              <a:t>Int.J</a:t>
            </a:r>
            <a:r>
              <a:rPr lang="en-US" sz="1400" dirty="0"/>
              <a:t> </a:t>
            </a:r>
            <a:r>
              <a:rPr lang="en-US" sz="1400" dirty="0" err="1"/>
              <a:t>Automot</a:t>
            </a:r>
            <a:r>
              <a:rPr lang="en-US" sz="1400" dirty="0"/>
              <a:t>. Technol. 23, 345–356 (2022). </a:t>
            </a:r>
            <a:r>
              <a:rPr lang="en-US" sz="14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https://doi.org/10.1007/s12239-022-0032-z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L. Zhai, C. Wang, Y. Hou and C. Liu, "MPC-Based Integrated Control of Trajectory Tracking and Handling Stability for Intelligent Driving Vehicle Driven by Four Hub Motor," in IEEE Transactions on Vehicular Technology, vol. 71, no. 3, pp. 2668-2680, March 2022, doi: 10.1109/TVT.2022.3140240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0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Methodology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Direct Yaw Moment Control (DYC) strategy is adopted.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Hierarchical control system with upper and lower controllers, alongside a speed controller.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Actual vehicle modeled with a 2-degree-of-freedom (2-DOF) approach.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Error states compared for body slip angle, yaw rate, lateral acceleration, and speed.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Speed controller operates using PID control with speed error as input and traction force as output.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Upper controller corrects yaw moment based on errors in yaw rate, body slip angle, and lateral acceleration.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Lower-level controller allocates corrective torque to wheels based on inputs from PID and upper controller.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2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Overall System Model (Updated)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3E264-F2A9-5B0C-0668-87C5CC822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459" y="1202209"/>
            <a:ext cx="4987082" cy="4453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54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Assumptions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The vehicle is front wheel steered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The steer angle on the left and right wheels are identical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Vehicle is a rigid body and no-load transfer due to the suspension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Linear tire model for lateral force considerations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Body slip and steer angles are assumed to be small for approximations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Road surface is flat and without any banking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All maneuvers are performed at constant speed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Vehicle Dynamics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22769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Vehicle model is taken as a simple 2-DOF system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Yaw rate and Body slip angle are the states and steer angle is the input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Outputs from this model include yaw rate, body slip angle, lateral acceleration, longitudinal speed, position in X and Y axes w.r.t inertial frame of reference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dirty="0"/>
              <a:t>Weight transfer along the longitudinal and lateral axes is considered due to vehicle cornering</a:t>
            </a:r>
          </a:p>
          <a:p>
            <a:r>
              <a:rPr lang="en-US" sz="1400" dirty="0"/>
              <a:t>The equations governing the system are as follows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F5F487-A80C-B058-D145-F303C0DEC1A4}"/>
              </a:ext>
            </a:extLst>
          </p:cNvPr>
          <p:cNvGrpSpPr/>
          <p:nvPr/>
        </p:nvGrpSpPr>
        <p:grpSpPr>
          <a:xfrm>
            <a:off x="2863686" y="3429000"/>
            <a:ext cx="5935143" cy="1135694"/>
            <a:chOff x="2209678" y="3999480"/>
            <a:chExt cx="7772633" cy="1716145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162503FE-EC62-2385-2DBE-D2119E012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678" y="3999480"/>
              <a:ext cx="7772633" cy="61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2487FEF-CCB1-519E-87FA-A4A5A45EB9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1579" y="5104008"/>
              <a:ext cx="7268833" cy="611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840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926C24-6E79-984A-79B7-A1DF0AE9E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635898"/>
            <a:ext cx="10933641" cy="551005"/>
          </a:xfrm>
        </p:spPr>
        <p:txBody>
          <a:bodyPr/>
          <a:lstStyle/>
          <a:p>
            <a:r>
              <a:rPr lang="en-US" sz="2000" b="1" dirty="0"/>
              <a:t>Reference Vehicle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69DFDF-64FA-FEAF-1565-1105CFBB7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78" y="1404907"/>
            <a:ext cx="10933641" cy="471409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effectLst/>
                <a:latin typeface="Trebuchet MS (Headings)"/>
                <a:ea typeface="Times New Roman" panose="02020603050405020304" pitchFamily="18" charset="0"/>
                <a:cs typeface="Times New Roman" panose="02020603050405020304" pitchFamily="18" charset="0"/>
              </a:rPr>
              <a:t>The steady state gain values of the 2-DOF model are taken as the desired values for computing errors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1400" kern="0" dirty="0">
                <a:latin typeface="Trebuchet MS (Headings)"/>
                <a:cs typeface="Times New Roman" panose="02020603050405020304" pitchFamily="18" charset="0"/>
              </a:rPr>
              <a:t>The upper and lower bounds are set according to the friction limit and non-linear behavior of the 2-DOF bicycle model</a:t>
            </a: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44A69-F900-F019-19AC-0EDF0865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March 25,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3A2E2-5A5D-F081-A5C7-6C56EB72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AD7CA5F-1AF0-EC8E-C9F7-8AC62D45E7A7}"/>
              </a:ext>
            </a:extLst>
          </p:cNvPr>
          <p:cNvGrpSpPr/>
          <p:nvPr/>
        </p:nvGrpSpPr>
        <p:grpSpPr>
          <a:xfrm>
            <a:off x="2823998" y="2617005"/>
            <a:ext cx="7055213" cy="2224707"/>
            <a:chOff x="2727659" y="3513235"/>
            <a:chExt cx="7055213" cy="222470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BEB268B-210B-2819-7541-786D8DD85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8573" y="3513235"/>
              <a:ext cx="3302170" cy="103510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78208F-D526-0F63-4AA4-5DDF92984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27659" y="4766342"/>
              <a:ext cx="7055213" cy="9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189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41829d9-305b-4af6-8494-753a2a44d293" xsi:nil="true"/>
    <lcf76f155ced4ddcb4097134ff3c332f xmlns="f41829d9-305b-4af6-8494-753a2a44d293">
      <Terms xmlns="http://schemas.microsoft.com/office/infopath/2007/PartnerControls"/>
    </lcf76f155ced4ddcb4097134ff3c332f>
    <TaxCatchAll xmlns="74a92416-d9ca-4b07-a40e-6415e67b2c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91A5A01BBC429E51CC1BBEA8DA61" ma:contentTypeVersion="13" ma:contentTypeDescription="Create a new document." ma:contentTypeScope="" ma:versionID="0fb066b07a887f42b14d46d6f236bcb3">
  <xsd:schema xmlns:xsd="http://www.w3.org/2001/XMLSchema" xmlns:xs="http://www.w3.org/2001/XMLSchema" xmlns:p="http://schemas.microsoft.com/office/2006/metadata/properties" xmlns:ns2="f41829d9-305b-4af6-8494-753a2a44d293" xmlns:ns3="74a92416-d9ca-4b07-a40e-6415e67b2c58" targetNamespace="http://schemas.microsoft.com/office/2006/metadata/properties" ma:root="true" ma:fieldsID="8415ddb322a54294af1c6f85b8a12297" ns2:_="" ns3:_="">
    <xsd:import namespace="f41829d9-305b-4af6-8494-753a2a44d293"/>
    <xsd:import namespace="74a92416-d9ca-4b07-a40e-6415e67b2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829d9-305b-4af6-8494-753a2a44d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92416-d9ca-4b07-a40e-6415e67b2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72ad27e-5889-4279-bc4c-304d453106fb}" ma:internalName="TaxCatchAll" ma:showField="CatchAllData" ma:web="74a92416-d9ca-4b07-a40e-6415e67b2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BD009-5166-4D59-AABC-6785392F4B1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41829d9-305b-4af6-8494-753a2a44d293"/>
    <ds:schemaRef ds:uri="74a92416-d9ca-4b07-a40e-6415e67b2c5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AD5B590-BA3B-4525-8BB6-4ED373604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829d9-305b-4af6-8494-753a2a44d293"/>
    <ds:schemaRef ds:uri="74a92416-d9ca-4b07-a40e-6415e67b2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5253</TotalTime>
  <Words>2155</Words>
  <Application>Microsoft Office PowerPoint</Application>
  <PresentationFormat>Widescreen</PresentationFormat>
  <Paragraphs>211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Times New Roman</vt:lpstr>
      <vt:lpstr>Trebuchet MS</vt:lpstr>
      <vt:lpstr>Trebuchet MS (Headings)</vt:lpstr>
      <vt:lpstr>Wingdings</vt:lpstr>
      <vt:lpstr>Wingdings 2</vt:lpstr>
      <vt:lpstr>Wingdings 3</vt:lpstr>
      <vt:lpstr>ARMLab CU-ICAR</vt:lpstr>
      <vt:lpstr>Vehicle Stability Control with Independent Hub/Wheel Drive System using optimal control-allocation based torque distribution</vt:lpstr>
      <vt:lpstr>Phase – I (Recap)</vt:lpstr>
      <vt:lpstr>Objective</vt:lpstr>
      <vt:lpstr>Literature Review (Consolidated)</vt:lpstr>
      <vt:lpstr>Methodology</vt:lpstr>
      <vt:lpstr>Overall System Model (Updated)</vt:lpstr>
      <vt:lpstr>Assumptions</vt:lpstr>
      <vt:lpstr>Vehicle Dynamics Model</vt:lpstr>
      <vt:lpstr>Reference Vehicle Model</vt:lpstr>
      <vt:lpstr>Upper-Level Control Design</vt:lpstr>
      <vt:lpstr>Lower-level Control Design</vt:lpstr>
      <vt:lpstr>Phase – II</vt:lpstr>
      <vt:lpstr>Upper-Level Control Design</vt:lpstr>
      <vt:lpstr>Lower-level Control Design (Contd.)</vt:lpstr>
      <vt:lpstr>Simulink Model</vt:lpstr>
      <vt:lpstr>Results - Maneuvers and Comparison</vt:lpstr>
      <vt:lpstr>Sine with Dwell</vt:lpstr>
      <vt:lpstr>Fishhook maneuver</vt:lpstr>
      <vt:lpstr>J-Turn</vt:lpstr>
      <vt:lpstr>Double lane change maneuver</vt:lpstr>
      <vt:lpstr>Corrective Torque Graph</vt:lpstr>
      <vt:lpstr>Conclusion</vt:lpstr>
      <vt:lpstr>References</vt:lpstr>
      <vt:lpstr>References (Contd.)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Samak</dc:creator>
  <cp:lastModifiedBy>Ashwin Kumar Rangarajan</cp:lastModifiedBy>
  <cp:revision>451</cp:revision>
  <dcterms:created xsi:type="dcterms:W3CDTF">2020-04-29T07:35:04Z</dcterms:created>
  <dcterms:modified xsi:type="dcterms:W3CDTF">2025-06-24T01:24:29Z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0x0101005BAD91A5A01BBC429E51CC1BBEA8DA61</vt:lpwstr>
  </property>
  <property fmtid="{D5CDD505-2E9C-101B-9397-08002B2CF9AE}" pid="3" name="MediaServiceImageTags">
    <vt:lpwstr/>
  </property>
  <property fmtid="{D5CDD505-2E9C-101B-9397-08002B2CF9AE}" pid="4" name="Order">
    <vt:lpwstr>45000.0000000000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