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0" r:id="rId16"/>
    <p:sldId id="271" r:id="rId17"/>
    <p:sldId id="281" r:id="rId18"/>
    <p:sldId id="272" r:id="rId19"/>
    <p:sldId id="289" r:id="rId20"/>
    <p:sldId id="283" r:id="rId21"/>
    <p:sldId id="284" r:id="rId22"/>
    <p:sldId id="285" r:id="rId23"/>
    <p:sldId id="287" r:id="rId24"/>
    <p:sldId id="286" r:id="rId25"/>
    <p:sldId id="288" r:id="rId26"/>
    <p:sldId id="273" r:id="rId27"/>
    <p:sldId id="275" r:id="rId28"/>
    <p:sldId id="276" r:id="rId29"/>
    <p:sldId id="277" r:id="rId30"/>
    <p:sldId id="28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2B8E2A-C541-49D7-8E4B-CE6F4DCAE10E}" type="datetimeFigureOut">
              <a:rPr lang="en-US" smtClean="0"/>
              <a:t>6/8/2025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ED3A93-00F5-424C-B7CE-96E48E2F6F2C}" type="slidenum">
              <a:rPr lang="en-US" smtClean="0"/>
              <a:t>‹#›</a:t>
            </a:fld>
            <a:endParaRPr lang="en-US"/>
          </a:p>
        </p:txBody>
      </p:sp>
    </p:spTree>
    <p:extLst>
      <p:ext uri="{BB962C8B-B14F-4D97-AF65-F5344CB8AC3E}">
        <p14:creationId xmlns:p14="http://schemas.microsoft.com/office/powerpoint/2010/main" val="1472334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example where being employee-oriented should be a must-have characteristic of HRM is when an employee is consistently late for work. Then, it isn’t time to walk up to them and hand them a warning letter. Instead, investigate what’s going on in their lives that you could help with.</a:t>
            </a:r>
            <a:endParaRPr lang="en-US" dirty="0"/>
          </a:p>
        </p:txBody>
      </p:sp>
      <p:sp>
        <p:nvSpPr>
          <p:cNvPr id="4" name="Slide Number Placeholder 3"/>
          <p:cNvSpPr>
            <a:spLocks noGrp="1"/>
          </p:cNvSpPr>
          <p:nvPr>
            <p:ph type="sldNum" sz="quarter" idx="10"/>
          </p:nvPr>
        </p:nvSpPr>
        <p:spPr/>
        <p:txBody>
          <a:bodyPr/>
          <a:lstStyle/>
          <a:p>
            <a:fld id="{F408B616-292C-4850-AE96-E1965667A485}" type="slidenum">
              <a:rPr lang="en-US" smtClean="0"/>
              <a:t>28</a:t>
            </a:fld>
            <a:endParaRPr lang="en-US"/>
          </a:p>
        </p:txBody>
      </p:sp>
    </p:spTree>
    <p:extLst>
      <p:ext uri="{BB962C8B-B14F-4D97-AF65-F5344CB8AC3E}">
        <p14:creationId xmlns:p14="http://schemas.microsoft.com/office/powerpoint/2010/main" val="1483039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4024" y="2404531"/>
            <a:ext cx="9429519" cy="1646302"/>
          </a:xfrm>
        </p:spPr>
        <p:txBody>
          <a:bodyPr/>
          <a:lstStyle/>
          <a:p>
            <a:r>
              <a:rPr lang="en-US" dirty="0"/>
              <a:t>Understanding Firm-Specific Environment</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34919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905347"/>
          </a:xfrm>
        </p:spPr>
        <p:txBody>
          <a:bodyPr/>
          <a:lstStyle/>
          <a:p>
            <a:r>
              <a:rPr lang="en-US" dirty="0"/>
              <a:t>Importance of Organization Culture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633" y="1115587"/>
            <a:ext cx="11374178" cy="4579042"/>
          </a:xfrm>
        </p:spPr>
      </p:pic>
    </p:spTree>
    <p:extLst>
      <p:ext uri="{BB962C8B-B14F-4D97-AF65-F5344CB8AC3E}">
        <p14:creationId xmlns:p14="http://schemas.microsoft.com/office/powerpoint/2010/main" val="3725011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78154" cy="1320800"/>
          </a:xfrm>
        </p:spPr>
        <p:txBody>
          <a:bodyPr>
            <a:normAutofit/>
          </a:bodyPr>
          <a:lstStyle/>
          <a:p>
            <a:r>
              <a:rPr lang="en-US" dirty="0"/>
              <a:t>Role of culture in shaping employee behavior and organizational performance</a:t>
            </a:r>
          </a:p>
        </p:txBody>
      </p:sp>
      <p:sp>
        <p:nvSpPr>
          <p:cNvPr id="3" name="Content Placeholder 2"/>
          <p:cNvSpPr>
            <a:spLocks noGrp="1"/>
          </p:cNvSpPr>
          <p:nvPr>
            <p:ph idx="1"/>
          </p:nvPr>
        </p:nvSpPr>
        <p:spPr>
          <a:xfrm>
            <a:off x="-1" y="1237136"/>
            <a:ext cx="11669917" cy="5552963"/>
          </a:xfrm>
        </p:spPr>
        <p:txBody>
          <a:bodyPr/>
          <a:lstStyle/>
          <a:p>
            <a:pPr algn="just"/>
            <a:r>
              <a:rPr lang="en-US" sz="2000" b="1" dirty="0"/>
              <a:t>Shaping Attitudes and Values</a:t>
            </a:r>
            <a:r>
              <a:rPr lang="en-US" sz="2000" dirty="0"/>
              <a:t>: Organizational culture is a powerful determinant of employee attitudes and values. Shared experiences, rituals, and interactions within the organization help employees internalize its values and norms. For instance, a culture that emphasizes innovation and risk-taking can cultivate employees who are more open to new ideas and willing to take calculated risks, thereby driving business growth. </a:t>
            </a:r>
          </a:p>
          <a:p>
            <a:pPr algn="just"/>
            <a:r>
              <a:rPr lang="en-US" sz="2000" b="1" dirty="0"/>
              <a:t>Establishing Behavioral Expectations</a:t>
            </a:r>
            <a:r>
              <a:rPr lang="en-US" sz="2000" dirty="0"/>
              <a:t>: Organizational culture sets clear behavioral expectations. It defines what behaviors are acceptable and what aren't. In a culture that values customer-centricity, for example, employees are expected to prioritize customer satisfaction. This alignment of expectations with the culture standardizes behavior across the organization.</a:t>
            </a:r>
          </a:p>
          <a:p>
            <a:pPr algn="just"/>
            <a:r>
              <a:rPr lang="en-US" sz="2000" b="1" dirty="0"/>
              <a:t>Encouraging Collaboration and Teamwork</a:t>
            </a:r>
            <a:r>
              <a:rPr lang="en-US" sz="2000" dirty="0"/>
              <a:t>: Some organizational cultures promote collaboration and teamwork. In these environments, employees are more likely to work together, share knowledge, and support each other, positively impacting productivity and project outcomes.</a:t>
            </a:r>
          </a:p>
          <a:p>
            <a:pPr algn="just"/>
            <a:r>
              <a:rPr lang="en-US" sz="2000" b="1" dirty="0"/>
              <a:t>Nurturing Leadership Styles</a:t>
            </a:r>
            <a:r>
              <a:rPr lang="en-US" sz="2000" dirty="0"/>
              <a:t>: Organizational culture also influences leadership styles within a company. Leaders often reflect and reinforce the cultural values, serving as role models for employees. For example, a culture that values transparency and open communication is likely to foster leaders who exhibit these traits, subsequently influencing employee behavior.</a:t>
            </a:r>
          </a:p>
          <a:p>
            <a:endParaRPr lang="en-US" dirty="0"/>
          </a:p>
          <a:p>
            <a:pPr algn="just"/>
            <a:endParaRPr lang="en-US" dirty="0"/>
          </a:p>
        </p:txBody>
      </p:sp>
    </p:spTree>
    <p:extLst>
      <p:ext uri="{BB962C8B-B14F-4D97-AF65-F5344CB8AC3E}">
        <p14:creationId xmlns:p14="http://schemas.microsoft.com/office/powerpoint/2010/main" val="3645162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78154" cy="1320800"/>
          </a:xfrm>
        </p:spPr>
        <p:txBody>
          <a:bodyPr>
            <a:normAutofit/>
          </a:bodyPr>
          <a:lstStyle/>
          <a:p>
            <a:r>
              <a:rPr lang="en-US" dirty="0" err="1"/>
              <a:t>Contd</a:t>
            </a:r>
            <a:r>
              <a:rPr lang="en-US" dirty="0"/>
              <a:t>…</a:t>
            </a:r>
          </a:p>
        </p:txBody>
      </p:sp>
      <p:sp>
        <p:nvSpPr>
          <p:cNvPr id="3" name="Content Placeholder 2"/>
          <p:cNvSpPr>
            <a:spLocks noGrp="1"/>
          </p:cNvSpPr>
          <p:nvPr>
            <p:ph idx="1"/>
          </p:nvPr>
        </p:nvSpPr>
        <p:spPr>
          <a:xfrm>
            <a:off x="0" y="660400"/>
            <a:ext cx="11669917" cy="5552963"/>
          </a:xfrm>
        </p:spPr>
        <p:txBody>
          <a:bodyPr/>
          <a:lstStyle/>
          <a:p>
            <a:pPr algn="just"/>
            <a:r>
              <a:rPr lang="en-US" sz="2000" b="1" dirty="0"/>
              <a:t>Impact on Business Outcomes</a:t>
            </a:r>
            <a:r>
              <a:rPr lang="en-US" sz="2000" dirty="0"/>
              <a:t>: The influence of organizational culture on employee behavior significantly shapes broader business outcomes. This part explores how employee behaviors, shaped by organizational culture, translate into tangible results for the organization.</a:t>
            </a:r>
          </a:p>
          <a:p>
            <a:pPr algn="just"/>
            <a:r>
              <a:rPr lang="en-US" sz="2000" b="1" dirty="0"/>
              <a:t>Employee Retention</a:t>
            </a:r>
            <a:r>
              <a:rPr lang="en-US" sz="2000" dirty="0"/>
              <a:t>: A culture that aligns with employees' values and offers a positive work environment can significantly reduce turnover rates. When employees feel a strong cultural fit, they are more inclined to stay with the company long-term, thereby reducing recruitment and training costs and preserving institutional knowledge.</a:t>
            </a:r>
          </a:p>
          <a:p>
            <a:pPr algn="just"/>
            <a:r>
              <a:rPr lang="en-US" sz="2000" b="1" dirty="0"/>
              <a:t>Customer Satisfaction</a:t>
            </a:r>
            <a:r>
              <a:rPr lang="en-US" sz="2000" dirty="0"/>
              <a:t>: The impact of culture on employee behavior often extends to customer interactions. A culture that prioritizes customer-centricity and exceptional service typically results in higher levels of customer satisfaction. Satisfied customers are more likely to become loyal, repeat customers and brand advocates.</a:t>
            </a:r>
          </a:p>
          <a:p>
            <a:pPr algn="just"/>
            <a:r>
              <a:rPr lang="en-US" sz="2000" b="1" dirty="0"/>
              <a:t>Encouraging Collaboration and Teamwork</a:t>
            </a:r>
            <a:r>
              <a:rPr lang="en-US" sz="2000" dirty="0"/>
              <a:t>: Some organizational cultures promote collaboration and teamwork. In these environments, employees are more likely to work together, share knowledge, and support each other, positively impacting productivity and project outcomes.</a:t>
            </a:r>
          </a:p>
          <a:p>
            <a:endParaRPr lang="en-US" dirty="0"/>
          </a:p>
          <a:p>
            <a:endParaRPr lang="en-US" dirty="0"/>
          </a:p>
          <a:p>
            <a:pPr algn="just"/>
            <a:endParaRPr lang="en-US" dirty="0"/>
          </a:p>
        </p:txBody>
      </p:sp>
    </p:spTree>
    <p:extLst>
      <p:ext uri="{BB962C8B-B14F-4D97-AF65-F5344CB8AC3E}">
        <p14:creationId xmlns:p14="http://schemas.microsoft.com/office/powerpoint/2010/main" val="49039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24277"/>
          </a:xfrm>
        </p:spPr>
        <p:txBody>
          <a:bodyPr/>
          <a:lstStyle/>
          <a:p>
            <a:r>
              <a:rPr lang="en-US" dirty="0"/>
              <a:t>Cultural Alignment and Strategic Fit</a:t>
            </a:r>
          </a:p>
        </p:txBody>
      </p:sp>
      <p:sp>
        <p:nvSpPr>
          <p:cNvPr id="3" name="Content Placeholder 2"/>
          <p:cNvSpPr>
            <a:spLocks noGrp="1"/>
          </p:cNvSpPr>
          <p:nvPr>
            <p:ph idx="1"/>
          </p:nvPr>
        </p:nvSpPr>
        <p:spPr>
          <a:xfrm>
            <a:off x="0" y="724277"/>
            <a:ext cx="11072388" cy="5640309"/>
          </a:xfrm>
        </p:spPr>
        <p:txBody>
          <a:bodyPr>
            <a:normAutofit/>
          </a:bodyPr>
          <a:lstStyle/>
          <a:p>
            <a:pPr algn="just"/>
            <a:r>
              <a:rPr lang="en-US" sz="2000" b="1" dirty="0">
                <a:solidFill>
                  <a:srgbClr val="FF0000"/>
                </a:solidFill>
              </a:rPr>
              <a:t>Cultural Alignment: </a:t>
            </a:r>
            <a:r>
              <a:rPr lang="en-US" sz="2000" dirty="0"/>
              <a:t>Cultural/Strategic alignment is the degree to which the strategy, structure, culture, and resources are aligned with the vision, mission, and values of the organization. It means that the organization have a clear and coherent direction, and that everyone understands and supports it. Cultural alignment helps to create a shared purpose, foster collaboration, and enhance performance. It is the positioning organizational culture, values, and goals with its employees.</a:t>
            </a:r>
          </a:p>
          <a:p>
            <a:pPr algn="just"/>
            <a:r>
              <a:rPr lang="en-US" sz="2000" b="1" dirty="0">
                <a:solidFill>
                  <a:srgbClr val="FF0000"/>
                </a:solidFill>
              </a:rPr>
              <a:t>Strategic Fit: </a:t>
            </a:r>
            <a:r>
              <a:rPr lang="en-US" sz="2000" dirty="0"/>
              <a:t>Strategic fit is the degree to which the strategy, structure, culture, and resources are aligned with external environment. It means that the organizations have a good understanding of customers, competitors, suppliers, and other stakeholders, and that it can adapt and respond to their needs and expectations. Strategic fit helps to create a competitive advantage, foster innovation, and enhance resilience.</a:t>
            </a:r>
          </a:p>
        </p:txBody>
      </p:sp>
    </p:spTree>
    <p:extLst>
      <p:ext uri="{BB962C8B-B14F-4D97-AF65-F5344CB8AC3E}">
        <p14:creationId xmlns:p14="http://schemas.microsoft.com/office/powerpoint/2010/main" val="507726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832919"/>
          </a:xfrm>
        </p:spPr>
        <p:txBody>
          <a:bodyPr>
            <a:normAutofit fontScale="90000"/>
          </a:bodyPr>
          <a:lstStyle/>
          <a:p>
            <a:r>
              <a:rPr lang="en-US" b="1" dirty="0"/>
              <a:t>Why do they matter?</a:t>
            </a:r>
            <a:br>
              <a:rPr lang="en-US" b="1" dirty="0"/>
            </a:br>
            <a:endParaRPr lang="en-US" dirty="0"/>
          </a:p>
        </p:txBody>
      </p:sp>
      <p:sp>
        <p:nvSpPr>
          <p:cNvPr id="3" name="Content Placeholder 2"/>
          <p:cNvSpPr>
            <a:spLocks noGrp="1"/>
          </p:cNvSpPr>
          <p:nvPr>
            <p:ph idx="1"/>
          </p:nvPr>
        </p:nvSpPr>
        <p:spPr>
          <a:xfrm>
            <a:off x="0" y="832919"/>
            <a:ext cx="11271564" cy="3880773"/>
          </a:xfrm>
        </p:spPr>
        <p:txBody>
          <a:bodyPr/>
          <a:lstStyle/>
          <a:p>
            <a:pPr algn="just" fontAlgn="auto"/>
            <a:r>
              <a:rPr lang="en-US" sz="2400" dirty="0"/>
              <a:t>Strategic alignment and strategic fit are both essential for achieving strategic objectives and creating value for the stakeholders. However, they are not always easy to achieve or maintain, and they can sometimes conflict with each other. </a:t>
            </a:r>
          </a:p>
          <a:p>
            <a:pPr algn="just" fontAlgn="auto"/>
            <a:r>
              <a:rPr lang="en-US" sz="2400" dirty="0"/>
              <a:t>For example, a company may have a strong strategic alignment within organization, but the strategy may not fit well with the changing market conditions. Or, the company may have a good strategic fit with the external environment, but the internal alignment may be weak or inconsistent. These situations can create challenges and risks for your organization, such as losing focus, wasting resources, missing opportunities, or facing resistance.</a:t>
            </a:r>
          </a:p>
          <a:p>
            <a:endParaRPr lang="en-US" dirty="0"/>
          </a:p>
        </p:txBody>
      </p:sp>
    </p:spTree>
    <p:extLst>
      <p:ext uri="{BB962C8B-B14F-4D97-AF65-F5344CB8AC3E}">
        <p14:creationId xmlns:p14="http://schemas.microsoft.com/office/powerpoint/2010/main" val="3186517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832919"/>
          </a:xfrm>
        </p:spPr>
        <p:txBody>
          <a:bodyPr>
            <a:normAutofit fontScale="90000"/>
          </a:bodyPr>
          <a:lstStyle/>
          <a:p>
            <a:r>
              <a:rPr lang="en-US" b="1" dirty="0"/>
              <a:t>How do you balance them?</a:t>
            </a:r>
            <a:br>
              <a:rPr lang="en-US" b="1" dirty="0"/>
            </a:br>
            <a:endParaRPr lang="en-US" dirty="0"/>
          </a:p>
        </p:txBody>
      </p:sp>
      <p:sp>
        <p:nvSpPr>
          <p:cNvPr id="3" name="Content Placeholder 2"/>
          <p:cNvSpPr>
            <a:spLocks noGrp="1"/>
          </p:cNvSpPr>
          <p:nvPr>
            <p:ph idx="1"/>
          </p:nvPr>
        </p:nvSpPr>
        <p:spPr>
          <a:xfrm>
            <a:off x="0" y="832919"/>
            <a:ext cx="11271564" cy="5323437"/>
          </a:xfrm>
        </p:spPr>
        <p:txBody>
          <a:bodyPr>
            <a:normAutofit/>
          </a:bodyPr>
          <a:lstStyle/>
          <a:p>
            <a:pPr algn="just" fontAlgn="auto"/>
            <a:r>
              <a:rPr lang="en-US" sz="2400" dirty="0"/>
              <a:t>Balancing the cultural alignment and strategic fit is an ongoing process that requires monitoring, evaluation, and adjustment. </a:t>
            </a:r>
          </a:p>
          <a:p>
            <a:pPr algn="just" fontAlgn="auto"/>
            <a:r>
              <a:rPr lang="en-US" sz="2400" dirty="0"/>
              <a:t>The organization must be aware of the trade-offs and tensions that may arise between them, and find ways to resolve or mitigate them. To do this, the management should communicate their vision, mission, values, and strategy to internal and external stakeholders, and ask their feedback. </a:t>
            </a:r>
          </a:p>
          <a:p>
            <a:pPr algn="just" fontAlgn="auto"/>
            <a:r>
              <a:rPr lang="en-US" sz="2400" dirty="0"/>
              <a:t>Additionally, align the incentives, rewards, and recognition systems with the strategy and performance goals. Encourage a culture of learning, experimentation, and adaptation, and embrace change and uncertainty as opportunities for improvement and growth.</a:t>
            </a:r>
            <a:endParaRPr lang="en-US" dirty="0"/>
          </a:p>
        </p:txBody>
      </p:sp>
    </p:spTree>
    <p:extLst>
      <p:ext uri="{BB962C8B-B14F-4D97-AF65-F5344CB8AC3E}">
        <p14:creationId xmlns:p14="http://schemas.microsoft.com/office/powerpoint/2010/main" val="203703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a:t>Operations Management</a:t>
            </a:r>
          </a:p>
        </p:txBody>
      </p:sp>
      <p:sp>
        <p:nvSpPr>
          <p:cNvPr id="3" name="Content Placeholder 2"/>
          <p:cNvSpPr>
            <a:spLocks noGrp="1"/>
          </p:cNvSpPr>
          <p:nvPr>
            <p:ph idx="1"/>
          </p:nvPr>
        </p:nvSpPr>
        <p:spPr>
          <a:xfrm>
            <a:off x="0" y="730141"/>
            <a:ext cx="6083930" cy="6127859"/>
          </a:xfrm>
        </p:spPr>
        <p:txBody>
          <a:bodyPr/>
          <a:lstStyle/>
          <a:p>
            <a:pPr algn="just"/>
            <a:r>
              <a:rPr lang="en-US" dirty="0"/>
              <a:t>Operations management (OM) is the administration of business practices to create the highest level of efficiency possible within an organization. It is concerned with converting materials and labor into goods and services as efficiently as possible to maximize the profit of an organization.</a:t>
            </a:r>
          </a:p>
          <a:p>
            <a:pPr algn="just"/>
            <a:r>
              <a:rPr lang="en-US" dirty="0"/>
              <a:t>In other words, it is a field of business concerned with the administration of business practices to maximize efficiency within an organization.</a:t>
            </a:r>
          </a:p>
          <a:p>
            <a:pPr algn="just"/>
            <a:r>
              <a:rPr lang="en-US" dirty="0"/>
              <a:t>Operations management involves managing the operations and processes of an organization.</a:t>
            </a:r>
          </a:p>
          <a:p>
            <a:pPr algn="just"/>
            <a:r>
              <a:rPr lang="en-US" dirty="0"/>
              <a:t>Some of the functions performed by an operations manager include supply chain management, product design, forecasting, quality control, and delivery management.</a:t>
            </a:r>
          </a:p>
          <a:p>
            <a:pPr algn="just"/>
            <a:r>
              <a:rPr lang="en-US" dirty="0"/>
              <a:t>An operations manager must have excellent organizational, coordination, and people skills and must be tech-savvy.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931" y="955312"/>
            <a:ext cx="6108070" cy="5219151"/>
          </a:xfrm>
          <a:prstGeom prst="rect">
            <a:avLst/>
          </a:prstGeom>
        </p:spPr>
      </p:pic>
    </p:spTree>
    <p:extLst>
      <p:ext uri="{BB962C8B-B14F-4D97-AF65-F5344CB8AC3E}">
        <p14:creationId xmlns:p14="http://schemas.microsoft.com/office/powerpoint/2010/main" val="2953391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05" y="0"/>
            <a:ext cx="8596668" cy="1320800"/>
          </a:xfrm>
        </p:spPr>
        <p:txBody>
          <a:bodyPr/>
          <a:lstStyle/>
          <a:p>
            <a:r>
              <a:rPr lang="en-US" dirty="0"/>
              <a:t>Supply Chain and Logistics management</a:t>
            </a:r>
          </a:p>
        </p:txBody>
      </p:sp>
      <p:sp>
        <p:nvSpPr>
          <p:cNvPr id="3" name="Content Placeholder 2"/>
          <p:cNvSpPr>
            <a:spLocks noGrp="1"/>
          </p:cNvSpPr>
          <p:nvPr>
            <p:ph idx="1"/>
          </p:nvPr>
        </p:nvSpPr>
        <p:spPr>
          <a:xfrm>
            <a:off x="188446" y="920265"/>
            <a:ext cx="10005755" cy="5009755"/>
          </a:xfrm>
        </p:spPr>
        <p:txBody>
          <a:bodyPr>
            <a:normAutofit/>
          </a:bodyPr>
          <a:lstStyle/>
          <a:p>
            <a:pPr algn="just"/>
            <a:r>
              <a:rPr lang="en-US" sz="2800" dirty="0"/>
              <a:t>Supply Chain Management involves all the activities essential for production planning to delivery of final products to the customers.</a:t>
            </a:r>
          </a:p>
          <a:p>
            <a:pPr algn="just"/>
            <a:r>
              <a:rPr lang="en-US" sz="2800" dirty="0"/>
              <a:t>Logistics management includes all the activities of planning, implementation and control and storage of goods, services and related information</a:t>
            </a:r>
          </a:p>
        </p:txBody>
      </p:sp>
    </p:spTree>
    <p:extLst>
      <p:ext uri="{BB962C8B-B14F-4D97-AF65-F5344CB8AC3E}">
        <p14:creationId xmlns:p14="http://schemas.microsoft.com/office/powerpoint/2010/main" val="2661782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15224"/>
          </a:xfrm>
        </p:spPr>
        <p:txBody>
          <a:bodyPr/>
          <a:lstStyle/>
          <a:p>
            <a:r>
              <a:rPr lang="en-US" dirty="0"/>
              <a:t>Principles of Operations Management</a:t>
            </a:r>
          </a:p>
        </p:txBody>
      </p:sp>
      <p:sp>
        <p:nvSpPr>
          <p:cNvPr id="3" name="Content Placeholder 2"/>
          <p:cNvSpPr>
            <a:spLocks noGrp="1"/>
          </p:cNvSpPr>
          <p:nvPr>
            <p:ph idx="1"/>
          </p:nvPr>
        </p:nvSpPr>
        <p:spPr>
          <a:xfrm>
            <a:off x="-1" y="715224"/>
            <a:ext cx="11769505" cy="6074875"/>
          </a:xfrm>
        </p:spPr>
        <p:txBody>
          <a:bodyPr>
            <a:normAutofit fontScale="85000" lnSpcReduction="10000"/>
          </a:bodyPr>
          <a:lstStyle/>
          <a:p>
            <a:pPr algn="just"/>
            <a:r>
              <a:rPr lang="en-US" sz="2500" b="1" dirty="0"/>
              <a:t>Customer Focus</a:t>
            </a:r>
            <a:r>
              <a:rPr lang="en-US" sz="2500" dirty="0"/>
              <a:t>: Operations should be aligned with customer needs and preferences. Understanding customer requirements and delivering products or services that meet or exceed their expectations is essential.</a:t>
            </a:r>
          </a:p>
          <a:p>
            <a:pPr algn="just"/>
            <a:r>
              <a:rPr lang="en-US" sz="2500" b="1" dirty="0"/>
              <a:t>Continuous Improvement</a:t>
            </a:r>
            <a:r>
              <a:rPr lang="en-US" sz="2500" dirty="0"/>
              <a:t>: Emphasizing continuous improvement through techniques like Lean management, Six Sigma, or Total Quality Management (TQM) helps in identifying and eliminating inefficiencies, reducing waste, and enhancing overall performance.</a:t>
            </a:r>
          </a:p>
          <a:p>
            <a:pPr algn="just"/>
            <a:r>
              <a:rPr lang="en-US" sz="2500" b="1" dirty="0"/>
              <a:t>Efficiency</a:t>
            </a:r>
            <a:r>
              <a:rPr lang="en-US" sz="2500" dirty="0"/>
              <a:t>: Operations should strive to achieve maximum efficiency by optimizing resources such as labor, materials, equipment, and time. This involves streamlining processes, reducing bottlenecks, and minimizing unnecessary steps.</a:t>
            </a:r>
          </a:p>
          <a:p>
            <a:pPr algn="just"/>
            <a:r>
              <a:rPr lang="en-US" sz="2500" b="1" dirty="0"/>
              <a:t>Quality Management</a:t>
            </a:r>
            <a:r>
              <a:rPr lang="en-US" sz="2500" dirty="0"/>
              <a:t>: Ensuring high-quality products or services is paramount. Quality management involves establishing and maintaining quality standards, implementing quality control measures, and fostering a culture of quality throughout the organization.</a:t>
            </a:r>
          </a:p>
          <a:p>
            <a:pPr algn="just"/>
            <a:r>
              <a:rPr lang="en-US" sz="2500" b="1" dirty="0"/>
              <a:t>Flexibility and Adaptability</a:t>
            </a:r>
            <a:r>
              <a:rPr lang="en-US" sz="2500" dirty="0"/>
              <a:t>: Operations should be flexible and adaptable to changing market conditions, customer demands, and technological advancements. This requires agile processes, responsive supply chains, and the ability to quickly adjust to unforeseen circumstances.</a:t>
            </a:r>
          </a:p>
          <a:p>
            <a:br>
              <a:rPr lang="en-US" dirty="0"/>
            </a:br>
            <a:br>
              <a:rPr lang="en-US" dirty="0"/>
            </a:br>
            <a:endParaRPr lang="en-US" dirty="0"/>
          </a:p>
        </p:txBody>
      </p:sp>
    </p:spTree>
    <p:extLst>
      <p:ext uri="{BB962C8B-B14F-4D97-AF65-F5344CB8AC3E}">
        <p14:creationId xmlns:p14="http://schemas.microsoft.com/office/powerpoint/2010/main" val="3656361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70560"/>
          </a:xfrm>
        </p:spPr>
        <p:txBody>
          <a:bodyPr/>
          <a:lstStyle/>
          <a:p>
            <a:r>
              <a:rPr lang="en-US" dirty="0" err="1"/>
              <a:t>Contd</a:t>
            </a:r>
            <a:r>
              <a:rPr lang="en-US" dirty="0"/>
              <a:t>…</a:t>
            </a:r>
          </a:p>
        </p:txBody>
      </p:sp>
      <p:sp>
        <p:nvSpPr>
          <p:cNvPr id="3" name="Content Placeholder 2"/>
          <p:cNvSpPr>
            <a:spLocks noGrp="1"/>
          </p:cNvSpPr>
          <p:nvPr>
            <p:ph idx="1"/>
          </p:nvPr>
        </p:nvSpPr>
        <p:spPr>
          <a:xfrm>
            <a:off x="677334" y="670560"/>
            <a:ext cx="10112586" cy="4580709"/>
          </a:xfrm>
        </p:spPr>
        <p:txBody>
          <a:bodyPr/>
          <a:lstStyle/>
          <a:p>
            <a:pPr algn="just"/>
            <a:r>
              <a:rPr lang="en-US" sz="2400" b="1" dirty="0"/>
              <a:t>Fact-based decision making: </a:t>
            </a:r>
            <a:r>
              <a:rPr lang="en-US" sz="2400" dirty="0"/>
              <a:t>In order to know how well an organization is performing, data on performance measures are necessary. TQM requires that an organization continually collect and analyze data in order to improve decision making accuracy, achieve consensus, and allow prediction based on past history.</a:t>
            </a:r>
          </a:p>
          <a:p>
            <a:pPr algn="just"/>
            <a:r>
              <a:rPr lang="en-US" sz="2400" b="1" dirty="0"/>
              <a:t>Continual improvement:</a:t>
            </a:r>
            <a:r>
              <a:rPr lang="en-US" sz="2400" dirty="0"/>
              <a:t> A large aspect of TQM is continual process improvement. Continual improvement drives an organization to be both analytical and creative in finding ways to become more competitive and more effective at meeting stakeholder expectations.</a:t>
            </a:r>
          </a:p>
          <a:p>
            <a:endParaRPr lang="en-US" dirty="0"/>
          </a:p>
          <a:p>
            <a:endParaRPr lang="en-US" dirty="0"/>
          </a:p>
        </p:txBody>
      </p:sp>
    </p:spTree>
    <p:extLst>
      <p:ext uri="{BB962C8B-B14F-4D97-AF65-F5344CB8AC3E}">
        <p14:creationId xmlns:p14="http://schemas.microsoft.com/office/powerpoint/2010/main" val="419824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a:t>What is Firm-specific environment?</a:t>
            </a:r>
          </a:p>
        </p:txBody>
      </p:sp>
      <p:sp>
        <p:nvSpPr>
          <p:cNvPr id="3" name="Content Placeholder 2"/>
          <p:cNvSpPr>
            <a:spLocks noGrp="1"/>
          </p:cNvSpPr>
          <p:nvPr>
            <p:ph idx="1"/>
          </p:nvPr>
        </p:nvSpPr>
        <p:spPr>
          <a:xfrm>
            <a:off x="88859" y="874997"/>
            <a:ext cx="11083117" cy="3880773"/>
          </a:xfrm>
        </p:spPr>
        <p:txBody>
          <a:bodyPr>
            <a:normAutofit/>
          </a:bodyPr>
          <a:lstStyle/>
          <a:p>
            <a:pPr algn="just"/>
            <a:r>
              <a:rPr lang="en-US" sz="2400" dirty="0"/>
              <a:t>Michael Porter, “ The firm-specific business environment encompasses the internal and external factors that directly affect a company’s competitive position within its industry including its unique resources, capabilities, market positioning, and competitive dynamics”.</a:t>
            </a:r>
          </a:p>
          <a:p>
            <a:pPr algn="just"/>
            <a:r>
              <a:rPr lang="en-US" sz="2400" dirty="0"/>
              <a:t>Firm specific business environment is composed of the factors inside and outside the business that affect its competitive position significantly.</a:t>
            </a:r>
          </a:p>
          <a:p>
            <a:pPr algn="just"/>
            <a:r>
              <a:rPr lang="en-US" sz="2400" dirty="0"/>
              <a:t>Unique set of internal and external factors that directly impact a specific company or industry.</a:t>
            </a:r>
          </a:p>
        </p:txBody>
      </p:sp>
    </p:spTree>
    <p:extLst>
      <p:ext uri="{BB962C8B-B14F-4D97-AF65-F5344CB8AC3E}">
        <p14:creationId xmlns:p14="http://schemas.microsoft.com/office/powerpoint/2010/main" val="332551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70192" cy="6858000"/>
          </a:xfrm>
        </p:spPr>
      </p:pic>
    </p:spTree>
    <p:extLst>
      <p:ext uri="{BB962C8B-B14F-4D97-AF65-F5344CB8AC3E}">
        <p14:creationId xmlns:p14="http://schemas.microsoft.com/office/powerpoint/2010/main" val="3314220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6870" y="0"/>
            <a:ext cx="5935130" cy="6858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50" y="0"/>
            <a:ext cx="6217920" cy="6858000"/>
          </a:xfrm>
          <a:prstGeom prst="rect">
            <a:avLst/>
          </a:prstGeom>
        </p:spPr>
      </p:pic>
    </p:spTree>
    <p:extLst>
      <p:ext uri="{BB962C8B-B14F-4D97-AF65-F5344CB8AC3E}">
        <p14:creationId xmlns:p14="http://schemas.microsoft.com/office/powerpoint/2010/main" val="1419073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24089"/>
          </a:xfrm>
          <a:prstGeom prst="rect">
            <a:avLst/>
          </a:prstGeom>
        </p:spPr>
      </p:pic>
    </p:spTree>
    <p:extLst>
      <p:ext uri="{BB962C8B-B14F-4D97-AF65-F5344CB8AC3E}">
        <p14:creationId xmlns:p14="http://schemas.microsoft.com/office/powerpoint/2010/main" val="687184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a:t>What is TQM?</a:t>
            </a:r>
          </a:p>
        </p:txBody>
      </p:sp>
      <p:sp>
        <p:nvSpPr>
          <p:cNvPr id="3" name="Content Placeholder 2"/>
          <p:cNvSpPr>
            <a:spLocks noGrp="1"/>
          </p:cNvSpPr>
          <p:nvPr>
            <p:ph idx="1"/>
          </p:nvPr>
        </p:nvSpPr>
        <p:spPr>
          <a:xfrm>
            <a:off x="677334" y="838925"/>
            <a:ext cx="10452220" cy="5797006"/>
          </a:xfrm>
        </p:spPr>
        <p:txBody>
          <a:bodyPr>
            <a:normAutofit/>
          </a:bodyPr>
          <a:lstStyle/>
          <a:p>
            <a:pPr algn="just"/>
            <a:r>
              <a:rPr lang="en-US" sz="2400" dirty="0"/>
              <a:t>Total Quality management is defined as a continuous effort by the management as well as employees of a particular organization to ensure long term customer loyalty and customer satisfaction.</a:t>
            </a:r>
          </a:p>
          <a:p>
            <a:pPr algn="just"/>
            <a:r>
              <a:rPr lang="en-US" sz="2400" dirty="0"/>
              <a:t>One happy and satisfied customer brings ten new customers along with him whereas one disappointed individual will spread bad word of mouth and spoil several of your existing as well as potential customers.</a:t>
            </a:r>
          </a:p>
          <a:p>
            <a:pPr algn="just"/>
            <a:r>
              <a:rPr lang="en-US" sz="2400" dirty="0"/>
              <a:t>Total quality management is a structured effort by employees to continuously improve the quality of their products and services through proper feedbacks and research. Ensuring superior quality of a product or service is not the responsibility of a single member.</a:t>
            </a:r>
          </a:p>
        </p:txBody>
      </p:sp>
    </p:spTree>
    <p:extLst>
      <p:ext uri="{BB962C8B-B14F-4D97-AF65-F5344CB8AC3E}">
        <p14:creationId xmlns:p14="http://schemas.microsoft.com/office/powerpoint/2010/main" val="791412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70560"/>
          </a:xfrm>
        </p:spPr>
        <p:txBody>
          <a:bodyPr/>
          <a:lstStyle/>
          <a:p>
            <a:r>
              <a:rPr lang="en-US" dirty="0"/>
              <a:t>What is ISO?</a:t>
            </a:r>
          </a:p>
        </p:txBody>
      </p:sp>
      <p:sp>
        <p:nvSpPr>
          <p:cNvPr id="3" name="Content Placeholder 2"/>
          <p:cNvSpPr>
            <a:spLocks noGrp="1"/>
          </p:cNvSpPr>
          <p:nvPr>
            <p:ph idx="1"/>
          </p:nvPr>
        </p:nvSpPr>
        <p:spPr>
          <a:xfrm>
            <a:off x="677333" y="670560"/>
            <a:ext cx="10804918" cy="6187440"/>
          </a:xfrm>
        </p:spPr>
        <p:txBody>
          <a:bodyPr>
            <a:normAutofit lnSpcReduction="10000"/>
          </a:bodyPr>
          <a:lstStyle/>
          <a:p>
            <a:pPr algn="just"/>
            <a:r>
              <a:rPr lang="en-US" sz="2400" dirty="0"/>
              <a:t>ISO stands for International Organization for Standardization.</a:t>
            </a:r>
          </a:p>
          <a:p>
            <a:pPr algn="just"/>
            <a:r>
              <a:rPr lang="en-US" sz="2400" dirty="0"/>
              <a:t>ISO certification certifies that a management system, manufacturing process, service, or documentation procedure has all the requirements for standardization and quality assurance.</a:t>
            </a:r>
          </a:p>
          <a:p>
            <a:pPr algn="just"/>
            <a:r>
              <a:rPr lang="en-US" sz="2400" dirty="0"/>
              <a:t>ISO is an independent, non-governmental, international organization that develops standards to ensure the quality, safety, and efficiency of products, services, and systems.</a:t>
            </a:r>
          </a:p>
          <a:p>
            <a:pPr algn="just"/>
            <a:r>
              <a:rPr lang="en-US" sz="2400" dirty="0"/>
              <a:t>If an organization bills themselves as "ISO 9001 Certified," this means the organization has met the requirements designated under ISO 9001 </a:t>
            </a:r>
          </a:p>
          <a:p>
            <a:pPr algn="just"/>
            <a:r>
              <a:rPr lang="en-US" sz="2400" dirty="0"/>
              <a:t>ISO 9001 requires organizations to define and follow a quality management system that is both appropriate and effective while also requiring them to identify areas for improvement and take action toward those improvements.</a:t>
            </a:r>
          </a:p>
          <a:p>
            <a:pPr algn="just"/>
            <a:r>
              <a:rPr lang="en-US" sz="2400" dirty="0"/>
              <a:t>As a result, it's typically understood that an organization claiming ISO 9001 certification is an organization with products and services that meet quality standards. </a:t>
            </a:r>
          </a:p>
          <a:p>
            <a:endParaRPr lang="en-US" dirty="0"/>
          </a:p>
        </p:txBody>
      </p:sp>
    </p:spTree>
    <p:extLst>
      <p:ext uri="{BB962C8B-B14F-4D97-AF65-F5344CB8AC3E}">
        <p14:creationId xmlns:p14="http://schemas.microsoft.com/office/powerpoint/2010/main" val="1170158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62000"/>
          </a:xfrm>
        </p:spPr>
        <p:txBody>
          <a:bodyPr/>
          <a:lstStyle/>
          <a:p>
            <a:r>
              <a:rPr lang="en-US" dirty="0"/>
              <a:t>Principles/Elements of TQM</a:t>
            </a:r>
          </a:p>
        </p:txBody>
      </p:sp>
      <p:sp>
        <p:nvSpPr>
          <p:cNvPr id="3" name="Content Placeholder 2"/>
          <p:cNvSpPr>
            <a:spLocks noGrp="1"/>
          </p:cNvSpPr>
          <p:nvPr>
            <p:ph idx="1"/>
          </p:nvPr>
        </p:nvSpPr>
        <p:spPr>
          <a:xfrm>
            <a:off x="677334" y="762000"/>
            <a:ext cx="10138712" cy="5664926"/>
          </a:xfrm>
        </p:spPr>
        <p:txBody>
          <a:bodyPr>
            <a:normAutofit lnSpcReduction="10000"/>
          </a:bodyPr>
          <a:lstStyle/>
          <a:p>
            <a:pPr algn="just"/>
            <a:r>
              <a:rPr lang="en-US" sz="2400" b="1" dirty="0"/>
              <a:t>Customer-focused: </a:t>
            </a:r>
            <a:r>
              <a:rPr lang="en-US" sz="2400" dirty="0"/>
              <a:t>The customer ultimately determines the level of quality. No matter what an organization does to foster quality improvement—training employees, integrating quality into the design process, or upgrading computers or software—the customer determines whether the efforts were worthwhile.</a:t>
            </a:r>
          </a:p>
          <a:p>
            <a:pPr algn="just"/>
            <a:r>
              <a:rPr lang="en-US" sz="2400" b="1" dirty="0"/>
              <a:t>Total employee involvement:</a:t>
            </a:r>
            <a:r>
              <a:rPr lang="en-US" sz="2400" dirty="0"/>
              <a:t> All employees participate in working toward common goals. Total employee commitment can only be obtained after fear has been driven from the workplace, when empowerment has occurred, and when management has provided the proper environment. </a:t>
            </a:r>
          </a:p>
          <a:p>
            <a:r>
              <a:rPr lang="en-US" sz="2400" b="1" dirty="0"/>
              <a:t>Strategic and systematic approach:</a:t>
            </a:r>
            <a:r>
              <a:rPr lang="en-US" sz="2400" dirty="0"/>
              <a:t> A critical part of the management of quality is the strategic and systematic approach to achieving an organization’s vision, mission, and goals. This process, called strategic planning or strategic management, includes the formulation of a strategic plan that integrates quality as a core component.</a:t>
            </a:r>
          </a:p>
          <a:p>
            <a:endParaRPr lang="en-US" dirty="0"/>
          </a:p>
        </p:txBody>
      </p:sp>
    </p:spTree>
    <p:extLst>
      <p:ext uri="{BB962C8B-B14F-4D97-AF65-F5344CB8AC3E}">
        <p14:creationId xmlns:p14="http://schemas.microsoft.com/office/powerpoint/2010/main" val="1939171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15224"/>
          </a:xfrm>
        </p:spPr>
        <p:txBody>
          <a:bodyPr/>
          <a:lstStyle/>
          <a:p>
            <a:r>
              <a:rPr lang="en-US" dirty="0" err="1"/>
              <a:t>Contd</a:t>
            </a:r>
            <a:r>
              <a:rPr lang="en-US" dirty="0"/>
              <a:t>…</a:t>
            </a:r>
          </a:p>
        </p:txBody>
      </p:sp>
      <p:sp>
        <p:nvSpPr>
          <p:cNvPr id="3" name="Content Placeholder 2"/>
          <p:cNvSpPr>
            <a:spLocks noGrp="1"/>
          </p:cNvSpPr>
          <p:nvPr>
            <p:ph idx="1"/>
          </p:nvPr>
        </p:nvSpPr>
        <p:spPr>
          <a:xfrm>
            <a:off x="-1" y="715224"/>
            <a:ext cx="11769505" cy="6074875"/>
          </a:xfrm>
        </p:spPr>
        <p:txBody>
          <a:bodyPr>
            <a:normAutofit lnSpcReduction="10000"/>
          </a:bodyPr>
          <a:lstStyle/>
          <a:p>
            <a:pPr algn="just"/>
            <a:r>
              <a:rPr lang="en-US" sz="2100" b="1" dirty="0"/>
              <a:t>Cost Management: </a:t>
            </a:r>
            <a:r>
              <a:rPr lang="en-US" sz="2100" dirty="0"/>
              <a:t>Managing costs effectively is essential for profitability and competitiveness. This involves controlling expenses, optimizing resource utilization, and identifying opportunities for cost reduction without compromising quality or customer satisfaction.</a:t>
            </a:r>
          </a:p>
          <a:p>
            <a:pPr algn="just"/>
            <a:r>
              <a:rPr lang="en-US" sz="2100" b="1" dirty="0"/>
              <a:t>Supply Chain Management: </a:t>
            </a:r>
            <a:r>
              <a:rPr lang="en-US" sz="2100" dirty="0"/>
              <a:t>Operations management extends beyond the boundaries of the organization to encompass the entire supply chain. Effective supply chain management involves coordinating activities with suppliers, distributors, and other partners to ensure seamless flow of materials, information, and value.</a:t>
            </a:r>
          </a:p>
          <a:p>
            <a:pPr algn="just"/>
            <a:r>
              <a:rPr lang="en-US" sz="2100" b="1" dirty="0"/>
              <a:t>Risk Management: </a:t>
            </a:r>
            <a:r>
              <a:rPr lang="en-US" sz="2100" dirty="0"/>
              <a:t>Identifying and mitigating risks is crucial for ensuring continuity of operations. This includes assessing potential risks such as supply chain disruptions, natural disasters, or market fluctuations, and implementing strategies to minimize their impact.</a:t>
            </a:r>
          </a:p>
          <a:p>
            <a:pPr algn="just"/>
            <a:r>
              <a:rPr lang="en-US" sz="2100" b="1" dirty="0"/>
              <a:t>Employee Empowerment: </a:t>
            </a:r>
            <a:r>
              <a:rPr lang="en-US" sz="2100" dirty="0"/>
              <a:t>Engaging and empowering employees is essential for driving operational excellence. This includes providing training and development opportunities, fostering a culture of collaboration and innovation, and recognizing and rewarding contributions to continuous improvement.</a:t>
            </a:r>
          </a:p>
          <a:p>
            <a:br>
              <a:rPr lang="en-US" dirty="0"/>
            </a:br>
            <a:br>
              <a:rPr lang="en-US" dirty="0"/>
            </a:br>
            <a:endParaRPr lang="en-US" dirty="0"/>
          </a:p>
        </p:txBody>
      </p:sp>
    </p:spTree>
    <p:extLst>
      <p:ext uri="{BB962C8B-B14F-4D97-AF65-F5344CB8AC3E}">
        <p14:creationId xmlns:p14="http://schemas.microsoft.com/office/powerpoint/2010/main" val="2085792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60076" cy="1320800"/>
          </a:xfrm>
        </p:spPr>
        <p:txBody>
          <a:bodyPr/>
          <a:lstStyle/>
          <a:p>
            <a:r>
              <a:rPr lang="en-US" dirty="0"/>
              <a:t>What is Human Resource Management (HRM)?</a:t>
            </a:r>
          </a:p>
        </p:txBody>
      </p:sp>
      <p:sp>
        <p:nvSpPr>
          <p:cNvPr id="3" name="Content Placeholder 2"/>
          <p:cNvSpPr>
            <a:spLocks noGrp="1"/>
          </p:cNvSpPr>
          <p:nvPr>
            <p:ph idx="1"/>
          </p:nvPr>
        </p:nvSpPr>
        <p:spPr>
          <a:xfrm>
            <a:off x="-1" y="677500"/>
            <a:ext cx="10474859" cy="6180499"/>
          </a:xfrm>
        </p:spPr>
        <p:txBody>
          <a:bodyPr>
            <a:normAutofit/>
          </a:bodyPr>
          <a:lstStyle/>
          <a:p>
            <a:pPr algn="just"/>
            <a:r>
              <a:rPr lang="en-US" sz="2400" dirty="0"/>
              <a:t>Human resource management (HRM) is the practice of </a:t>
            </a:r>
            <a:r>
              <a:rPr lang="en-US" sz="2400" dirty="0">
                <a:solidFill>
                  <a:srgbClr val="FF0000"/>
                </a:solidFill>
              </a:rPr>
              <a:t>recruiting, hiring, deploying and managing</a:t>
            </a:r>
            <a:r>
              <a:rPr lang="en-US" sz="2400" dirty="0"/>
              <a:t> an organization's employees.</a:t>
            </a:r>
          </a:p>
          <a:p>
            <a:pPr algn="just"/>
            <a:r>
              <a:rPr lang="en-US" sz="2400" dirty="0"/>
              <a:t>Human resource management (HRM) is the process of </a:t>
            </a:r>
            <a:r>
              <a:rPr lang="en-US" sz="2400" dirty="0">
                <a:solidFill>
                  <a:srgbClr val="FF0000"/>
                </a:solidFill>
              </a:rPr>
              <a:t>employing people</a:t>
            </a:r>
            <a:r>
              <a:rPr lang="en-US" sz="2400" dirty="0"/>
              <a:t>, </a:t>
            </a:r>
            <a:r>
              <a:rPr lang="en-US" sz="2400" dirty="0">
                <a:solidFill>
                  <a:srgbClr val="FF0000"/>
                </a:solidFill>
              </a:rPr>
              <a:t>training them</a:t>
            </a:r>
            <a:r>
              <a:rPr lang="en-US" sz="2400" dirty="0"/>
              <a:t>, </a:t>
            </a:r>
            <a:r>
              <a:rPr lang="en-US" sz="2400" dirty="0">
                <a:solidFill>
                  <a:srgbClr val="FF0000"/>
                </a:solidFill>
              </a:rPr>
              <a:t>compensating them</a:t>
            </a:r>
            <a:r>
              <a:rPr lang="en-US" sz="2400" dirty="0"/>
              <a:t>, </a:t>
            </a:r>
            <a:r>
              <a:rPr lang="en-US" sz="2400" dirty="0">
                <a:solidFill>
                  <a:srgbClr val="FF0000"/>
                </a:solidFill>
              </a:rPr>
              <a:t>developing policies </a:t>
            </a:r>
            <a:r>
              <a:rPr lang="en-US" sz="2400" dirty="0"/>
              <a:t>relating to them, and </a:t>
            </a:r>
            <a:r>
              <a:rPr lang="en-US" sz="2400" dirty="0">
                <a:solidFill>
                  <a:srgbClr val="FF0000"/>
                </a:solidFill>
              </a:rPr>
              <a:t>developing strategies </a:t>
            </a:r>
            <a:r>
              <a:rPr lang="en-US" sz="2400" dirty="0"/>
              <a:t>to retain them.</a:t>
            </a:r>
          </a:p>
          <a:p>
            <a:pPr algn="just"/>
            <a:r>
              <a:rPr lang="en-US" sz="2400" dirty="0"/>
              <a:t>Human Resource Management deals with the management functions like </a:t>
            </a:r>
            <a:r>
              <a:rPr lang="en-US" sz="2400" dirty="0">
                <a:solidFill>
                  <a:srgbClr val="FF0000"/>
                </a:solidFill>
              </a:rPr>
              <a:t>planning, organizing, directing and controlling</a:t>
            </a:r>
          </a:p>
          <a:p>
            <a:pPr algn="just"/>
            <a:r>
              <a:rPr lang="en-US" sz="2400" dirty="0"/>
              <a:t>It deals with obtaining human resource , training &amp; development and maintenance of human resource.</a:t>
            </a:r>
          </a:p>
          <a:p>
            <a:pPr algn="just"/>
            <a:r>
              <a:rPr lang="en-US" sz="2400" dirty="0"/>
              <a:t>Human Resource Management is a </a:t>
            </a:r>
            <a:r>
              <a:rPr lang="en-US" sz="2400" dirty="0">
                <a:solidFill>
                  <a:srgbClr val="FF0000"/>
                </a:solidFill>
              </a:rPr>
              <a:t>multidisciplinary</a:t>
            </a:r>
            <a:r>
              <a:rPr lang="en-US" sz="2400" dirty="0"/>
              <a:t> subject. </a:t>
            </a:r>
          </a:p>
          <a:p>
            <a:pPr lvl="1" algn="just"/>
            <a:r>
              <a:rPr lang="en-US" sz="2400" dirty="0"/>
              <a:t>It includes the study of </a:t>
            </a:r>
            <a:r>
              <a:rPr lang="en-US" sz="2400" dirty="0">
                <a:solidFill>
                  <a:srgbClr val="00B050"/>
                </a:solidFill>
              </a:rPr>
              <a:t>management, psychology, communication, economics and sociology</a:t>
            </a:r>
            <a:r>
              <a:rPr lang="en-US" sz="2400" dirty="0"/>
              <a:t>.</a:t>
            </a:r>
          </a:p>
          <a:p>
            <a:pPr lvl="1" algn="just"/>
            <a:r>
              <a:rPr lang="en-US" sz="2400" dirty="0"/>
              <a:t>It also deals with building team spirit and team work.</a:t>
            </a:r>
          </a:p>
          <a:p>
            <a:pPr lvl="1" algn="just"/>
            <a:r>
              <a:rPr lang="en-US" sz="2400" dirty="0"/>
              <a:t>It is a </a:t>
            </a:r>
            <a:r>
              <a:rPr lang="en-US" sz="2400" dirty="0">
                <a:solidFill>
                  <a:srgbClr val="00B050"/>
                </a:solidFill>
              </a:rPr>
              <a:t>continuous</a:t>
            </a:r>
            <a:r>
              <a:rPr lang="en-US" sz="2400" dirty="0"/>
              <a:t> process.</a:t>
            </a:r>
          </a:p>
          <a:p>
            <a:endParaRPr lang="en-US" dirty="0"/>
          </a:p>
        </p:txBody>
      </p:sp>
    </p:spTree>
    <p:extLst>
      <p:ext uri="{BB962C8B-B14F-4D97-AF65-F5344CB8AC3E}">
        <p14:creationId xmlns:p14="http://schemas.microsoft.com/office/powerpoint/2010/main" val="1194485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
            <a:ext cx="8596668" cy="790576"/>
          </a:xfrm>
        </p:spPr>
        <p:txBody>
          <a:bodyPr>
            <a:noAutofit/>
          </a:bodyPr>
          <a:lstStyle/>
          <a:p>
            <a:r>
              <a:rPr lang="en-US" dirty="0"/>
              <a:t>Characteristics of HRM</a:t>
            </a:r>
          </a:p>
        </p:txBody>
      </p:sp>
      <p:sp>
        <p:nvSpPr>
          <p:cNvPr id="3" name="Content Placeholder 2"/>
          <p:cNvSpPr>
            <a:spLocks noGrp="1"/>
          </p:cNvSpPr>
          <p:nvPr>
            <p:ph idx="1"/>
          </p:nvPr>
        </p:nvSpPr>
        <p:spPr>
          <a:xfrm>
            <a:off x="677334" y="961005"/>
            <a:ext cx="10322626" cy="5896995"/>
          </a:xfrm>
        </p:spPr>
        <p:txBody>
          <a:bodyPr>
            <a:normAutofit/>
          </a:bodyPr>
          <a:lstStyle/>
          <a:p>
            <a:pPr algn="just"/>
            <a:r>
              <a:rPr lang="en-US" sz="2800" b="1" dirty="0"/>
              <a:t>Managing people at work or people oriented</a:t>
            </a:r>
            <a:r>
              <a:rPr lang="en-US" sz="2800" dirty="0"/>
              <a:t>: </a:t>
            </a:r>
            <a:r>
              <a:rPr lang="en-US" sz="2000" dirty="0"/>
              <a:t>While managing their affairs at work is a given, excellent HR management considers everything that surrounds us as people.</a:t>
            </a:r>
          </a:p>
          <a:p>
            <a:pPr algn="just"/>
            <a:r>
              <a:rPr lang="en-US" sz="2800" b="1" dirty="0"/>
              <a:t>Concerned with employees</a:t>
            </a:r>
            <a:r>
              <a:rPr lang="en-US" sz="2800" dirty="0"/>
              <a:t>: </a:t>
            </a:r>
            <a:r>
              <a:rPr lang="en-US" sz="2000" dirty="0"/>
              <a:t>The quicker HR professionals understand that a business runs most efficiently when its employees are happy, the better the outcome.</a:t>
            </a:r>
          </a:p>
          <a:p>
            <a:pPr algn="just"/>
            <a:r>
              <a:rPr lang="en-US" sz="2800" b="1" dirty="0"/>
              <a:t>Concerned with development of employees</a:t>
            </a:r>
            <a:r>
              <a:rPr lang="en-US" sz="2800" dirty="0"/>
              <a:t>: </a:t>
            </a:r>
            <a:r>
              <a:rPr lang="en-US" sz="2000" dirty="0"/>
              <a:t>The focus of this HRM characteristic should be to let employees know that there is room for career growth. HR management teams must help employees set realistic, time-bound goals for their growth in the organization.</a:t>
            </a:r>
          </a:p>
          <a:p>
            <a:pPr algn="just"/>
            <a:r>
              <a:rPr lang="en-US" sz="2800" b="1" dirty="0"/>
              <a:t>Continuous in nature</a:t>
            </a:r>
            <a:r>
              <a:rPr lang="en-US" sz="2800" dirty="0"/>
              <a:t>: </a:t>
            </a:r>
            <a:r>
              <a:rPr lang="en-US" sz="2200" dirty="0"/>
              <a:t>A vital characteristic of HRM is constantly being aware of how employees are doing, how effectively they are doing it, and how they feel about performing their jobs.</a:t>
            </a:r>
            <a:endParaRPr lang="en-US" sz="2600" dirty="0"/>
          </a:p>
          <a:p>
            <a:endParaRPr lang="en-US" dirty="0"/>
          </a:p>
        </p:txBody>
      </p:sp>
    </p:spTree>
    <p:extLst>
      <p:ext uri="{BB962C8B-B14F-4D97-AF65-F5344CB8AC3E}">
        <p14:creationId xmlns:p14="http://schemas.microsoft.com/office/powerpoint/2010/main" val="3104506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483" y="322264"/>
            <a:ext cx="11619441" cy="6402386"/>
          </a:xfrm>
        </p:spPr>
        <p:txBody>
          <a:bodyPr/>
          <a:lstStyle/>
          <a:p>
            <a:pPr algn="just"/>
            <a:r>
              <a:rPr lang="en-US" sz="2800" b="1" dirty="0"/>
              <a:t>Future Oriented</a:t>
            </a:r>
            <a:r>
              <a:rPr lang="en-US" sz="2800" dirty="0"/>
              <a:t>: </a:t>
            </a:r>
            <a:r>
              <a:rPr lang="en-US" sz="2000" dirty="0"/>
              <a:t>Preparing for the future is vital, whether it is the future of the company’s growth, changes in culture, change in the work environment, or meeting new trends or future employee requirements.</a:t>
            </a:r>
          </a:p>
          <a:p>
            <a:pPr algn="just"/>
            <a:r>
              <a:rPr lang="en-US" sz="2800" b="1" dirty="0"/>
              <a:t>Mutual Benefit: </a:t>
            </a:r>
            <a:r>
              <a:rPr lang="en-US" sz="2000" dirty="0"/>
              <a:t>HRM aims to create a mutual environment where the employees and the organization benefit equally. This promotes collaboration, mutual trust, and respect among employees and management. So, in this situation, the organization achieves its goals while providing fair opportunities for growth and development for the employees. </a:t>
            </a:r>
          </a:p>
          <a:p>
            <a:endParaRPr lang="en-US" dirty="0"/>
          </a:p>
        </p:txBody>
      </p:sp>
    </p:spTree>
    <p:extLst>
      <p:ext uri="{BB962C8B-B14F-4D97-AF65-F5344CB8AC3E}">
        <p14:creationId xmlns:p14="http://schemas.microsoft.com/office/powerpoint/2010/main" val="328001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a:t>Factors of Firm-specific Environment</a:t>
            </a:r>
          </a:p>
        </p:txBody>
      </p:sp>
      <p:sp>
        <p:nvSpPr>
          <p:cNvPr id="3" name="Content Placeholder 2"/>
          <p:cNvSpPr>
            <a:spLocks noGrp="1"/>
          </p:cNvSpPr>
          <p:nvPr>
            <p:ph idx="1"/>
          </p:nvPr>
        </p:nvSpPr>
        <p:spPr>
          <a:xfrm>
            <a:off x="-1" y="660400"/>
            <a:ext cx="10275683" cy="6197600"/>
          </a:xfrm>
        </p:spPr>
        <p:txBody>
          <a:bodyPr/>
          <a:lstStyle/>
          <a:p>
            <a:r>
              <a:rPr lang="en-US" dirty="0"/>
              <a:t>1. Internal Factors</a:t>
            </a:r>
          </a:p>
          <a:p>
            <a:pPr lvl="1"/>
            <a:r>
              <a:rPr lang="en-US" dirty="0"/>
              <a:t>A. Organizational Goals and policies</a:t>
            </a:r>
          </a:p>
          <a:p>
            <a:pPr lvl="1"/>
            <a:r>
              <a:rPr lang="en-US" dirty="0"/>
              <a:t>B. Organizational Resources</a:t>
            </a:r>
          </a:p>
          <a:p>
            <a:pPr lvl="1"/>
            <a:r>
              <a:rPr lang="en-US" dirty="0"/>
              <a:t>C. Organizational Structure</a:t>
            </a:r>
          </a:p>
          <a:p>
            <a:pPr lvl="1"/>
            <a:r>
              <a:rPr lang="en-US" dirty="0"/>
              <a:t>D. Organizational Culture</a:t>
            </a:r>
          </a:p>
          <a:p>
            <a:pPr lvl="1"/>
            <a:r>
              <a:rPr lang="en-US" dirty="0"/>
              <a:t>E. Leadership Style</a:t>
            </a:r>
          </a:p>
          <a:p>
            <a:r>
              <a:rPr lang="en-US" dirty="0"/>
              <a:t>2. External Factors: (Micro/Task Environment)</a:t>
            </a:r>
          </a:p>
          <a:p>
            <a:pPr lvl="1"/>
            <a:r>
              <a:rPr lang="en-US" dirty="0"/>
              <a:t>A. Industry Dynamics</a:t>
            </a:r>
          </a:p>
          <a:p>
            <a:pPr lvl="1"/>
            <a:r>
              <a:rPr lang="en-US" dirty="0"/>
              <a:t>B. Market Position</a:t>
            </a:r>
          </a:p>
          <a:p>
            <a:pPr lvl="1"/>
            <a:r>
              <a:rPr lang="en-US" dirty="0"/>
              <a:t>C. Customer</a:t>
            </a:r>
          </a:p>
          <a:p>
            <a:pPr lvl="1"/>
            <a:r>
              <a:rPr lang="en-US" dirty="0"/>
              <a:t>D. Suppliers</a:t>
            </a:r>
          </a:p>
          <a:p>
            <a:pPr lvl="1"/>
            <a:r>
              <a:rPr lang="en-US" dirty="0"/>
              <a:t>E. Competitors</a:t>
            </a:r>
          </a:p>
          <a:p>
            <a:pPr lvl="1"/>
            <a:r>
              <a:rPr lang="en-US" dirty="0"/>
              <a:t>F. Creditors</a:t>
            </a:r>
          </a:p>
          <a:p>
            <a:pPr lvl="1"/>
            <a:r>
              <a:rPr lang="en-US" dirty="0"/>
              <a:t>G. Media</a:t>
            </a:r>
          </a:p>
          <a:p>
            <a:pPr lvl="1"/>
            <a:r>
              <a:rPr lang="en-US" dirty="0"/>
              <a:t>H. Government</a:t>
            </a:r>
          </a:p>
          <a:p>
            <a:pPr lvl="1"/>
            <a:r>
              <a:rPr lang="en-US" dirty="0"/>
              <a:t>I. Pressure Groups</a:t>
            </a:r>
          </a:p>
          <a:p>
            <a:pPr lvl="1"/>
            <a:endParaRPr lang="en-US" dirty="0"/>
          </a:p>
        </p:txBody>
      </p:sp>
      <p:sp>
        <p:nvSpPr>
          <p:cNvPr id="4" name="Right Arrow 3"/>
          <p:cNvSpPr/>
          <p:nvPr/>
        </p:nvSpPr>
        <p:spPr>
          <a:xfrm>
            <a:off x="2806573" y="5169528"/>
            <a:ext cx="1294646" cy="362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435382" y="4209861"/>
            <a:ext cx="37119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2806574" y="4209861"/>
            <a:ext cx="0" cy="2281474"/>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2507810" y="6491335"/>
            <a:ext cx="298764" cy="0"/>
          </a:xfrm>
          <a:prstGeom prst="line">
            <a:avLst/>
          </a:prstGeom>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4101219" y="5162335"/>
            <a:ext cx="3358837" cy="369332"/>
          </a:xfrm>
          <a:prstGeom prst="rect">
            <a:avLst/>
          </a:prstGeom>
          <a:noFill/>
        </p:spPr>
        <p:txBody>
          <a:bodyPr wrap="square" rtlCol="0">
            <a:spAutoFit/>
          </a:bodyPr>
          <a:lstStyle/>
          <a:p>
            <a:r>
              <a:rPr lang="en-US" dirty="0"/>
              <a:t>(Micro/Task Environment)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7794" y="742384"/>
            <a:ext cx="5284206" cy="5930019"/>
          </a:xfrm>
          <a:prstGeom prst="rect">
            <a:avLst/>
          </a:prstGeom>
        </p:spPr>
      </p:pic>
    </p:spTree>
    <p:extLst>
      <p:ext uri="{BB962C8B-B14F-4D97-AF65-F5344CB8AC3E}">
        <p14:creationId xmlns:p14="http://schemas.microsoft.com/office/powerpoint/2010/main" val="753114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676275"/>
          </a:xfrm>
        </p:spPr>
        <p:txBody>
          <a:bodyPr/>
          <a:lstStyle/>
          <a:p>
            <a:r>
              <a:rPr lang="en-US" dirty="0"/>
              <a:t>Components of HRM</a:t>
            </a:r>
          </a:p>
        </p:txBody>
      </p:sp>
      <p:sp>
        <p:nvSpPr>
          <p:cNvPr id="3" name="Content Placeholder 2"/>
          <p:cNvSpPr>
            <a:spLocks noGrp="1"/>
          </p:cNvSpPr>
          <p:nvPr>
            <p:ph idx="1"/>
          </p:nvPr>
        </p:nvSpPr>
        <p:spPr>
          <a:xfrm>
            <a:off x="0" y="676275"/>
            <a:ext cx="11391900" cy="6181725"/>
          </a:xfrm>
        </p:spPr>
        <p:txBody>
          <a:bodyPr/>
          <a:lstStyle/>
          <a:p>
            <a:r>
              <a:rPr lang="en-US" b="1" dirty="0"/>
              <a:t>Acquisition</a:t>
            </a:r>
          </a:p>
          <a:p>
            <a:pPr lvl="1"/>
            <a:r>
              <a:rPr lang="en-US" dirty="0"/>
              <a:t>Human Resource Planning</a:t>
            </a:r>
          </a:p>
          <a:p>
            <a:pPr lvl="1"/>
            <a:r>
              <a:rPr lang="en-US" dirty="0"/>
              <a:t>Recruiting (internal and external)</a:t>
            </a:r>
          </a:p>
          <a:p>
            <a:pPr lvl="1"/>
            <a:r>
              <a:rPr lang="en-US" dirty="0"/>
              <a:t>Employee Socialization</a:t>
            </a:r>
          </a:p>
          <a:p>
            <a:r>
              <a:rPr lang="en-US" b="1" dirty="0"/>
              <a:t>Development</a:t>
            </a:r>
          </a:p>
          <a:p>
            <a:pPr lvl="1"/>
            <a:r>
              <a:rPr lang="en-US" dirty="0"/>
              <a:t>Employee Training</a:t>
            </a:r>
          </a:p>
          <a:p>
            <a:pPr lvl="1"/>
            <a:r>
              <a:rPr lang="en-US" dirty="0"/>
              <a:t>Management Development</a:t>
            </a:r>
          </a:p>
          <a:p>
            <a:pPr lvl="1"/>
            <a:r>
              <a:rPr lang="en-US" dirty="0"/>
              <a:t>Career Development</a:t>
            </a:r>
          </a:p>
          <a:p>
            <a:r>
              <a:rPr lang="en-US" b="1" dirty="0"/>
              <a:t>Motivation</a:t>
            </a:r>
          </a:p>
          <a:p>
            <a:pPr lvl="1"/>
            <a:r>
              <a:rPr lang="en-US" dirty="0"/>
              <a:t>Job Design</a:t>
            </a:r>
          </a:p>
          <a:p>
            <a:pPr lvl="1"/>
            <a:r>
              <a:rPr lang="en-US" dirty="0"/>
              <a:t>Performance Evaluation</a:t>
            </a:r>
          </a:p>
          <a:p>
            <a:pPr lvl="1"/>
            <a:r>
              <a:rPr lang="en-US" dirty="0"/>
              <a:t>Rewards</a:t>
            </a:r>
          </a:p>
          <a:p>
            <a:pPr lvl="1"/>
            <a:r>
              <a:rPr lang="en-US" dirty="0"/>
              <a:t>Compensation/Benefits</a:t>
            </a:r>
          </a:p>
          <a:p>
            <a:pPr lvl="1"/>
            <a:r>
              <a:rPr lang="en-US" dirty="0"/>
              <a:t>Discipline</a:t>
            </a:r>
          </a:p>
          <a:p>
            <a:r>
              <a:rPr lang="en-US" b="1" dirty="0"/>
              <a:t>Maintenance</a:t>
            </a:r>
          </a:p>
          <a:p>
            <a:pPr lvl="1"/>
            <a:r>
              <a:rPr lang="en-US" dirty="0"/>
              <a:t>Safety and health / Labor relations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923" y="349013"/>
            <a:ext cx="2710951" cy="20070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0927" y="1760108"/>
            <a:ext cx="2943324" cy="25757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9506" y="3706930"/>
            <a:ext cx="2316978" cy="2362768"/>
          </a:xfrm>
          <a:prstGeom prst="rect">
            <a:avLst/>
          </a:prstGeom>
        </p:spPr>
      </p:pic>
    </p:spTree>
    <p:extLst>
      <p:ext uri="{BB962C8B-B14F-4D97-AF65-F5344CB8AC3E}">
        <p14:creationId xmlns:p14="http://schemas.microsoft.com/office/powerpoint/2010/main" val="1266666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221362" cy="1320800"/>
          </a:xfrm>
        </p:spPr>
        <p:txBody>
          <a:bodyPr/>
          <a:lstStyle/>
          <a:p>
            <a:r>
              <a:rPr lang="en-US" dirty="0"/>
              <a:t>Importance of understanding the internal dynamics of firms</a:t>
            </a:r>
          </a:p>
        </p:txBody>
      </p:sp>
      <p:sp>
        <p:nvSpPr>
          <p:cNvPr id="3" name="Content Placeholder 2"/>
          <p:cNvSpPr>
            <a:spLocks noGrp="1"/>
          </p:cNvSpPr>
          <p:nvPr>
            <p:ph idx="1"/>
          </p:nvPr>
        </p:nvSpPr>
        <p:spPr>
          <a:xfrm>
            <a:off x="297089" y="1320800"/>
            <a:ext cx="8596668" cy="5089053"/>
          </a:xfrm>
        </p:spPr>
        <p:txBody>
          <a:bodyPr>
            <a:normAutofit/>
          </a:bodyPr>
          <a:lstStyle/>
          <a:p>
            <a:r>
              <a:rPr lang="en-US" sz="2400" dirty="0"/>
              <a:t>Strategic Decision making</a:t>
            </a:r>
          </a:p>
          <a:p>
            <a:r>
              <a:rPr lang="en-US" sz="2400" dirty="0"/>
              <a:t>Competitive advantage</a:t>
            </a:r>
          </a:p>
          <a:p>
            <a:r>
              <a:rPr lang="en-US" sz="2400" dirty="0"/>
              <a:t>Optimization of operations</a:t>
            </a:r>
          </a:p>
          <a:p>
            <a:r>
              <a:rPr lang="en-US" sz="2400" dirty="0"/>
              <a:t>Resource allocation</a:t>
            </a:r>
          </a:p>
          <a:p>
            <a:r>
              <a:rPr lang="en-US" sz="2400" dirty="0"/>
              <a:t>Communication and collaboration</a:t>
            </a:r>
          </a:p>
          <a:p>
            <a:r>
              <a:rPr lang="en-US" sz="2400" dirty="0"/>
              <a:t>Employee engagement and retention</a:t>
            </a:r>
          </a:p>
          <a:p>
            <a:r>
              <a:rPr lang="en-US" sz="2400" dirty="0"/>
              <a:t>Adaptation to change</a:t>
            </a:r>
          </a:p>
        </p:txBody>
      </p:sp>
    </p:spTree>
    <p:extLst>
      <p:ext uri="{BB962C8B-B14F-4D97-AF65-F5344CB8AC3E}">
        <p14:creationId xmlns:p14="http://schemas.microsoft.com/office/powerpoint/2010/main" val="1248693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a:t>Organizational Structure</a:t>
            </a:r>
          </a:p>
        </p:txBody>
      </p:sp>
      <p:sp>
        <p:nvSpPr>
          <p:cNvPr id="3" name="Content Placeholder 2"/>
          <p:cNvSpPr>
            <a:spLocks noGrp="1"/>
          </p:cNvSpPr>
          <p:nvPr>
            <p:ph idx="1"/>
          </p:nvPr>
        </p:nvSpPr>
        <p:spPr>
          <a:xfrm>
            <a:off x="-1" y="865944"/>
            <a:ext cx="11660863" cy="5724979"/>
          </a:xfrm>
        </p:spPr>
        <p:txBody>
          <a:bodyPr>
            <a:normAutofit/>
          </a:bodyPr>
          <a:lstStyle/>
          <a:p>
            <a:pPr algn="just"/>
            <a:r>
              <a:rPr lang="en-US" sz="2400" dirty="0"/>
              <a:t>An organizational structure details how certain activities are delegated toward achieving an organization's goal. It outlines an employee's role and various responsibilities within a company.</a:t>
            </a:r>
          </a:p>
          <a:p>
            <a:pPr algn="just"/>
            <a:r>
              <a:rPr lang="en-US" sz="2400" dirty="0"/>
              <a:t>The more authority employees have, the higher up they'll be on the organizational structure.</a:t>
            </a:r>
          </a:p>
          <a:p>
            <a:pPr algn="just"/>
            <a:r>
              <a:rPr lang="en-US" sz="2400" dirty="0"/>
              <a:t>An organizational structure outlines how responsibilities and roles are assigned and grouped throughout an organization.</a:t>
            </a:r>
          </a:p>
          <a:p>
            <a:pPr algn="just"/>
            <a:r>
              <a:rPr lang="en-US" sz="2400" dirty="0"/>
              <a:t>An organizational structure is the way that a company, organization, or team is set up. It can be hierarchical, with different levels of management. Or it can be divisional, with different product lines and divisions. Sometimes, there’s little to no hierarchy at all. Every company and team has an organizational structure, even if it’s not formally defined.</a:t>
            </a:r>
          </a:p>
        </p:txBody>
      </p:sp>
    </p:spTree>
    <p:extLst>
      <p:ext uri="{BB962C8B-B14F-4D97-AF65-F5344CB8AC3E}">
        <p14:creationId xmlns:p14="http://schemas.microsoft.com/office/powerpoint/2010/main" val="390965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78598"/>
          </a:xfrm>
        </p:spPr>
        <p:txBody>
          <a:bodyPr/>
          <a:lstStyle/>
          <a:p>
            <a:r>
              <a:rPr lang="en-US" dirty="0"/>
              <a:t>Types of Organizational Structure</a:t>
            </a:r>
          </a:p>
        </p:txBody>
      </p:sp>
      <p:sp>
        <p:nvSpPr>
          <p:cNvPr id="4" name="Content Placeholder 3"/>
          <p:cNvSpPr>
            <a:spLocks noGrp="1"/>
          </p:cNvSpPr>
          <p:nvPr>
            <p:ph idx="1"/>
          </p:nvPr>
        </p:nvSpPr>
        <p:spPr>
          <a:xfrm>
            <a:off x="0" y="588475"/>
            <a:ext cx="10945640" cy="6079402"/>
          </a:xfrm>
        </p:spPr>
        <p:txBody>
          <a:bodyPr>
            <a:noAutofit/>
          </a:bodyPr>
          <a:lstStyle/>
          <a:p>
            <a:r>
              <a:rPr lang="en-US" sz="2000" b="1" dirty="0">
                <a:solidFill>
                  <a:srgbClr val="FF0000"/>
                </a:solidFill>
              </a:rPr>
              <a:t>Simple Organizational Structure: </a:t>
            </a:r>
            <a:r>
              <a:rPr lang="en-US" sz="2000" dirty="0"/>
              <a:t>There is a direct line of authority from top level to bottom levels throughout unbroken chain. </a:t>
            </a:r>
          </a:p>
          <a:p>
            <a:pPr lvl="1"/>
            <a:r>
              <a:rPr lang="en-US" sz="1800" dirty="0"/>
              <a:t>Pros: It is simple, decision can be made quickly, proper discipline will be maintained </a:t>
            </a:r>
          </a:p>
          <a:p>
            <a:pPr lvl="1"/>
            <a:r>
              <a:rPr lang="en-US" sz="1800" dirty="0"/>
              <a:t>Cons: There will be overload of work on manager, there will be lack of specialization and is inefficient.</a:t>
            </a:r>
          </a:p>
          <a:p>
            <a:pPr lvl="1"/>
            <a:endParaRPr lang="en-US" sz="1800" dirty="0"/>
          </a:p>
          <a:p>
            <a:r>
              <a:rPr lang="en-US" sz="2000" b="1" dirty="0">
                <a:solidFill>
                  <a:srgbClr val="FF0000"/>
                </a:solidFill>
              </a:rPr>
              <a:t>Functional Organizational Structure: </a:t>
            </a:r>
            <a:r>
              <a:rPr lang="en-US" sz="2000" dirty="0"/>
              <a:t>All Business activities are divided into a number of functions and each function is entrusted to a specialist. </a:t>
            </a:r>
          </a:p>
          <a:p>
            <a:pPr lvl="1"/>
            <a:r>
              <a:rPr lang="en-US" sz="1800" dirty="0"/>
              <a:t>Pros: Specialized or division of work, Efficient, Relief for managers</a:t>
            </a:r>
          </a:p>
          <a:p>
            <a:pPr lvl="1"/>
            <a:r>
              <a:rPr lang="en-US" sz="1800" dirty="0"/>
              <a:t>Cons: Multiple command system, Lack of coordination, High cost due to multiple departments</a:t>
            </a:r>
          </a:p>
          <a:p>
            <a:pPr lvl="1"/>
            <a:endParaRPr lang="en-US" sz="1800" dirty="0"/>
          </a:p>
          <a:p>
            <a:r>
              <a:rPr lang="en-US" sz="2000" b="1" dirty="0">
                <a:solidFill>
                  <a:srgbClr val="FF0000"/>
                </a:solidFill>
              </a:rPr>
              <a:t>Multidivisional Organizational Structure: </a:t>
            </a:r>
            <a:r>
              <a:rPr lang="en-US" sz="2000" dirty="0"/>
              <a:t>It is based on multiple business operating within a larger organizational framework. For </a:t>
            </a:r>
            <a:r>
              <a:rPr lang="en-US" sz="2000" dirty="0" err="1"/>
              <a:t>eg</a:t>
            </a:r>
            <a:r>
              <a:rPr lang="en-US" sz="2000" dirty="0"/>
              <a:t>. Chaudhary group of Nepal. The parent company acts as an external overseer to coordinate and control the various divisions.</a:t>
            </a:r>
          </a:p>
          <a:p>
            <a:pPr lvl="1"/>
            <a:r>
              <a:rPr lang="en-US" sz="1800" dirty="0"/>
              <a:t>Pros: Suitable for organizations having diversified business, Facilitates specialization, Effective monitor and evaluation.</a:t>
            </a:r>
          </a:p>
          <a:p>
            <a:pPr lvl="1"/>
            <a:r>
              <a:rPr lang="en-US" sz="1800" dirty="0"/>
              <a:t>Cons: High chances of Conflict, Difficulty in coordination, lack of effective control</a:t>
            </a:r>
          </a:p>
        </p:txBody>
      </p:sp>
    </p:spTree>
    <p:extLst>
      <p:ext uri="{BB962C8B-B14F-4D97-AF65-F5344CB8AC3E}">
        <p14:creationId xmlns:p14="http://schemas.microsoft.com/office/powerpoint/2010/main" val="2839171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78598"/>
          </a:xfrm>
        </p:spPr>
        <p:txBody>
          <a:bodyPr/>
          <a:lstStyle/>
          <a:p>
            <a:r>
              <a:rPr lang="en-US" dirty="0"/>
              <a:t>Contd..</a:t>
            </a:r>
          </a:p>
        </p:txBody>
      </p:sp>
      <p:sp>
        <p:nvSpPr>
          <p:cNvPr id="4" name="Content Placeholder 3"/>
          <p:cNvSpPr>
            <a:spLocks noGrp="1"/>
          </p:cNvSpPr>
          <p:nvPr>
            <p:ph idx="1"/>
          </p:nvPr>
        </p:nvSpPr>
        <p:spPr>
          <a:xfrm>
            <a:off x="0" y="597528"/>
            <a:ext cx="10945640" cy="6260472"/>
          </a:xfrm>
        </p:spPr>
        <p:txBody>
          <a:bodyPr>
            <a:normAutofit fontScale="92500" lnSpcReduction="20000"/>
          </a:bodyPr>
          <a:lstStyle/>
          <a:p>
            <a:pPr algn="just"/>
            <a:r>
              <a:rPr lang="en-US" sz="2200" b="1" dirty="0">
                <a:solidFill>
                  <a:srgbClr val="FF0000"/>
                </a:solidFill>
              </a:rPr>
              <a:t>Geographical Organizational Structure: </a:t>
            </a:r>
            <a:r>
              <a:rPr lang="en-US" sz="2200" dirty="0"/>
              <a:t>All activities of specified territory are assigned to a particular department or regional manager. Example of this structure are Banks. Banks operate in various regions of Nepal having a headquarter in one city and braches all over Nepal. </a:t>
            </a:r>
          </a:p>
          <a:p>
            <a:pPr lvl="1" algn="just"/>
            <a:r>
              <a:rPr lang="en-US" sz="1900" dirty="0"/>
              <a:t>Pros: Environmental adaptation, Able to penetrate different markets and meet the demand of customers effectively.</a:t>
            </a:r>
          </a:p>
          <a:p>
            <a:pPr lvl="1" algn="just"/>
            <a:r>
              <a:rPr lang="en-US" sz="1900" dirty="0"/>
              <a:t>Cons: Difficult to maintain control, lack of skilled and efficient persons to take charge of regional departments.</a:t>
            </a:r>
          </a:p>
          <a:p>
            <a:pPr lvl="1" algn="just"/>
            <a:endParaRPr lang="en-US" sz="1900" dirty="0"/>
          </a:p>
          <a:p>
            <a:pPr algn="just"/>
            <a:r>
              <a:rPr lang="en-US" sz="2200" b="1" dirty="0">
                <a:solidFill>
                  <a:srgbClr val="FF0000"/>
                </a:solidFill>
              </a:rPr>
              <a:t>Matrix Organizational Structure: </a:t>
            </a:r>
            <a:r>
              <a:rPr lang="en-US" sz="2200" dirty="0"/>
              <a:t>This structure is formed to complete various types of projects of specific and unique nature. Matrix structure integrates the efforts of functional and project authority.</a:t>
            </a:r>
          </a:p>
          <a:p>
            <a:pPr lvl="1" algn="just"/>
            <a:r>
              <a:rPr lang="en-US" sz="1900" dirty="0"/>
              <a:t>Pros: Better coordination and control, adaptable to dynamic environment, Participative management </a:t>
            </a:r>
          </a:p>
          <a:p>
            <a:pPr lvl="1" algn="just"/>
            <a:r>
              <a:rPr lang="en-US" sz="1900" dirty="0"/>
              <a:t>Cons: Expensive, Violation of unity of command i.e. more than one boss or senior, over-specialization</a:t>
            </a:r>
          </a:p>
          <a:p>
            <a:pPr lvl="1" algn="just"/>
            <a:endParaRPr lang="en-US" sz="1900" dirty="0"/>
          </a:p>
          <a:p>
            <a:pPr algn="just"/>
            <a:r>
              <a:rPr lang="en-US" sz="2200" b="1" dirty="0">
                <a:solidFill>
                  <a:srgbClr val="FF0000"/>
                </a:solidFill>
              </a:rPr>
              <a:t>Committee Organizational Structure: </a:t>
            </a:r>
            <a:r>
              <a:rPr lang="en-US" sz="2200" dirty="0"/>
              <a:t>In this structure management takes decisions and solves problems in accordance with the information and suggestions provided by the committee. Committee is common in modern and large scale organizations to solve complex problems and issues.</a:t>
            </a:r>
          </a:p>
          <a:p>
            <a:endParaRPr lang="en-US" dirty="0"/>
          </a:p>
        </p:txBody>
      </p:sp>
    </p:spTree>
    <p:extLst>
      <p:ext uri="{BB962C8B-B14F-4D97-AF65-F5344CB8AC3E}">
        <p14:creationId xmlns:p14="http://schemas.microsoft.com/office/powerpoint/2010/main" val="3558125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78598"/>
          </a:xfrm>
        </p:spPr>
        <p:txBody>
          <a:bodyPr/>
          <a:lstStyle/>
          <a:p>
            <a:r>
              <a:rPr lang="en-US" dirty="0"/>
              <a:t>Contd..</a:t>
            </a:r>
          </a:p>
        </p:txBody>
      </p:sp>
      <p:sp>
        <p:nvSpPr>
          <p:cNvPr id="4" name="Content Placeholder 3"/>
          <p:cNvSpPr>
            <a:spLocks noGrp="1"/>
          </p:cNvSpPr>
          <p:nvPr>
            <p:ph idx="1"/>
          </p:nvPr>
        </p:nvSpPr>
        <p:spPr>
          <a:xfrm>
            <a:off x="0" y="597528"/>
            <a:ext cx="10945640" cy="6260472"/>
          </a:xfrm>
        </p:spPr>
        <p:txBody>
          <a:bodyPr>
            <a:normAutofit/>
          </a:bodyPr>
          <a:lstStyle/>
          <a:p>
            <a:pPr algn="just"/>
            <a:r>
              <a:rPr lang="en-US" sz="2200" b="1" dirty="0">
                <a:solidFill>
                  <a:srgbClr val="FF0000"/>
                </a:solidFill>
              </a:rPr>
              <a:t>Team-Based Organizational Structure: </a:t>
            </a:r>
            <a:r>
              <a:rPr lang="en-US" sz="2000" dirty="0"/>
              <a:t>It is an approach to organizational design that emphasizes almost exclusively on project type teams having little and some case no functional hierarchy. Works are divided into various projects or units and each project work is entrusted to a team having dedicated and efficient members.</a:t>
            </a:r>
          </a:p>
          <a:p>
            <a:pPr algn="just"/>
            <a:endParaRPr lang="en-US" sz="2000" dirty="0"/>
          </a:p>
          <a:p>
            <a:pPr algn="just"/>
            <a:r>
              <a:rPr lang="en-US" sz="2000" b="1" dirty="0">
                <a:solidFill>
                  <a:srgbClr val="FF0000"/>
                </a:solidFill>
              </a:rPr>
              <a:t>Network Structure: </a:t>
            </a:r>
            <a:r>
              <a:rPr lang="en-US" sz="2000" dirty="0"/>
              <a:t>It is also called virtual or non-structure. It is a series of independent business units linked together by computers information system that designs, produces and markets a product or service.</a:t>
            </a:r>
          </a:p>
          <a:p>
            <a:pPr algn="just"/>
            <a:endParaRPr lang="en-US" sz="2000" dirty="0"/>
          </a:p>
          <a:p>
            <a:pPr algn="just"/>
            <a:r>
              <a:rPr lang="en-US" sz="2000" b="1" dirty="0">
                <a:solidFill>
                  <a:srgbClr val="FF0000"/>
                </a:solidFill>
              </a:rPr>
              <a:t>Multinational company structure: </a:t>
            </a:r>
            <a:r>
              <a:rPr lang="en-US" sz="2000" dirty="0"/>
              <a:t>These are internationalized companies. These companies adopt global approach in their management and decision making. Organizational design and structure are determined by global environment so it is highly flexible in terms of structure. </a:t>
            </a:r>
          </a:p>
          <a:p>
            <a:pPr algn="just"/>
            <a:endParaRPr lang="en-US" dirty="0"/>
          </a:p>
        </p:txBody>
      </p:sp>
    </p:spTree>
    <p:extLst>
      <p:ext uri="{BB962C8B-B14F-4D97-AF65-F5344CB8AC3E}">
        <p14:creationId xmlns:p14="http://schemas.microsoft.com/office/powerpoint/2010/main" val="109968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69545"/>
          </a:xfrm>
        </p:spPr>
        <p:txBody>
          <a:bodyPr/>
          <a:lstStyle/>
          <a:p>
            <a:r>
              <a:rPr lang="en-US" dirty="0"/>
              <a:t>Organizational Culture</a:t>
            </a:r>
          </a:p>
        </p:txBody>
      </p:sp>
      <p:sp>
        <p:nvSpPr>
          <p:cNvPr id="3" name="Content Placeholder 2"/>
          <p:cNvSpPr>
            <a:spLocks noGrp="1"/>
          </p:cNvSpPr>
          <p:nvPr>
            <p:ph idx="1"/>
          </p:nvPr>
        </p:nvSpPr>
        <p:spPr>
          <a:xfrm>
            <a:off x="0" y="847836"/>
            <a:ext cx="6654297" cy="6010163"/>
          </a:xfrm>
        </p:spPr>
        <p:txBody>
          <a:bodyPr/>
          <a:lstStyle/>
          <a:p>
            <a:pPr algn="just"/>
            <a:r>
              <a:rPr lang="en-US" dirty="0"/>
              <a:t>Organizational culture is the set of values, beliefs, attitudes, systems, and rules that outline and influence employee behavior within an organization.</a:t>
            </a:r>
          </a:p>
          <a:p>
            <a:pPr algn="just"/>
            <a:r>
              <a:rPr lang="en-US" dirty="0"/>
              <a:t>Culture affects how people experience an organization—that is, what it’s like for a customer to buy from a company or a supplier to work with it. It shows up in company policies such as dress code and office hours. </a:t>
            </a:r>
          </a:p>
          <a:p>
            <a:pPr algn="just"/>
            <a:r>
              <a:rPr lang="en-US" dirty="0"/>
              <a:t>It also informs things such as workspace design and employee perks. Culture is usually set by a company’s leaders.</a:t>
            </a:r>
          </a:p>
          <a:p>
            <a:pPr algn="just"/>
            <a:r>
              <a:rPr lang="en-US" dirty="0"/>
              <a:t>In a historical context, this could be considered the cultural equivalent of the rituals, rites, symbols, and stories o</a:t>
            </a:r>
          </a:p>
          <a:p>
            <a:pPr algn="just"/>
            <a:r>
              <a:rPr lang="en-US" dirty="0"/>
              <a:t>By today’s standards, organizational culture usually refers to the mutual outlook, assumptions, and standards of an organization’s membership. Organizational culture determinants include an organization’s structure, leadership, mission, and strategy of people.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809" y="847836"/>
            <a:ext cx="4943986" cy="5543911"/>
          </a:xfrm>
          <a:prstGeom prst="rect">
            <a:avLst/>
          </a:prstGeom>
        </p:spPr>
      </p:pic>
    </p:spTree>
    <p:extLst>
      <p:ext uri="{BB962C8B-B14F-4D97-AF65-F5344CB8AC3E}">
        <p14:creationId xmlns:p14="http://schemas.microsoft.com/office/powerpoint/2010/main" val="3971357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EF87AA68015F45AC3FC1B11B58A6B8" ma:contentTypeVersion="10" ma:contentTypeDescription="Create a new document." ma:contentTypeScope="" ma:versionID="e1ef67e224c8ccbb4344db1ee8bfd75c">
  <xsd:schema xmlns:xsd="http://www.w3.org/2001/XMLSchema" xmlns:xs="http://www.w3.org/2001/XMLSchema" xmlns:p="http://schemas.microsoft.com/office/2006/metadata/properties" xmlns:ns2="9119c549-9603-4c3e-9d0b-9521ee4e19d9" xmlns:ns3="57f52a75-1879-4091-8fb6-28c7f04eb7e4" targetNamespace="http://schemas.microsoft.com/office/2006/metadata/properties" ma:root="true" ma:fieldsID="2f211af01594a84e74af683d1a82f396" ns2:_="" ns3:_="">
    <xsd:import namespace="9119c549-9603-4c3e-9d0b-9521ee4e19d9"/>
    <xsd:import namespace="57f52a75-1879-4091-8fb6-28c7f04eb7e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19c549-9603-4c3e-9d0b-9521ee4e19d9"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5b2353f-cada-454f-8cb5-bb2181dddec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f52a75-1879-4091-8fb6-28c7f04eb7e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1a10c67-7aef-49d9-b151-02e2bbedb5ae}" ma:internalName="TaxCatchAll" ma:showField="CatchAllData" ma:web="57f52a75-1879-4091-8fb6-28c7f04eb7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119c549-9603-4c3e-9d0b-9521ee4e19d9">
      <Terms xmlns="http://schemas.microsoft.com/office/infopath/2007/PartnerControls"/>
    </lcf76f155ced4ddcb4097134ff3c332f>
    <TaxCatchAll xmlns="57f52a75-1879-4091-8fb6-28c7f04eb7e4" xsi:nil="true"/>
  </documentManagement>
</p:properties>
</file>

<file path=customXml/itemProps1.xml><?xml version="1.0" encoding="utf-8"?>
<ds:datastoreItem xmlns:ds="http://schemas.openxmlformats.org/officeDocument/2006/customXml" ds:itemID="{72E15695-F965-4227-B0DE-8A288D019646}"/>
</file>

<file path=customXml/itemProps2.xml><?xml version="1.0" encoding="utf-8"?>
<ds:datastoreItem xmlns:ds="http://schemas.openxmlformats.org/officeDocument/2006/customXml" ds:itemID="{F17D2F5E-FD49-4E6E-B1C1-C0317F62EC19}"/>
</file>

<file path=customXml/itemProps3.xml><?xml version="1.0" encoding="utf-8"?>
<ds:datastoreItem xmlns:ds="http://schemas.openxmlformats.org/officeDocument/2006/customXml" ds:itemID="{1566BC3B-61B7-46AA-B2D4-960E6B68B5CF}"/>
</file>

<file path=docProps/app.xml><?xml version="1.0" encoding="utf-8"?>
<Properties xmlns="http://schemas.openxmlformats.org/officeDocument/2006/extended-properties" xmlns:vt="http://schemas.openxmlformats.org/officeDocument/2006/docPropsVTypes">
  <Template>Facet</Template>
  <TotalTime>278</TotalTime>
  <Words>3289</Words>
  <Application>Microsoft Office PowerPoint</Application>
  <PresentationFormat>Widescreen</PresentationFormat>
  <Paragraphs>167</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Trebuchet MS</vt:lpstr>
      <vt:lpstr>Wingdings 3</vt:lpstr>
      <vt:lpstr>Facet</vt:lpstr>
      <vt:lpstr>Understanding Firm-Specific Environment</vt:lpstr>
      <vt:lpstr>What is Firm-specific environment?</vt:lpstr>
      <vt:lpstr>Factors of Firm-specific Environment</vt:lpstr>
      <vt:lpstr>Importance of understanding the internal dynamics of firms</vt:lpstr>
      <vt:lpstr>Organizational Structure</vt:lpstr>
      <vt:lpstr>Types of Organizational Structure</vt:lpstr>
      <vt:lpstr>Contd..</vt:lpstr>
      <vt:lpstr>Contd..</vt:lpstr>
      <vt:lpstr>Organizational Culture</vt:lpstr>
      <vt:lpstr>Importance of Organization Culture</vt:lpstr>
      <vt:lpstr>Role of culture in shaping employee behavior and organizational performance</vt:lpstr>
      <vt:lpstr>Contd…</vt:lpstr>
      <vt:lpstr>Cultural Alignment and Strategic Fit</vt:lpstr>
      <vt:lpstr>Why do they matter? </vt:lpstr>
      <vt:lpstr>How do you balance them? </vt:lpstr>
      <vt:lpstr>Operations Management</vt:lpstr>
      <vt:lpstr>Supply Chain and Logistics management</vt:lpstr>
      <vt:lpstr>Principles of Operations Management</vt:lpstr>
      <vt:lpstr>Contd…</vt:lpstr>
      <vt:lpstr>PowerPoint Presentation</vt:lpstr>
      <vt:lpstr>PowerPoint Presentation</vt:lpstr>
      <vt:lpstr>PowerPoint Presentation</vt:lpstr>
      <vt:lpstr>What is TQM?</vt:lpstr>
      <vt:lpstr>What is ISO?</vt:lpstr>
      <vt:lpstr>Principles/Elements of TQM</vt:lpstr>
      <vt:lpstr>Contd…</vt:lpstr>
      <vt:lpstr>What is Human Resource Management (HRM)?</vt:lpstr>
      <vt:lpstr>Characteristics of HRM</vt:lpstr>
      <vt:lpstr>PowerPoint Presentation</vt:lpstr>
      <vt:lpstr>Components of HRM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Firm-Specific Environment</dc:title>
  <dc:creator>Microsoft account</dc:creator>
  <cp:lastModifiedBy>Dr. Sailesh Karmacharya</cp:lastModifiedBy>
  <cp:revision>19</cp:revision>
  <dcterms:created xsi:type="dcterms:W3CDTF">2024-05-19T05:29:47Z</dcterms:created>
  <dcterms:modified xsi:type="dcterms:W3CDTF">2025-06-08T09:01:25Z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0x01010004EF87AA68015F45AC3FC1B11B58A6B8</vt:lpwstr>
  </property>
</Properties>
</file>