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8" r:id="rId4"/>
    <p:sldId id="267" r:id="rId5"/>
    <p:sldId id="266" r:id="rId6"/>
    <p:sldId id="258" r:id="rId7"/>
    <p:sldId id="260" r:id="rId8"/>
    <p:sldId id="259" r:id="rId9"/>
    <p:sldId id="262" r:id="rId10"/>
    <p:sldId id="261" r:id="rId11"/>
    <p:sldId id="263" r:id="rId12"/>
    <p:sldId id="264" r:id="rId13"/>
    <p:sldId id="265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8C15-1779-4905-84A2-AC651CE20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D2B89-7AE0-4F92-B22D-2468DC376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5DD3C-3923-4AE3-A7D5-B5ADBBF6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676-60C3-4820-B8F4-D3D685CB045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C03E9-0DB7-41BA-A23D-9AEA6560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4F118-A543-4BA6-AF6A-F69020EF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AE3C-B894-4659-9E73-97E5ED7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0802-70DD-42B5-B0CD-C42D7D8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F9660-FF4C-4009-8019-9C3C0573B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D5A8-955C-4BD6-BC5F-8A08E1C9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676-60C3-4820-B8F4-D3D685CB045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142E5-528D-458F-92D9-2A03D3FB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80ECC-3C8A-4267-AB61-A86FB4F3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AE3C-B894-4659-9E73-97E5ED7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3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3B116-513D-4EC2-BD8A-A10346244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3F76D-5844-4D6C-A556-AAAA0F7A5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75CC5-AC52-4754-BA18-E1A09938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676-60C3-4820-B8F4-D3D685CB045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848D7-2CDB-44B8-B34F-87A92526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78D86-03C8-47FD-89AF-3C98EBF8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AE3C-B894-4659-9E73-97E5ED7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8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7AF5-9881-4D81-A1FA-A9CB9E65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6BF5-FA44-4271-8D1B-912FEB20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4589-0757-4FD0-899D-507441D6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676-60C3-4820-B8F4-D3D685CB045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4E264-DC14-4E65-8E01-256092CC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4FC03-E4D3-4F00-917E-6CECB0C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AE3C-B894-4659-9E73-97E5ED7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9696-E55C-45F8-8B01-99CC6D9F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D35D4-7C82-49B8-927C-B31D61FA7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C9CA3-E422-4FB6-AB4F-CFC8F378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676-60C3-4820-B8F4-D3D685CB045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F97F-53E0-4EC5-B6FD-6E00AD06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CD4E4-907C-4AF5-9163-FA422574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AE3C-B894-4659-9E73-97E5ED7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F3E8-7DB6-4D8D-8E17-9FF381E1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BAC4D-AF79-43D4-90B2-2E3312C28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50E6D-4067-42B2-B41A-A05797DBA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0F8FD-BAEA-47AC-95FE-98DF6D3A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676-60C3-4820-B8F4-D3D685CB045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D7D7F-F101-4FC4-82D4-D12C2FF1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CBAB0-E1A9-4FCF-87A0-0E57D6B9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AE3C-B894-4659-9E73-97E5ED7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6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EDDD-AB76-4BAD-9A4B-FCCDC06D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C01D9-C263-448D-B30C-2AFCC36D0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3E8E1-96AB-424C-8E93-B22512FFD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7BD88-20B6-4BD1-B5B2-3CD87F564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8265B-3FB7-435E-80B4-1484FF88A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D3853-0878-42D9-8095-0AC53438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676-60C3-4820-B8F4-D3D685CB045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23215-4C6B-4641-832A-A9A3A7B6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C3A3F-A20F-4733-9A4A-DB707C7E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AE3C-B894-4659-9E73-97E5ED7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7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0127-2241-4963-A6BC-5E00BCD3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D0DEC-7DC9-456E-A18B-4EBA4883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676-60C3-4820-B8F4-D3D685CB045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42C2-9B7D-484E-AFCE-A2F9AF22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6F3F4-7D0E-4D49-AB17-DE98276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AE3C-B894-4659-9E73-97E5ED7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2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B253F-D89A-4206-9A0C-D0175A11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676-60C3-4820-B8F4-D3D685CB045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90BA2-FBE0-462C-AF55-594A46EE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3A120-9C32-4D05-B063-2E39AB57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AE3C-B894-4659-9E73-97E5ED7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6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F8D4-8DAC-4EF4-A8EE-1128AA47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64B6-3309-4A9D-A897-AC969EE42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0F822-B8A9-4C84-9A9E-FC35EC45B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45722-402E-402F-A719-157086CD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676-60C3-4820-B8F4-D3D685CB045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1877E-4582-4140-8069-8954F968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F1BC4-6DD1-42CC-9877-FBB19577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AE3C-B894-4659-9E73-97E5ED7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44FC-BE37-45AD-8437-A146936F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375AB-C412-4AA6-9FA3-FC4B260F1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EBBC1-0211-4F3F-8107-01A23EE44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BF8BF-D72D-4D2D-B61C-7A8859D3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676-60C3-4820-B8F4-D3D685CB045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28228-AE17-4B13-BC92-219696AE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A74AD-C974-44F0-B18C-D39FDA1E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8AE3C-B894-4659-9E73-97E5ED7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0D92D-B1DA-4C32-8C32-AB818435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5383B-19A8-4A5A-97F1-78767C5CB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103D6-7809-40F0-B20F-F6694D91B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8E676-60C3-4820-B8F4-D3D685CB045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3DD1A-4602-4B2D-B6D3-EEF2BBFF3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2EB87-82C9-4EA9-B188-09ECFACDC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AE3C-B894-4659-9E73-97E5ED7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8295-F167-48B3-87CA-328E365D6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4. Political Legal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4BE10-8CF7-42D1-9CE4-3FB767D65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46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72A7-FA72-4914-A342-524B4AF1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4E1E7F-9A62-46E8-8A5A-96CF2586A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11" y="288636"/>
            <a:ext cx="11637577" cy="6067339"/>
          </a:xfrm>
        </p:spPr>
      </p:pic>
    </p:spTree>
    <p:extLst>
      <p:ext uri="{BB962C8B-B14F-4D97-AF65-F5344CB8AC3E}">
        <p14:creationId xmlns:p14="http://schemas.microsoft.com/office/powerpoint/2010/main" val="1555869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B6E7-F07F-410F-AE1A-5836CA3C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18255"/>
            <a:ext cx="10515600" cy="1325563"/>
          </a:xfrm>
        </p:spPr>
        <p:txBody>
          <a:bodyPr/>
          <a:lstStyle/>
          <a:p>
            <a:r>
              <a:rPr lang="en-US" b="1" dirty="0"/>
              <a:t>Legislature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8DDE-FE2B-494B-BAA5-C555525A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53330"/>
            <a:ext cx="11434482" cy="537158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This branch is responsible for making laws.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Federal Legislature:</a:t>
            </a:r>
            <a:r>
              <a:rPr lang="en-US" dirty="0"/>
              <a:t> This is the bicameral Parliament at the central level, consisting of the House of Representatives and the National Assembly. It makes laws applicable nationwide.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Provincial (State) Legislature:</a:t>
            </a:r>
            <a:r>
              <a:rPr lang="en-US" dirty="0"/>
              <a:t> Each of Nepal's seven provinces has its own unicameral Provincial Assembly, which legislates on matters within its provincial jurisdiction.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Local Legislature:</a:t>
            </a:r>
            <a:r>
              <a:rPr lang="en-US" dirty="0"/>
              <a:t> At the local level (municipalities and rural municipalities), there are local assemblies that enact local laws and regulations.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5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B6E7-F07F-410F-AE1A-5836CA3C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18255"/>
            <a:ext cx="10515600" cy="1325563"/>
          </a:xfrm>
        </p:spPr>
        <p:txBody>
          <a:bodyPr/>
          <a:lstStyle/>
          <a:p>
            <a:r>
              <a:rPr lang="en-US" b="1" dirty="0"/>
              <a:t>Executive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8DDE-FE2B-494B-BAA5-C555525A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53330"/>
            <a:ext cx="11434482" cy="53715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branch is responsible for implementing laws and governing the country.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Federal Executive:</a:t>
            </a:r>
            <a:r>
              <a:rPr lang="en-US" dirty="0"/>
              <a:t> This is the Council of Ministers, headed by the Prime Minister, who is the chief executive of the country. They are responsible for national policy-making and administration.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Provincial (State) Executive:</a:t>
            </a:r>
            <a:r>
              <a:rPr lang="en-US" dirty="0"/>
              <a:t> Each province has a Provincial Council of Ministers, led by a Chief Minister, responsible for implementing provincial laws and policies.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Local Executive:</a:t>
            </a:r>
            <a:r>
              <a:rPr lang="en-US" dirty="0"/>
              <a:t> At the local level, there are executive bodies (e.g., Mayor/Chairperson and their executive committees) responsible for local administration and service delivery.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1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B6E7-F07F-410F-AE1A-5836CA3C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18255"/>
            <a:ext cx="10515600" cy="1325563"/>
          </a:xfrm>
        </p:spPr>
        <p:txBody>
          <a:bodyPr/>
          <a:lstStyle/>
          <a:p>
            <a:r>
              <a:rPr lang="en-US" b="1" dirty="0"/>
              <a:t>Judiciary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8DDE-FE2B-494B-BAA5-C555525A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72647"/>
            <a:ext cx="11434482" cy="56670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branch is responsible for interpreting laws and administering justice.</a:t>
            </a:r>
          </a:p>
          <a:p>
            <a:pPr marL="0" indent="0">
              <a:buNone/>
            </a:pPr>
            <a:endParaRPr lang="en-US" sz="11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Supreme Court:</a:t>
            </a:r>
            <a:r>
              <a:rPr lang="en-US" dirty="0"/>
              <a:t> This is the highest court in Nepal, located in Kathmandu. It has the final authority on legal interpretation and constitutional matters.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High Court:</a:t>
            </a:r>
            <a:r>
              <a:rPr lang="en-US" dirty="0"/>
              <a:t> Below the Supreme Court, there are High Courts established in each province, which hear appeals from lower courts and have original jurisdiction in certain cases.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District Court:</a:t>
            </a:r>
            <a:r>
              <a:rPr lang="en-US" dirty="0"/>
              <a:t> These are the primary courts at the district level, dealing with most civil and criminal cases.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Specialized Court:</a:t>
            </a:r>
            <a:r>
              <a:rPr lang="en-US" dirty="0"/>
              <a:t> The Constitution also allows for the establishment of specialized courts, tribunals, or benches for specific types of cases (e.g., administrative courts, labor courts) as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B6E7-F07F-410F-AE1A-5836CA3C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18255"/>
            <a:ext cx="10515600" cy="1325563"/>
          </a:xfrm>
        </p:spPr>
        <p:txBody>
          <a:bodyPr/>
          <a:lstStyle/>
          <a:p>
            <a:r>
              <a:rPr lang="en-US" dirty="0"/>
              <a:t>Political Parties in Nepal: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8DDE-FE2B-494B-BAA5-C555525A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72647"/>
            <a:ext cx="11434482" cy="566709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Role of Political Parties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Indispensable component of a democratic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Many parties participate in the political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They articulate ideologies, make proclamations, and declare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Influence government formation and business activities.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As of 2080/08/26 (Nepali calendar), 118 political parties were registered with the Election Commission of Nepal.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79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B6E7-F07F-410F-AE1A-5836CA3C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18255"/>
            <a:ext cx="10515600" cy="1325563"/>
          </a:xfrm>
        </p:spPr>
        <p:txBody>
          <a:bodyPr/>
          <a:lstStyle/>
          <a:p>
            <a:r>
              <a:rPr lang="en-US" dirty="0"/>
              <a:t>Major National Political Parties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48DC1F-065A-40D2-BA68-B1EDD54F4E22}"/>
              </a:ext>
            </a:extLst>
          </p:cNvPr>
          <p:cNvSpPr txBox="1"/>
          <p:nvPr/>
        </p:nvSpPr>
        <p:spPr>
          <a:xfrm>
            <a:off x="618564" y="966787"/>
            <a:ext cx="10856259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Nepali Congress (NC):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/>
              <a:t>Social-democratic political party.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/>
              <a:t>Largest opposition party in the House of Representatives and National Assembly.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/>
              <a:t>Historically significant, formed in 1950, and led the first democratically elected government in 1959.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/>
              <a:t>Secured 89 out of 275 seats in the 2023 elections (</a:t>
            </a:r>
            <a:r>
              <a:rPr lang="en-US" altLang="en-US" sz="2200" dirty="0" err="1"/>
              <a:t>HoR</a:t>
            </a:r>
            <a:r>
              <a:rPr lang="en-US" altLang="en-US" sz="2200" dirty="0"/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Nepal Communist Party (UML):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/>
              <a:t>Largest communist party in Nepal.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/>
              <a:t>Ruled the country for three and a half years through unification with CPN (Maoist Centre).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/>
              <a:t>Secured 79 seats in the 2023 elections (</a:t>
            </a:r>
            <a:r>
              <a:rPr lang="en-US" altLang="en-US" sz="2200" dirty="0" err="1"/>
              <a:t>HoR</a:t>
            </a:r>
            <a:r>
              <a:rPr lang="en-US" altLang="en-US" sz="2200" dirty="0"/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Nepal Communist Party (Maoist Centre):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/>
              <a:t>Formed in 2018 through the unification of two leftist parties (CPN-UML and CPN-Maoist Centre).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/>
              <a:t>Experienced internal conflicts leading to fragmentation.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/>
              <a:t>Secured 32 seats in the 2023 elections (</a:t>
            </a:r>
            <a:r>
              <a:rPr lang="en-US" altLang="en-US" sz="2200" dirty="0" err="1"/>
              <a:t>HoR</a:t>
            </a:r>
            <a:r>
              <a:rPr lang="en-US" altLang="en-US" sz="2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7130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D55C3-BCD7-41AE-9038-2D6E9C092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18" y="0"/>
            <a:ext cx="9313164" cy="6858000"/>
          </a:xfrm>
        </p:spPr>
      </p:pic>
    </p:spTree>
    <p:extLst>
      <p:ext uri="{BB962C8B-B14F-4D97-AF65-F5344CB8AC3E}">
        <p14:creationId xmlns:p14="http://schemas.microsoft.com/office/powerpoint/2010/main" val="1565526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1AC5-6D0A-4CF3-B65C-67010E36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068"/>
            <a:ext cx="10515600" cy="873715"/>
          </a:xfrm>
        </p:spPr>
        <p:txBody>
          <a:bodyPr/>
          <a:lstStyle/>
          <a:p>
            <a:r>
              <a:rPr lang="en-US" dirty="0"/>
              <a:t>Other Significant National Parties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DC5698-97FD-47E5-B000-B49B14BC85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5565" y="708691"/>
            <a:ext cx="11721282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National Independent Party: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Led by Rabi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Lamichhane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Emerged as the fourth largest party in the 2022 election.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Won 21 seats out of 275 representatives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National Democratic Party: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Registered in the Election Commission in 1990.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Currently led by Rajendra Prasad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Lingden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Secured 14 seats in the 2022 election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People's Socialist Party (PSP), Nepal: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Third largest party after Nepali Congress and UML in the 2022 election.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Won 12 seats out of 275 representatives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43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D193-8D4C-4A27-9E44-8A04BCA1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57" y="72567"/>
            <a:ext cx="8596668" cy="744071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the Political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AD20-FFD6-45F4-8DB4-0408339A8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605" y="816638"/>
            <a:ext cx="10734736" cy="58351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/>
              <a:t>What is the Political Environment?</a:t>
            </a: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Refers to government regulations, legal aspects, and political actions impacting business operations.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Involves political philosophy, structure, parties, and institutions.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Influences business decisions, strategies, and time management.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0" indent="0" algn="just">
              <a:buNone/>
            </a:pPr>
            <a:r>
              <a:rPr lang="en-US" sz="2800" b="1" dirty="0"/>
              <a:t>Significance for Business:</a:t>
            </a: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Crucial for developing economic frameworks.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Impacts business strategies and policies.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Can influence factors like economic policy, government spending, and tax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4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BFF0-E279-4600-8994-6B8BB7D9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64E38D-DC5C-4526-86D2-66C99A4ED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70" y="247637"/>
            <a:ext cx="10860460" cy="6018692"/>
          </a:xfrm>
        </p:spPr>
      </p:pic>
    </p:spTree>
    <p:extLst>
      <p:ext uri="{BB962C8B-B14F-4D97-AF65-F5344CB8AC3E}">
        <p14:creationId xmlns:p14="http://schemas.microsoft.com/office/powerpoint/2010/main" val="171200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C594-A2D1-484A-8A5E-08F41583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8" y="257549"/>
            <a:ext cx="10515600" cy="719604"/>
          </a:xfrm>
        </p:spPr>
        <p:txBody>
          <a:bodyPr>
            <a:normAutofit/>
          </a:bodyPr>
          <a:lstStyle/>
          <a:p>
            <a:r>
              <a:rPr lang="en-US" b="1" dirty="0"/>
              <a:t>Understanding Political Philosophies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34A8-1391-40A0-AD10-1E9BE9E30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2589"/>
            <a:ext cx="10959353" cy="5527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Types and Nature of Political Philosophy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Autocratic Philosophy: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Characterized by a single ruler with absolute or dictatorial authority.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Restricts individual freedom and exercises high degree of control over public and private life.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popular participation or checks on power.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Democratic Philosophy: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 derives from the people through representation.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free and fair elections, protection of human rights, and rule of law.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Emphasizes public participation, economic activity, equality, and justice.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Nepal's Context:</a:t>
            </a:r>
            <a:r>
              <a:rPr lang="en-US" sz="2400" dirty="0"/>
              <a:t> Nepal has adopted a </a:t>
            </a:r>
            <a:r>
              <a:rPr lang="en-US" sz="2400" b="1" dirty="0"/>
              <a:t>democratic ideology</a:t>
            </a:r>
            <a:r>
              <a:rPr lang="en-US" sz="2400" dirty="0"/>
              <a:t> and is a federal democratic republic with a multi-party democratic system.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501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C594-A2D1-484A-8A5E-08F41583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8" y="257549"/>
            <a:ext cx="10515600" cy="71960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Defining the Constitution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34A8-1391-40A0-AD10-1E9BE9E30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2589"/>
            <a:ext cx="10959353" cy="5527861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fundamental principles, rights of citizens, political system, and power exercises of the state.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present governing constitution of Nepal is the </a:t>
            </a:r>
            <a:r>
              <a:rPr lang="en-US" b="1" dirty="0"/>
              <a:t>Constitution of Nepal 2015</a:t>
            </a:r>
            <a:r>
              <a:rPr lang="en-US" dirty="0"/>
              <a:t>.</a:t>
            </a:r>
          </a:p>
          <a:p>
            <a:r>
              <a:rPr lang="en-US" b="1" dirty="0"/>
              <a:t>Historical Context of its Formation: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Nepal has gone through several constitutional assemblies.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interim constitution of 2007 led to the first constituent assembly, which failed.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second constituent assembly successfully promulgated the </a:t>
            </a:r>
            <a:r>
              <a:rPr lang="en-US" b="1" dirty="0"/>
              <a:t>new constitution on January 22, 2015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constitution (2015) is divided into 35 Parts, 308 Articles, and 9 Schedules.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serves as the supreme law guiding all government actions and fundamental rights of citizens.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809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D193-8D4C-4A27-9E44-8A04BCA1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" y="260826"/>
            <a:ext cx="10385114" cy="744071"/>
          </a:xfrm>
        </p:spPr>
        <p:txBody>
          <a:bodyPr>
            <a:normAutofit/>
          </a:bodyPr>
          <a:lstStyle/>
          <a:p>
            <a:r>
              <a:rPr lang="en-US" dirty="0"/>
              <a:t>Core Principles of the Constitution of Nepal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821AB4-4522-4917-BAB8-7398059A7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4" y="1353276"/>
            <a:ext cx="11214011" cy="4366206"/>
          </a:xfrm>
        </p:spPr>
      </p:pic>
    </p:spTree>
    <p:extLst>
      <p:ext uri="{BB962C8B-B14F-4D97-AF65-F5344CB8AC3E}">
        <p14:creationId xmlns:p14="http://schemas.microsoft.com/office/powerpoint/2010/main" val="285168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D193-8D4C-4A27-9E44-8A04BCA1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" y="260826"/>
            <a:ext cx="10385114" cy="744071"/>
          </a:xfrm>
        </p:spPr>
        <p:txBody>
          <a:bodyPr>
            <a:normAutofit/>
          </a:bodyPr>
          <a:lstStyle/>
          <a:p>
            <a:r>
              <a:rPr lang="en-US" dirty="0"/>
              <a:t>Policies of the state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3CE30B-CA3C-4C4D-8ECC-AFE35AF8F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68" y="1004897"/>
            <a:ext cx="9625079" cy="5583481"/>
          </a:xfrm>
        </p:spPr>
      </p:pic>
    </p:spTree>
    <p:extLst>
      <p:ext uri="{BB962C8B-B14F-4D97-AF65-F5344CB8AC3E}">
        <p14:creationId xmlns:p14="http://schemas.microsoft.com/office/powerpoint/2010/main" val="289012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41CE2-4F1C-4386-8C22-1C968E5D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C3303C-99A6-45BC-BD8B-5F56540DC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2" y="-1"/>
            <a:ext cx="10945907" cy="6795247"/>
          </a:xfrm>
        </p:spPr>
      </p:pic>
    </p:spTree>
    <p:extLst>
      <p:ext uri="{BB962C8B-B14F-4D97-AF65-F5344CB8AC3E}">
        <p14:creationId xmlns:p14="http://schemas.microsoft.com/office/powerpoint/2010/main" val="258534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37FC-8F30-4E58-AFF2-50F9DB2F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83" y="114113"/>
            <a:ext cx="10515600" cy="746499"/>
          </a:xfrm>
        </p:spPr>
        <p:txBody>
          <a:bodyPr/>
          <a:lstStyle/>
          <a:p>
            <a:r>
              <a:rPr lang="en-US" dirty="0"/>
              <a:t>Branches of Nepalese Government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4EADF-B069-412C-AE05-46997AB1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30" y="1135343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In Nepal, the government structure is based on a federal democratic republican system, established by the Constitution of Nepal 2015. </a:t>
            </a:r>
          </a:p>
          <a:p>
            <a:pPr algn="just"/>
            <a:r>
              <a:rPr lang="en-US" dirty="0"/>
              <a:t>This system divides governmental powers into three main branches: the Legislature, the Executive, and the Judiciary, operating at federal, provincial, and local levels to ensure checks and balances and decentralized governance.</a:t>
            </a:r>
          </a:p>
        </p:txBody>
      </p:sp>
    </p:spTree>
    <p:extLst>
      <p:ext uri="{BB962C8B-B14F-4D97-AF65-F5344CB8AC3E}">
        <p14:creationId xmlns:p14="http://schemas.microsoft.com/office/powerpoint/2010/main" val="222693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EF87AA68015F45AC3FC1B11B58A6B8" ma:contentTypeVersion="10" ma:contentTypeDescription="Create a new document." ma:contentTypeScope="" ma:versionID="e1ef67e224c8ccbb4344db1ee8bfd75c">
  <xsd:schema xmlns:xsd="http://www.w3.org/2001/XMLSchema" xmlns:xs="http://www.w3.org/2001/XMLSchema" xmlns:p="http://schemas.microsoft.com/office/2006/metadata/properties" xmlns:ns2="9119c549-9603-4c3e-9d0b-9521ee4e19d9" xmlns:ns3="57f52a75-1879-4091-8fb6-28c7f04eb7e4" targetNamespace="http://schemas.microsoft.com/office/2006/metadata/properties" ma:root="true" ma:fieldsID="2f211af01594a84e74af683d1a82f396" ns2:_="" ns3:_="">
    <xsd:import namespace="9119c549-9603-4c3e-9d0b-9521ee4e19d9"/>
    <xsd:import namespace="57f52a75-1879-4091-8fb6-28c7f04eb7e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9c549-9603-4c3e-9d0b-9521ee4e19d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5b2353f-cada-454f-8cb5-bb2181ddde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f52a75-1879-4091-8fb6-28c7f04eb7e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1a10c67-7aef-49d9-b151-02e2bbedb5ae}" ma:internalName="TaxCatchAll" ma:showField="CatchAllData" ma:web="57f52a75-1879-4091-8fb6-28c7f04eb7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119c549-9603-4c3e-9d0b-9521ee4e19d9">
      <Terms xmlns="http://schemas.microsoft.com/office/infopath/2007/PartnerControls"/>
    </lcf76f155ced4ddcb4097134ff3c332f>
    <TaxCatchAll xmlns="57f52a75-1879-4091-8fb6-28c7f04eb7e4" xsi:nil="true"/>
  </documentManagement>
</p:properties>
</file>

<file path=customXml/itemProps1.xml><?xml version="1.0" encoding="utf-8"?>
<ds:datastoreItem xmlns:ds="http://schemas.openxmlformats.org/officeDocument/2006/customXml" ds:itemID="{EBBBA26B-F2BB-4CA1-8A2C-B9382511B58A}"/>
</file>

<file path=customXml/itemProps2.xml><?xml version="1.0" encoding="utf-8"?>
<ds:datastoreItem xmlns:ds="http://schemas.openxmlformats.org/officeDocument/2006/customXml" ds:itemID="{238BE43B-1D2D-443C-9D9F-749E6CF79DB8}"/>
</file>

<file path=customXml/itemProps3.xml><?xml version="1.0" encoding="utf-8"?>
<ds:datastoreItem xmlns:ds="http://schemas.openxmlformats.org/officeDocument/2006/customXml" ds:itemID="{433544EE-7AC9-4B92-A010-636E1332930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2620</TotalTime>
  <Words>997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4. Political Legal Environment</vt:lpstr>
      <vt:lpstr>Understanding the Political Environment</vt:lpstr>
      <vt:lpstr>PowerPoint Presentation</vt:lpstr>
      <vt:lpstr>Understanding Political Philosophies</vt:lpstr>
      <vt:lpstr>Defining the Constitution </vt:lpstr>
      <vt:lpstr>Core Principles of the Constitution of Nepal</vt:lpstr>
      <vt:lpstr>Policies of the state</vt:lpstr>
      <vt:lpstr>PowerPoint Presentation</vt:lpstr>
      <vt:lpstr>Branches of Nepalese Government</vt:lpstr>
      <vt:lpstr>PowerPoint Presentation</vt:lpstr>
      <vt:lpstr>Legislature</vt:lpstr>
      <vt:lpstr>Executive</vt:lpstr>
      <vt:lpstr>Judiciary</vt:lpstr>
      <vt:lpstr>Political Parties in Nepal: An Overview</vt:lpstr>
      <vt:lpstr>Major National Political Parties</vt:lpstr>
      <vt:lpstr>PowerPoint Presentation</vt:lpstr>
      <vt:lpstr>Other Significant National Parties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Political Legal Environment</dc:title>
  <dc:creator>Dr. Sailesh Karmacharya</dc:creator>
  <cp:lastModifiedBy>Dr. Sailesh Karmacharya</cp:lastModifiedBy>
  <cp:revision>2</cp:revision>
  <dcterms:created xsi:type="dcterms:W3CDTF">2025-07-02T05:49:42Z</dcterms:created>
  <dcterms:modified xsi:type="dcterms:W3CDTF">2025-07-04T01:30:03Z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0x01010004EF87AA68015F45AC3FC1B11B58A6B8</vt:lpwstr>
  </property>
</Properties>
</file>