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3"/>
  </p:notesMasterIdLst>
  <p:sldIdLst>
    <p:sldId id="257" r:id="rId2"/>
    <p:sldId id="259" r:id="rId3"/>
    <p:sldId id="260" r:id="rId4"/>
    <p:sldId id="263" r:id="rId5"/>
    <p:sldId id="265" r:id="rId6"/>
    <p:sldId id="266" r:id="rId7"/>
    <p:sldId id="267" r:id="rId8"/>
    <p:sldId id="268" r:id="rId9"/>
    <p:sldId id="269" r:id="rId10"/>
    <p:sldId id="270" r:id="rId11"/>
    <p:sldId id="271" r:id="rId12"/>
    <p:sldId id="272" r:id="rId13"/>
    <p:sldId id="273" r:id="rId14"/>
    <p:sldId id="274" r:id="rId15"/>
    <p:sldId id="275" r:id="rId16"/>
    <p:sldId id="276" r:id="rId17"/>
    <p:sldId id="261" r:id="rId18"/>
    <p:sldId id="277" r:id="rId19"/>
    <p:sldId id="278" r:id="rId20"/>
    <p:sldId id="279" r:id="rId21"/>
    <p:sldId id="28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4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24221-5A19-47D4-906F-FBEECFF6DD9D}"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05E58-F048-44EA-95BB-43B8C6F3B4A2}" type="slidenum">
              <a:rPr lang="en-US" smtClean="0"/>
              <a:t>‹#›</a:t>
            </a:fld>
            <a:endParaRPr lang="en-US"/>
          </a:p>
        </p:txBody>
      </p:sp>
    </p:spTree>
    <p:extLst>
      <p:ext uri="{BB962C8B-B14F-4D97-AF65-F5344CB8AC3E}">
        <p14:creationId xmlns:p14="http://schemas.microsoft.com/office/powerpoint/2010/main" val="3555851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i="1" smtClean="0">
                <a:latin typeface="Arial" panose="020B0604020202020204" pitchFamily="34" charset="0"/>
                <a:cs typeface="Arial" panose="020B0604020202020204" pitchFamily="34" charset="0"/>
              </a:rPr>
              <a:t>NOTE:</a:t>
            </a:r>
          </a:p>
          <a:p>
            <a:pPr>
              <a:spcBef>
                <a:spcPct val="0"/>
              </a:spcBef>
            </a:pPr>
            <a:r>
              <a:rPr lang="en-US" altLang="en-US" i="1" smtClean="0">
                <a:latin typeface="Arial" panose="020B0604020202020204" pitchFamily="34" charset="0"/>
                <a:cs typeface="Arial" panose="020B0604020202020204" pitchFamily="34" charset="0"/>
              </a:rPr>
              <a:t>To change the  image on this slide, select the picture and delete it. Then click the Pictures icon in the placeholder to insert your own image.</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fld id="{82C5DCD8-5F16-4D68-A95A-3F763E4A79A9}" type="slidenum">
              <a:rPr lang="en-US" altLang="en-US">
                <a:latin typeface="Euphemia"/>
              </a:rPr>
              <a:pPr/>
              <a:t>1</a:t>
            </a:fld>
            <a:endParaRPr lang="en-US" altLang="en-US">
              <a:latin typeface="Euphemia"/>
            </a:endParaRPr>
          </a:p>
        </p:txBody>
      </p:sp>
    </p:spTree>
    <p:extLst>
      <p:ext uri="{BB962C8B-B14F-4D97-AF65-F5344CB8AC3E}">
        <p14:creationId xmlns:p14="http://schemas.microsoft.com/office/powerpoint/2010/main" val="32543153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B2CA77-A7F9-42BD-98A4-8F252ECC65A5}"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7C4B944B-BDF6-4763-AA68-53BCA4B4D92F}" type="slidenum">
              <a:rPr lang="en-US" smtClean="0"/>
              <a:t>‹#›</a:t>
            </a:fld>
            <a:endParaRPr lang="en-US"/>
          </a:p>
        </p:txBody>
      </p:sp>
    </p:spTree>
    <p:extLst>
      <p:ext uri="{BB962C8B-B14F-4D97-AF65-F5344CB8AC3E}">
        <p14:creationId xmlns:p14="http://schemas.microsoft.com/office/powerpoint/2010/main" val="192897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B2CA77-A7F9-42BD-98A4-8F252ECC65A5}"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944B-BDF6-4763-AA68-53BCA4B4D92F}" type="slidenum">
              <a:rPr lang="en-US" smtClean="0"/>
              <a:t>‹#›</a:t>
            </a:fld>
            <a:endParaRPr lang="en-US"/>
          </a:p>
        </p:txBody>
      </p:sp>
    </p:spTree>
    <p:extLst>
      <p:ext uri="{BB962C8B-B14F-4D97-AF65-F5344CB8AC3E}">
        <p14:creationId xmlns:p14="http://schemas.microsoft.com/office/powerpoint/2010/main" val="4214786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B2CA77-A7F9-42BD-98A4-8F252ECC65A5}"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944B-BDF6-4763-AA68-53BCA4B4D92F}" type="slidenum">
              <a:rPr lang="en-US" smtClean="0"/>
              <a:t>‹#›</a:t>
            </a:fld>
            <a:endParaRPr lang="en-US"/>
          </a:p>
        </p:txBody>
      </p:sp>
    </p:spTree>
    <p:extLst>
      <p:ext uri="{BB962C8B-B14F-4D97-AF65-F5344CB8AC3E}">
        <p14:creationId xmlns:p14="http://schemas.microsoft.com/office/powerpoint/2010/main" val="100513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rtlCol="0">
            <a:normAutofit/>
          </a:bodyPr>
          <a:lstStyle>
            <a:lvl1pPr marL="0" indent="0" algn="ctr">
              <a:buNone/>
              <a:defRPr/>
            </a:lvl1pPr>
          </a:lstStyle>
          <a:p>
            <a:pPr lvl="0"/>
            <a:r>
              <a:rPr lang="en-US" noProof="0" smtClean="0"/>
              <a:t>Click icon to add picture</a:t>
            </a:r>
            <a:endParaRPr noProof="0"/>
          </a:p>
        </p:txBody>
      </p:sp>
    </p:spTree>
    <p:extLst>
      <p:ext uri="{BB962C8B-B14F-4D97-AF65-F5344CB8AC3E}">
        <p14:creationId xmlns:p14="http://schemas.microsoft.com/office/powerpoint/2010/main" val="1293129689"/>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B2CA77-A7F9-42BD-98A4-8F252ECC65A5}" type="datetimeFigureOut">
              <a:rPr lang="en-US" smtClean="0"/>
              <a:t>7/23/2024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4B944B-BDF6-4763-AA68-53BCA4B4D92F}" type="slidenum">
              <a:rPr lang="en-US" smtClean="0"/>
              <a:t>‹#›</a:t>
            </a:fld>
            <a:endParaRPr lang="en-US"/>
          </a:p>
        </p:txBody>
      </p:sp>
    </p:spTree>
    <p:extLst>
      <p:ext uri="{BB962C8B-B14F-4D97-AF65-F5344CB8AC3E}">
        <p14:creationId xmlns:p14="http://schemas.microsoft.com/office/powerpoint/2010/main" val="96450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CB2CA77-A7F9-42BD-98A4-8F252ECC65A5}" type="datetimeFigureOut">
              <a:rPr lang="en-US" smtClean="0"/>
              <a:t>7/23/2024</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7C4B944B-BDF6-4763-AA68-53BCA4B4D92F}" type="slidenum">
              <a:rPr lang="en-US" smtClean="0"/>
              <a:t>‹#›</a:t>
            </a:fld>
            <a:endParaRPr lang="en-US"/>
          </a:p>
        </p:txBody>
      </p:sp>
    </p:spTree>
    <p:extLst>
      <p:ext uri="{BB962C8B-B14F-4D97-AF65-F5344CB8AC3E}">
        <p14:creationId xmlns:p14="http://schemas.microsoft.com/office/powerpoint/2010/main" val="2370525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B2CA77-A7F9-42BD-98A4-8F252ECC65A5}"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4B944B-BDF6-4763-AA68-53BCA4B4D92F}" type="slidenum">
              <a:rPr lang="en-US" smtClean="0"/>
              <a:t>‹#›</a:t>
            </a:fld>
            <a:endParaRPr lang="en-US"/>
          </a:p>
        </p:txBody>
      </p:sp>
    </p:spTree>
    <p:extLst>
      <p:ext uri="{BB962C8B-B14F-4D97-AF65-F5344CB8AC3E}">
        <p14:creationId xmlns:p14="http://schemas.microsoft.com/office/powerpoint/2010/main" val="716182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B2CA77-A7F9-42BD-98A4-8F252ECC65A5}" type="datetimeFigureOut">
              <a:rPr lang="en-US" smtClean="0"/>
              <a:t>7/23/2024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4B944B-BDF6-4763-AA68-53BCA4B4D92F}" type="slidenum">
              <a:rPr lang="en-US" smtClean="0"/>
              <a:t>‹#›</a:t>
            </a:fld>
            <a:endParaRPr lang="en-US"/>
          </a:p>
        </p:txBody>
      </p:sp>
    </p:spTree>
    <p:extLst>
      <p:ext uri="{BB962C8B-B14F-4D97-AF65-F5344CB8AC3E}">
        <p14:creationId xmlns:p14="http://schemas.microsoft.com/office/powerpoint/2010/main" val="3312350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B2CA77-A7F9-42BD-98A4-8F252ECC65A5}" type="datetimeFigureOut">
              <a:rPr lang="en-US" smtClean="0"/>
              <a:t>7/23/2024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4B944B-BDF6-4763-AA68-53BCA4B4D92F}" type="slidenum">
              <a:rPr lang="en-US" smtClean="0"/>
              <a:t>‹#›</a:t>
            </a:fld>
            <a:endParaRPr lang="en-US"/>
          </a:p>
        </p:txBody>
      </p:sp>
    </p:spTree>
    <p:extLst>
      <p:ext uri="{BB962C8B-B14F-4D97-AF65-F5344CB8AC3E}">
        <p14:creationId xmlns:p14="http://schemas.microsoft.com/office/powerpoint/2010/main" val="3545462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B2CA77-A7F9-42BD-98A4-8F252ECC65A5}" type="datetimeFigureOut">
              <a:rPr lang="en-US" smtClean="0"/>
              <a:t>7/23/2024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4B944B-BDF6-4763-AA68-53BCA4B4D92F}" type="slidenum">
              <a:rPr lang="en-US" smtClean="0"/>
              <a:t>‹#›</a:t>
            </a:fld>
            <a:endParaRPr lang="en-US"/>
          </a:p>
        </p:txBody>
      </p:sp>
    </p:spTree>
    <p:extLst>
      <p:ext uri="{BB962C8B-B14F-4D97-AF65-F5344CB8AC3E}">
        <p14:creationId xmlns:p14="http://schemas.microsoft.com/office/powerpoint/2010/main" val="1430073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2CA77-A7F9-42BD-98A4-8F252ECC65A5}" type="datetimeFigureOut">
              <a:rPr lang="en-US" smtClean="0"/>
              <a:t>7/23/2024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C4B944B-BDF6-4763-AA68-53BCA4B4D92F}" type="slidenum">
              <a:rPr lang="en-US" smtClean="0"/>
              <a:t>‹#›</a:t>
            </a:fld>
            <a:endParaRPr lang="en-US"/>
          </a:p>
        </p:txBody>
      </p:sp>
    </p:spTree>
    <p:extLst>
      <p:ext uri="{BB962C8B-B14F-4D97-AF65-F5344CB8AC3E}">
        <p14:creationId xmlns:p14="http://schemas.microsoft.com/office/powerpoint/2010/main" val="2924969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B2CA77-A7F9-42BD-98A4-8F252ECC65A5}" type="datetimeFigureOut">
              <a:rPr lang="en-US" smtClean="0"/>
              <a:t>7/23/2024</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7C4B944B-BDF6-4763-AA68-53BCA4B4D92F}" type="slidenum">
              <a:rPr lang="en-US" smtClean="0"/>
              <a:t>‹#›</a:t>
            </a:fld>
            <a:endParaRPr lang="en-US"/>
          </a:p>
        </p:txBody>
      </p:sp>
    </p:spTree>
    <p:extLst>
      <p:ext uri="{BB962C8B-B14F-4D97-AF65-F5344CB8AC3E}">
        <p14:creationId xmlns:p14="http://schemas.microsoft.com/office/powerpoint/2010/main" val="862532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CB2CA77-A7F9-42BD-98A4-8F252ECC65A5}" type="datetimeFigureOut">
              <a:rPr lang="en-US" smtClean="0"/>
              <a:t>7/23/2024</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7C4B944B-BDF6-4763-AA68-53BCA4B4D92F}" type="slidenum">
              <a:rPr lang="en-US" smtClean="0"/>
              <a:t>‹#›</a:t>
            </a:fld>
            <a:endParaRPr lang="en-US"/>
          </a:p>
        </p:txBody>
      </p:sp>
    </p:spTree>
    <p:extLst>
      <p:ext uri="{BB962C8B-B14F-4D97-AF65-F5344CB8AC3E}">
        <p14:creationId xmlns:p14="http://schemas.microsoft.com/office/powerpoint/2010/main" val="14622627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402720" y="2146354"/>
            <a:ext cx="10212875" cy="2570501"/>
          </a:xfrm>
        </p:spPr>
        <p:txBody>
          <a:bodyPr rtlCol="0">
            <a:normAutofit/>
          </a:bodyPr>
          <a:lstStyle/>
          <a:p>
            <a:pPr fontAlgn="auto">
              <a:spcAft>
                <a:spcPts val="0"/>
              </a:spcAft>
              <a:defRPr/>
            </a:pPr>
            <a:r>
              <a:rPr lang="en-US" sz="7200" dirty="0" smtClean="0"/>
              <a:t>SOCIAL-CULTURAL ENVIRONMENT </a:t>
            </a:r>
            <a:endParaRPr lang="en-US" sz="7200" dirty="0"/>
          </a:p>
        </p:txBody>
      </p:sp>
      <p:sp>
        <p:nvSpPr>
          <p:cNvPr id="9" name="Rounded Rectangle 8"/>
          <p:cNvSpPr/>
          <p:nvPr/>
        </p:nvSpPr>
        <p:spPr>
          <a:xfrm>
            <a:off x="1657350" y="533400"/>
            <a:ext cx="1123950" cy="14668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8800" dirty="0" smtClean="0"/>
              <a:t>5</a:t>
            </a:r>
            <a:endParaRPr lang="en-US" sz="8800" dirty="0"/>
          </a:p>
        </p:txBody>
      </p:sp>
    </p:spTree>
    <p:extLst>
      <p:ext uri="{BB962C8B-B14F-4D97-AF65-F5344CB8AC3E}">
        <p14:creationId xmlns:p14="http://schemas.microsoft.com/office/powerpoint/2010/main" val="2528686346"/>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00960"/>
          </a:xfrm>
        </p:spPr>
        <p:txBody>
          <a:bodyPr>
            <a:normAutofit fontScale="90000"/>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 y="800959"/>
            <a:ext cx="11941521" cy="5952925"/>
          </a:xfrm>
        </p:spPr>
        <p:txBody>
          <a:bodyPr>
            <a:normAutofit/>
          </a:bodyPr>
          <a:lstStyle/>
          <a:p>
            <a:pPr algn="just"/>
            <a:r>
              <a:rPr lang="en-US" sz="2800" dirty="0"/>
              <a:t>For better skill development, various vocational </a:t>
            </a:r>
            <a:r>
              <a:rPr lang="en-US" sz="2800" dirty="0" smtClean="0"/>
              <a:t>and technical </a:t>
            </a:r>
            <a:r>
              <a:rPr lang="en-US" sz="2800" dirty="0"/>
              <a:t>training has been provided by </a:t>
            </a:r>
            <a:r>
              <a:rPr lang="en-US" sz="2800" dirty="0" smtClean="0"/>
              <a:t>CTEVT(Council for </a:t>
            </a:r>
            <a:r>
              <a:rPr lang="en-US" sz="2800" dirty="0"/>
              <a:t>Technical Education &amp; Vocational Training), </a:t>
            </a:r>
            <a:r>
              <a:rPr lang="en-US" sz="2800" dirty="0" smtClean="0"/>
              <a:t>Ministry of </a:t>
            </a:r>
            <a:r>
              <a:rPr lang="en-US" sz="2800" dirty="0"/>
              <a:t>Labor, Ministry of industry, ministry of </a:t>
            </a:r>
            <a:r>
              <a:rPr lang="en-US" sz="2800" dirty="0" smtClean="0"/>
              <a:t>communication, department </a:t>
            </a:r>
            <a:r>
              <a:rPr lang="en-US" sz="2800" dirty="0"/>
              <a:t>of civil aviation, hotel management </a:t>
            </a:r>
            <a:r>
              <a:rPr lang="en-US" sz="2800" dirty="0" smtClean="0"/>
              <a:t>and tourism </a:t>
            </a:r>
            <a:r>
              <a:rPr lang="en-US" sz="2800" dirty="0"/>
              <a:t>training center, </a:t>
            </a:r>
            <a:r>
              <a:rPr lang="en-US" sz="2800" dirty="0" smtClean="0"/>
              <a:t>department </a:t>
            </a:r>
            <a:r>
              <a:rPr lang="en-US" sz="2800" dirty="0"/>
              <a:t>of health, </a:t>
            </a:r>
            <a:r>
              <a:rPr lang="en-US" sz="2800" dirty="0" smtClean="0"/>
              <a:t>several NGOs.</a:t>
            </a:r>
          </a:p>
          <a:p>
            <a:pPr algn="just"/>
            <a:r>
              <a:rPr lang="en-US" sz="2800" dirty="0" smtClean="0"/>
              <a:t>Enrollment of students in different universities in Nepal.</a:t>
            </a:r>
          </a:p>
          <a:p>
            <a:pPr lvl="1" algn="just"/>
            <a:r>
              <a:rPr lang="en-US" sz="2600" dirty="0" smtClean="0"/>
              <a:t>Tribhuwan University – 537869 (2022), 422653 (2021)</a:t>
            </a:r>
          </a:p>
          <a:p>
            <a:pPr lvl="1" algn="just"/>
            <a:r>
              <a:rPr lang="en-US" sz="2600" dirty="0" smtClean="0"/>
              <a:t>Kathmandu University – 15469 (2022), 16847 (2021)</a:t>
            </a:r>
          </a:p>
          <a:p>
            <a:pPr lvl="1" algn="just"/>
            <a:r>
              <a:rPr lang="en-US" sz="2600" dirty="0" err="1" smtClean="0"/>
              <a:t>Purbanchal</a:t>
            </a:r>
            <a:r>
              <a:rPr lang="en-US" sz="2600" dirty="0" smtClean="0"/>
              <a:t> University – 51347(2022), 48858 (2021)</a:t>
            </a:r>
          </a:p>
          <a:p>
            <a:pPr lvl="1" algn="just"/>
            <a:r>
              <a:rPr lang="en-US" sz="2600" dirty="0" smtClean="0"/>
              <a:t>Nepal Sanskrit University – 3355 (2022), 3049 (2021)</a:t>
            </a:r>
          </a:p>
          <a:p>
            <a:pPr lvl="1" algn="just"/>
            <a:r>
              <a:rPr lang="en-US" sz="2600" dirty="0" err="1" smtClean="0"/>
              <a:t>Pokhara</a:t>
            </a:r>
            <a:r>
              <a:rPr lang="en-US" sz="2600" dirty="0" smtClean="0"/>
              <a:t> University – 34151 (2022), 32484 (2021)</a:t>
            </a:r>
            <a:endParaRPr lang="en-US" sz="2600" dirty="0"/>
          </a:p>
        </p:txBody>
      </p:sp>
    </p:spTree>
    <p:extLst>
      <p:ext uri="{BB962C8B-B14F-4D97-AF65-F5344CB8AC3E}">
        <p14:creationId xmlns:p14="http://schemas.microsoft.com/office/powerpoint/2010/main" val="38750611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00960"/>
          </a:xfrm>
        </p:spPr>
        <p:txBody>
          <a:bodyPr>
            <a:normAutofit fontScale="90000"/>
          </a:bodyPr>
          <a:lstStyle/>
          <a:p>
            <a:r>
              <a:rPr lang="en-US" dirty="0" smtClean="0"/>
              <a:t>Family structure</a:t>
            </a:r>
            <a:endParaRPr lang="en-US" dirty="0"/>
          </a:p>
        </p:txBody>
      </p:sp>
      <p:sp>
        <p:nvSpPr>
          <p:cNvPr id="3" name="Content Placeholder 2"/>
          <p:cNvSpPr>
            <a:spLocks noGrp="1"/>
          </p:cNvSpPr>
          <p:nvPr>
            <p:ph idx="1"/>
          </p:nvPr>
        </p:nvSpPr>
        <p:spPr>
          <a:xfrm>
            <a:off x="-1" y="800959"/>
            <a:ext cx="11941521" cy="5952925"/>
          </a:xfrm>
        </p:spPr>
        <p:txBody>
          <a:bodyPr>
            <a:normAutofit/>
          </a:bodyPr>
          <a:lstStyle/>
          <a:p>
            <a:pPr algn="just"/>
            <a:r>
              <a:rPr lang="en-US" sz="2800" dirty="0"/>
              <a:t>Form of social institution</a:t>
            </a:r>
          </a:p>
          <a:p>
            <a:pPr algn="just"/>
            <a:r>
              <a:rPr lang="en-US" sz="2800" dirty="0" smtClean="0"/>
              <a:t>Based </a:t>
            </a:r>
            <a:r>
              <a:rPr lang="en-US" sz="2800" dirty="0"/>
              <a:t>on kinship and affinity</a:t>
            </a:r>
          </a:p>
          <a:p>
            <a:pPr algn="just"/>
            <a:r>
              <a:rPr lang="en-US" sz="2800" dirty="0" smtClean="0"/>
              <a:t>Family </a:t>
            </a:r>
            <a:r>
              <a:rPr lang="en-US" sz="2800" dirty="0"/>
              <a:t>responsibility can cause high absenteeism</a:t>
            </a:r>
          </a:p>
          <a:p>
            <a:pPr algn="just"/>
            <a:r>
              <a:rPr lang="en-US" sz="2800" dirty="0" smtClean="0"/>
              <a:t>Nepalese </a:t>
            </a:r>
            <a:r>
              <a:rPr lang="en-US" sz="2800" dirty="0"/>
              <a:t>private sector businesses are largely family owned</a:t>
            </a:r>
          </a:p>
          <a:p>
            <a:pPr algn="just"/>
            <a:r>
              <a:rPr lang="en-US" sz="2800" dirty="0" smtClean="0"/>
              <a:t>There </a:t>
            </a:r>
            <a:r>
              <a:rPr lang="en-US" sz="2800" dirty="0"/>
              <a:t>is a tendency of favoring a family member</a:t>
            </a:r>
          </a:p>
          <a:p>
            <a:pPr algn="just"/>
            <a:r>
              <a:rPr lang="en-US" sz="2800" dirty="0" smtClean="0"/>
              <a:t>Family </a:t>
            </a:r>
            <a:r>
              <a:rPr lang="en-US" sz="2800" dirty="0"/>
              <a:t>sometimes is referred to as household(can be </a:t>
            </a:r>
            <a:r>
              <a:rPr lang="en-US" sz="2800" dirty="0" smtClean="0"/>
              <a:t>family friends</a:t>
            </a:r>
            <a:r>
              <a:rPr lang="en-US" sz="2800" dirty="0"/>
              <a:t>, paying guest, room mates)</a:t>
            </a:r>
          </a:p>
          <a:p>
            <a:pPr algn="just"/>
            <a:r>
              <a:rPr lang="en-US" sz="2800" dirty="0" smtClean="0"/>
              <a:t>Classification </a:t>
            </a:r>
            <a:r>
              <a:rPr lang="en-US" sz="2800" dirty="0"/>
              <a:t>of family organization:</a:t>
            </a:r>
          </a:p>
          <a:p>
            <a:pPr lvl="1" algn="just"/>
            <a:r>
              <a:rPr lang="en-US" sz="2600" dirty="0" smtClean="0"/>
              <a:t>Nuclear Family</a:t>
            </a:r>
            <a:endParaRPr lang="en-US" sz="2600" dirty="0"/>
          </a:p>
          <a:p>
            <a:pPr lvl="1" algn="just"/>
            <a:r>
              <a:rPr lang="en-US" sz="2600" dirty="0" smtClean="0"/>
              <a:t>Joint </a:t>
            </a:r>
            <a:r>
              <a:rPr lang="en-US" sz="2400" dirty="0"/>
              <a:t>family(extended family)</a:t>
            </a:r>
          </a:p>
        </p:txBody>
      </p:sp>
    </p:spTree>
    <p:extLst>
      <p:ext uri="{BB962C8B-B14F-4D97-AF65-F5344CB8AC3E}">
        <p14:creationId xmlns:p14="http://schemas.microsoft.com/office/powerpoint/2010/main" val="413088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00960"/>
          </a:xfrm>
        </p:spPr>
        <p:txBody>
          <a:bodyPr>
            <a:normAutofit fontScale="90000"/>
          </a:bodyPr>
          <a:lstStyle/>
          <a:p>
            <a:r>
              <a:rPr lang="en-US" dirty="0" smtClean="0"/>
              <a:t>Family structure (</a:t>
            </a:r>
            <a:r>
              <a:rPr lang="en-US" dirty="0" err="1" smtClean="0"/>
              <a:t>contd</a:t>
            </a:r>
            <a:r>
              <a:rPr lang="en-US" dirty="0" smtClean="0"/>
              <a:t>…)</a:t>
            </a:r>
            <a:endParaRPr lang="en-US" dirty="0"/>
          </a:p>
        </p:txBody>
      </p:sp>
      <p:sp>
        <p:nvSpPr>
          <p:cNvPr id="3" name="Content Placeholder 2"/>
          <p:cNvSpPr>
            <a:spLocks noGrp="1"/>
          </p:cNvSpPr>
          <p:nvPr>
            <p:ph idx="1"/>
          </p:nvPr>
        </p:nvSpPr>
        <p:spPr>
          <a:xfrm>
            <a:off x="-1" y="800959"/>
            <a:ext cx="11941521" cy="5952925"/>
          </a:xfrm>
        </p:spPr>
        <p:txBody>
          <a:bodyPr>
            <a:normAutofit fontScale="77500" lnSpcReduction="20000"/>
          </a:bodyPr>
          <a:lstStyle/>
          <a:p>
            <a:pPr algn="just"/>
            <a:r>
              <a:rPr lang="en-US" sz="3300" b="1" dirty="0" smtClean="0"/>
              <a:t>Joint </a:t>
            </a:r>
            <a:r>
              <a:rPr lang="en-US" sz="3300" b="1" dirty="0"/>
              <a:t>family system</a:t>
            </a:r>
          </a:p>
          <a:p>
            <a:pPr algn="just"/>
            <a:r>
              <a:rPr lang="en-US" sz="2800" dirty="0" smtClean="0"/>
              <a:t>Advantages</a:t>
            </a:r>
            <a:r>
              <a:rPr lang="en-US" sz="2800" dirty="0"/>
              <a:t>:</a:t>
            </a:r>
          </a:p>
          <a:p>
            <a:pPr lvl="1" algn="just"/>
            <a:r>
              <a:rPr lang="en-US" sz="2600" dirty="0" smtClean="0"/>
              <a:t>Dependent </a:t>
            </a:r>
            <a:r>
              <a:rPr lang="en-US" sz="2600" dirty="0"/>
              <a:t>for any kind of help, assistance, advice.</a:t>
            </a:r>
          </a:p>
          <a:p>
            <a:pPr lvl="1" algn="just"/>
            <a:r>
              <a:rPr lang="en-US" sz="2600" dirty="0" smtClean="0"/>
              <a:t>Source </a:t>
            </a:r>
            <a:r>
              <a:rPr lang="en-US" sz="2600" dirty="0"/>
              <a:t>of safety and security.</a:t>
            </a:r>
          </a:p>
          <a:p>
            <a:pPr lvl="1" algn="just"/>
            <a:r>
              <a:rPr lang="en-US" sz="2600" dirty="0" smtClean="0"/>
              <a:t>Nepalese </a:t>
            </a:r>
            <a:r>
              <a:rPr lang="en-US" sz="2600" dirty="0"/>
              <a:t>people are basically home loving and affiliation oriented</a:t>
            </a:r>
          </a:p>
          <a:p>
            <a:pPr lvl="1" algn="just"/>
            <a:r>
              <a:rPr lang="en-US" sz="2600" dirty="0" smtClean="0"/>
              <a:t>Good </a:t>
            </a:r>
            <a:r>
              <a:rPr lang="en-US" sz="2600" dirty="0"/>
              <a:t>portion of education goes for education.</a:t>
            </a:r>
          </a:p>
          <a:p>
            <a:pPr algn="just"/>
            <a:r>
              <a:rPr lang="en-US" sz="2800" dirty="0" smtClean="0"/>
              <a:t>Disadvantages</a:t>
            </a:r>
            <a:r>
              <a:rPr lang="en-US" sz="2800" dirty="0"/>
              <a:t>:</a:t>
            </a:r>
          </a:p>
          <a:p>
            <a:pPr lvl="1" algn="just"/>
            <a:r>
              <a:rPr lang="en-US" sz="2600" dirty="0" smtClean="0"/>
              <a:t>An </a:t>
            </a:r>
            <a:r>
              <a:rPr lang="en-US" sz="2600" dirty="0"/>
              <a:t>individual’s initiative for work discouraged(share personal earning with others)</a:t>
            </a:r>
          </a:p>
          <a:p>
            <a:pPr lvl="1" algn="just"/>
            <a:r>
              <a:rPr lang="en-US" sz="2600" dirty="0" smtClean="0"/>
              <a:t>High </a:t>
            </a:r>
            <a:r>
              <a:rPr lang="en-US" sz="2600" dirty="0"/>
              <a:t>absenteeism at workplace(birth, marriage, harvest, dispute…)</a:t>
            </a:r>
          </a:p>
          <a:p>
            <a:pPr lvl="1" algn="just"/>
            <a:r>
              <a:rPr lang="en-US" sz="2600" dirty="0" smtClean="0"/>
              <a:t>Tendency </a:t>
            </a:r>
            <a:r>
              <a:rPr lang="en-US" sz="2600" dirty="0"/>
              <a:t>of favoritism</a:t>
            </a:r>
          </a:p>
          <a:p>
            <a:pPr lvl="1" algn="just"/>
            <a:r>
              <a:rPr lang="en-US" sz="2600" dirty="0" smtClean="0"/>
              <a:t>Undue </a:t>
            </a:r>
            <a:r>
              <a:rPr lang="en-US" sz="2600" dirty="0"/>
              <a:t>pressure</a:t>
            </a:r>
          </a:p>
          <a:p>
            <a:pPr lvl="1" algn="just"/>
            <a:r>
              <a:rPr lang="en-US" sz="2600" dirty="0" smtClean="0"/>
              <a:t>Fill </a:t>
            </a:r>
            <a:r>
              <a:rPr lang="en-US" sz="2600" dirty="0"/>
              <a:t>the job with kin</a:t>
            </a:r>
          </a:p>
          <a:p>
            <a:pPr lvl="1" algn="just"/>
            <a:r>
              <a:rPr lang="en-US" sz="2600" dirty="0" smtClean="0"/>
              <a:t>Overcrowded</a:t>
            </a:r>
            <a:r>
              <a:rPr lang="en-US" sz="2600" dirty="0"/>
              <a:t>.</a:t>
            </a:r>
          </a:p>
          <a:p>
            <a:pPr algn="just"/>
            <a:r>
              <a:rPr lang="en-US" sz="3300" b="1" dirty="0" smtClean="0"/>
              <a:t>Nuclear families</a:t>
            </a:r>
            <a:endParaRPr lang="en-US" sz="3300" b="1" dirty="0"/>
          </a:p>
          <a:p>
            <a:pPr lvl="1" algn="just"/>
            <a:r>
              <a:rPr lang="en-US" sz="2600" dirty="0" smtClean="0"/>
              <a:t>Found </a:t>
            </a:r>
            <a:r>
              <a:rPr lang="en-US" sz="2600" dirty="0"/>
              <a:t>in urban areas.</a:t>
            </a:r>
          </a:p>
          <a:p>
            <a:pPr lvl="1" algn="just"/>
            <a:r>
              <a:rPr lang="en-US" sz="2600" dirty="0" smtClean="0"/>
              <a:t>Women </a:t>
            </a:r>
            <a:r>
              <a:rPr lang="en-US" sz="2600" dirty="0"/>
              <a:t>enjoy equal status as men.</a:t>
            </a:r>
          </a:p>
          <a:p>
            <a:pPr lvl="1" algn="just"/>
            <a:r>
              <a:rPr lang="en-US" sz="2600" dirty="0" smtClean="0"/>
              <a:t>Most </a:t>
            </a:r>
            <a:r>
              <a:rPr lang="en-US" sz="2600" dirty="0"/>
              <a:t>of them supplement family income by their own earning.</a:t>
            </a:r>
          </a:p>
          <a:p>
            <a:pPr lvl="1" algn="just"/>
            <a:r>
              <a:rPr lang="en-US" sz="2600" dirty="0" smtClean="0"/>
              <a:t>This </a:t>
            </a:r>
            <a:r>
              <a:rPr lang="en-US" sz="2600" dirty="0"/>
              <a:t>family system is encouraging institutions providing social care </a:t>
            </a:r>
            <a:r>
              <a:rPr lang="en-US" sz="2600" dirty="0" smtClean="0"/>
              <a:t>and services</a:t>
            </a:r>
            <a:r>
              <a:rPr lang="en-US" sz="2600" dirty="0"/>
              <a:t>.</a:t>
            </a:r>
            <a:endParaRPr lang="en-US" sz="2200" dirty="0"/>
          </a:p>
        </p:txBody>
      </p:sp>
    </p:spTree>
    <p:extLst>
      <p:ext uri="{BB962C8B-B14F-4D97-AF65-F5344CB8AC3E}">
        <p14:creationId xmlns:p14="http://schemas.microsoft.com/office/powerpoint/2010/main" val="1451516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00960"/>
          </a:xfrm>
        </p:spPr>
        <p:txBody>
          <a:bodyPr>
            <a:normAutofit fontScale="90000"/>
          </a:bodyPr>
          <a:lstStyle/>
          <a:p>
            <a:r>
              <a:rPr lang="en-US" dirty="0" smtClean="0"/>
              <a:t>Social institutions</a:t>
            </a:r>
            <a:endParaRPr lang="en-US" dirty="0"/>
          </a:p>
        </p:txBody>
      </p:sp>
      <p:sp>
        <p:nvSpPr>
          <p:cNvPr id="3" name="Content Placeholder 2"/>
          <p:cNvSpPr>
            <a:spLocks noGrp="1"/>
          </p:cNvSpPr>
          <p:nvPr>
            <p:ph idx="1"/>
          </p:nvPr>
        </p:nvSpPr>
        <p:spPr>
          <a:xfrm>
            <a:off x="-1" y="800959"/>
            <a:ext cx="11941521" cy="5952925"/>
          </a:xfrm>
        </p:spPr>
        <p:txBody>
          <a:bodyPr>
            <a:noAutofit/>
          </a:bodyPr>
          <a:lstStyle/>
          <a:p>
            <a:r>
              <a:rPr lang="en-US" sz="2800" dirty="0" smtClean="0"/>
              <a:t>Form </a:t>
            </a:r>
            <a:r>
              <a:rPr lang="en-US" sz="2800" dirty="0"/>
              <a:t>of common interest group and communities.</a:t>
            </a:r>
          </a:p>
          <a:p>
            <a:r>
              <a:rPr lang="en-US" sz="2800" dirty="0" smtClean="0"/>
              <a:t>Can </a:t>
            </a:r>
            <a:r>
              <a:rPr lang="en-US" sz="2800" dirty="0"/>
              <a:t>have significant pressure on business</a:t>
            </a:r>
          </a:p>
          <a:p>
            <a:r>
              <a:rPr lang="en-US" sz="2800" dirty="0" smtClean="0"/>
              <a:t>Exist </a:t>
            </a:r>
            <a:r>
              <a:rPr lang="en-US" sz="2800" dirty="0"/>
              <a:t>in the society in the form of reference group and </a:t>
            </a:r>
            <a:r>
              <a:rPr lang="en-US" sz="2800" dirty="0" smtClean="0"/>
              <a:t>communities.</a:t>
            </a:r>
          </a:p>
          <a:p>
            <a:r>
              <a:rPr lang="en-US" sz="2400" b="1" dirty="0" smtClean="0"/>
              <a:t>Reference </a:t>
            </a:r>
            <a:r>
              <a:rPr lang="en-US" sz="2400" b="1" dirty="0"/>
              <a:t>group</a:t>
            </a:r>
            <a:r>
              <a:rPr lang="en-US" sz="2400" dirty="0"/>
              <a:t>(common interest group</a:t>
            </a:r>
            <a:r>
              <a:rPr lang="en-US" sz="2400" dirty="0" smtClean="0"/>
              <a:t>)</a:t>
            </a:r>
          </a:p>
          <a:p>
            <a:pPr lvl="1"/>
            <a:r>
              <a:rPr lang="en-US" sz="2400" dirty="0"/>
              <a:t>Group of people with similar value, belief and attitude.</a:t>
            </a:r>
          </a:p>
          <a:p>
            <a:pPr lvl="1"/>
            <a:r>
              <a:rPr lang="en-US" sz="2400" dirty="0"/>
              <a:t>Friends and peer worker are important source of reference group.</a:t>
            </a:r>
          </a:p>
          <a:p>
            <a:pPr lvl="1"/>
            <a:r>
              <a:rPr lang="en-US" sz="2400" dirty="0"/>
              <a:t>Affects behavior and lifestyle from constant interaction.</a:t>
            </a:r>
          </a:p>
          <a:p>
            <a:pPr lvl="1"/>
            <a:r>
              <a:rPr lang="en-US" sz="2400" dirty="0"/>
              <a:t>Friends, sports, movies, music personalities. </a:t>
            </a:r>
          </a:p>
          <a:p>
            <a:r>
              <a:rPr lang="en-US" sz="2400" b="1" dirty="0" smtClean="0"/>
              <a:t>Communities</a:t>
            </a:r>
            <a:endParaRPr lang="en-US" sz="2400" b="1" dirty="0"/>
          </a:p>
          <a:p>
            <a:pPr lvl="1"/>
            <a:r>
              <a:rPr lang="en-US" sz="2400" dirty="0" smtClean="0"/>
              <a:t>Social </a:t>
            </a:r>
            <a:r>
              <a:rPr lang="en-US" sz="2400" dirty="0"/>
              <a:t>organizations with cause and works as pressure group</a:t>
            </a:r>
          </a:p>
          <a:p>
            <a:pPr lvl="1"/>
            <a:r>
              <a:rPr lang="en-US" sz="2400" dirty="0" smtClean="0"/>
              <a:t>Plays </a:t>
            </a:r>
            <a:r>
              <a:rPr lang="en-US" sz="2400" dirty="0"/>
              <a:t>significant role for the development of society</a:t>
            </a:r>
          </a:p>
          <a:p>
            <a:pPr lvl="1"/>
            <a:r>
              <a:rPr lang="en-US" sz="2400" dirty="0" smtClean="0"/>
              <a:t>Active </a:t>
            </a:r>
            <a:r>
              <a:rPr lang="en-US" sz="2400" dirty="0"/>
              <a:t>in development as well as judicial works in the society.</a:t>
            </a:r>
            <a:endParaRPr lang="en-US" sz="2000" dirty="0"/>
          </a:p>
        </p:txBody>
      </p:sp>
    </p:spTree>
    <p:extLst>
      <p:ext uri="{BB962C8B-B14F-4D97-AF65-F5344CB8AC3E}">
        <p14:creationId xmlns:p14="http://schemas.microsoft.com/office/powerpoint/2010/main" val="28099123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00960"/>
          </a:xfrm>
        </p:spPr>
        <p:txBody>
          <a:bodyPr>
            <a:normAutofit fontScale="90000"/>
          </a:bodyPr>
          <a:lstStyle/>
          <a:p>
            <a:r>
              <a:rPr lang="en-US" dirty="0" smtClean="0"/>
              <a:t>Class structure</a:t>
            </a:r>
            <a:endParaRPr lang="en-US" dirty="0"/>
          </a:p>
        </p:txBody>
      </p:sp>
      <p:sp>
        <p:nvSpPr>
          <p:cNvPr id="3" name="Content Placeholder 2"/>
          <p:cNvSpPr>
            <a:spLocks noGrp="1"/>
          </p:cNvSpPr>
          <p:nvPr>
            <p:ph idx="1"/>
          </p:nvPr>
        </p:nvSpPr>
        <p:spPr>
          <a:xfrm>
            <a:off x="-1" y="800959"/>
            <a:ext cx="11941521" cy="5952925"/>
          </a:xfrm>
        </p:spPr>
        <p:txBody>
          <a:bodyPr>
            <a:noAutofit/>
          </a:bodyPr>
          <a:lstStyle/>
          <a:p>
            <a:r>
              <a:rPr lang="en-US" sz="2800" dirty="0" smtClean="0"/>
              <a:t>Social </a:t>
            </a:r>
            <a:r>
              <a:rPr lang="en-US" sz="2800" dirty="0"/>
              <a:t>class is the rank determined by its member.</a:t>
            </a:r>
          </a:p>
          <a:p>
            <a:r>
              <a:rPr lang="en-US" sz="2800" dirty="0" smtClean="0"/>
              <a:t>Class </a:t>
            </a:r>
            <a:r>
              <a:rPr lang="en-US" sz="2800" dirty="0"/>
              <a:t>system and culture deeply rooted.</a:t>
            </a:r>
          </a:p>
          <a:p>
            <a:r>
              <a:rPr lang="en-US" sz="2800" dirty="0" smtClean="0"/>
              <a:t>Class </a:t>
            </a:r>
            <a:r>
              <a:rPr lang="en-US" sz="2800" dirty="0"/>
              <a:t>system basically originated from the economic mobility of the </a:t>
            </a:r>
            <a:r>
              <a:rPr lang="en-US" sz="2800" dirty="0" smtClean="0"/>
              <a:t>population and </a:t>
            </a:r>
            <a:r>
              <a:rPr lang="en-US" sz="2800" dirty="0"/>
              <a:t>can be categorized into four broad categories:</a:t>
            </a:r>
          </a:p>
          <a:p>
            <a:r>
              <a:rPr lang="en-US" sz="2800" dirty="0"/>
              <a:t>1. Affluent class</a:t>
            </a:r>
          </a:p>
          <a:p>
            <a:pPr lvl="1"/>
            <a:r>
              <a:rPr lang="en-US" sz="2000" dirty="0" smtClean="0"/>
              <a:t>Small </a:t>
            </a:r>
            <a:r>
              <a:rPr lang="en-US" sz="2000" dirty="0"/>
              <a:t>in segment, growing at fast rate</a:t>
            </a:r>
          </a:p>
          <a:p>
            <a:pPr lvl="1"/>
            <a:r>
              <a:rPr lang="en-US" sz="2000" dirty="0" smtClean="0"/>
              <a:t>Demand </a:t>
            </a:r>
            <a:r>
              <a:rPr lang="en-US" sz="2000" dirty="0"/>
              <a:t>luxurious and high priced goods.</a:t>
            </a:r>
          </a:p>
          <a:p>
            <a:r>
              <a:rPr lang="en-US" sz="2800" dirty="0"/>
              <a:t>2. The middle class</a:t>
            </a:r>
          </a:p>
          <a:p>
            <a:pPr lvl="1"/>
            <a:r>
              <a:rPr lang="en-US" sz="2000" dirty="0" smtClean="0"/>
              <a:t>Growing </a:t>
            </a:r>
            <a:r>
              <a:rPr lang="en-US" sz="2000" dirty="0"/>
              <a:t>with the growth of development activities(expansion of various </a:t>
            </a:r>
            <a:r>
              <a:rPr lang="en-US" sz="2000" dirty="0" smtClean="0"/>
              <a:t>sectors, business</a:t>
            </a:r>
            <a:r>
              <a:rPr lang="en-US" sz="2000" dirty="0"/>
              <a:t>, education, </a:t>
            </a:r>
            <a:r>
              <a:rPr lang="en-US" sz="2000" dirty="0" smtClean="0"/>
              <a:t>service)</a:t>
            </a:r>
          </a:p>
          <a:p>
            <a:pPr lvl="1"/>
            <a:r>
              <a:rPr lang="en-US" sz="2000" dirty="0" smtClean="0"/>
              <a:t>Civil </a:t>
            </a:r>
            <a:r>
              <a:rPr lang="en-US" sz="2000" dirty="0"/>
              <a:t>servants, managers, engineers, doctors, professors, lawyers…</a:t>
            </a:r>
          </a:p>
          <a:p>
            <a:pPr lvl="1"/>
            <a:r>
              <a:rPr lang="en-US" sz="2000" dirty="0" smtClean="0"/>
              <a:t>Better </a:t>
            </a:r>
            <a:r>
              <a:rPr lang="en-US" sz="2000" dirty="0"/>
              <a:t>educated, exposed to different lifestyle</a:t>
            </a:r>
          </a:p>
          <a:p>
            <a:pPr lvl="1"/>
            <a:r>
              <a:rPr lang="en-US" sz="2000" dirty="0" smtClean="0"/>
              <a:t>Reasons </a:t>
            </a:r>
            <a:r>
              <a:rPr lang="en-US" sz="2000" dirty="0"/>
              <a:t>for growth: urbanization, nuclear family, women at work place, aspire to </a:t>
            </a:r>
            <a:r>
              <a:rPr lang="en-US" sz="2000" dirty="0" smtClean="0"/>
              <a:t>grow constantly</a:t>
            </a:r>
            <a:endParaRPr lang="en-US" sz="2000" dirty="0"/>
          </a:p>
          <a:p>
            <a:pPr lvl="1"/>
            <a:r>
              <a:rPr lang="en-US" sz="2000" dirty="0" smtClean="0"/>
              <a:t>Demand </a:t>
            </a:r>
            <a:r>
              <a:rPr lang="en-US" sz="2000" dirty="0"/>
              <a:t>expensive for durables.</a:t>
            </a:r>
            <a:endParaRPr lang="en-US" sz="1400" dirty="0"/>
          </a:p>
        </p:txBody>
      </p:sp>
    </p:spTree>
    <p:extLst>
      <p:ext uri="{BB962C8B-B14F-4D97-AF65-F5344CB8AC3E}">
        <p14:creationId xmlns:p14="http://schemas.microsoft.com/office/powerpoint/2010/main" val="3841565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00960"/>
          </a:xfrm>
        </p:spPr>
        <p:txBody>
          <a:bodyPr>
            <a:normAutofit fontScale="90000"/>
          </a:bodyPr>
          <a:lstStyle/>
          <a:p>
            <a:r>
              <a:rPr lang="en-US" dirty="0" smtClean="0"/>
              <a:t>Class structure (</a:t>
            </a:r>
            <a:r>
              <a:rPr lang="en-US" dirty="0" err="1" smtClean="0"/>
              <a:t>contd</a:t>
            </a:r>
            <a:r>
              <a:rPr lang="en-US" dirty="0" smtClean="0"/>
              <a:t>…)</a:t>
            </a:r>
            <a:endParaRPr lang="en-US" dirty="0"/>
          </a:p>
        </p:txBody>
      </p:sp>
      <p:sp>
        <p:nvSpPr>
          <p:cNvPr id="3" name="Content Placeholder 2"/>
          <p:cNvSpPr>
            <a:spLocks noGrp="1"/>
          </p:cNvSpPr>
          <p:nvPr>
            <p:ph idx="1"/>
          </p:nvPr>
        </p:nvSpPr>
        <p:spPr>
          <a:xfrm>
            <a:off x="-1" y="800959"/>
            <a:ext cx="11941521" cy="5952925"/>
          </a:xfrm>
        </p:spPr>
        <p:txBody>
          <a:bodyPr>
            <a:noAutofit/>
          </a:bodyPr>
          <a:lstStyle/>
          <a:p>
            <a:r>
              <a:rPr lang="en-US" sz="2800" dirty="0" smtClean="0"/>
              <a:t>3. Lower </a:t>
            </a:r>
            <a:r>
              <a:rPr lang="en-US" sz="2800" dirty="0"/>
              <a:t>middle class</a:t>
            </a:r>
          </a:p>
          <a:p>
            <a:pPr lvl="1"/>
            <a:r>
              <a:rPr lang="en-US" sz="2600" dirty="0" smtClean="0"/>
              <a:t>Emerging </a:t>
            </a:r>
            <a:r>
              <a:rPr lang="en-US" sz="2600" dirty="0"/>
              <a:t>very fast in Nepal</a:t>
            </a:r>
          </a:p>
          <a:p>
            <a:pPr lvl="1"/>
            <a:r>
              <a:rPr lang="en-US" sz="2600" dirty="0" smtClean="0"/>
              <a:t>Reasons</a:t>
            </a:r>
            <a:r>
              <a:rPr lang="en-US" sz="2600" dirty="0"/>
              <a:t>: foreign employment, elevation of financial status, people </a:t>
            </a:r>
            <a:r>
              <a:rPr lang="en-US" sz="2600" dirty="0" smtClean="0"/>
              <a:t>with </a:t>
            </a:r>
            <a:r>
              <a:rPr lang="en-US" sz="2800" dirty="0" smtClean="0"/>
              <a:t>little </a:t>
            </a:r>
            <a:r>
              <a:rPr lang="en-US" sz="2800" dirty="0"/>
              <a:t>education started up their own business(retail, </a:t>
            </a:r>
            <a:r>
              <a:rPr lang="en-US" sz="2800" dirty="0" smtClean="0"/>
              <a:t>transport, restaurant</a:t>
            </a:r>
            <a:r>
              <a:rPr lang="en-US" sz="2800" dirty="0"/>
              <a:t>…)</a:t>
            </a:r>
          </a:p>
          <a:p>
            <a:pPr lvl="1"/>
            <a:r>
              <a:rPr lang="en-US" sz="2600" dirty="0" smtClean="0"/>
              <a:t>Emerged </a:t>
            </a:r>
            <a:r>
              <a:rPr lang="en-US" sz="2600" dirty="0"/>
              <a:t>as ‘consumption community’</a:t>
            </a:r>
          </a:p>
          <a:p>
            <a:pPr lvl="1"/>
            <a:r>
              <a:rPr lang="en-US" sz="2600" dirty="0" smtClean="0"/>
              <a:t>Demand </a:t>
            </a:r>
            <a:r>
              <a:rPr lang="en-US" sz="2600" dirty="0"/>
              <a:t>for consumer goods, services and durables(relatively cheaper)</a:t>
            </a:r>
          </a:p>
          <a:p>
            <a:r>
              <a:rPr lang="en-US" sz="2800" dirty="0"/>
              <a:t>4. The poor</a:t>
            </a:r>
          </a:p>
          <a:p>
            <a:pPr lvl="1"/>
            <a:r>
              <a:rPr lang="en-US" sz="2600" dirty="0" smtClean="0"/>
              <a:t>Huge </a:t>
            </a:r>
            <a:r>
              <a:rPr lang="en-US" sz="2600" dirty="0"/>
              <a:t>percentage of population</a:t>
            </a:r>
          </a:p>
          <a:p>
            <a:pPr lvl="1"/>
            <a:r>
              <a:rPr lang="en-US" sz="2600" dirty="0" smtClean="0"/>
              <a:t>Demand </a:t>
            </a:r>
            <a:r>
              <a:rPr lang="en-US" sz="2600" dirty="0"/>
              <a:t>for basic needs</a:t>
            </a:r>
          </a:p>
          <a:p>
            <a:pPr lvl="1"/>
            <a:r>
              <a:rPr lang="en-US" sz="2600" dirty="0" smtClean="0"/>
              <a:t>Lower </a:t>
            </a:r>
            <a:r>
              <a:rPr lang="en-US" sz="2600" dirty="0"/>
              <a:t>purchasing </a:t>
            </a:r>
            <a:r>
              <a:rPr lang="en-US" sz="2600" dirty="0" smtClean="0"/>
              <a:t>power</a:t>
            </a:r>
          </a:p>
          <a:p>
            <a:r>
              <a:rPr lang="en-US" sz="2800" dirty="0" smtClean="0"/>
              <a:t>Mainly </a:t>
            </a:r>
            <a:r>
              <a:rPr lang="en-US" sz="2800" dirty="0"/>
              <a:t>based on occupational and wealth status</a:t>
            </a:r>
            <a:endParaRPr lang="en-US" sz="1400" dirty="0"/>
          </a:p>
        </p:txBody>
      </p:sp>
    </p:spTree>
    <p:extLst>
      <p:ext uri="{BB962C8B-B14F-4D97-AF65-F5344CB8AC3E}">
        <p14:creationId xmlns:p14="http://schemas.microsoft.com/office/powerpoint/2010/main" val="18537313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6748"/>
            <a:ext cx="12068269" cy="1096963"/>
          </a:xfrm>
        </p:spPr>
        <p:txBody>
          <a:bodyPr>
            <a:noAutofit/>
          </a:bodyPr>
          <a:lstStyle/>
          <a:p>
            <a:r>
              <a:rPr lang="en-US" sz="4800" b="1" dirty="0" smtClean="0"/>
              <a:t>ACCULTURATION AND ASSIMILATION TRENDS IN NEPALESE SOCIETY</a:t>
            </a:r>
            <a:endParaRPr lang="en-US" sz="4800" b="1" dirty="0"/>
          </a:p>
        </p:txBody>
      </p:sp>
      <p:sp>
        <p:nvSpPr>
          <p:cNvPr id="3" name="Content Placeholder 2"/>
          <p:cNvSpPr>
            <a:spLocks noGrp="1"/>
          </p:cNvSpPr>
          <p:nvPr>
            <p:ph idx="1"/>
          </p:nvPr>
        </p:nvSpPr>
        <p:spPr>
          <a:xfrm>
            <a:off x="-1" y="1223710"/>
            <a:ext cx="12068269" cy="5634289"/>
          </a:xfrm>
        </p:spPr>
        <p:txBody>
          <a:bodyPr>
            <a:noAutofit/>
          </a:bodyPr>
          <a:lstStyle/>
          <a:p>
            <a:pPr algn="just"/>
            <a:r>
              <a:rPr lang="en-US" sz="2800" b="1" dirty="0"/>
              <a:t>Acculturation</a:t>
            </a:r>
            <a:r>
              <a:rPr lang="en-US" sz="2800" dirty="0"/>
              <a:t> is the process by which two or more cultures come into contact with each other and exchange ideas, values, and behaviors. In this process, both cultures are changed, and they adopt some aspects of the other culture. Acculturation can happen through various means, such as migration, intermarriage, trade, and globalization</a:t>
            </a:r>
            <a:r>
              <a:rPr lang="en-US" sz="2800" dirty="0" smtClean="0"/>
              <a:t>.</a:t>
            </a:r>
          </a:p>
          <a:p>
            <a:pPr algn="just"/>
            <a:r>
              <a:rPr lang="en-US" sz="2800" dirty="0"/>
              <a:t>The process of acculturation involves the exchange of cultural practices, values, and beliefs between two or more cultures. </a:t>
            </a:r>
            <a:endParaRPr lang="en-US" sz="2800" dirty="0" smtClean="0"/>
          </a:p>
          <a:p>
            <a:pPr algn="just"/>
            <a:r>
              <a:rPr lang="en-US" sz="2800" dirty="0" smtClean="0"/>
              <a:t>For </a:t>
            </a:r>
            <a:r>
              <a:rPr lang="en-US" sz="2800" dirty="0"/>
              <a:t>example, when people from different cultures interact, they may learn new languages, foods, and customs from each other. This process can be either positive or negative, depending on the attitudes of the cultures involved.</a:t>
            </a:r>
            <a:endParaRPr lang="en-US" sz="2800" dirty="0" smtClean="0"/>
          </a:p>
        </p:txBody>
      </p:sp>
    </p:spTree>
    <p:extLst>
      <p:ext uri="{BB962C8B-B14F-4D97-AF65-F5344CB8AC3E}">
        <p14:creationId xmlns:p14="http://schemas.microsoft.com/office/powerpoint/2010/main" val="31443225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068269" cy="760491"/>
          </a:xfrm>
        </p:spPr>
        <p:txBody>
          <a:bodyPr>
            <a:normAutofit fontScale="90000"/>
          </a:bodyPr>
          <a:lstStyle/>
          <a:p>
            <a:r>
              <a:rPr lang="en-US" b="1" dirty="0" err="1" smtClean="0"/>
              <a:t>Contd</a:t>
            </a:r>
            <a:r>
              <a:rPr lang="en-US" b="1" dirty="0" smtClean="0"/>
              <a:t>…</a:t>
            </a:r>
            <a:endParaRPr lang="en-US" b="1" dirty="0"/>
          </a:p>
        </p:txBody>
      </p:sp>
      <p:sp>
        <p:nvSpPr>
          <p:cNvPr id="3" name="Content Placeholder 2"/>
          <p:cNvSpPr>
            <a:spLocks noGrp="1"/>
          </p:cNvSpPr>
          <p:nvPr>
            <p:ph idx="1"/>
          </p:nvPr>
        </p:nvSpPr>
        <p:spPr>
          <a:xfrm>
            <a:off x="0" y="689555"/>
            <a:ext cx="12068269" cy="6168445"/>
          </a:xfrm>
        </p:spPr>
        <p:txBody>
          <a:bodyPr>
            <a:noAutofit/>
          </a:bodyPr>
          <a:lstStyle/>
          <a:p>
            <a:pPr algn="just"/>
            <a:r>
              <a:rPr lang="en-US" sz="2800" b="1" dirty="0" smtClean="0"/>
              <a:t>Assimilation</a:t>
            </a:r>
            <a:r>
              <a:rPr lang="en-US" sz="2800" dirty="0" smtClean="0"/>
              <a:t> is a process in which a minority culture adopts the practices, beliefs, and values of the dominant culture. It occurs when the minority group loses its distinct cultural identity and becomes absorbed into the dominant culture. Assimilation often occurs as a result of immigration, where the immigrants are expected to adopt the culture of the host country.</a:t>
            </a:r>
          </a:p>
          <a:p>
            <a:pPr algn="just"/>
            <a:r>
              <a:rPr lang="en-US" sz="2400" dirty="0"/>
              <a:t>Assimilation can be voluntary or forced. Voluntary assimilation occurs when the minority group adopts the practices, beliefs, and values of the dominant culture by choice. Forced assimilation occurs when the dominant culture imposes its practices, beliefs, and values on the minority group</a:t>
            </a:r>
            <a:r>
              <a:rPr lang="en-US" sz="2400" dirty="0" smtClean="0"/>
              <a:t>.</a:t>
            </a:r>
          </a:p>
          <a:p>
            <a:pPr algn="just"/>
            <a:r>
              <a:rPr lang="en-US" sz="2400" dirty="0"/>
              <a:t>The process of assimilation can have positive or negative effects. On the positive side, assimilation can lead to social integration and the creation of a cohesive society. On the negative side, assimilation can lead to the loss of cultural diversity, the erosion of the minority group's cultural heritage, and the marginalization of the minority group.</a:t>
            </a:r>
          </a:p>
        </p:txBody>
      </p:sp>
    </p:spTree>
    <p:extLst>
      <p:ext uri="{BB962C8B-B14F-4D97-AF65-F5344CB8AC3E}">
        <p14:creationId xmlns:p14="http://schemas.microsoft.com/office/powerpoint/2010/main" val="3912996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22630"/>
          </a:xfrm>
        </p:spPr>
        <p:txBody>
          <a:bodyPr>
            <a:normAutofit fontScale="90000"/>
          </a:bodyPr>
          <a:lstStyle/>
          <a:p>
            <a:r>
              <a:rPr lang="en-US" sz="4400" b="1" dirty="0"/>
              <a:t>SOCIO-CULTURAL CHANGES AND THEIR INFLUENCE ON BUSINESS</a:t>
            </a:r>
            <a:endParaRPr lang="en-US" sz="4400" dirty="0"/>
          </a:p>
        </p:txBody>
      </p:sp>
      <p:sp>
        <p:nvSpPr>
          <p:cNvPr id="3" name="Content Placeholder 2"/>
          <p:cNvSpPr>
            <a:spLocks noGrp="1"/>
          </p:cNvSpPr>
          <p:nvPr>
            <p:ph idx="1"/>
          </p:nvPr>
        </p:nvSpPr>
        <p:spPr>
          <a:xfrm>
            <a:off x="0" y="1041149"/>
            <a:ext cx="11995842" cy="5816851"/>
          </a:xfrm>
        </p:spPr>
        <p:txBody>
          <a:bodyPr>
            <a:noAutofit/>
          </a:bodyPr>
          <a:lstStyle/>
          <a:p>
            <a:r>
              <a:rPr lang="en-US" sz="2400" b="1" dirty="0"/>
              <a:t>Management</a:t>
            </a:r>
          </a:p>
          <a:p>
            <a:pPr lvl="1"/>
            <a:r>
              <a:rPr lang="en-US" sz="2000" dirty="0" smtClean="0"/>
              <a:t>Dominance </a:t>
            </a:r>
            <a:r>
              <a:rPr lang="en-US" sz="2000" dirty="0"/>
              <a:t>of family business</a:t>
            </a:r>
          </a:p>
          <a:p>
            <a:pPr lvl="1"/>
            <a:r>
              <a:rPr lang="en-US" sz="2000" dirty="0" smtClean="0"/>
              <a:t>Centralized </a:t>
            </a:r>
            <a:r>
              <a:rPr lang="en-US" sz="2000" dirty="0"/>
              <a:t>authority</a:t>
            </a:r>
          </a:p>
          <a:p>
            <a:pPr lvl="1"/>
            <a:r>
              <a:rPr lang="en-US" sz="2000" dirty="0" smtClean="0"/>
              <a:t>Lack </a:t>
            </a:r>
            <a:r>
              <a:rPr lang="en-US" sz="2000" dirty="0"/>
              <a:t>corporate culture and professionalism except for few</a:t>
            </a:r>
          </a:p>
          <a:p>
            <a:pPr lvl="1"/>
            <a:r>
              <a:rPr lang="en-US" sz="2000" dirty="0"/>
              <a:t>corporate business</a:t>
            </a:r>
          </a:p>
          <a:p>
            <a:r>
              <a:rPr lang="en-US" sz="2400" b="1" dirty="0"/>
              <a:t>Widespread </a:t>
            </a:r>
            <a:r>
              <a:rPr lang="en-US" sz="2400" b="1" dirty="0"/>
              <a:t>corruption</a:t>
            </a:r>
          </a:p>
          <a:p>
            <a:pPr lvl="1"/>
            <a:r>
              <a:rPr lang="en-US" sz="2000" dirty="0" smtClean="0"/>
              <a:t>Unethical </a:t>
            </a:r>
            <a:r>
              <a:rPr lang="en-US" sz="2000" dirty="0"/>
              <a:t>practices for individual and family benefit widespread</a:t>
            </a:r>
          </a:p>
          <a:p>
            <a:pPr lvl="1"/>
            <a:r>
              <a:rPr lang="en-US" sz="2000" dirty="0" smtClean="0"/>
              <a:t>Level </a:t>
            </a:r>
            <a:r>
              <a:rPr lang="en-US" sz="2000" dirty="0"/>
              <a:t>of corruption very high in government offices</a:t>
            </a:r>
          </a:p>
          <a:p>
            <a:pPr lvl="1"/>
            <a:r>
              <a:rPr lang="en-US" sz="2000" dirty="0" smtClean="0"/>
              <a:t>Adverse </a:t>
            </a:r>
            <a:r>
              <a:rPr lang="en-US" sz="2000" dirty="0"/>
              <a:t>effect on business sector</a:t>
            </a:r>
          </a:p>
          <a:p>
            <a:r>
              <a:rPr lang="en-US" sz="2400" b="1" dirty="0" smtClean="0"/>
              <a:t>Gender </a:t>
            </a:r>
            <a:r>
              <a:rPr lang="en-US" sz="2400" b="1" dirty="0"/>
              <a:t>difference</a:t>
            </a:r>
          </a:p>
          <a:p>
            <a:pPr lvl="1"/>
            <a:r>
              <a:rPr lang="en-US" sz="2000" dirty="0" smtClean="0"/>
              <a:t>Nepal </a:t>
            </a:r>
            <a:r>
              <a:rPr lang="en-US" sz="2000" dirty="0"/>
              <a:t>is still a male dominating country</a:t>
            </a:r>
          </a:p>
          <a:p>
            <a:pPr lvl="1"/>
            <a:r>
              <a:rPr lang="en-US" sz="2000" dirty="0" smtClean="0"/>
              <a:t>Business </a:t>
            </a:r>
            <a:r>
              <a:rPr lang="en-US" sz="2000" dirty="0"/>
              <a:t>mainly dominated by male.</a:t>
            </a:r>
          </a:p>
          <a:p>
            <a:r>
              <a:rPr lang="en-US" sz="2400" b="1" dirty="0"/>
              <a:t>Social </a:t>
            </a:r>
            <a:r>
              <a:rPr lang="en-US" sz="2400" b="1" dirty="0"/>
              <a:t>responsibility</a:t>
            </a:r>
          </a:p>
          <a:p>
            <a:pPr lvl="1"/>
            <a:r>
              <a:rPr lang="en-US" sz="2000" dirty="0" smtClean="0"/>
              <a:t>Nepalese </a:t>
            </a:r>
            <a:r>
              <a:rPr lang="en-US" sz="2000" dirty="0"/>
              <a:t>business lack social </a:t>
            </a:r>
            <a:r>
              <a:rPr lang="en-US" sz="2000" dirty="0" smtClean="0"/>
              <a:t>orientation</a:t>
            </a:r>
          </a:p>
          <a:p>
            <a:pPr lvl="1"/>
            <a:r>
              <a:rPr lang="en-US" sz="2000" dirty="0" smtClean="0"/>
              <a:t>Still </a:t>
            </a:r>
            <a:r>
              <a:rPr lang="en-US" sz="2000" dirty="0"/>
              <a:t>believe that social welfare is the duty of </a:t>
            </a:r>
            <a:r>
              <a:rPr lang="en-US" sz="2000" dirty="0" smtClean="0"/>
              <a:t>government</a:t>
            </a:r>
            <a:endParaRPr lang="en-US" sz="2000" dirty="0"/>
          </a:p>
        </p:txBody>
      </p:sp>
    </p:spTree>
    <p:extLst>
      <p:ext uri="{BB962C8B-B14F-4D97-AF65-F5344CB8AC3E}">
        <p14:creationId xmlns:p14="http://schemas.microsoft.com/office/powerpoint/2010/main" val="947742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18655"/>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0" y="781495"/>
            <a:ext cx="11986788" cy="5981444"/>
          </a:xfrm>
        </p:spPr>
        <p:txBody>
          <a:bodyPr>
            <a:normAutofit/>
          </a:bodyPr>
          <a:lstStyle/>
          <a:p>
            <a:r>
              <a:rPr lang="en-US" sz="2800" b="1" dirty="0"/>
              <a:t>Modernization</a:t>
            </a:r>
            <a:endParaRPr lang="en-US" sz="2800" b="1" dirty="0"/>
          </a:p>
          <a:p>
            <a:pPr lvl="1"/>
            <a:r>
              <a:rPr lang="en-US" sz="2400" dirty="0" smtClean="0"/>
              <a:t>Resulting </a:t>
            </a:r>
            <a:r>
              <a:rPr lang="en-US" sz="2400" dirty="0"/>
              <a:t>to high exposure through IT</a:t>
            </a:r>
          </a:p>
          <a:p>
            <a:pPr lvl="1"/>
            <a:r>
              <a:rPr lang="en-US" sz="2400" dirty="0" smtClean="0"/>
              <a:t>Taste </a:t>
            </a:r>
            <a:r>
              <a:rPr lang="en-US" sz="2400" dirty="0"/>
              <a:t>and preference change</a:t>
            </a:r>
          </a:p>
          <a:p>
            <a:r>
              <a:rPr lang="en-US" sz="2800" b="1" dirty="0"/>
              <a:t>Lack </a:t>
            </a:r>
            <a:r>
              <a:rPr lang="en-US" sz="2800" b="1" dirty="0"/>
              <a:t>of planning</a:t>
            </a:r>
          </a:p>
          <a:p>
            <a:pPr lvl="1"/>
            <a:r>
              <a:rPr lang="en-US" sz="2400" dirty="0" smtClean="0"/>
              <a:t>Nepalese </a:t>
            </a:r>
            <a:r>
              <a:rPr lang="en-US" sz="2400" dirty="0"/>
              <a:t>business focus on short term benefits and lack long </a:t>
            </a:r>
            <a:r>
              <a:rPr lang="en-US" sz="2400" dirty="0" smtClean="0"/>
              <a:t>term horizon</a:t>
            </a:r>
            <a:endParaRPr lang="en-US" sz="2400" dirty="0"/>
          </a:p>
          <a:p>
            <a:r>
              <a:rPr lang="en-US" sz="2800" b="1" dirty="0"/>
              <a:t>Workforce </a:t>
            </a:r>
            <a:r>
              <a:rPr lang="en-US" sz="2800" b="1" dirty="0"/>
              <a:t>diversity</a:t>
            </a:r>
          </a:p>
          <a:p>
            <a:pPr lvl="1"/>
            <a:r>
              <a:rPr lang="en-US" sz="2400" dirty="0" smtClean="0"/>
              <a:t>Rate </a:t>
            </a:r>
            <a:r>
              <a:rPr lang="en-US" sz="2400" dirty="0"/>
              <a:t>of cultural mix is increasing in work force(multi ethnic </a:t>
            </a:r>
            <a:r>
              <a:rPr lang="en-US" sz="2400" dirty="0" smtClean="0"/>
              <a:t>and cultural</a:t>
            </a:r>
            <a:r>
              <a:rPr lang="en-US" sz="2400" dirty="0"/>
              <a:t>)</a:t>
            </a:r>
          </a:p>
          <a:p>
            <a:pPr lvl="1"/>
            <a:r>
              <a:rPr lang="en-US" sz="2400" dirty="0" smtClean="0"/>
              <a:t>Hence</a:t>
            </a:r>
            <a:r>
              <a:rPr lang="en-US" sz="2400" dirty="0"/>
              <a:t>, management of employees is being more challenging</a:t>
            </a:r>
          </a:p>
          <a:p>
            <a:r>
              <a:rPr lang="en-US" sz="2800" b="1" dirty="0"/>
              <a:t>Attitude </a:t>
            </a:r>
            <a:r>
              <a:rPr lang="en-US" sz="2800" b="1" dirty="0"/>
              <a:t>towards work</a:t>
            </a:r>
          </a:p>
          <a:p>
            <a:pPr lvl="1"/>
            <a:r>
              <a:rPr lang="en-US" sz="2400" dirty="0" smtClean="0"/>
              <a:t>Some </a:t>
            </a:r>
            <a:r>
              <a:rPr lang="en-US" sz="2400" dirty="0"/>
              <a:t>works regarded better in Nepal</a:t>
            </a:r>
          </a:p>
          <a:p>
            <a:pPr lvl="1"/>
            <a:r>
              <a:rPr lang="en-US" sz="2400" dirty="0" smtClean="0"/>
              <a:t>Lack </a:t>
            </a:r>
            <a:r>
              <a:rPr lang="en-US" sz="2400" dirty="0"/>
              <a:t>motivation, commitment and loyalty</a:t>
            </a:r>
          </a:p>
          <a:p>
            <a:pPr lvl="1"/>
            <a:r>
              <a:rPr lang="en-US" sz="2400" dirty="0" smtClean="0"/>
              <a:t>Things </a:t>
            </a:r>
            <a:r>
              <a:rPr lang="en-US" sz="2400" dirty="0"/>
              <a:t>passed on to tomorrow</a:t>
            </a:r>
          </a:p>
          <a:p>
            <a:pPr lvl="1"/>
            <a:r>
              <a:rPr lang="en-US" sz="2400" dirty="0" smtClean="0"/>
              <a:t>Superstition </a:t>
            </a:r>
            <a:r>
              <a:rPr lang="en-US" sz="2400" dirty="0"/>
              <a:t>deeply rooted</a:t>
            </a:r>
          </a:p>
        </p:txBody>
      </p:sp>
    </p:spTree>
    <p:extLst>
      <p:ext uri="{BB962C8B-B14F-4D97-AF65-F5344CB8AC3E}">
        <p14:creationId xmlns:p14="http://schemas.microsoft.com/office/powerpoint/2010/main" val="3827905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0" y="0"/>
            <a:ext cx="10862511" cy="823865"/>
          </a:xfrm>
        </p:spPr>
        <p:txBody>
          <a:bodyPr>
            <a:normAutofit/>
          </a:bodyPr>
          <a:lstStyle/>
          <a:p>
            <a:r>
              <a:rPr lang="en-US" altLang="en-US" sz="4000" b="1" dirty="0" smtClean="0"/>
              <a:t>CONCEPT OF SOCIO-CULTURAL ENVIRONMENT </a:t>
            </a:r>
          </a:p>
        </p:txBody>
      </p:sp>
      <p:sp>
        <p:nvSpPr>
          <p:cNvPr id="3" name="Content Placeholder 2"/>
          <p:cNvSpPr>
            <a:spLocks noGrp="1"/>
          </p:cNvSpPr>
          <p:nvPr>
            <p:ph idx="1"/>
          </p:nvPr>
        </p:nvSpPr>
        <p:spPr>
          <a:xfrm>
            <a:off x="0" y="588476"/>
            <a:ext cx="12050162" cy="6147302"/>
          </a:xfrm>
        </p:spPr>
        <p:txBody>
          <a:bodyPr>
            <a:noAutofit/>
          </a:bodyPr>
          <a:lstStyle/>
          <a:p>
            <a:pPr marL="0" indent="0" algn="just">
              <a:buNone/>
            </a:pPr>
            <a:r>
              <a:rPr lang="en-US" altLang="en-US" sz="2800" dirty="0" smtClean="0"/>
              <a:t>The socio-cultural environment is a comprehensive phenomenon since it includes the total social forces within which an organization operations its business.</a:t>
            </a:r>
          </a:p>
          <a:p>
            <a:pPr marL="0" indent="0" algn="just">
              <a:buNone/>
            </a:pPr>
            <a:r>
              <a:rPr lang="en-US" altLang="en-US" sz="2800" dirty="0"/>
              <a:t> </a:t>
            </a:r>
            <a:r>
              <a:rPr lang="en-US" altLang="en-US" sz="2800" dirty="0" smtClean="0"/>
              <a:t>It includes the social and cultural forces that shape and influence the business activities of the organization.</a:t>
            </a:r>
            <a:endParaRPr lang="en-US" altLang="en-US" sz="2800" dirty="0"/>
          </a:p>
          <a:p>
            <a:pPr marL="0" indent="0" algn="just">
              <a:buNone/>
            </a:pPr>
            <a:r>
              <a:rPr lang="en-US" altLang="en-US" sz="2800" b="1" i="1" dirty="0" smtClean="0">
                <a:solidFill>
                  <a:srgbClr val="FF0000"/>
                </a:solidFill>
              </a:rPr>
              <a:t>Griffith (2000)-</a:t>
            </a:r>
            <a:r>
              <a:rPr lang="en-US" altLang="en-US" sz="2800" i="1" dirty="0" smtClean="0">
                <a:solidFill>
                  <a:srgbClr val="FF0000"/>
                </a:solidFill>
              </a:rPr>
              <a:t> “Socio-Cultural environment involves the homogeneity of characteristics that separates one human group from another.”</a:t>
            </a:r>
          </a:p>
          <a:p>
            <a:pPr marL="0" indent="0" algn="just">
              <a:buNone/>
            </a:pPr>
            <a:r>
              <a:rPr lang="en-US" altLang="en-US" sz="2800" dirty="0"/>
              <a:t>Socio-Culture environment determines the products, services and standard of conduct that the society is likely to value</a:t>
            </a:r>
            <a:r>
              <a:rPr lang="en-US" altLang="en-US" sz="2800" dirty="0" smtClean="0"/>
              <a:t>.</a:t>
            </a:r>
          </a:p>
          <a:p>
            <a:r>
              <a:rPr lang="en-US" sz="2800" dirty="0"/>
              <a:t>The socio-cultural environment is the sum total of a society’s </a:t>
            </a:r>
            <a:r>
              <a:rPr lang="en-US" sz="2800" dirty="0" smtClean="0"/>
              <a:t>belief, customs</a:t>
            </a:r>
            <a:r>
              <a:rPr lang="en-US" sz="2800" dirty="0"/>
              <a:t>, practices and </a:t>
            </a:r>
            <a:r>
              <a:rPr lang="en-US" sz="2800" dirty="0" smtClean="0"/>
              <a:t>behaviors. </a:t>
            </a:r>
            <a:r>
              <a:rPr lang="en-US" sz="2800" dirty="0"/>
              <a:t>It is a very strong </a:t>
            </a:r>
            <a:r>
              <a:rPr lang="en-US" sz="2800" dirty="0" smtClean="0"/>
              <a:t>force and cost </a:t>
            </a:r>
            <a:r>
              <a:rPr lang="en-US" sz="2800" dirty="0"/>
              <a:t>of ignoring this environment could be very </a:t>
            </a:r>
            <a:r>
              <a:rPr lang="en-US" sz="2800" dirty="0" smtClean="0"/>
              <a:t>high. </a:t>
            </a:r>
            <a:endParaRPr lang="en-US" sz="2800" dirty="0"/>
          </a:p>
          <a:p>
            <a:r>
              <a:rPr lang="en-US" sz="2800" dirty="0" smtClean="0"/>
              <a:t>It </a:t>
            </a:r>
            <a:r>
              <a:rPr lang="en-US" sz="2800" dirty="0"/>
              <a:t>consists of all the social surroundings that affect the growth </a:t>
            </a:r>
            <a:r>
              <a:rPr lang="en-US" sz="2800" dirty="0" smtClean="0"/>
              <a:t>and operation </a:t>
            </a:r>
            <a:r>
              <a:rPr lang="en-US" sz="2800" dirty="0"/>
              <a:t>of a business directly and </a:t>
            </a:r>
            <a:r>
              <a:rPr lang="en-US" sz="2800" dirty="0" smtClean="0"/>
              <a:t>indirectly. </a:t>
            </a:r>
            <a:endParaRPr lang="en-US" altLang="en-US" sz="2800" dirty="0"/>
          </a:p>
        </p:txBody>
      </p:sp>
    </p:spTree>
    <p:extLst>
      <p:ext uri="{BB962C8B-B14F-4D97-AF65-F5344CB8AC3E}">
        <p14:creationId xmlns:p14="http://schemas.microsoft.com/office/powerpoint/2010/main" val="17036340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96293"/>
          </a:xfrm>
        </p:spPr>
        <p:txBody>
          <a:bodyPr>
            <a:normAutofit/>
          </a:bodyPr>
          <a:lstStyle/>
          <a:p>
            <a:r>
              <a:rPr lang="en-US" sz="4800" b="1" dirty="0"/>
              <a:t>Emerging socio-cultural trends in Nepal</a:t>
            </a:r>
            <a:endParaRPr lang="en-US" sz="4800" dirty="0"/>
          </a:p>
        </p:txBody>
      </p:sp>
      <p:sp>
        <p:nvSpPr>
          <p:cNvPr id="3" name="Content Placeholder 2"/>
          <p:cNvSpPr>
            <a:spLocks noGrp="1"/>
          </p:cNvSpPr>
          <p:nvPr>
            <p:ph idx="1"/>
          </p:nvPr>
        </p:nvSpPr>
        <p:spPr>
          <a:xfrm>
            <a:off x="-1" y="742384"/>
            <a:ext cx="12032055" cy="5993393"/>
          </a:xfrm>
        </p:spPr>
        <p:txBody>
          <a:bodyPr>
            <a:noAutofit/>
          </a:bodyPr>
          <a:lstStyle/>
          <a:p>
            <a:r>
              <a:rPr lang="en-US" sz="2400" b="1" dirty="0" smtClean="0"/>
              <a:t>Change </a:t>
            </a:r>
            <a:r>
              <a:rPr lang="en-US" sz="2400" b="1" dirty="0"/>
              <a:t>of lifestyle</a:t>
            </a:r>
          </a:p>
          <a:p>
            <a:pPr lvl="1"/>
            <a:r>
              <a:rPr lang="en-US" sz="2000" dirty="0" smtClean="0"/>
              <a:t>Fast </a:t>
            </a:r>
            <a:r>
              <a:rPr lang="en-US" sz="2000" dirty="0"/>
              <a:t>food getting popular</a:t>
            </a:r>
          </a:p>
          <a:p>
            <a:pPr lvl="1"/>
            <a:r>
              <a:rPr lang="en-US" sz="2000" dirty="0" smtClean="0"/>
              <a:t>Westernization </a:t>
            </a:r>
            <a:r>
              <a:rPr lang="en-US" sz="2000" dirty="0"/>
              <a:t>in fashion</a:t>
            </a:r>
          </a:p>
          <a:p>
            <a:pPr lvl="1"/>
            <a:r>
              <a:rPr lang="en-US" sz="2000" dirty="0" smtClean="0"/>
              <a:t>People </a:t>
            </a:r>
            <a:r>
              <a:rPr lang="en-US" sz="2000" dirty="0"/>
              <a:t>going to restaurant with family common</a:t>
            </a:r>
          </a:p>
          <a:p>
            <a:pPr lvl="1"/>
            <a:r>
              <a:rPr lang="en-US" sz="2000" dirty="0" smtClean="0"/>
              <a:t>Use </a:t>
            </a:r>
            <a:r>
              <a:rPr lang="en-US" sz="2000" dirty="0"/>
              <a:t>of hi-tech, which is necessity now.</a:t>
            </a:r>
          </a:p>
          <a:p>
            <a:r>
              <a:rPr lang="en-US" sz="2400" b="1" dirty="0" smtClean="0"/>
              <a:t>Emergence </a:t>
            </a:r>
            <a:r>
              <a:rPr lang="en-US" sz="2400" b="1" dirty="0"/>
              <a:t>of female breadwinner</a:t>
            </a:r>
          </a:p>
          <a:p>
            <a:pPr lvl="1"/>
            <a:r>
              <a:rPr lang="en-US" sz="2000" dirty="0" smtClean="0"/>
              <a:t>Traditionally </a:t>
            </a:r>
            <a:r>
              <a:rPr lang="en-US" sz="2000" dirty="0"/>
              <a:t>played by men</a:t>
            </a:r>
          </a:p>
          <a:p>
            <a:pPr lvl="1"/>
            <a:r>
              <a:rPr lang="en-US" sz="2000" dirty="0" smtClean="0"/>
              <a:t>Situation </a:t>
            </a:r>
            <a:r>
              <a:rPr lang="en-US" sz="2000" dirty="0"/>
              <a:t>is gradually changing</a:t>
            </a:r>
          </a:p>
          <a:p>
            <a:pPr lvl="1"/>
            <a:r>
              <a:rPr lang="en-US" sz="2000" dirty="0" smtClean="0"/>
              <a:t>Female </a:t>
            </a:r>
            <a:r>
              <a:rPr lang="en-US" sz="2000" dirty="0"/>
              <a:t>are playing active role in managing family</a:t>
            </a:r>
          </a:p>
          <a:p>
            <a:pPr lvl="1"/>
            <a:r>
              <a:rPr lang="en-US" sz="2000" dirty="0" smtClean="0"/>
              <a:t>They </a:t>
            </a:r>
            <a:r>
              <a:rPr lang="en-US" sz="2000" dirty="0"/>
              <a:t>have significant role in most purchase decisions.</a:t>
            </a:r>
          </a:p>
          <a:p>
            <a:r>
              <a:rPr lang="en-US" sz="2400" b="1" dirty="0" smtClean="0"/>
              <a:t>The </a:t>
            </a:r>
            <a:r>
              <a:rPr lang="en-US" sz="2400" b="1" dirty="0"/>
              <a:t>emergence of urban </a:t>
            </a:r>
            <a:r>
              <a:rPr lang="en-US" sz="2400" b="1" dirty="0" smtClean="0"/>
              <a:t>teenagers</a:t>
            </a:r>
            <a:endParaRPr lang="en-US" sz="2400" b="1" dirty="0"/>
          </a:p>
          <a:p>
            <a:pPr lvl="1"/>
            <a:r>
              <a:rPr lang="en-US" sz="2000" dirty="0" smtClean="0"/>
              <a:t>Belong </a:t>
            </a:r>
            <a:r>
              <a:rPr lang="en-US" sz="2000" dirty="0"/>
              <a:t>to mostly middle class and upper class families</a:t>
            </a:r>
          </a:p>
          <a:p>
            <a:pPr lvl="1"/>
            <a:r>
              <a:rPr lang="en-US" sz="2000" dirty="0" smtClean="0"/>
              <a:t>Forming </a:t>
            </a:r>
            <a:r>
              <a:rPr lang="en-US" sz="2000" dirty="0"/>
              <a:t>distinct segment</a:t>
            </a:r>
          </a:p>
          <a:p>
            <a:pPr lvl="1"/>
            <a:r>
              <a:rPr lang="en-US" sz="2000" dirty="0" smtClean="0"/>
              <a:t>Tradition </a:t>
            </a:r>
            <a:r>
              <a:rPr lang="en-US" sz="2000" dirty="0"/>
              <a:t>and religion not very important</a:t>
            </a:r>
          </a:p>
          <a:p>
            <a:pPr lvl="1"/>
            <a:r>
              <a:rPr lang="en-US" sz="2000" dirty="0" smtClean="0"/>
              <a:t>Inclined </a:t>
            </a:r>
            <a:r>
              <a:rPr lang="en-US" sz="2000" dirty="0"/>
              <a:t>to modernization and individualism</a:t>
            </a:r>
          </a:p>
          <a:p>
            <a:pPr lvl="1"/>
            <a:r>
              <a:rPr lang="en-US" sz="2000" dirty="0" smtClean="0"/>
              <a:t>Spent </a:t>
            </a:r>
            <a:r>
              <a:rPr lang="en-US" sz="2000" dirty="0"/>
              <a:t>more money on internet, mobile sets, fast foods, movies…</a:t>
            </a:r>
          </a:p>
        </p:txBody>
      </p:sp>
    </p:spTree>
    <p:extLst>
      <p:ext uri="{BB962C8B-B14F-4D97-AF65-F5344CB8AC3E}">
        <p14:creationId xmlns:p14="http://schemas.microsoft.com/office/powerpoint/2010/main" val="952283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959667"/>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 y="790549"/>
            <a:ext cx="12004895" cy="5963336"/>
          </a:xfrm>
        </p:spPr>
        <p:txBody>
          <a:bodyPr>
            <a:normAutofit/>
          </a:bodyPr>
          <a:lstStyle/>
          <a:p>
            <a:r>
              <a:rPr lang="en-US" sz="2800" b="1" dirty="0" smtClean="0"/>
              <a:t>Growth </a:t>
            </a:r>
            <a:r>
              <a:rPr lang="en-US" sz="2800" b="1" dirty="0"/>
              <a:t>in nuclear family</a:t>
            </a:r>
          </a:p>
          <a:p>
            <a:pPr lvl="1"/>
            <a:r>
              <a:rPr lang="en-US" sz="2400" dirty="0" smtClean="0"/>
              <a:t>Resulting </a:t>
            </a:r>
            <a:r>
              <a:rPr lang="en-US" sz="2400" dirty="0"/>
              <a:t>to increased demand for new departments, </a:t>
            </a:r>
            <a:r>
              <a:rPr lang="en-US" sz="2400" dirty="0" smtClean="0"/>
              <a:t>baby centers</a:t>
            </a:r>
            <a:r>
              <a:rPr lang="en-US" sz="2400" dirty="0"/>
              <a:t>, Montessori schools…</a:t>
            </a:r>
          </a:p>
          <a:p>
            <a:pPr lvl="1"/>
            <a:r>
              <a:rPr lang="en-US" sz="2400" dirty="0" smtClean="0"/>
              <a:t>Spend </a:t>
            </a:r>
            <a:r>
              <a:rPr lang="en-US" sz="2400" dirty="0"/>
              <a:t>significantly on kids related products, recreation time…</a:t>
            </a:r>
          </a:p>
          <a:p>
            <a:r>
              <a:rPr lang="en-US" sz="2800" b="1" dirty="0" smtClean="0"/>
              <a:t>Change </a:t>
            </a:r>
            <a:r>
              <a:rPr lang="en-US" sz="2800" b="1" dirty="0"/>
              <a:t>in attitude</a:t>
            </a:r>
          </a:p>
          <a:p>
            <a:pPr lvl="1"/>
            <a:r>
              <a:rPr lang="en-US" sz="2400" dirty="0" smtClean="0"/>
              <a:t>Traditionally </a:t>
            </a:r>
            <a:r>
              <a:rPr lang="en-US" sz="2400" dirty="0"/>
              <a:t>people used to have spiritual thinking </a:t>
            </a:r>
            <a:r>
              <a:rPr lang="en-US" sz="2400" dirty="0" smtClean="0"/>
              <a:t>and dependent </a:t>
            </a:r>
            <a:r>
              <a:rPr lang="en-US" sz="2400" dirty="0"/>
              <a:t>on luck</a:t>
            </a:r>
          </a:p>
          <a:p>
            <a:pPr lvl="1"/>
            <a:r>
              <a:rPr lang="en-US" sz="2400" dirty="0" smtClean="0"/>
              <a:t>But </a:t>
            </a:r>
            <a:r>
              <a:rPr lang="en-US" sz="2400" dirty="0"/>
              <a:t>western impacts have transformed us into </a:t>
            </a:r>
            <a:r>
              <a:rPr lang="en-US" sz="2400" dirty="0" smtClean="0"/>
              <a:t>materialistic people</a:t>
            </a:r>
            <a:endParaRPr lang="en-US" sz="2400" dirty="0"/>
          </a:p>
          <a:p>
            <a:pPr lvl="1"/>
            <a:r>
              <a:rPr lang="en-US" sz="2400" dirty="0" smtClean="0"/>
              <a:t>Awareness </a:t>
            </a:r>
            <a:r>
              <a:rPr lang="en-US" sz="2400" dirty="0"/>
              <a:t>among people towards gender equality has </a:t>
            </a:r>
            <a:r>
              <a:rPr lang="en-US" sz="2400" dirty="0" smtClean="0"/>
              <a:t>given more </a:t>
            </a:r>
            <a:r>
              <a:rPr lang="en-US" sz="2400" dirty="0"/>
              <a:t>power and right for working outside home resulting </a:t>
            </a:r>
            <a:r>
              <a:rPr lang="en-US" sz="2400" dirty="0" smtClean="0"/>
              <a:t>to emerging </a:t>
            </a:r>
            <a:r>
              <a:rPr lang="en-US" sz="2400" dirty="0"/>
              <a:t>number of beauty parlors and boutiques.</a:t>
            </a:r>
            <a:endParaRPr lang="en-US" sz="2400" dirty="0"/>
          </a:p>
        </p:txBody>
      </p:sp>
    </p:spTree>
    <p:extLst>
      <p:ext uri="{BB962C8B-B14F-4D97-AF65-F5344CB8AC3E}">
        <p14:creationId xmlns:p14="http://schemas.microsoft.com/office/powerpoint/2010/main" val="721026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
            <a:ext cx="11796665" cy="791514"/>
          </a:xfrm>
        </p:spPr>
        <p:txBody>
          <a:bodyPr>
            <a:noAutofit/>
          </a:bodyPr>
          <a:lstStyle/>
          <a:p>
            <a:r>
              <a:rPr lang="en-US" sz="4400" b="1" dirty="0" smtClean="0"/>
              <a:t>COMPONENTS OF SOCIO-CULTURAL ENVIRONMENT </a:t>
            </a:r>
            <a:endParaRPr lang="en-US" sz="4400" b="1" dirty="0"/>
          </a:p>
        </p:txBody>
      </p:sp>
      <p:sp>
        <p:nvSpPr>
          <p:cNvPr id="18" name="TextBox 17"/>
          <p:cNvSpPr txBox="1"/>
          <p:nvPr/>
        </p:nvSpPr>
        <p:spPr>
          <a:xfrm>
            <a:off x="71306" y="925060"/>
            <a:ext cx="11502188" cy="461665"/>
          </a:xfrm>
          <a:prstGeom prst="rect">
            <a:avLst/>
          </a:prstGeom>
          <a:noFill/>
        </p:spPr>
        <p:txBody>
          <a:bodyPr wrap="square" rtlCol="0">
            <a:spAutoFit/>
          </a:bodyPr>
          <a:lstStyle/>
          <a:p>
            <a:r>
              <a:rPr lang="en-US" sz="2400" dirty="0">
                <a:latin typeface="+mn-lt"/>
                <a:cs typeface="+mn-cs"/>
              </a:rPr>
              <a:t>The following are the common elements of Nepalese socio-cultural environment : </a:t>
            </a:r>
          </a:p>
        </p:txBody>
      </p:sp>
      <p:sp>
        <p:nvSpPr>
          <p:cNvPr id="22" name="Oval 21"/>
          <p:cNvSpPr/>
          <p:nvPr/>
        </p:nvSpPr>
        <p:spPr>
          <a:xfrm>
            <a:off x="4235115" y="3609473"/>
            <a:ext cx="2197768" cy="1604211"/>
          </a:xfrm>
          <a:prstGeom prst="ellipse">
            <a:avLst/>
          </a:prstGeom>
          <a:solidFill>
            <a:schemeClr val="tx2">
              <a:lumMod val="20000"/>
              <a:lumOff val="80000"/>
            </a:schemeClr>
          </a:solid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Components of Socio- Cultural Environment </a:t>
            </a:r>
            <a:endParaRPr lang="en-US" dirty="0"/>
          </a:p>
        </p:txBody>
      </p:sp>
      <p:cxnSp>
        <p:nvCxnSpPr>
          <p:cNvPr id="27" name="Straight Connector 26"/>
          <p:cNvCxnSpPr>
            <a:stCxn id="22" idx="0"/>
          </p:cNvCxnSpPr>
          <p:nvPr/>
        </p:nvCxnSpPr>
        <p:spPr>
          <a:xfrm flipV="1">
            <a:off x="5333999" y="3272589"/>
            <a:ext cx="0" cy="33688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499809" y="1807377"/>
            <a:ext cx="1668379" cy="1443789"/>
          </a:xfrm>
          <a:prstGeom prst="ellipse">
            <a:avLst/>
          </a:prstGeom>
          <a:solidFill>
            <a:schemeClr val="tx2">
              <a:lumMod val="20000"/>
              <a:lumOff val="80000"/>
            </a:schemeClr>
          </a:solid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Class structure</a:t>
            </a:r>
            <a:endParaRPr lang="en-US" dirty="0"/>
          </a:p>
        </p:txBody>
      </p:sp>
      <p:cxnSp>
        <p:nvCxnSpPr>
          <p:cNvPr id="32" name="Straight Connector 31"/>
          <p:cNvCxnSpPr>
            <a:stCxn id="22" idx="7"/>
          </p:cNvCxnSpPr>
          <p:nvPr/>
        </p:nvCxnSpPr>
        <p:spPr>
          <a:xfrm flipV="1">
            <a:off x="6111027" y="3441031"/>
            <a:ext cx="321856" cy="40337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239869" y="2529271"/>
            <a:ext cx="1978528" cy="1315133"/>
          </a:xfrm>
          <a:prstGeom prst="ellipse">
            <a:avLst/>
          </a:prstGeom>
          <a:solidFill>
            <a:schemeClr val="tx2">
              <a:lumMod val="20000"/>
              <a:lumOff val="80000"/>
            </a:schemeClr>
          </a:solid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Attitudes and Beliefs </a:t>
            </a:r>
            <a:endParaRPr lang="en-US" dirty="0"/>
          </a:p>
        </p:txBody>
      </p:sp>
      <p:cxnSp>
        <p:nvCxnSpPr>
          <p:cNvPr id="35" name="Straight Connector 34"/>
          <p:cNvCxnSpPr>
            <a:stCxn id="22" idx="6"/>
          </p:cNvCxnSpPr>
          <p:nvPr/>
        </p:nvCxnSpPr>
        <p:spPr>
          <a:xfrm flipV="1">
            <a:off x="6432883" y="4411578"/>
            <a:ext cx="577517"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6526717" y="5309613"/>
            <a:ext cx="1691680" cy="1443789"/>
          </a:xfrm>
          <a:prstGeom prst="ellipse">
            <a:avLst/>
          </a:prstGeom>
          <a:solidFill>
            <a:schemeClr val="tx2">
              <a:lumMod val="20000"/>
              <a:lumOff val="80000"/>
            </a:schemeClr>
          </a:solid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Religion</a:t>
            </a:r>
            <a:endParaRPr lang="en-US" dirty="0"/>
          </a:p>
        </p:txBody>
      </p:sp>
      <p:sp>
        <p:nvSpPr>
          <p:cNvPr id="37" name="Oval 36"/>
          <p:cNvSpPr/>
          <p:nvPr/>
        </p:nvSpPr>
        <p:spPr>
          <a:xfrm>
            <a:off x="7010400" y="3865824"/>
            <a:ext cx="1668379" cy="1443789"/>
          </a:xfrm>
          <a:prstGeom prst="ellipse">
            <a:avLst/>
          </a:prstGeom>
          <a:solidFill>
            <a:schemeClr val="tx2">
              <a:lumMod val="20000"/>
              <a:lumOff val="80000"/>
            </a:schemeClr>
          </a:solid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Family Structure </a:t>
            </a:r>
            <a:endParaRPr lang="en-US" dirty="0"/>
          </a:p>
        </p:txBody>
      </p:sp>
      <p:cxnSp>
        <p:nvCxnSpPr>
          <p:cNvPr id="39" name="Straight Connector 38"/>
          <p:cNvCxnSpPr>
            <a:stCxn id="22" idx="5"/>
            <a:endCxn id="36" idx="1"/>
          </p:cNvCxnSpPr>
          <p:nvPr/>
        </p:nvCxnSpPr>
        <p:spPr>
          <a:xfrm>
            <a:off x="6111027" y="4978753"/>
            <a:ext cx="663431" cy="5422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2" idx="4"/>
          </p:cNvCxnSpPr>
          <p:nvPr/>
        </p:nvCxnSpPr>
        <p:spPr>
          <a:xfrm>
            <a:off x="5333999" y="5213684"/>
            <a:ext cx="0" cy="307367"/>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4499809" y="5546521"/>
            <a:ext cx="1740060" cy="1206881"/>
          </a:xfrm>
          <a:prstGeom prst="ellipse">
            <a:avLst/>
          </a:prstGeom>
          <a:solidFill>
            <a:schemeClr val="tx2">
              <a:lumMod val="20000"/>
              <a:lumOff val="80000"/>
            </a:schemeClr>
          </a:solid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Language </a:t>
            </a:r>
            <a:endParaRPr lang="en-US" dirty="0"/>
          </a:p>
        </p:txBody>
      </p:sp>
      <p:cxnSp>
        <p:nvCxnSpPr>
          <p:cNvPr id="45" name="Straight Connector 44"/>
          <p:cNvCxnSpPr>
            <a:stCxn id="22" idx="3"/>
          </p:cNvCxnSpPr>
          <p:nvPr/>
        </p:nvCxnSpPr>
        <p:spPr>
          <a:xfrm flipH="1">
            <a:off x="3890060" y="4978753"/>
            <a:ext cx="666911" cy="54229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2522727" y="5312462"/>
            <a:ext cx="1785514" cy="1438089"/>
          </a:xfrm>
          <a:prstGeom prst="ellipse">
            <a:avLst/>
          </a:prstGeom>
          <a:solidFill>
            <a:schemeClr val="tx2">
              <a:lumMod val="20000"/>
              <a:lumOff val="80000"/>
            </a:schemeClr>
          </a:solid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Caste and Ethnic Group </a:t>
            </a:r>
            <a:endParaRPr lang="en-US" dirty="0"/>
          </a:p>
        </p:txBody>
      </p:sp>
      <p:cxnSp>
        <p:nvCxnSpPr>
          <p:cNvPr id="50" name="Straight Connector 49"/>
          <p:cNvCxnSpPr>
            <a:stCxn id="22" idx="2"/>
          </p:cNvCxnSpPr>
          <p:nvPr/>
        </p:nvCxnSpPr>
        <p:spPr>
          <a:xfrm flipH="1" flipV="1">
            <a:off x="3737811" y="4411578"/>
            <a:ext cx="497304" cy="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1952297" y="3853915"/>
            <a:ext cx="1765236" cy="1347860"/>
          </a:xfrm>
          <a:prstGeom prst="ellipse">
            <a:avLst/>
          </a:prstGeom>
          <a:solidFill>
            <a:schemeClr val="tx2">
              <a:lumMod val="20000"/>
              <a:lumOff val="80000"/>
            </a:schemeClr>
          </a:solid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Education </a:t>
            </a:r>
            <a:endParaRPr lang="en-US" dirty="0"/>
          </a:p>
        </p:txBody>
      </p:sp>
      <p:cxnSp>
        <p:nvCxnSpPr>
          <p:cNvPr id="53" name="Straight Connector 52"/>
          <p:cNvCxnSpPr>
            <a:stCxn id="22" idx="1"/>
          </p:cNvCxnSpPr>
          <p:nvPr/>
        </p:nvCxnSpPr>
        <p:spPr>
          <a:xfrm flipH="1" flipV="1">
            <a:off x="3999173" y="3441031"/>
            <a:ext cx="557798" cy="403373"/>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2265975" y="2318733"/>
            <a:ext cx="2021456" cy="1366740"/>
          </a:xfrm>
          <a:prstGeom prst="ellipse">
            <a:avLst/>
          </a:prstGeom>
          <a:solidFill>
            <a:schemeClr val="tx2">
              <a:lumMod val="20000"/>
              <a:lumOff val="80000"/>
            </a:schemeClr>
          </a:solid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Social Institutions</a:t>
            </a:r>
            <a:endParaRPr lang="en-US" dirty="0"/>
          </a:p>
        </p:txBody>
      </p:sp>
    </p:spTree>
    <p:extLst>
      <p:ext uri="{BB962C8B-B14F-4D97-AF65-F5344CB8AC3E}">
        <p14:creationId xmlns:p14="http://schemas.microsoft.com/office/powerpoint/2010/main" val="395833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14812"/>
          </a:xfrm>
        </p:spPr>
        <p:txBody>
          <a:bodyPr>
            <a:normAutofit fontScale="90000"/>
          </a:bodyPr>
          <a:lstStyle/>
          <a:p>
            <a:r>
              <a:rPr lang="en-US" dirty="0" smtClean="0"/>
              <a:t>Attitudes and beliefs</a:t>
            </a:r>
            <a:endParaRPr lang="en-US" dirty="0"/>
          </a:p>
        </p:txBody>
      </p:sp>
      <p:sp>
        <p:nvSpPr>
          <p:cNvPr id="3" name="Content Placeholder 2"/>
          <p:cNvSpPr>
            <a:spLocks noGrp="1"/>
          </p:cNvSpPr>
          <p:nvPr>
            <p:ph idx="1"/>
          </p:nvPr>
        </p:nvSpPr>
        <p:spPr>
          <a:xfrm>
            <a:off x="-1" y="814811"/>
            <a:ext cx="12113537" cy="5975287"/>
          </a:xfrm>
        </p:spPr>
        <p:txBody>
          <a:bodyPr>
            <a:normAutofit/>
          </a:bodyPr>
          <a:lstStyle/>
          <a:p>
            <a:r>
              <a:rPr lang="en-US" dirty="0"/>
              <a:t>Basic building blocks </a:t>
            </a:r>
          </a:p>
          <a:p>
            <a:r>
              <a:rPr lang="en-US" dirty="0" smtClean="0"/>
              <a:t>Judgment </a:t>
            </a:r>
            <a:r>
              <a:rPr lang="en-US" dirty="0"/>
              <a:t>about likes and dislikes </a:t>
            </a:r>
          </a:p>
          <a:p>
            <a:r>
              <a:rPr lang="en-US" dirty="0" smtClean="0"/>
              <a:t>Attitude </a:t>
            </a:r>
            <a:r>
              <a:rPr lang="en-US" dirty="0"/>
              <a:t>can be either positive or negative </a:t>
            </a:r>
          </a:p>
          <a:p>
            <a:r>
              <a:rPr lang="en-US" dirty="0" smtClean="0"/>
              <a:t>Belief </a:t>
            </a:r>
            <a:r>
              <a:rPr lang="en-US" dirty="0"/>
              <a:t>is a viewpoint, it is a descriptive thought about something. </a:t>
            </a:r>
            <a:r>
              <a:rPr lang="en-US" dirty="0" smtClean="0"/>
              <a:t>It </a:t>
            </a:r>
            <a:r>
              <a:rPr lang="en-US" dirty="0"/>
              <a:t>is based on knowledge, opinion and education </a:t>
            </a:r>
          </a:p>
          <a:p>
            <a:r>
              <a:rPr lang="en-US" dirty="0" smtClean="0"/>
              <a:t>Attitude </a:t>
            </a:r>
            <a:r>
              <a:rPr lang="en-US" dirty="0"/>
              <a:t>are learnt, developed and built from parents, society, employers, employees and </a:t>
            </a:r>
            <a:r>
              <a:rPr lang="en-US" dirty="0" smtClean="0"/>
              <a:t>friends</a:t>
            </a:r>
          </a:p>
          <a:p>
            <a:r>
              <a:rPr lang="en-US" dirty="0" smtClean="0"/>
              <a:t>Employee </a:t>
            </a:r>
            <a:r>
              <a:rPr lang="en-US" dirty="0"/>
              <a:t>attitude(work related issues, work hour, technology influence organization’s </a:t>
            </a:r>
            <a:r>
              <a:rPr lang="en-US" dirty="0" smtClean="0"/>
              <a:t>performance)</a:t>
            </a:r>
          </a:p>
          <a:p>
            <a:r>
              <a:rPr lang="en-US" dirty="0" smtClean="0"/>
              <a:t>Consumer </a:t>
            </a:r>
            <a:r>
              <a:rPr lang="en-US" dirty="0"/>
              <a:t>attitude(towards product &amp; services) </a:t>
            </a:r>
          </a:p>
          <a:p>
            <a:r>
              <a:rPr lang="en-US" dirty="0" smtClean="0"/>
              <a:t>Lack of achievement orientation, people don’t think about future career.</a:t>
            </a:r>
          </a:p>
          <a:p>
            <a:r>
              <a:rPr lang="en-US" dirty="0" smtClean="0"/>
              <a:t>Traditionalism </a:t>
            </a:r>
            <a:r>
              <a:rPr lang="en-US" dirty="0"/>
              <a:t>is deeply rooted </a:t>
            </a:r>
          </a:p>
          <a:p>
            <a:r>
              <a:rPr lang="en-US" dirty="0" smtClean="0"/>
              <a:t>Superstition is wide </a:t>
            </a:r>
            <a:r>
              <a:rPr lang="en-US" dirty="0"/>
              <a:t>spread </a:t>
            </a:r>
          </a:p>
          <a:p>
            <a:r>
              <a:rPr lang="en-US" dirty="0" smtClean="0"/>
              <a:t>Working </a:t>
            </a:r>
            <a:r>
              <a:rPr lang="en-US" dirty="0"/>
              <a:t>for government preferred most </a:t>
            </a:r>
          </a:p>
          <a:p>
            <a:r>
              <a:rPr lang="en-US" dirty="0" smtClean="0"/>
              <a:t>Today </a:t>
            </a:r>
            <a:r>
              <a:rPr lang="en-US" dirty="0"/>
              <a:t>wealth accumulation is considered the sign of success.</a:t>
            </a:r>
          </a:p>
        </p:txBody>
      </p:sp>
    </p:spTree>
    <p:extLst>
      <p:ext uri="{BB962C8B-B14F-4D97-AF65-F5344CB8AC3E}">
        <p14:creationId xmlns:p14="http://schemas.microsoft.com/office/powerpoint/2010/main" val="1525013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14812"/>
          </a:xfrm>
        </p:spPr>
        <p:txBody>
          <a:bodyPr>
            <a:normAutofit fontScale="90000"/>
          </a:bodyPr>
          <a:lstStyle/>
          <a:p>
            <a:r>
              <a:rPr lang="en-US" dirty="0" smtClean="0"/>
              <a:t>Religion</a:t>
            </a:r>
            <a:endParaRPr lang="en-US" dirty="0"/>
          </a:p>
        </p:txBody>
      </p:sp>
      <p:sp>
        <p:nvSpPr>
          <p:cNvPr id="3" name="Content Placeholder 2"/>
          <p:cNvSpPr>
            <a:spLocks noGrp="1"/>
          </p:cNvSpPr>
          <p:nvPr>
            <p:ph idx="1"/>
          </p:nvPr>
        </p:nvSpPr>
        <p:spPr>
          <a:xfrm>
            <a:off x="-1" y="814811"/>
            <a:ext cx="12113537" cy="5975287"/>
          </a:xfrm>
        </p:spPr>
        <p:txBody>
          <a:bodyPr>
            <a:normAutofit/>
          </a:bodyPr>
          <a:lstStyle/>
          <a:p>
            <a:r>
              <a:rPr lang="en-US" sz="2800" dirty="0" smtClean="0"/>
              <a:t>Provides </a:t>
            </a:r>
            <a:r>
              <a:rPr lang="en-US" sz="2800" dirty="0"/>
              <a:t>philosophical foundation for belief and value. </a:t>
            </a:r>
          </a:p>
          <a:p>
            <a:r>
              <a:rPr lang="en-US" sz="2800" dirty="0" smtClean="0"/>
              <a:t>It </a:t>
            </a:r>
            <a:r>
              <a:rPr lang="en-US" sz="2800" dirty="0"/>
              <a:t>determines the social relationship </a:t>
            </a:r>
          </a:p>
          <a:p>
            <a:r>
              <a:rPr lang="en-US" sz="2800" dirty="0" smtClean="0"/>
              <a:t>Religion </a:t>
            </a:r>
            <a:r>
              <a:rPr lang="en-US" sz="2800" dirty="0"/>
              <a:t>existing in Nepal are: </a:t>
            </a:r>
          </a:p>
          <a:p>
            <a:pPr lvl="1"/>
            <a:r>
              <a:rPr lang="en-US" sz="2400" dirty="0" smtClean="0"/>
              <a:t>81.19% </a:t>
            </a:r>
            <a:r>
              <a:rPr lang="en-US" sz="2400" dirty="0"/>
              <a:t>of the Nepalese population was Hindu, </a:t>
            </a:r>
            <a:endParaRPr lang="en-US" sz="2400" dirty="0" smtClean="0"/>
          </a:p>
          <a:p>
            <a:pPr lvl="1"/>
            <a:r>
              <a:rPr lang="en-US" sz="2400" dirty="0" smtClean="0"/>
              <a:t>8.21% </a:t>
            </a:r>
            <a:r>
              <a:rPr lang="en-US" sz="2400" dirty="0"/>
              <a:t>was Buddhist, </a:t>
            </a:r>
            <a:endParaRPr lang="en-US" sz="2400" dirty="0" smtClean="0"/>
          </a:p>
          <a:p>
            <a:pPr lvl="1"/>
            <a:r>
              <a:rPr lang="en-US" sz="2400" dirty="0" smtClean="0"/>
              <a:t>5.09% </a:t>
            </a:r>
            <a:r>
              <a:rPr lang="en-US" sz="2400" dirty="0"/>
              <a:t>was Muslim, </a:t>
            </a:r>
            <a:endParaRPr lang="en-US" sz="2400" dirty="0" smtClean="0"/>
          </a:p>
          <a:p>
            <a:pPr lvl="1"/>
            <a:r>
              <a:rPr lang="en-US" sz="2400" dirty="0" smtClean="0"/>
              <a:t>3.17% </a:t>
            </a:r>
            <a:r>
              <a:rPr lang="en-US" sz="2400" dirty="0"/>
              <a:t>was </a:t>
            </a:r>
            <a:r>
              <a:rPr lang="en-US" sz="2400" dirty="0" err="1" smtClean="0"/>
              <a:t>Kirat</a:t>
            </a:r>
            <a:r>
              <a:rPr lang="en-US" sz="2400" dirty="0" smtClean="0"/>
              <a:t> (</a:t>
            </a:r>
            <a:r>
              <a:rPr lang="en-US" sz="2400" dirty="0"/>
              <a:t>indigenous ethnic religion), </a:t>
            </a:r>
            <a:endParaRPr lang="en-US" sz="2400" dirty="0" smtClean="0"/>
          </a:p>
          <a:p>
            <a:pPr lvl="1"/>
            <a:r>
              <a:rPr lang="en-US" sz="2400" dirty="0" smtClean="0"/>
              <a:t>1.76% </a:t>
            </a:r>
            <a:r>
              <a:rPr lang="en-US" sz="2400" dirty="0"/>
              <a:t>was Christian, </a:t>
            </a:r>
            <a:endParaRPr lang="en-US" sz="2400" dirty="0" smtClean="0"/>
          </a:p>
          <a:p>
            <a:pPr lvl="1"/>
            <a:r>
              <a:rPr lang="en-US" sz="2400" dirty="0" smtClean="0"/>
              <a:t>0.58% others </a:t>
            </a:r>
          </a:p>
          <a:p>
            <a:r>
              <a:rPr lang="en-US" sz="2800" dirty="0" smtClean="0"/>
              <a:t>It </a:t>
            </a:r>
            <a:r>
              <a:rPr lang="en-US" sz="2800" dirty="0"/>
              <a:t>affects the way of life such as food habit, dress up, purchase behavior and communication. </a:t>
            </a:r>
            <a:r>
              <a:rPr lang="en-US" sz="2800" dirty="0" smtClean="0"/>
              <a:t>In </a:t>
            </a:r>
            <a:r>
              <a:rPr lang="en-US" sz="2800" dirty="0"/>
              <a:t>Nepal there is religious harmony.</a:t>
            </a:r>
          </a:p>
        </p:txBody>
      </p:sp>
    </p:spTree>
    <p:extLst>
      <p:ext uri="{BB962C8B-B14F-4D97-AF65-F5344CB8AC3E}">
        <p14:creationId xmlns:p14="http://schemas.microsoft.com/office/powerpoint/2010/main" val="10281562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14812"/>
          </a:xfrm>
        </p:spPr>
        <p:txBody>
          <a:bodyPr>
            <a:normAutofit fontScale="90000"/>
          </a:bodyPr>
          <a:lstStyle/>
          <a:p>
            <a:r>
              <a:rPr lang="en-US" dirty="0" smtClean="0"/>
              <a:t>Caste and ethnic group</a:t>
            </a:r>
            <a:endParaRPr lang="en-US" dirty="0"/>
          </a:p>
        </p:txBody>
      </p:sp>
      <p:sp>
        <p:nvSpPr>
          <p:cNvPr id="3" name="Content Placeholder 2"/>
          <p:cNvSpPr>
            <a:spLocks noGrp="1"/>
          </p:cNvSpPr>
          <p:nvPr>
            <p:ph idx="1"/>
          </p:nvPr>
        </p:nvSpPr>
        <p:spPr>
          <a:xfrm>
            <a:off x="-1" y="814811"/>
            <a:ext cx="12113537" cy="5975287"/>
          </a:xfrm>
        </p:spPr>
        <p:txBody>
          <a:bodyPr>
            <a:normAutofit fontScale="85000" lnSpcReduction="20000"/>
          </a:bodyPr>
          <a:lstStyle/>
          <a:p>
            <a:r>
              <a:rPr lang="en-US" sz="2800" dirty="0" smtClean="0"/>
              <a:t>Nepal </a:t>
            </a:r>
            <a:r>
              <a:rPr lang="en-US" sz="2800" dirty="0"/>
              <a:t>is the home for </a:t>
            </a:r>
            <a:r>
              <a:rPr lang="en-US" sz="2800" dirty="0" smtClean="0"/>
              <a:t>142 caste/ethnic group, population census 2021</a:t>
            </a:r>
          </a:p>
          <a:p>
            <a:r>
              <a:rPr lang="en-US" sz="2800" dirty="0" smtClean="0"/>
              <a:t>Collection </a:t>
            </a:r>
            <a:r>
              <a:rPr lang="en-US" sz="2800" dirty="0"/>
              <a:t>of different traditions by these group is ‘Nepali Culture.’</a:t>
            </a:r>
          </a:p>
          <a:p>
            <a:pPr lvl="1"/>
            <a:r>
              <a:rPr lang="en-US" sz="2600" dirty="0" err="1" smtClean="0"/>
              <a:t>Chhetri</a:t>
            </a:r>
            <a:r>
              <a:rPr lang="en-US" sz="2600" dirty="0" smtClean="0"/>
              <a:t> </a:t>
            </a:r>
            <a:r>
              <a:rPr lang="en-US" sz="2600" dirty="0"/>
              <a:t>is the largest caste/ ethnic </a:t>
            </a:r>
            <a:r>
              <a:rPr lang="en-US" sz="2600" dirty="0" smtClean="0"/>
              <a:t>group(16.45%)</a:t>
            </a:r>
            <a:endParaRPr lang="en-US" sz="2600" dirty="0"/>
          </a:p>
          <a:p>
            <a:pPr lvl="1"/>
            <a:r>
              <a:rPr lang="en-US" sz="2600" dirty="0" smtClean="0"/>
              <a:t>Followed </a:t>
            </a:r>
            <a:r>
              <a:rPr lang="en-US" sz="2600" dirty="0"/>
              <a:t>by </a:t>
            </a:r>
            <a:r>
              <a:rPr lang="en-US" sz="2600" dirty="0" smtClean="0"/>
              <a:t>Brahmin(11.29%)</a:t>
            </a:r>
            <a:endParaRPr lang="en-US" sz="2600" dirty="0"/>
          </a:p>
          <a:p>
            <a:pPr lvl="1"/>
            <a:r>
              <a:rPr lang="en-US" sz="2600" dirty="0" err="1" smtClean="0"/>
              <a:t>Magar</a:t>
            </a:r>
            <a:r>
              <a:rPr lang="en-US" sz="2600" dirty="0" smtClean="0"/>
              <a:t>(6.90%)</a:t>
            </a:r>
            <a:endParaRPr lang="en-US" sz="2600" dirty="0"/>
          </a:p>
          <a:p>
            <a:pPr lvl="1"/>
            <a:r>
              <a:rPr lang="en-US" sz="2600" dirty="0" err="1" smtClean="0"/>
              <a:t>Tharu</a:t>
            </a:r>
            <a:r>
              <a:rPr lang="en-US" sz="2600" dirty="0" smtClean="0"/>
              <a:t>(6.20%)</a:t>
            </a:r>
            <a:endParaRPr lang="en-US" sz="2600" dirty="0"/>
          </a:p>
          <a:p>
            <a:pPr lvl="1"/>
            <a:r>
              <a:rPr lang="en-US" sz="2600" dirty="0" err="1" smtClean="0"/>
              <a:t>Tamang</a:t>
            </a:r>
            <a:r>
              <a:rPr lang="en-US" sz="2600" dirty="0" smtClean="0"/>
              <a:t>(5.62%)</a:t>
            </a:r>
            <a:endParaRPr lang="en-US" sz="2600" dirty="0"/>
          </a:p>
          <a:p>
            <a:pPr lvl="1"/>
            <a:r>
              <a:rPr lang="en-US" sz="2600" dirty="0" err="1" smtClean="0"/>
              <a:t>Bishwakarma</a:t>
            </a:r>
            <a:r>
              <a:rPr lang="en-US" sz="2600" dirty="0" smtClean="0"/>
              <a:t> (4.86%)…</a:t>
            </a:r>
            <a:endParaRPr lang="en-US" sz="2600" dirty="0"/>
          </a:p>
          <a:p>
            <a:r>
              <a:rPr lang="en-US" sz="2800" dirty="0" smtClean="0"/>
              <a:t>Often </a:t>
            </a:r>
            <a:r>
              <a:rPr lang="en-US" sz="2800" dirty="0"/>
              <a:t>religion and caste impose constraints on the role of individual in society</a:t>
            </a:r>
          </a:p>
          <a:p>
            <a:r>
              <a:rPr lang="en-US" sz="2800" dirty="0" smtClean="0"/>
              <a:t>Religious </a:t>
            </a:r>
            <a:r>
              <a:rPr lang="en-US" sz="2800" dirty="0"/>
              <a:t>traditions have huge impact on the working of business environment.</a:t>
            </a:r>
          </a:p>
          <a:p>
            <a:r>
              <a:rPr lang="en-US" sz="2800" dirty="0" smtClean="0"/>
              <a:t>Caste </a:t>
            </a:r>
            <a:r>
              <a:rPr lang="en-US" sz="2800" dirty="0"/>
              <a:t>system in Hinduism traditionally restricted the job individuals </a:t>
            </a:r>
            <a:r>
              <a:rPr lang="en-US" sz="2800" dirty="0" smtClean="0"/>
              <a:t>may perform even </a:t>
            </a:r>
            <a:r>
              <a:rPr lang="en-US" sz="2800" dirty="0"/>
              <a:t>though Nepal has officially outlawed discrimination based </a:t>
            </a:r>
            <a:r>
              <a:rPr lang="en-US" sz="2800" dirty="0" smtClean="0"/>
              <a:t>on caste </a:t>
            </a:r>
            <a:r>
              <a:rPr lang="en-US" sz="2800" dirty="0"/>
              <a:t>system.</a:t>
            </a:r>
          </a:p>
          <a:p>
            <a:r>
              <a:rPr lang="en-US" sz="2800" dirty="0" smtClean="0"/>
              <a:t>The </a:t>
            </a:r>
            <a:r>
              <a:rPr lang="en-US" sz="2800" dirty="0"/>
              <a:t>upper caste worker may not appreciate the lower caste to supervise him </a:t>
            </a:r>
            <a:r>
              <a:rPr lang="en-US" sz="2800" dirty="0" smtClean="0"/>
              <a:t>or her</a:t>
            </a:r>
            <a:r>
              <a:rPr lang="en-US" sz="2800" dirty="0"/>
              <a:t>.</a:t>
            </a:r>
          </a:p>
          <a:p>
            <a:r>
              <a:rPr lang="en-US" sz="2800" dirty="0" smtClean="0"/>
              <a:t>Some </a:t>
            </a:r>
            <a:r>
              <a:rPr lang="en-US" sz="2800" dirty="0"/>
              <a:t>Islamic society limit job opportunities for women.</a:t>
            </a:r>
          </a:p>
          <a:p>
            <a:r>
              <a:rPr lang="en-US" sz="2800" dirty="0" smtClean="0"/>
              <a:t>Income </a:t>
            </a:r>
            <a:r>
              <a:rPr lang="en-US" sz="2800" dirty="0"/>
              <a:t>in the form of interest is also prohibited in Islam.</a:t>
            </a:r>
          </a:p>
          <a:p>
            <a:r>
              <a:rPr lang="en-US" sz="2800" dirty="0" smtClean="0"/>
              <a:t>Buddhism </a:t>
            </a:r>
            <a:r>
              <a:rPr lang="en-US" sz="2800" dirty="0"/>
              <a:t>believes in spiritual achievement, not material achievement.</a:t>
            </a:r>
          </a:p>
        </p:txBody>
      </p:sp>
    </p:spTree>
    <p:extLst>
      <p:ext uri="{BB962C8B-B14F-4D97-AF65-F5344CB8AC3E}">
        <p14:creationId xmlns:p14="http://schemas.microsoft.com/office/powerpoint/2010/main" val="1471070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14812"/>
          </a:xfrm>
        </p:spPr>
        <p:txBody>
          <a:bodyPr>
            <a:normAutofit fontScale="90000"/>
          </a:bodyPr>
          <a:lstStyle/>
          <a:p>
            <a:r>
              <a:rPr lang="en-US" dirty="0" smtClean="0"/>
              <a:t>language</a:t>
            </a:r>
            <a:endParaRPr lang="en-US" dirty="0"/>
          </a:p>
        </p:txBody>
      </p:sp>
      <p:sp>
        <p:nvSpPr>
          <p:cNvPr id="3" name="Content Placeholder 2"/>
          <p:cNvSpPr>
            <a:spLocks noGrp="1"/>
          </p:cNvSpPr>
          <p:nvPr>
            <p:ph idx="1"/>
          </p:nvPr>
        </p:nvSpPr>
        <p:spPr>
          <a:xfrm>
            <a:off x="-1" y="814811"/>
            <a:ext cx="12113537" cy="5975287"/>
          </a:xfrm>
        </p:spPr>
        <p:txBody>
          <a:bodyPr>
            <a:normAutofit lnSpcReduction="10000"/>
          </a:bodyPr>
          <a:lstStyle/>
          <a:p>
            <a:r>
              <a:rPr lang="en-US" sz="2800" dirty="0"/>
              <a:t>It is the mirror of the society</a:t>
            </a:r>
          </a:p>
          <a:p>
            <a:r>
              <a:rPr lang="en-US" sz="2800" dirty="0" smtClean="0"/>
              <a:t>Language </a:t>
            </a:r>
            <a:r>
              <a:rPr lang="en-US" sz="2800" dirty="0"/>
              <a:t>plays important role in understanding society and </a:t>
            </a:r>
            <a:r>
              <a:rPr lang="en-US" sz="2800" dirty="0" smtClean="0"/>
              <a:t>its people</a:t>
            </a:r>
            <a:r>
              <a:rPr lang="en-US" sz="2800" dirty="0"/>
              <a:t>.</a:t>
            </a:r>
          </a:p>
          <a:p>
            <a:r>
              <a:rPr lang="en-US" sz="2800" dirty="0" smtClean="0"/>
              <a:t>Important </a:t>
            </a:r>
            <a:r>
              <a:rPr lang="en-US" sz="2800" dirty="0"/>
              <a:t>medium of communication</a:t>
            </a:r>
          </a:p>
          <a:p>
            <a:r>
              <a:rPr lang="en-US" sz="2800" dirty="0" smtClean="0"/>
              <a:t>Provides </a:t>
            </a:r>
            <a:r>
              <a:rPr lang="en-US" sz="2800" dirty="0"/>
              <a:t>access to local society.</a:t>
            </a:r>
          </a:p>
          <a:p>
            <a:r>
              <a:rPr lang="en-US" sz="2800" dirty="0" smtClean="0"/>
              <a:t>In </a:t>
            </a:r>
            <a:r>
              <a:rPr lang="en-US" sz="2800" dirty="0"/>
              <a:t>the process of development, some language get a </a:t>
            </a:r>
            <a:r>
              <a:rPr lang="en-US" sz="2800" dirty="0" smtClean="0"/>
              <a:t>greater chance </a:t>
            </a:r>
            <a:r>
              <a:rPr lang="en-US" sz="2800" dirty="0"/>
              <a:t>to prosper while some are spoken in some </a:t>
            </a:r>
            <a:r>
              <a:rPr lang="en-US" sz="2800" dirty="0" smtClean="0"/>
              <a:t>ethnic communities </a:t>
            </a:r>
            <a:r>
              <a:rPr lang="en-US" sz="2800" dirty="0"/>
              <a:t>only.</a:t>
            </a:r>
          </a:p>
          <a:p>
            <a:r>
              <a:rPr lang="en-US" sz="2800" dirty="0" smtClean="0"/>
              <a:t>Nepali </a:t>
            </a:r>
            <a:r>
              <a:rPr lang="en-US" sz="2800" dirty="0"/>
              <a:t>(</a:t>
            </a:r>
            <a:r>
              <a:rPr lang="en-US" sz="2800" dirty="0" smtClean="0"/>
              <a:t>44.86%)</a:t>
            </a:r>
            <a:endParaRPr lang="en-US" sz="2800" dirty="0"/>
          </a:p>
          <a:p>
            <a:r>
              <a:rPr lang="en-US" sz="2800" dirty="0" smtClean="0"/>
              <a:t>Maithili </a:t>
            </a:r>
            <a:r>
              <a:rPr lang="en-US" sz="2800" dirty="0"/>
              <a:t>(</a:t>
            </a:r>
            <a:r>
              <a:rPr lang="en-US" sz="2800" dirty="0" smtClean="0"/>
              <a:t>11.05%)</a:t>
            </a:r>
            <a:endParaRPr lang="en-US" sz="2800" dirty="0"/>
          </a:p>
          <a:p>
            <a:r>
              <a:rPr lang="en-US" sz="2800" dirty="0" smtClean="0"/>
              <a:t>Bhojpuri (6.24%)</a:t>
            </a:r>
            <a:endParaRPr lang="en-US" sz="2800" dirty="0"/>
          </a:p>
          <a:p>
            <a:r>
              <a:rPr lang="en-US" sz="2800" dirty="0" err="1" smtClean="0"/>
              <a:t>Tharu</a:t>
            </a:r>
            <a:r>
              <a:rPr lang="en-US" sz="2800" dirty="0" smtClean="0"/>
              <a:t> </a:t>
            </a:r>
            <a:r>
              <a:rPr lang="en-US" sz="2800" dirty="0"/>
              <a:t>(</a:t>
            </a:r>
            <a:r>
              <a:rPr lang="en-US" sz="2800" dirty="0" smtClean="0"/>
              <a:t>5.88%)</a:t>
            </a:r>
            <a:endParaRPr lang="en-US" sz="2800" dirty="0"/>
          </a:p>
          <a:p>
            <a:r>
              <a:rPr lang="en-US" sz="2800" dirty="0" err="1" smtClean="0"/>
              <a:t>Tamang</a:t>
            </a:r>
            <a:r>
              <a:rPr lang="en-US" sz="2800" dirty="0" smtClean="0"/>
              <a:t> (4.88%)</a:t>
            </a:r>
            <a:endParaRPr lang="en-US" sz="2800" dirty="0"/>
          </a:p>
          <a:p>
            <a:r>
              <a:rPr lang="en-US" sz="2800" dirty="0" err="1" smtClean="0"/>
              <a:t>Bajjika</a:t>
            </a:r>
            <a:r>
              <a:rPr lang="en-US" sz="2800" dirty="0" smtClean="0"/>
              <a:t> </a:t>
            </a:r>
            <a:r>
              <a:rPr lang="en-US" sz="2800" dirty="0"/>
              <a:t>(</a:t>
            </a:r>
            <a:r>
              <a:rPr lang="en-US" sz="2800" dirty="0" smtClean="0"/>
              <a:t>3.89%)</a:t>
            </a:r>
            <a:endParaRPr lang="en-US" sz="2800" dirty="0"/>
          </a:p>
        </p:txBody>
      </p:sp>
    </p:spTree>
    <p:extLst>
      <p:ext uri="{BB962C8B-B14F-4D97-AF65-F5344CB8AC3E}">
        <p14:creationId xmlns:p14="http://schemas.microsoft.com/office/powerpoint/2010/main" val="4041588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14812"/>
          </a:xfrm>
        </p:spPr>
        <p:txBody>
          <a:bodyPr>
            <a:normAutofit fontScale="90000"/>
          </a:bodyPr>
          <a:lstStyle/>
          <a:p>
            <a:r>
              <a:rPr lang="en-US" dirty="0" smtClean="0"/>
              <a:t>education</a:t>
            </a:r>
            <a:endParaRPr lang="en-US" dirty="0"/>
          </a:p>
        </p:txBody>
      </p:sp>
      <p:sp>
        <p:nvSpPr>
          <p:cNvPr id="3" name="Content Placeholder 2"/>
          <p:cNvSpPr>
            <a:spLocks noGrp="1"/>
          </p:cNvSpPr>
          <p:nvPr>
            <p:ph idx="1"/>
          </p:nvPr>
        </p:nvSpPr>
        <p:spPr>
          <a:xfrm>
            <a:off x="-1" y="814811"/>
            <a:ext cx="12113537" cy="5975287"/>
          </a:xfrm>
        </p:spPr>
        <p:txBody>
          <a:bodyPr>
            <a:normAutofit lnSpcReduction="10000"/>
          </a:bodyPr>
          <a:lstStyle/>
          <a:p>
            <a:r>
              <a:rPr lang="en-US" sz="2800" dirty="0" smtClean="0"/>
              <a:t>Backbone </a:t>
            </a:r>
            <a:r>
              <a:rPr lang="en-US" sz="2800" dirty="0"/>
              <a:t>for the economic development</a:t>
            </a:r>
          </a:p>
          <a:p>
            <a:r>
              <a:rPr lang="en-US" sz="2800" dirty="0" smtClean="0"/>
              <a:t>Virtually </a:t>
            </a:r>
            <a:r>
              <a:rPr lang="en-US" sz="2800" dirty="0"/>
              <a:t>every aspects of managerial and industrial life </a:t>
            </a:r>
            <a:r>
              <a:rPr lang="en-US" sz="2800" dirty="0" smtClean="0"/>
              <a:t>is influenced</a:t>
            </a:r>
            <a:r>
              <a:rPr lang="en-US" sz="2800" dirty="0"/>
              <a:t>.</a:t>
            </a:r>
          </a:p>
          <a:p>
            <a:r>
              <a:rPr lang="en-US" sz="2800" dirty="0" smtClean="0"/>
              <a:t>Organizations </a:t>
            </a:r>
            <a:r>
              <a:rPr lang="en-US" sz="2800" dirty="0"/>
              <a:t>look for skilled manpower and skilled manpower </a:t>
            </a:r>
            <a:r>
              <a:rPr lang="en-US" sz="2800" dirty="0" smtClean="0"/>
              <a:t>look for </a:t>
            </a:r>
            <a:r>
              <a:rPr lang="en-US" sz="2800" dirty="0"/>
              <a:t>the better remuneration.</a:t>
            </a:r>
          </a:p>
          <a:p>
            <a:r>
              <a:rPr lang="en-US" sz="2800" dirty="0" smtClean="0"/>
              <a:t>Education </a:t>
            </a:r>
            <a:r>
              <a:rPr lang="en-US" sz="2800" dirty="0"/>
              <a:t>also leads to increased job mobility.</a:t>
            </a:r>
          </a:p>
          <a:p>
            <a:r>
              <a:rPr lang="en-US" sz="2800" dirty="0" smtClean="0"/>
              <a:t>It </a:t>
            </a:r>
            <a:r>
              <a:rPr lang="en-US" sz="2800" dirty="0"/>
              <a:t>makes people conscious and active.</a:t>
            </a:r>
          </a:p>
          <a:p>
            <a:r>
              <a:rPr lang="en-US" sz="2800" dirty="0" smtClean="0"/>
              <a:t>According </a:t>
            </a:r>
            <a:r>
              <a:rPr lang="en-US" sz="2800" dirty="0"/>
              <a:t>to CBS, </a:t>
            </a:r>
            <a:r>
              <a:rPr lang="en-US" sz="2800" dirty="0" smtClean="0"/>
              <a:t>2022, </a:t>
            </a:r>
            <a:r>
              <a:rPr lang="en-US" sz="2800" dirty="0"/>
              <a:t>Total literate population in Nepal is </a:t>
            </a:r>
            <a:r>
              <a:rPr lang="en-US" sz="2800" dirty="0" smtClean="0"/>
              <a:t>71.27%</a:t>
            </a:r>
            <a:endParaRPr lang="en-US" sz="2800" dirty="0"/>
          </a:p>
          <a:p>
            <a:r>
              <a:rPr lang="en-US" sz="2800" dirty="0"/>
              <a:t>• Total literacy of male in Nepal is </a:t>
            </a:r>
            <a:r>
              <a:rPr lang="en-US" sz="2800" dirty="0" smtClean="0"/>
              <a:t>81.15%</a:t>
            </a:r>
            <a:endParaRPr lang="en-US" sz="2800" dirty="0"/>
          </a:p>
          <a:p>
            <a:r>
              <a:rPr lang="en-US" sz="2800" dirty="0"/>
              <a:t>• Total literacy of female in Nepal is </a:t>
            </a:r>
            <a:r>
              <a:rPr lang="en-US" sz="2800" dirty="0" smtClean="0"/>
              <a:t>63.4</a:t>
            </a:r>
            <a:r>
              <a:rPr lang="en-US" sz="2800" dirty="0"/>
              <a:t>%</a:t>
            </a:r>
          </a:p>
          <a:p>
            <a:r>
              <a:rPr lang="en-US" sz="2800" dirty="0"/>
              <a:t>• During 1951, 5% population were </a:t>
            </a:r>
            <a:r>
              <a:rPr lang="en-US" sz="2800" dirty="0" smtClean="0"/>
              <a:t>literate </a:t>
            </a:r>
            <a:r>
              <a:rPr lang="en-US" sz="2100" i="1" dirty="0"/>
              <a:t>(source </a:t>
            </a:r>
            <a:r>
              <a:rPr lang="en-US" sz="2100" i="1" dirty="0" err="1"/>
              <a:t>cbs</a:t>
            </a:r>
            <a:r>
              <a:rPr lang="en-US" sz="2100" i="1" dirty="0"/>
              <a:t> 2011</a:t>
            </a:r>
            <a:r>
              <a:rPr lang="en-US" sz="2100" i="1" dirty="0" smtClean="0"/>
              <a:t>)</a:t>
            </a:r>
            <a:endParaRPr lang="en-US" sz="2100" dirty="0"/>
          </a:p>
          <a:p>
            <a:r>
              <a:rPr lang="en-US" sz="2800" dirty="0"/>
              <a:t>• Highest literacy rate is in Kathmandu(86.3</a:t>
            </a:r>
            <a:r>
              <a:rPr lang="en-US" sz="2800" dirty="0" smtClean="0"/>
              <a:t>%) </a:t>
            </a:r>
            <a:r>
              <a:rPr lang="en-US" sz="2100" i="1" dirty="0" smtClean="0"/>
              <a:t>(source </a:t>
            </a:r>
            <a:r>
              <a:rPr lang="en-US" sz="2100" i="1" dirty="0" err="1" smtClean="0"/>
              <a:t>cbs</a:t>
            </a:r>
            <a:r>
              <a:rPr lang="en-US" sz="2100" i="1" dirty="0" smtClean="0"/>
              <a:t> 2011)</a:t>
            </a:r>
            <a:endParaRPr lang="en-US" sz="2100" i="1" dirty="0"/>
          </a:p>
          <a:p>
            <a:r>
              <a:rPr lang="en-US" sz="2800" dirty="0"/>
              <a:t>• Lowest literacy rate is in </a:t>
            </a:r>
            <a:r>
              <a:rPr lang="en-US" sz="2800" dirty="0" err="1"/>
              <a:t>Humla</a:t>
            </a:r>
            <a:r>
              <a:rPr lang="en-US" sz="2800" dirty="0"/>
              <a:t>(47.8</a:t>
            </a:r>
            <a:r>
              <a:rPr lang="en-US" sz="2800" dirty="0" smtClean="0"/>
              <a:t>%) </a:t>
            </a:r>
            <a:r>
              <a:rPr lang="en-US" sz="2100" i="1" dirty="0"/>
              <a:t>(source </a:t>
            </a:r>
            <a:r>
              <a:rPr lang="en-US" sz="2100" i="1" dirty="0" err="1"/>
              <a:t>cbs</a:t>
            </a:r>
            <a:r>
              <a:rPr lang="en-US" sz="2100" i="1" dirty="0"/>
              <a:t> 2011</a:t>
            </a:r>
            <a:r>
              <a:rPr lang="en-US" sz="2100" i="1" dirty="0" smtClean="0"/>
              <a:t>)</a:t>
            </a:r>
            <a:endParaRPr lang="en-US" sz="2100" dirty="0"/>
          </a:p>
        </p:txBody>
      </p:sp>
    </p:spTree>
    <p:extLst>
      <p:ext uri="{BB962C8B-B14F-4D97-AF65-F5344CB8AC3E}">
        <p14:creationId xmlns:p14="http://schemas.microsoft.com/office/powerpoint/2010/main" val="39573442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058400" cy="814812"/>
          </a:xfrm>
        </p:spPr>
        <p:txBody>
          <a:bodyPr>
            <a:normAutofit fontScale="90000"/>
          </a:bodyPr>
          <a:lstStyle/>
          <a:p>
            <a:r>
              <a:rPr lang="en-US" dirty="0" smtClean="0"/>
              <a:t>education</a:t>
            </a:r>
            <a:endParaRPr lang="en-US" dirty="0"/>
          </a:p>
        </p:txBody>
      </p:sp>
      <p:sp>
        <p:nvSpPr>
          <p:cNvPr id="3" name="Content Placeholder 2"/>
          <p:cNvSpPr>
            <a:spLocks noGrp="1"/>
          </p:cNvSpPr>
          <p:nvPr>
            <p:ph idx="1"/>
          </p:nvPr>
        </p:nvSpPr>
        <p:spPr>
          <a:xfrm>
            <a:off x="-1" y="814811"/>
            <a:ext cx="12113537" cy="5975287"/>
          </a:xfrm>
        </p:spPr>
        <p:txBody>
          <a:bodyPr>
            <a:normAutofit lnSpcReduction="10000"/>
          </a:bodyPr>
          <a:lstStyle/>
          <a:p>
            <a:r>
              <a:rPr lang="en-US" sz="2800" dirty="0" smtClean="0"/>
              <a:t>Backbone </a:t>
            </a:r>
            <a:r>
              <a:rPr lang="en-US" sz="2800" dirty="0"/>
              <a:t>for the economic development</a:t>
            </a:r>
          </a:p>
          <a:p>
            <a:r>
              <a:rPr lang="en-US" sz="2800" dirty="0" smtClean="0"/>
              <a:t>Virtually </a:t>
            </a:r>
            <a:r>
              <a:rPr lang="en-US" sz="2800" dirty="0"/>
              <a:t>every aspects of managerial and industrial life </a:t>
            </a:r>
            <a:r>
              <a:rPr lang="en-US" sz="2800" dirty="0" smtClean="0"/>
              <a:t>is influenced</a:t>
            </a:r>
            <a:r>
              <a:rPr lang="en-US" sz="2800" dirty="0"/>
              <a:t>.</a:t>
            </a:r>
          </a:p>
          <a:p>
            <a:r>
              <a:rPr lang="en-US" sz="2800" dirty="0" smtClean="0"/>
              <a:t>Organizations </a:t>
            </a:r>
            <a:r>
              <a:rPr lang="en-US" sz="2800" dirty="0"/>
              <a:t>look for skilled manpower and skilled manpower </a:t>
            </a:r>
            <a:r>
              <a:rPr lang="en-US" sz="2800" dirty="0" smtClean="0"/>
              <a:t>look for </a:t>
            </a:r>
            <a:r>
              <a:rPr lang="en-US" sz="2800" dirty="0"/>
              <a:t>the better remuneration.</a:t>
            </a:r>
          </a:p>
          <a:p>
            <a:r>
              <a:rPr lang="en-US" sz="2800" dirty="0" smtClean="0"/>
              <a:t>Education </a:t>
            </a:r>
            <a:r>
              <a:rPr lang="en-US" sz="2800" dirty="0"/>
              <a:t>also leads to increased job mobility.</a:t>
            </a:r>
          </a:p>
          <a:p>
            <a:r>
              <a:rPr lang="en-US" sz="2800" dirty="0" smtClean="0"/>
              <a:t>It </a:t>
            </a:r>
            <a:r>
              <a:rPr lang="en-US" sz="2800" dirty="0"/>
              <a:t>makes people conscious and active.</a:t>
            </a:r>
          </a:p>
          <a:p>
            <a:r>
              <a:rPr lang="en-US" sz="2800" dirty="0" smtClean="0"/>
              <a:t>According </a:t>
            </a:r>
            <a:r>
              <a:rPr lang="en-US" sz="2800" dirty="0"/>
              <a:t>to CBS, </a:t>
            </a:r>
            <a:r>
              <a:rPr lang="en-US" sz="2800" dirty="0" smtClean="0"/>
              <a:t>2022, </a:t>
            </a:r>
            <a:r>
              <a:rPr lang="en-US" sz="2800" dirty="0"/>
              <a:t>Total literate population in Nepal is </a:t>
            </a:r>
            <a:r>
              <a:rPr lang="en-US" sz="2800" dirty="0" smtClean="0"/>
              <a:t>71.27%</a:t>
            </a:r>
            <a:endParaRPr lang="en-US" sz="2800" dirty="0"/>
          </a:p>
          <a:p>
            <a:r>
              <a:rPr lang="en-US" sz="2800" dirty="0" smtClean="0"/>
              <a:t>Total </a:t>
            </a:r>
            <a:r>
              <a:rPr lang="en-US" sz="2800" dirty="0"/>
              <a:t>literacy of male in Nepal is </a:t>
            </a:r>
            <a:r>
              <a:rPr lang="en-US" sz="2800" dirty="0" smtClean="0"/>
              <a:t>81.15%</a:t>
            </a:r>
            <a:endParaRPr lang="en-US" sz="2800" dirty="0"/>
          </a:p>
          <a:p>
            <a:r>
              <a:rPr lang="en-US" sz="2800" dirty="0" smtClean="0"/>
              <a:t>Total </a:t>
            </a:r>
            <a:r>
              <a:rPr lang="en-US" sz="2800" dirty="0"/>
              <a:t>literacy of female in Nepal is </a:t>
            </a:r>
            <a:r>
              <a:rPr lang="en-US" sz="2800" dirty="0" smtClean="0"/>
              <a:t>63.4</a:t>
            </a:r>
            <a:r>
              <a:rPr lang="en-US" sz="2800" dirty="0"/>
              <a:t>%</a:t>
            </a:r>
          </a:p>
          <a:p>
            <a:r>
              <a:rPr lang="en-US" sz="2800" dirty="0" smtClean="0"/>
              <a:t>During </a:t>
            </a:r>
            <a:r>
              <a:rPr lang="en-US" sz="2800" dirty="0"/>
              <a:t>1951, 5% population were </a:t>
            </a:r>
            <a:r>
              <a:rPr lang="en-US" sz="2800" dirty="0" smtClean="0"/>
              <a:t>literate </a:t>
            </a:r>
            <a:r>
              <a:rPr lang="en-US" sz="2100" i="1" dirty="0"/>
              <a:t>(source </a:t>
            </a:r>
            <a:r>
              <a:rPr lang="en-US" sz="2100" i="1" dirty="0" err="1"/>
              <a:t>cbs</a:t>
            </a:r>
            <a:r>
              <a:rPr lang="en-US" sz="2100" i="1" dirty="0"/>
              <a:t> 2011</a:t>
            </a:r>
            <a:r>
              <a:rPr lang="en-US" sz="2100" i="1" dirty="0" smtClean="0"/>
              <a:t>)</a:t>
            </a:r>
            <a:endParaRPr lang="en-US" sz="2100" dirty="0"/>
          </a:p>
          <a:p>
            <a:r>
              <a:rPr lang="en-US" sz="2800" dirty="0" smtClean="0"/>
              <a:t>Highest </a:t>
            </a:r>
            <a:r>
              <a:rPr lang="en-US" sz="2800" dirty="0"/>
              <a:t>literacy rate is in Kathmandu(86.3</a:t>
            </a:r>
            <a:r>
              <a:rPr lang="en-US" sz="2800" dirty="0" smtClean="0"/>
              <a:t>%) </a:t>
            </a:r>
            <a:r>
              <a:rPr lang="en-US" sz="2100" i="1" dirty="0" smtClean="0"/>
              <a:t>(source </a:t>
            </a:r>
            <a:r>
              <a:rPr lang="en-US" sz="2100" i="1" dirty="0" err="1" smtClean="0"/>
              <a:t>cbs</a:t>
            </a:r>
            <a:r>
              <a:rPr lang="en-US" sz="2100" i="1" dirty="0" smtClean="0"/>
              <a:t> 2011)</a:t>
            </a:r>
            <a:endParaRPr lang="en-US" sz="2100" i="1" dirty="0"/>
          </a:p>
          <a:p>
            <a:r>
              <a:rPr lang="en-US" sz="2800" dirty="0" smtClean="0"/>
              <a:t>Lowest </a:t>
            </a:r>
            <a:r>
              <a:rPr lang="en-US" sz="2800" dirty="0"/>
              <a:t>literacy rate is in </a:t>
            </a:r>
            <a:r>
              <a:rPr lang="en-US" sz="2800" dirty="0" err="1"/>
              <a:t>Humla</a:t>
            </a:r>
            <a:r>
              <a:rPr lang="en-US" sz="2800" dirty="0"/>
              <a:t>(47.8</a:t>
            </a:r>
            <a:r>
              <a:rPr lang="en-US" sz="2800" dirty="0" smtClean="0"/>
              <a:t>%) </a:t>
            </a:r>
            <a:r>
              <a:rPr lang="en-US" sz="2100" i="1" dirty="0"/>
              <a:t>(source </a:t>
            </a:r>
            <a:r>
              <a:rPr lang="en-US" sz="2100" i="1" dirty="0" err="1"/>
              <a:t>cbs</a:t>
            </a:r>
            <a:r>
              <a:rPr lang="en-US" sz="2100" i="1" dirty="0"/>
              <a:t> 2011</a:t>
            </a:r>
            <a:r>
              <a:rPr lang="en-US" sz="2100" i="1" dirty="0" smtClean="0"/>
              <a:t>)</a:t>
            </a:r>
            <a:endParaRPr lang="en-US" sz="2100" dirty="0"/>
          </a:p>
        </p:txBody>
      </p:sp>
    </p:spTree>
    <p:extLst>
      <p:ext uri="{BB962C8B-B14F-4D97-AF65-F5344CB8AC3E}">
        <p14:creationId xmlns:p14="http://schemas.microsoft.com/office/powerpoint/2010/main" val="15490830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119c549-9603-4c3e-9d0b-9521ee4e19d9">
      <Terms xmlns="http://schemas.microsoft.com/office/infopath/2007/PartnerControls"/>
    </lcf76f155ced4ddcb4097134ff3c332f>
    <TaxCatchAll xmlns="57f52a75-1879-4091-8fb6-28c7f04eb7e4" xsi:nil="true"/>
  </documentManagement>
</p:properties>
</file>

<file path=customXml/itemProps1.xml><?xml version="1.0" encoding="utf-8"?>
<ds:datastoreItem xmlns:ds="http://schemas.openxmlformats.org/officeDocument/2006/customXml" ds:itemID="{B7489DB7-BB77-4D1E-9C55-768DD580A6F9}"/>
</file>

<file path=customXml/itemProps2.xml><?xml version="1.0" encoding="utf-8"?>
<ds:datastoreItem xmlns:ds="http://schemas.openxmlformats.org/officeDocument/2006/customXml" ds:itemID="{97A0A665-8DE2-4D36-9176-8F1EC775D099}"/>
</file>

<file path=customXml/itemProps3.xml><?xml version="1.0" encoding="utf-8"?>
<ds:datastoreItem xmlns:ds="http://schemas.openxmlformats.org/officeDocument/2006/customXml" ds:itemID="{7B80F17F-0B61-4095-ACAB-AB0E85B44ED1}"/>
</file>

<file path=docProps/app.xml><?xml version="1.0" encoding="utf-8"?>
<Properties xmlns="http://schemas.openxmlformats.org/officeDocument/2006/extended-properties" xmlns:vt="http://schemas.openxmlformats.org/officeDocument/2006/docPropsVTypes">
  <Template>TM03090434[[fn=Wood Type]]</Template>
  <TotalTime>135</TotalTime>
  <Words>2105</Words>
  <Application>Microsoft Office PowerPoint</Application>
  <PresentationFormat>Widescreen</PresentationFormat>
  <Paragraphs>236</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Euphemia</vt:lpstr>
      <vt:lpstr>Arial</vt:lpstr>
      <vt:lpstr>Calibri</vt:lpstr>
      <vt:lpstr>Rockwell</vt:lpstr>
      <vt:lpstr>Rockwell Condensed</vt:lpstr>
      <vt:lpstr>Wingdings</vt:lpstr>
      <vt:lpstr>Wood Type</vt:lpstr>
      <vt:lpstr>SOCIAL-CULTURAL ENVIRONMENT </vt:lpstr>
      <vt:lpstr>CONCEPT OF SOCIO-CULTURAL ENVIRONMENT </vt:lpstr>
      <vt:lpstr>COMPONENTS OF SOCIO-CULTURAL ENVIRONMENT </vt:lpstr>
      <vt:lpstr>Attitudes and beliefs</vt:lpstr>
      <vt:lpstr>Religion</vt:lpstr>
      <vt:lpstr>Caste and ethnic group</vt:lpstr>
      <vt:lpstr>language</vt:lpstr>
      <vt:lpstr>education</vt:lpstr>
      <vt:lpstr>education</vt:lpstr>
      <vt:lpstr>Contd…</vt:lpstr>
      <vt:lpstr>Family structure</vt:lpstr>
      <vt:lpstr>Family structure (contd…)</vt:lpstr>
      <vt:lpstr>Social institutions</vt:lpstr>
      <vt:lpstr>Class structure</vt:lpstr>
      <vt:lpstr>Class structure (contd…)</vt:lpstr>
      <vt:lpstr>ACCULTURATION AND ASSIMILATION TRENDS IN NEPALESE SOCIETY</vt:lpstr>
      <vt:lpstr>Contd…</vt:lpstr>
      <vt:lpstr>SOCIO-CULTURAL CHANGES AND THEIR INFLUENCE ON BUSINESS</vt:lpstr>
      <vt:lpstr>Contd…</vt:lpstr>
      <vt:lpstr>Emerging socio-cultural trends in Nepal</vt:lpstr>
      <vt:lpstr>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SOCIAL-CULTURAL ENVIRONMENT</dc:title>
  <dc:creator>Microsoft account</dc:creator>
  <cp:lastModifiedBy>Microsoft account</cp:lastModifiedBy>
  <cp:revision>10</cp:revision>
  <dcterms:created xsi:type="dcterms:W3CDTF">2024-07-22T04:07:33Z</dcterms:created>
  <dcterms:modified xsi:type="dcterms:W3CDTF">2024-07-23T05:38:15Z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0x01010004EF87AA68015F45AC3FC1B11B58A6B8</vt:lpwstr>
  </property>
</Properties>
</file>