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notesSlides/notesSlide4.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Lst>
  <p:notesMasterIdLst>
    <p:notesMasterId r:id="rId27"/>
  </p:notesMasterIdLst>
  <p:sldIdLst>
    <p:sldId id="257" r:id="rId2"/>
    <p:sldId id="259" r:id="rId3"/>
    <p:sldId id="278" r:id="rId4"/>
    <p:sldId id="279" r:id="rId5"/>
    <p:sldId id="260" r:id="rId6"/>
    <p:sldId id="261" r:id="rId7"/>
    <p:sldId id="280" r:id="rId8"/>
    <p:sldId id="282" r:id="rId9"/>
    <p:sldId id="284" r:id="rId10"/>
    <p:sldId id="285" r:id="rId11"/>
    <p:sldId id="286" r:id="rId12"/>
    <p:sldId id="283" r:id="rId13"/>
    <p:sldId id="287" r:id="rId14"/>
    <p:sldId id="289" r:id="rId15"/>
    <p:sldId id="290" r:id="rId16"/>
    <p:sldId id="262" r:id="rId17"/>
    <p:sldId id="263" r:id="rId18"/>
    <p:sldId id="264" r:id="rId19"/>
    <p:sldId id="268" r:id="rId20"/>
    <p:sldId id="265" r:id="rId21"/>
    <p:sldId id="266" r:id="rId22"/>
    <p:sldId id="267" r:id="rId23"/>
    <p:sldId id="269" r:id="rId24"/>
    <p:sldId id="270"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4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B28654-D9FD-46B9-AAD2-D797112DB8B0}" type="datetimeFigureOut">
              <a:rPr lang="en-US" smtClean="0"/>
              <a:t>7/28/2024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02ED35-73B0-4323-8E5A-D2BFAACF4D9B}" type="slidenum">
              <a:rPr lang="en-US" smtClean="0"/>
              <a:t>‹#›</a:t>
            </a:fld>
            <a:endParaRPr lang="en-US"/>
          </a:p>
        </p:txBody>
      </p:sp>
    </p:spTree>
    <p:extLst>
      <p:ext uri="{BB962C8B-B14F-4D97-AF65-F5344CB8AC3E}">
        <p14:creationId xmlns:p14="http://schemas.microsoft.com/office/powerpoint/2010/main" val="786571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04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b="1" i="1" dirty="0" smtClean="0">
                <a:latin typeface="Arial" panose="020B0604020202020204" pitchFamily="34" charset="0"/>
                <a:cs typeface="Arial" panose="020B0604020202020204" pitchFamily="34" charset="0"/>
              </a:rPr>
              <a:t>NOTE:</a:t>
            </a:r>
          </a:p>
          <a:p>
            <a:pPr>
              <a:spcBef>
                <a:spcPct val="0"/>
              </a:spcBef>
            </a:pPr>
            <a:r>
              <a:rPr lang="en-US" altLang="en-US" i="1" dirty="0" smtClean="0">
                <a:latin typeface="Arial" panose="020B0604020202020204" pitchFamily="34" charset="0"/>
                <a:cs typeface="Arial" panose="020B0604020202020204" pitchFamily="34" charset="0"/>
              </a:rPr>
              <a:t>To change the  image on this slide, select the picture and delete it. Then click the Pictures icon in the placeholder to insert your own image.</a:t>
            </a:r>
          </a:p>
        </p:txBody>
      </p:sp>
      <p:sp>
        <p:nvSpPr>
          <p:cNvPr id="6042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Book Antiqua" panose="02040602050305030304" pitchFamily="18" charset="0"/>
              </a:defRPr>
            </a:lvl1pPr>
            <a:lvl2pPr marL="742950" indent="-285750">
              <a:defRPr>
                <a:solidFill>
                  <a:schemeClr val="tx1"/>
                </a:solidFill>
                <a:latin typeface="Book Antiqua" panose="02040602050305030304" pitchFamily="18" charset="0"/>
              </a:defRPr>
            </a:lvl2pPr>
            <a:lvl3pPr marL="1143000" indent="-228600">
              <a:defRPr>
                <a:solidFill>
                  <a:schemeClr val="tx1"/>
                </a:solidFill>
                <a:latin typeface="Book Antiqua" panose="02040602050305030304" pitchFamily="18" charset="0"/>
              </a:defRPr>
            </a:lvl3pPr>
            <a:lvl4pPr marL="1600200" indent="-228600">
              <a:defRPr>
                <a:solidFill>
                  <a:schemeClr val="tx1"/>
                </a:solidFill>
                <a:latin typeface="Book Antiqua" panose="02040602050305030304" pitchFamily="18" charset="0"/>
              </a:defRPr>
            </a:lvl4pPr>
            <a:lvl5pPr marL="2057400" indent="-228600">
              <a:defRPr>
                <a:solidFill>
                  <a:schemeClr val="tx1"/>
                </a:solidFill>
                <a:latin typeface="Book Antiqua" panose="02040602050305030304" pitchFamily="18" charset="0"/>
              </a:defRPr>
            </a:lvl5pPr>
            <a:lvl6pPr marL="2514600" indent="-228600" fontAlgn="base">
              <a:spcBef>
                <a:spcPct val="0"/>
              </a:spcBef>
              <a:spcAft>
                <a:spcPct val="0"/>
              </a:spcAft>
              <a:defRPr>
                <a:solidFill>
                  <a:schemeClr val="tx1"/>
                </a:solidFill>
                <a:latin typeface="Book Antiqua" panose="02040602050305030304" pitchFamily="18" charset="0"/>
              </a:defRPr>
            </a:lvl6pPr>
            <a:lvl7pPr marL="2971800" indent="-228600" fontAlgn="base">
              <a:spcBef>
                <a:spcPct val="0"/>
              </a:spcBef>
              <a:spcAft>
                <a:spcPct val="0"/>
              </a:spcAft>
              <a:defRPr>
                <a:solidFill>
                  <a:schemeClr val="tx1"/>
                </a:solidFill>
                <a:latin typeface="Book Antiqua" panose="02040602050305030304" pitchFamily="18" charset="0"/>
              </a:defRPr>
            </a:lvl7pPr>
            <a:lvl8pPr marL="3429000" indent="-228600" fontAlgn="base">
              <a:spcBef>
                <a:spcPct val="0"/>
              </a:spcBef>
              <a:spcAft>
                <a:spcPct val="0"/>
              </a:spcAft>
              <a:defRPr>
                <a:solidFill>
                  <a:schemeClr val="tx1"/>
                </a:solidFill>
                <a:latin typeface="Book Antiqua" panose="02040602050305030304" pitchFamily="18" charset="0"/>
              </a:defRPr>
            </a:lvl8pPr>
            <a:lvl9pPr marL="3886200" indent="-228600" fontAlgn="base">
              <a:spcBef>
                <a:spcPct val="0"/>
              </a:spcBef>
              <a:spcAft>
                <a:spcPct val="0"/>
              </a:spcAft>
              <a:defRPr>
                <a:solidFill>
                  <a:schemeClr val="tx1"/>
                </a:solidFill>
                <a:latin typeface="Book Antiqua" panose="02040602050305030304" pitchFamily="18" charset="0"/>
              </a:defRPr>
            </a:lvl9pPr>
          </a:lstStyle>
          <a:p>
            <a:fld id="{82C5DCD8-5F16-4D68-A95A-3F763E4A79A9}" type="slidenum">
              <a:rPr lang="en-US" altLang="en-US">
                <a:latin typeface="Euphemia"/>
              </a:rPr>
              <a:pPr/>
              <a:t>1</a:t>
            </a:fld>
            <a:endParaRPr lang="en-US" altLang="en-US">
              <a:latin typeface="Euphemia"/>
            </a:endParaRPr>
          </a:p>
        </p:txBody>
      </p:sp>
    </p:spTree>
    <p:extLst>
      <p:ext uri="{BB962C8B-B14F-4D97-AF65-F5344CB8AC3E}">
        <p14:creationId xmlns:p14="http://schemas.microsoft.com/office/powerpoint/2010/main" val="1487879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0E8AE-78C7-40EA-ACAF-06715E035AAE}" type="slidenum">
              <a:rPr lang="en-US" altLang="en-US" smtClean="0"/>
              <a:pPr/>
              <a:t>6</a:t>
            </a:fld>
            <a:endParaRPr lang="en-US" altLang="en-US"/>
          </a:p>
        </p:txBody>
      </p:sp>
    </p:spTree>
    <p:extLst>
      <p:ext uri="{BB962C8B-B14F-4D97-AF65-F5344CB8AC3E}">
        <p14:creationId xmlns:p14="http://schemas.microsoft.com/office/powerpoint/2010/main" val="24107894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0E8AE-78C7-40EA-ACAF-06715E035AAE}" type="slidenum">
              <a:rPr lang="en-US" altLang="en-US" smtClean="0"/>
              <a:pPr/>
              <a:t>16</a:t>
            </a:fld>
            <a:endParaRPr lang="en-US" altLang="en-US"/>
          </a:p>
        </p:txBody>
      </p:sp>
    </p:spTree>
    <p:extLst>
      <p:ext uri="{BB962C8B-B14F-4D97-AF65-F5344CB8AC3E}">
        <p14:creationId xmlns:p14="http://schemas.microsoft.com/office/powerpoint/2010/main" val="1694357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0E8AE-78C7-40EA-ACAF-06715E035AAE}" type="slidenum">
              <a:rPr lang="en-US" altLang="en-US" smtClean="0"/>
              <a:pPr/>
              <a:t>20</a:t>
            </a:fld>
            <a:endParaRPr lang="en-US" altLang="en-US"/>
          </a:p>
        </p:txBody>
      </p:sp>
    </p:spTree>
    <p:extLst>
      <p:ext uri="{BB962C8B-B14F-4D97-AF65-F5344CB8AC3E}">
        <p14:creationId xmlns:p14="http://schemas.microsoft.com/office/powerpoint/2010/main" val="2934225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D70E8AE-78C7-40EA-ACAF-06715E035AAE}" type="slidenum">
              <a:rPr lang="en-US" altLang="en-US" smtClean="0"/>
              <a:pPr/>
              <a:t>25</a:t>
            </a:fld>
            <a:endParaRPr lang="en-US" altLang="en-US"/>
          </a:p>
        </p:txBody>
      </p:sp>
    </p:spTree>
    <p:extLst>
      <p:ext uri="{BB962C8B-B14F-4D97-AF65-F5344CB8AC3E}">
        <p14:creationId xmlns:p14="http://schemas.microsoft.com/office/powerpoint/2010/main" val="17120441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B545EF4-5CD0-4362-8D23-18A3F897EF22}"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23BAF-33EF-4B71-B270-992BBB0E0550}" type="slidenum">
              <a:rPr lang="en-US" smtClean="0"/>
              <a:t>‹#›</a:t>
            </a:fld>
            <a:endParaRPr lang="en-US"/>
          </a:p>
        </p:txBody>
      </p:sp>
    </p:spTree>
    <p:extLst>
      <p:ext uri="{BB962C8B-B14F-4D97-AF65-F5344CB8AC3E}">
        <p14:creationId xmlns:p14="http://schemas.microsoft.com/office/powerpoint/2010/main" val="1589875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545EF4-5CD0-4362-8D23-18A3F897EF22}"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23BAF-33EF-4B71-B270-992BBB0E0550}" type="slidenum">
              <a:rPr lang="en-US" smtClean="0"/>
              <a:t>‹#›</a:t>
            </a:fld>
            <a:endParaRPr lang="en-US"/>
          </a:p>
        </p:txBody>
      </p:sp>
    </p:spTree>
    <p:extLst>
      <p:ext uri="{BB962C8B-B14F-4D97-AF65-F5344CB8AC3E}">
        <p14:creationId xmlns:p14="http://schemas.microsoft.com/office/powerpoint/2010/main" val="13161899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545EF4-5CD0-4362-8D23-18A3F897EF22}"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23BAF-33EF-4B71-B270-992BBB0E055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251258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545EF4-5CD0-4362-8D23-18A3F897EF22}"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23BAF-33EF-4B71-B270-992BBB0E0550}" type="slidenum">
              <a:rPr lang="en-US" smtClean="0"/>
              <a:t>‹#›</a:t>
            </a:fld>
            <a:endParaRPr lang="en-US"/>
          </a:p>
        </p:txBody>
      </p:sp>
    </p:spTree>
    <p:extLst>
      <p:ext uri="{BB962C8B-B14F-4D97-AF65-F5344CB8AC3E}">
        <p14:creationId xmlns:p14="http://schemas.microsoft.com/office/powerpoint/2010/main" val="35330217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545EF4-5CD0-4362-8D23-18A3F897EF22}"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23BAF-33EF-4B71-B270-992BBB0E055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875902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545EF4-5CD0-4362-8D23-18A3F897EF22}"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23BAF-33EF-4B71-B270-992BBB0E0550}" type="slidenum">
              <a:rPr lang="en-US" smtClean="0"/>
              <a:t>‹#›</a:t>
            </a:fld>
            <a:endParaRPr lang="en-US"/>
          </a:p>
        </p:txBody>
      </p:sp>
    </p:spTree>
    <p:extLst>
      <p:ext uri="{BB962C8B-B14F-4D97-AF65-F5344CB8AC3E}">
        <p14:creationId xmlns:p14="http://schemas.microsoft.com/office/powerpoint/2010/main" val="3017021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545EF4-5CD0-4362-8D23-18A3F897EF22}"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23BAF-33EF-4B71-B270-992BBB0E0550}" type="slidenum">
              <a:rPr lang="en-US" smtClean="0"/>
              <a:t>‹#›</a:t>
            </a:fld>
            <a:endParaRPr lang="en-US"/>
          </a:p>
        </p:txBody>
      </p:sp>
    </p:spTree>
    <p:extLst>
      <p:ext uri="{BB962C8B-B14F-4D97-AF65-F5344CB8AC3E}">
        <p14:creationId xmlns:p14="http://schemas.microsoft.com/office/powerpoint/2010/main" val="3116998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545EF4-5CD0-4362-8D23-18A3F897EF22}"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23BAF-33EF-4B71-B270-992BBB0E0550}" type="slidenum">
              <a:rPr lang="en-US" smtClean="0"/>
              <a:t>‹#›</a:t>
            </a:fld>
            <a:endParaRPr lang="en-US"/>
          </a:p>
        </p:txBody>
      </p:sp>
    </p:spTree>
    <p:extLst>
      <p:ext uri="{BB962C8B-B14F-4D97-AF65-F5344CB8AC3E}">
        <p14:creationId xmlns:p14="http://schemas.microsoft.com/office/powerpoint/2010/main" val="19616623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cSld name="Title Slide with Picture">
    <p:spTree>
      <p:nvGrpSpPr>
        <p:cNvPr id="1" name=""/>
        <p:cNvGrpSpPr/>
        <p:nvPr/>
      </p:nvGrpSpPr>
      <p:grpSpPr>
        <a:xfrm>
          <a:off x="0" y="0"/>
          <a:ext cx="0" cy="0"/>
          <a:chOff x="0" y="0"/>
          <a:chExt cx="0" cy="0"/>
        </a:xfrm>
      </p:grpSpPr>
      <p:sp>
        <p:nvSpPr>
          <p:cNvPr id="2" name="Title 1"/>
          <p:cNvSpPr>
            <a:spLocks noGrp="1"/>
          </p:cNvSpPr>
          <p:nvPr>
            <p:ph type="ctrTitle"/>
          </p:nvPr>
        </p:nvSpPr>
        <p:spPr>
          <a:xfrm>
            <a:off x="1104900" y="2292094"/>
            <a:ext cx="5734050" cy="2219691"/>
          </a:xfrm>
        </p:spPr>
        <p:txBody>
          <a:bodyPr anchor="ctr">
            <a:normAutofit/>
          </a:bodyPr>
          <a:lstStyle>
            <a:lvl1pPr algn="l">
              <a:defRPr sz="4400" cap="all" baseline="0"/>
            </a:lvl1pPr>
          </a:lstStyle>
          <a:p>
            <a:r>
              <a:rPr lang="en-US" smtClean="0"/>
              <a:t>Click to edit Master title style</a:t>
            </a:r>
            <a:endParaRPr/>
          </a:p>
        </p:txBody>
      </p:sp>
      <p:sp>
        <p:nvSpPr>
          <p:cNvPr id="3" name="Subtitle 2"/>
          <p:cNvSpPr>
            <a:spLocks noGrp="1"/>
          </p:cNvSpPr>
          <p:nvPr>
            <p:ph type="subTitle" idx="1"/>
          </p:nvPr>
        </p:nvSpPr>
        <p:spPr>
          <a:xfrm>
            <a:off x="1104900" y="4511784"/>
            <a:ext cx="5734050" cy="955565"/>
          </a:xfrm>
        </p:spPr>
        <p:txBody>
          <a:bodyPr>
            <a:normAutofit/>
          </a:bodyPr>
          <a:lstStyle>
            <a:lvl1pPr marL="0" indent="0" algn="l">
              <a:spcBef>
                <a:spcPts val="0"/>
              </a:spcBef>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a:p>
        </p:txBody>
      </p:sp>
      <p:sp>
        <p:nvSpPr>
          <p:cNvPr id="11" name="Picture Placeholder 10" descr="An empty placeholder to add an image. Click on the placeholder and select the image that you wish to add."/>
          <p:cNvSpPr>
            <a:spLocks noGrp="1"/>
          </p:cNvSpPr>
          <p:nvPr>
            <p:ph type="pic" sz="quarter" idx="13"/>
          </p:nvPr>
        </p:nvSpPr>
        <p:spPr>
          <a:xfrm>
            <a:off x="6981063" y="1310656"/>
            <a:ext cx="5210937" cy="4208604"/>
          </a:xfrm>
          <a:solidFill>
            <a:schemeClr val="tx1">
              <a:lumMod val="20000"/>
              <a:lumOff val="80000"/>
            </a:schemeClr>
          </a:solidFill>
        </p:spPr>
        <p:txBody>
          <a:bodyPr tIns="1005840" rtlCol="0">
            <a:normAutofit/>
          </a:bodyPr>
          <a:lstStyle>
            <a:lvl1pPr marL="0" indent="0" algn="ctr">
              <a:buNone/>
              <a:defRPr/>
            </a:lvl1pPr>
          </a:lstStyle>
          <a:p>
            <a:pPr lvl="0"/>
            <a:r>
              <a:rPr lang="en-US" noProof="0" smtClean="0"/>
              <a:t>Click icon to add picture</a:t>
            </a:r>
            <a:endParaRPr noProof="0"/>
          </a:p>
        </p:txBody>
      </p:sp>
    </p:spTree>
    <p:extLst>
      <p:ext uri="{BB962C8B-B14F-4D97-AF65-F5344CB8AC3E}">
        <p14:creationId xmlns:p14="http://schemas.microsoft.com/office/powerpoint/2010/main" val="1248029711"/>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3B545EF4-5CD0-4362-8D23-18A3F897EF22}"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23BAF-33EF-4B71-B270-992BBB0E0550}" type="slidenum">
              <a:rPr lang="en-US" smtClean="0"/>
              <a:t>‹#›</a:t>
            </a:fld>
            <a:endParaRPr lang="en-US"/>
          </a:p>
        </p:txBody>
      </p:sp>
    </p:spTree>
    <p:extLst>
      <p:ext uri="{BB962C8B-B14F-4D97-AF65-F5344CB8AC3E}">
        <p14:creationId xmlns:p14="http://schemas.microsoft.com/office/powerpoint/2010/main" val="2850808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B545EF4-5CD0-4362-8D23-18A3F897EF22}" type="datetimeFigureOut">
              <a:rPr lang="en-US" smtClean="0"/>
              <a:t>7/28/2024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C323BAF-33EF-4B71-B270-992BBB0E0550}" type="slidenum">
              <a:rPr lang="en-US" smtClean="0"/>
              <a:t>‹#›</a:t>
            </a:fld>
            <a:endParaRPr lang="en-US"/>
          </a:p>
        </p:txBody>
      </p:sp>
    </p:spTree>
    <p:extLst>
      <p:ext uri="{BB962C8B-B14F-4D97-AF65-F5344CB8AC3E}">
        <p14:creationId xmlns:p14="http://schemas.microsoft.com/office/powerpoint/2010/main" val="21604942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3B545EF4-5CD0-4362-8D23-18A3F897EF22}"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23BAF-33EF-4B71-B270-992BBB0E0550}" type="slidenum">
              <a:rPr lang="en-US" smtClean="0"/>
              <a:t>‹#›</a:t>
            </a:fld>
            <a:endParaRPr lang="en-US"/>
          </a:p>
        </p:txBody>
      </p:sp>
    </p:spTree>
    <p:extLst>
      <p:ext uri="{BB962C8B-B14F-4D97-AF65-F5344CB8AC3E}">
        <p14:creationId xmlns:p14="http://schemas.microsoft.com/office/powerpoint/2010/main" val="15112819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3B545EF4-5CD0-4362-8D23-18A3F897EF22}" type="datetimeFigureOut">
              <a:rPr lang="en-US" smtClean="0"/>
              <a:t>7/28/2024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C323BAF-33EF-4B71-B270-992BBB0E0550}" type="slidenum">
              <a:rPr lang="en-US" smtClean="0"/>
              <a:t>‹#›</a:t>
            </a:fld>
            <a:endParaRPr lang="en-US"/>
          </a:p>
        </p:txBody>
      </p:sp>
    </p:spTree>
    <p:extLst>
      <p:ext uri="{BB962C8B-B14F-4D97-AF65-F5344CB8AC3E}">
        <p14:creationId xmlns:p14="http://schemas.microsoft.com/office/powerpoint/2010/main" val="5296500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B545EF4-5CD0-4362-8D23-18A3F897EF22}" type="datetimeFigureOut">
              <a:rPr lang="en-US" smtClean="0"/>
              <a:t>7/28/2024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C323BAF-33EF-4B71-B270-992BBB0E0550}" type="slidenum">
              <a:rPr lang="en-US" smtClean="0"/>
              <a:t>‹#›</a:t>
            </a:fld>
            <a:endParaRPr lang="en-US"/>
          </a:p>
        </p:txBody>
      </p:sp>
    </p:spTree>
    <p:extLst>
      <p:ext uri="{BB962C8B-B14F-4D97-AF65-F5344CB8AC3E}">
        <p14:creationId xmlns:p14="http://schemas.microsoft.com/office/powerpoint/2010/main" val="21640521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545EF4-5CD0-4362-8D23-18A3F897EF22}" type="datetimeFigureOut">
              <a:rPr lang="en-US" smtClean="0"/>
              <a:t>7/28/2024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C323BAF-33EF-4B71-B270-992BBB0E0550}" type="slidenum">
              <a:rPr lang="en-US" smtClean="0"/>
              <a:t>‹#›</a:t>
            </a:fld>
            <a:endParaRPr lang="en-US"/>
          </a:p>
        </p:txBody>
      </p:sp>
    </p:spTree>
    <p:extLst>
      <p:ext uri="{BB962C8B-B14F-4D97-AF65-F5344CB8AC3E}">
        <p14:creationId xmlns:p14="http://schemas.microsoft.com/office/powerpoint/2010/main" val="1894906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545EF4-5CD0-4362-8D23-18A3F897EF22}"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23BAF-33EF-4B71-B270-992BBB0E0550}" type="slidenum">
              <a:rPr lang="en-US" smtClean="0"/>
              <a:t>‹#›</a:t>
            </a:fld>
            <a:endParaRPr lang="en-US"/>
          </a:p>
        </p:txBody>
      </p:sp>
    </p:spTree>
    <p:extLst>
      <p:ext uri="{BB962C8B-B14F-4D97-AF65-F5344CB8AC3E}">
        <p14:creationId xmlns:p14="http://schemas.microsoft.com/office/powerpoint/2010/main" val="8367564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B545EF4-5CD0-4362-8D23-18A3F897EF22}" type="datetimeFigureOut">
              <a:rPr lang="en-US" smtClean="0"/>
              <a:t>7/28/2024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C323BAF-33EF-4B71-B270-992BBB0E0550}" type="slidenum">
              <a:rPr lang="en-US" smtClean="0"/>
              <a:t>‹#›</a:t>
            </a:fld>
            <a:endParaRPr lang="en-US"/>
          </a:p>
        </p:txBody>
      </p:sp>
    </p:spTree>
    <p:extLst>
      <p:ext uri="{BB962C8B-B14F-4D97-AF65-F5344CB8AC3E}">
        <p14:creationId xmlns:p14="http://schemas.microsoft.com/office/powerpoint/2010/main" val="1788117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B545EF4-5CD0-4362-8D23-18A3F897EF22}" type="datetimeFigureOut">
              <a:rPr lang="en-US" smtClean="0"/>
              <a:t>7/28/2024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C323BAF-33EF-4B71-B270-992BBB0E0550}" type="slidenum">
              <a:rPr lang="en-US" smtClean="0"/>
              <a:t>‹#›</a:t>
            </a:fld>
            <a:endParaRPr lang="en-US"/>
          </a:p>
        </p:txBody>
      </p:sp>
    </p:spTree>
    <p:extLst>
      <p:ext uri="{BB962C8B-B14F-4D97-AF65-F5344CB8AC3E}">
        <p14:creationId xmlns:p14="http://schemas.microsoft.com/office/powerpoint/2010/main" val="355473050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71450" y="2292350"/>
            <a:ext cx="6724650" cy="2219325"/>
          </a:xfrm>
        </p:spPr>
        <p:txBody>
          <a:bodyPr rtlCol="0">
            <a:normAutofit/>
          </a:bodyPr>
          <a:lstStyle/>
          <a:p>
            <a:pPr fontAlgn="auto">
              <a:spcAft>
                <a:spcPts val="0"/>
              </a:spcAft>
              <a:defRPr/>
            </a:pPr>
            <a:r>
              <a:rPr lang="en-US" dirty="0"/>
              <a:t>Technology, Energy Management and Natural Environment</a:t>
            </a:r>
          </a:p>
        </p:txBody>
      </p:sp>
      <p:sp>
        <p:nvSpPr>
          <p:cNvPr id="2" name="Subtitle 1"/>
          <p:cNvSpPr>
            <a:spLocks noGrp="1"/>
          </p:cNvSpPr>
          <p:nvPr>
            <p:ph type="subTitle" idx="1"/>
          </p:nvPr>
        </p:nvSpPr>
        <p:spPr/>
        <p:txBody>
          <a:bodyPr/>
          <a:lstStyle/>
          <a:p>
            <a:endParaRPr lang="en-US"/>
          </a:p>
        </p:txBody>
      </p:sp>
      <p:sp>
        <p:nvSpPr>
          <p:cNvPr id="9" name="Rounded Rectangle 8"/>
          <p:cNvSpPr/>
          <p:nvPr/>
        </p:nvSpPr>
        <p:spPr>
          <a:xfrm>
            <a:off x="1657350" y="533400"/>
            <a:ext cx="1123950" cy="1466850"/>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p>
            <a:pPr algn="ctr" fontAlgn="auto">
              <a:spcBef>
                <a:spcPts val="0"/>
              </a:spcBef>
              <a:spcAft>
                <a:spcPts val="0"/>
              </a:spcAft>
              <a:defRPr/>
            </a:pPr>
            <a:r>
              <a:rPr lang="en-US" sz="8800" smtClean="0"/>
              <a:t>6</a:t>
            </a:r>
            <a:endParaRPr lang="en-US" sz="8800" dirty="0"/>
          </a:p>
        </p:txBody>
      </p:sp>
    </p:spTree>
    <p:extLst>
      <p:ext uri="{BB962C8B-B14F-4D97-AF65-F5344CB8AC3E}">
        <p14:creationId xmlns:p14="http://schemas.microsoft.com/office/powerpoint/2010/main" val="1921477058"/>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37410" cy="811794"/>
          </a:xfrm>
        </p:spPr>
        <p:txBody>
          <a:bodyPr>
            <a:normAutofit/>
          </a:bodyPr>
          <a:lstStyle/>
          <a:p>
            <a:r>
              <a:rPr lang="en-US" dirty="0" smtClean="0"/>
              <a:t>Negative Impact of Technology in Business</a:t>
            </a:r>
            <a:endParaRPr lang="en-US" dirty="0"/>
          </a:p>
        </p:txBody>
      </p:sp>
      <p:sp>
        <p:nvSpPr>
          <p:cNvPr id="3" name="Content Placeholder 2"/>
          <p:cNvSpPr>
            <a:spLocks noGrp="1"/>
          </p:cNvSpPr>
          <p:nvPr>
            <p:ph idx="1"/>
          </p:nvPr>
        </p:nvSpPr>
        <p:spPr>
          <a:xfrm>
            <a:off x="0" y="811794"/>
            <a:ext cx="11959628" cy="5833450"/>
          </a:xfrm>
        </p:spPr>
        <p:txBody>
          <a:bodyPr>
            <a:normAutofit lnSpcReduction="10000"/>
          </a:bodyPr>
          <a:lstStyle/>
          <a:p>
            <a:r>
              <a:rPr lang="en-US" sz="2400" b="1" dirty="0"/>
              <a:t>Security Risks</a:t>
            </a:r>
            <a:endParaRPr lang="en-US" sz="2400" dirty="0"/>
          </a:p>
          <a:p>
            <a:pPr lvl="1" algn="just"/>
            <a:r>
              <a:rPr lang="en-US" sz="2200" dirty="0"/>
              <a:t>Technology has also brought about security risks that businesses must address. With the use of digital platforms, businesses can now store and share sensitive information online, making them vulnerable to cyber-attacks. This can lead to the loss of customer data, financial losses, and damage to the business’s reputation</a:t>
            </a:r>
            <a:r>
              <a:rPr lang="en-US" sz="2200" dirty="0" smtClean="0"/>
              <a:t>.</a:t>
            </a:r>
          </a:p>
          <a:p>
            <a:pPr fontAlgn="base"/>
            <a:r>
              <a:rPr lang="en-US" sz="2400" b="1" dirty="0"/>
              <a:t>Technology dependence</a:t>
            </a:r>
          </a:p>
          <a:p>
            <a:pPr lvl="1" algn="just" fontAlgn="base"/>
            <a:r>
              <a:rPr lang="en-US" sz="2200" dirty="0"/>
              <a:t>Overreliance on technological solutions can lead to stagnation and inefficiency as well as a lack of innovation or creativity.</a:t>
            </a:r>
          </a:p>
          <a:p>
            <a:pPr lvl="1" algn="just" fontAlgn="base"/>
            <a:r>
              <a:rPr lang="en-US" sz="2200" dirty="0"/>
              <a:t>Technology dependence has caused many companies to become entrenched in the same old methods and processes, failing to recognize new opportunities or adequately address emerging issues.</a:t>
            </a:r>
          </a:p>
          <a:p>
            <a:pPr lvl="1" algn="just" fontAlgn="base"/>
            <a:r>
              <a:rPr lang="en-US" sz="2200" dirty="0"/>
              <a:t>Additionally, it can create a false sense of security among business owners who find themselves relying too heavily on automated solutions rather than human resources and insights.</a:t>
            </a:r>
          </a:p>
          <a:p>
            <a:pPr lvl="1" algn="just" fontAlgn="base"/>
            <a:r>
              <a:rPr lang="en-US" sz="2200" dirty="0"/>
              <a:t>Without proper oversight, automation tools may fail to deliver consistent results leading to losses in revenue and customer satisfaction.</a:t>
            </a:r>
          </a:p>
          <a:p>
            <a:pPr lvl="1"/>
            <a:endParaRPr lang="en-US" sz="2200" dirty="0"/>
          </a:p>
          <a:p>
            <a:pPr lvl="1" fontAlgn="base"/>
            <a:endParaRPr lang="en-US" dirty="0"/>
          </a:p>
          <a:p>
            <a:pPr lvl="1" algn="just"/>
            <a:endParaRPr lang="en-US" dirty="0"/>
          </a:p>
        </p:txBody>
      </p:sp>
    </p:spTree>
    <p:extLst>
      <p:ext uri="{BB962C8B-B14F-4D97-AF65-F5344CB8AC3E}">
        <p14:creationId xmlns:p14="http://schemas.microsoft.com/office/powerpoint/2010/main" val="2088084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37410" cy="811794"/>
          </a:xfrm>
        </p:spPr>
        <p:txBody>
          <a:bodyPr>
            <a:normAutofit/>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0" y="811794"/>
            <a:ext cx="11959628" cy="5833450"/>
          </a:xfrm>
        </p:spPr>
        <p:txBody>
          <a:bodyPr>
            <a:normAutofit/>
          </a:bodyPr>
          <a:lstStyle/>
          <a:p>
            <a:pPr fontAlgn="base"/>
            <a:r>
              <a:rPr lang="en-US" sz="2400" b="1" dirty="0"/>
              <a:t>Expenses on New Technology</a:t>
            </a:r>
          </a:p>
          <a:p>
            <a:pPr lvl="1" algn="just" fontAlgn="base"/>
            <a:r>
              <a:rPr lang="en-US" sz="2200" dirty="0" smtClean="0"/>
              <a:t>Investing </a:t>
            </a:r>
            <a:r>
              <a:rPr lang="en-US" sz="2200" dirty="0"/>
              <a:t>in new technology can come with an array of expenses that can burden businesses with economic stress.</a:t>
            </a:r>
          </a:p>
          <a:p>
            <a:pPr lvl="1" algn="just" fontAlgn="base"/>
            <a:r>
              <a:rPr lang="en-US" sz="2200" dirty="0"/>
              <a:t>Not only do businesses face financial constraints from technological investments, but they must also grapple with the complexity of managing and understanding new technologies as well as training staff on their use.</a:t>
            </a:r>
          </a:p>
          <a:p>
            <a:pPr lvl="1" algn="just" fontAlgn="base"/>
            <a:r>
              <a:rPr lang="en-US" sz="2200" dirty="0"/>
              <a:t>The increased costs associated with investing in new technologies such as hardware, software, personnel, and maintenance can create a hefty financial burden for businesses to bear.</a:t>
            </a:r>
          </a:p>
          <a:p>
            <a:pPr lvl="1" algn="just" fontAlgn="base"/>
            <a:r>
              <a:rPr lang="en-US" sz="2200" dirty="0"/>
              <a:t>Companies need to understand the long-term impacts of these investments before committing to any purchases or contracts; otherwise it could lead to significant losses if returns are not met within reasonable expectations.</a:t>
            </a:r>
          </a:p>
          <a:p>
            <a:pPr lvl="1"/>
            <a:endParaRPr lang="en-US" sz="2200" dirty="0"/>
          </a:p>
          <a:p>
            <a:pPr lvl="1" fontAlgn="base"/>
            <a:endParaRPr lang="en-US" dirty="0"/>
          </a:p>
          <a:p>
            <a:pPr lvl="1" algn="just"/>
            <a:endParaRPr lang="en-US" dirty="0"/>
          </a:p>
        </p:txBody>
      </p:sp>
    </p:spTree>
    <p:extLst>
      <p:ext uri="{BB962C8B-B14F-4D97-AF65-F5344CB8AC3E}">
        <p14:creationId xmlns:p14="http://schemas.microsoft.com/office/powerpoint/2010/main" val="133872906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12206"/>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0" y="712206"/>
            <a:ext cx="11995842" cy="5978305"/>
          </a:xfrm>
        </p:spPr>
        <p:txBody>
          <a:bodyPr/>
          <a:lstStyle/>
          <a:p>
            <a:r>
              <a:rPr lang="en-US" sz="2400" b="1" dirty="0"/>
              <a:t>Retraining</a:t>
            </a:r>
          </a:p>
          <a:p>
            <a:pPr lvl="1" algn="just"/>
            <a:r>
              <a:rPr lang="en-US" sz="2000" dirty="0"/>
              <a:t>Technology comes with many benefits, but as new technology comes along that replaces the old, that means a constant rotation of retraining on processes and software. </a:t>
            </a:r>
            <a:endParaRPr lang="en-US" sz="2000" dirty="0" smtClean="0"/>
          </a:p>
          <a:p>
            <a:pPr lvl="1" algn="just"/>
            <a:r>
              <a:rPr lang="en-US" sz="2000" dirty="0" smtClean="0"/>
              <a:t>This </a:t>
            </a:r>
            <a:r>
              <a:rPr lang="en-US" sz="2000" dirty="0"/>
              <a:t>can sometimes outweigh the benefit of using new technology in the first place. </a:t>
            </a:r>
            <a:endParaRPr lang="en-US" sz="2000" dirty="0" smtClean="0"/>
          </a:p>
          <a:p>
            <a:pPr lvl="1" algn="just"/>
            <a:r>
              <a:rPr lang="en-US" sz="2000" dirty="0" smtClean="0"/>
              <a:t>Conversely</a:t>
            </a:r>
            <a:r>
              <a:rPr lang="en-US" sz="2000" dirty="0"/>
              <a:t>, sometimes businesses get locked into long contracts with technology vendors that turn out not to be the best solution for their company so even if better technology is available, they are unable to utilize it without breaching their contract</a:t>
            </a:r>
            <a:r>
              <a:rPr lang="en-US" sz="2000" dirty="0" smtClean="0"/>
              <a:t>.</a:t>
            </a:r>
          </a:p>
          <a:p>
            <a:r>
              <a:rPr lang="en-US" sz="2400" b="1" dirty="0"/>
              <a:t>Reduced interpersonal communication</a:t>
            </a:r>
          </a:p>
          <a:p>
            <a:pPr lvl="1" algn="just"/>
            <a:r>
              <a:rPr lang="en-US" sz="2000" dirty="0"/>
              <a:t>Another negative impact of technology on business communication is that it can regularly reduce interpersonal relationships in an office. </a:t>
            </a:r>
            <a:endParaRPr lang="en-US" sz="2000" dirty="0" smtClean="0"/>
          </a:p>
          <a:p>
            <a:pPr lvl="1" algn="just"/>
            <a:r>
              <a:rPr lang="en-US" sz="2000" dirty="0" smtClean="0"/>
              <a:t>A </a:t>
            </a:r>
            <a:r>
              <a:rPr lang="en-US" sz="2000" dirty="0"/>
              <a:t>lack of a collaborative environment can have an impact on teams. This can be because employees communicate primarily through chat programs like </a:t>
            </a:r>
            <a:r>
              <a:rPr lang="en-US" sz="2000" dirty="0" smtClean="0"/>
              <a:t>Skype/FB/messengers </a:t>
            </a:r>
            <a:r>
              <a:rPr lang="en-US" sz="2000" dirty="0"/>
              <a:t>instead of walking to each other’s desks or picking up the phone, or it may have to do with the fact that technology enables a more remote workforce and with fewer in-office meetings, it’s more difficult to establish and maintain more in-depth professional relationships.</a:t>
            </a:r>
          </a:p>
          <a:p>
            <a:pPr lvl="1" algn="just"/>
            <a:endParaRPr lang="en-US" sz="2000" dirty="0"/>
          </a:p>
          <a:p>
            <a:endParaRPr lang="en-US" dirty="0"/>
          </a:p>
        </p:txBody>
      </p:sp>
    </p:spTree>
    <p:extLst>
      <p:ext uri="{BB962C8B-B14F-4D97-AF65-F5344CB8AC3E}">
        <p14:creationId xmlns:p14="http://schemas.microsoft.com/office/powerpoint/2010/main" val="153174663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30313"/>
          </a:xfrm>
        </p:spPr>
        <p:txBody>
          <a:bodyPr/>
          <a:lstStyle/>
          <a:p>
            <a:r>
              <a:rPr lang="en-US" dirty="0" smtClean="0"/>
              <a:t>Technology Transfer</a:t>
            </a:r>
            <a:endParaRPr lang="en-US" dirty="0"/>
          </a:p>
        </p:txBody>
      </p:sp>
      <p:sp>
        <p:nvSpPr>
          <p:cNvPr id="3" name="Content Placeholder 2"/>
          <p:cNvSpPr>
            <a:spLocks noGrp="1"/>
          </p:cNvSpPr>
          <p:nvPr>
            <p:ph idx="1"/>
          </p:nvPr>
        </p:nvSpPr>
        <p:spPr>
          <a:xfrm>
            <a:off x="0" y="730313"/>
            <a:ext cx="11959628" cy="6005465"/>
          </a:xfrm>
        </p:spPr>
        <p:txBody>
          <a:bodyPr>
            <a:normAutofit/>
          </a:bodyPr>
          <a:lstStyle/>
          <a:p>
            <a:pPr algn="just"/>
            <a:r>
              <a:rPr lang="en-US" sz="2400" dirty="0"/>
              <a:t>Technology transfer is the movement of data, designs, inventions, materials, software, technical knowledge or trade secrets from one </a:t>
            </a:r>
            <a:r>
              <a:rPr lang="en-US" sz="2400" dirty="0" smtClean="0"/>
              <a:t>organization </a:t>
            </a:r>
            <a:r>
              <a:rPr lang="en-US" sz="2400" dirty="0"/>
              <a:t>to another or from one purpose to another</a:t>
            </a:r>
            <a:r>
              <a:rPr lang="en-US" sz="2400" dirty="0" smtClean="0"/>
              <a:t>.</a:t>
            </a:r>
          </a:p>
          <a:p>
            <a:pPr algn="just"/>
            <a:r>
              <a:rPr lang="en-US" sz="2400" dirty="0"/>
              <a:t>The process of disseminating knowledge, skills and other know-how that manifests in the form of technology from its owner (individual or an organization) to another person or organization is known as technology transfer. It is also popularly known as Transfer of </a:t>
            </a:r>
            <a:r>
              <a:rPr lang="en-US" sz="2400" dirty="0" smtClean="0"/>
              <a:t>Technology (</a:t>
            </a:r>
            <a:r>
              <a:rPr lang="en-US" sz="2400" dirty="0" err="1" smtClean="0"/>
              <a:t>ToT</a:t>
            </a:r>
            <a:r>
              <a:rPr lang="en-US" sz="2400" dirty="0" smtClean="0"/>
              <a:t>).</a:t>
            </a:r>
            <a:r>
              <a:rPr lang="en-US" sz="2400" dirty="0"/>
              <a:t> </a:t>
            </a:r>
            <a:endParaRPr lang="en-US" sz="2400" dirty="0" smtClean="0"/>
          </a:p>
          <a:p>
            <a:pPr algn="just"/>
            <a:r>
              <a:rPr lang="en-US" sz="2400" dirty="0"/>
              <a:t>Various stakeholders amongst whom technology transfer takes place includes universities, business organizations, research and innovation societies and others. </a:t>
            </a:r>
            <a:endParaRPr lang="en-US" sz="2400" dirty="0" smtClean="0"/>
          </a:p>
          <a:p>
            <a:pPr algn="just"/>
            <a:r>
              <a:rPr lang="en-US" sz="2400" dirty="0" smtClean="0"/>
              <a:t>Such </a:t>
            </a:r>
            <a:r>
              <a:rPr lang="en-US" sz="2400" dirty="0"/>
              <a:t>transfer takes place with the motive to share skills, knowledge, technologies, methods of manufacturing and other related profit motives. </a:t>
            </a:r>
            <a:endParaRPr lang="en-US" sz="2400" dirty="0" smtClean="0"/>
          </a:p>
          <a:p>
            <a:pPr algn="just"/>
            <a:r>
              <a:rPr lang="en-US" sz="2400" dirty="0"/>
              <a:t>The transfer is further done with an intention to provide improved accessibility to a wide range of users who can then further develop and exploit the technology to develop new products, processes, applications, materials or services.</a:t>
            </a:r>
          </a:p>
        </p:txBody>
      </p:sp>
    </p:spTree>
    <p:extLst>
      <p:ext uri="{BB962C8B-B14F-4D97-AF65-F5344CB8AC3E}">
        <p14:creationId xmlns:p14="http://schemas.microsoft.com/office/powerpoint/2010/main" val="17960395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30313"/>
          </a:xfrm>
        </p:spPr>
        <p:txBody>
          <a:bodyPr/>
          <a:lstStyle/>
          <a:p>
            <a:r>
              <a:rPr lang="en-US" dirty="0" smtClean="0"/>
              <a:t>Methods of Technology Transfer</a:t>
            </a:r>
            <a:endParaRPr lang="en-US" dirty="0"/>
          </a:p>
        </p:txBody>
      </p:sp>
      <p:sp>
        <p:nvSpPr>
          <p:cNvPr id="3" name="Content Placeholder 2"/>
          <p:cNvSpPr>
            <a:spLocks noGrp="1"/>
          </p:cNvSpPr>
          <p:nvPr>
            <p:ph idx="1"/>
          </p:nvPr>
        </p:nvSpPr>
        <p:spPr>
          <a:xfrm>
            <a:off x="0" y="730313"/>
            <a:ext cx="11959628" cy="6005465"/>
          </a:xfrm>
        </p:spPr>
        <p:txBody>
          <a:bodyPr>
            <a:normAutofit lnSpcReduction="10000"/>
          </a:bodyPr>
          <a:lstStyle/>
          <a:p>
            <a:pPr algn="just" fontAlgn="base"/>
            <a:r>
              <a:rPr lang="en-US" sz="2400" b="1" dirty="0"/>
              <a:t>Licensing- </a:t>
            </a:r>
            <a:r>
              <a:rPr lang="en-US" sz="2400" dirty="0"/>
              <a:t>An agreement between the owner of the technology (Licensor) and the receiver (Licensee) which gives the right to use the technology developed or owned by the transferring individual or company for a specified time period is known as licensing. The two broad categories of licensing include the one which grants exclusive rights to use the technology and another which grants non-exclusive rights wherein the owner reserves the right to further transfer the technology to other company apart from the receiver. It may also include the right to sub-license, permitting the licensee to grant someone else the right to use the technology.</a:t>
            </a:r>
          </a:p>
          <a:p>
            <a:pPr algn="just" fontAlgn="base"/>
            <a:r>
              <a:rPr lang="en-US" sz="2400" b="1" dirty="0"/>
              <a:t>Joint Venture Agreement- </a:t>
            </a:r>
            <a:r>
              <a:rPr lang="en-US" sz="2400" dirty="0"/>
              <a:t>The company executes a joint venture agreement with respect to technology transfer for a particular business with a vision to incorporate long-term cooperation between the parties, motivation of all participants in the successful transfer and to incur lower costs as compared to working independently.</a:t>
            </a:r>
          </a:p>
          <a:p>
            <a:pPr algn="just" fontAlgn="base"/>
            <a:r>
              <a:rPr lang="en-US" sz="2400" b="1" dirty="0"/>
              <a:t>Franchising- </a:t>
            </a:r>
            <a:r>
              <a:rPr lang="en-US" sz="2400" dirty="0"/>
              <a:t>It is one of the most preferred methods of transferring technology. The companies generally transfer technical know-how or skill involved under this type of agreement</a:t>
            </a:r>
            <a:r>
              <a:rPr lang="en-US" sz="2400" dirty="0" smtClean="0"/>
              <a:t>.</a:t>
            </a:r>
            <a:endParaRPr lang="en-US" sz="2400" dirty="0"/>
          </a:p>
        </p:txBody>
      </p:sp>
    </p:spTree>
    <p:extLst>
      <p:ext uri="{BB962C8B-B14F-4D97-AF65-F5344CB8AC3E}">
        <p14:creationId xmlns:p14="http://schemas.microsoft.com/office/powerpoint/2010/main" val="189130835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30313"/>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0" y="730313"/>
            <a:ext cx="11923414" cy="5797236"/>
          </a:xfrm>
        </p:spPr>
        <p:txBody>
          <a:bodyPr>
            <a:normAutofit lnSpcReduction="10000"/>
          </a:bodyPr>
          <a:lstStyle/>
          <a:p>
            <a:pPr algn="just" fontAlgn="base"/>
            <a:r>
              <a:rPr lang="en-US" sz="2400" b="1" dirty="0"/>
              <a:t>Original Equipment Manufacturer-</a:t>
            </a:r>
            <a:r>
              <a:rPr lang="en-US" sz="2400" dirty="0"/>
              <a:t> It is a kind of sub-contracting agreement wherein a foreign company transfers a relevant portion of its technologies and a local company manufactures according to the specifications in the agreement. Such agreement enables local companies and firms to absorb technologies and restructure their production mechanism.</a:t>
            </a:r>
            <a:r>
              <a:rPr lang="en-US" sz="2400" b="1" dirty="0"/>
              <a:t> </a:t>
            </a:r>
            <a:endParaRPr lang="en-US" sz="2400" dirty="0"/>
          </a:p>
          <a:p>
            <a:pPr algn="just" fontAlgn="base"/>
            <a:r>
              <a:rPr lang="en-US" sz="2400" b="1" dirty="0"/>
              <a:t>Buy-Back Contracts- </a:t>
            </a:r>
            <a:r>
              <a:rPr lang="en-US" sz="2400" dirty="0"/>
              <a:t>It is a form of agreement between stakeholders from developing countries and large foreign companies, wherein a foreign company supplies industrial equipment in exchange for profits derived from the sale of raw materials or goods produced. This kind of technology transfer is often used in the construction of new plants and other related business.</a:t>
            </a:r>
          </a:p>
          <a:p>
            <a:pPr algn="just" fontAlgn="base"/>
            <a:r>
              <a:rPr lang="en-US" sz="2400" dirty="0"/>
              <a:t>It is interesting to note that a considerable amount of knowledge and technology exists today that enables the development of approaches and can effectively plan and implement business processes. What needs to see the light of day is a well-funded and potent mechanism for executing technology transfer between the stakeholders in order to ensure uninterrupted economic advancement.</a:t>
            </a:r>
          </a:p>
          <a:p>
            <a:endParaRPr lang="en-US" dirty="0"/>
          </a:p>
        </p:txBody>
      </p:sp>
    </p:spTree>
    <p:extLst>
      <p:ext uri="{BB962C8B-B14F-4D97-AF65-F5344CB8AC3E}">
        <p14:creationId xmlns:p14="http://schemas.microsoft.com/office/powerpoint/2010/main" val="90334887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922"/>
            <a:ext cx="9980613" cy="733959"/>
          </a:xfrm>
        </p:spPr>
        <p:txBody>
          <a:bodyPr>
            <a:normAutofit fontScale="90000"/>
          </a:bodyPr>
          <a:lstStyle/>
          <a:p>
            <a:r>
              <a:rPr lang="en-US" b="1" dirty="0" smtClean="0"/>
              <a:t>TECHNOLOGY TRANSFER ISSUES AND PROBLEMS </a:t>
            </a:r>
            <a:endParaRPr lang="en-US" b="1" dirty="0"/>
          </a:p>
        </p:txBody>
      </p:sp>
      <p:sp>
        <p:nvSpPr>
          <p:cNvPr id="3" name="Content Placeholder 2"/>
          <p:cNvSpPr>
            <a:spLocks noGrp="1"/>
          </p:cNvSpPr>
          <p:nvPr>
            <p:ph idx="1"/>
          </p:nvPr>
        </p:nvSpPr>
        <p:spPr>
          <a:xfrm>
            <a:off x="0" y="667672"/>
            <a:ext cx="12192000" cy="1212982"/>
          </a:xfrm>
        </p:spPr>
        <p:txBody>
          <a:bodyPr/>
          <a:lstStyle/>
          <a:p>
            <a:r>
              <a:rPr lang="en-US" sz="2400" dirty="0" smtClean="0"/>
              <a:t>The following are the common issues and problems come into existence for effective transfer of technology: </a:t>
            </a:r>
            <a:endParaRPr lang="en-US" sz="2400" dirty="0"/>
          </a:p>
        </p:txBody>
      </p:sp>
      <p:grpSp>
        <p:nvGrpSpPr>
          <p:cNvPr id="4" name="Group 2"/>
          <p:cNvGrpSpPr>
            <a:grpSpLocks/>
          </p:cNvGrpSpPr>
          <p:nvPr/>
        </p:nvGrpSpPr>
        <p:grpSpPr bwMode="auto">
          <a:xfrm>
            <a:off x="1404942" y="2502815"/>
            <a:ext cx="5206475" cy="3187159"/>
            <a:chOff x="4765" y="7757"/>
            <a:chExt cx="4302" cy="1637"/>
          </a:xfrm>
        </p:grpSpPr>
        <p:sp>
          <p:nvSpPr>
            <p:cNvPr id="5" name="AutoShape 4"/>
            <p:cNvSpPr>
              <a:spLocks noChangeArrowheads="1"/>
            </p:cNvSpPr>
            <p:nvPr/>
          </p:nvSpPr>
          <p:spPr bwMode="auto">
            <a:xfrm>
              <a:off x="4771" y="7757"/>
              <a:ext cx="4296" cy="31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Limited Understanding</a:t>
              </a:r>
              <a:endParaRPr lang="en-US" sz="2400" dirty="0">
                <a:solidFill>
                  <a:srgbClr val="FF0000"/>
                </a:solidFill>
                <a:latin typeface="Book Antiqua" pitchFamily="18" charset="0"/>
              </a:endParaRPr>
            </a:p>
          </p:txBody>
        </p:sp>
        <p:sp>
          <p:nvSpPr>
            <p:cNvPr id="6" name="AutoShape 6"/>
            <p:cNvSpPr>
              <a:spLocks noChangeArrowheads="1"/>
            </p:cNvSpPr>
            <p:nvPr/>
          </p:nvSpPr>
          <p:spPr bwMode="auto">
            <a:xfrm>
              <a:off x="4771" y="8095"/>
              <a:ext cx="4296" cy="31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Lack Mutual Benefits</a:t>
              </a:r>
              <a:endParaRPr lang="en-US" sz="2400" dirty="0">
                <a:solidFill>
                  <a:srgbClr val="FF0000"/>
                </a:solidFill>
                <a:latin typeface="Book Antiqua" pitchFamily="18" charset="0"/>
              </a:endParaRPr>
            </a:p>
          </p:txBody>
        </p:sp>
        <p:sp>
          <p:nvSpPr>
            <p:cNvPr id="7" name="AutoShape 8"/>
            <p:cNvSpPr>
              <a:spLocks noChangeArrowheads="1"/>
            </p:cNvSpPr>
            <p:nvPr/>
          </p:nvSpPr>
          <p:spPr bwMode="auto">
            <a:xfrm>
              <a:off x="4771" y="8422"/>
              <a:ext cx="4296" cy="31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No Proper Planning</a:t>
              </a:r>
              <a:endParaRPr lang="en-US" sz="2400" dirty="0">
                <a:solidFill>
                  <a:srgbClr val="FF0000"/>
                </a:solidFill>
                <a:latin typeface="Book Antiqua" pitchFamily="18" charset="0"/>
              </a:endParaRPr>
            </a:p>
          </p:txBody>
        </p:sp>
        <p:sp>
          <p:nvSpPr>
            <p:cNvPr id="8" name="AutoShape 10"/>
            <p:cNvSpPr>
              <a:spLocks noChangeArrowheads="1"/>
            </p:cNvSpPr>
            <p:nvPr/>
          </p:nvSpPr>
          <p:spPr bwMode="auto">
            <a:xfrm>
              <a:off x="4765" y="8757"/>
              <a:ext cx="4296" cy="31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Ignore Environment </a:t>
              </a:r>
              <a:endParaRPr lang="en-US" sz="2400" dirty="0">
                <a:solidFill>
                  <a:srgbClr val="FF0000"/>
                </a:solidFill>
                <a:latin typeface="Book Antiqua" pitchFamily="18" charset="0"/>
              </a:endParaRPr>
            </a:p>
          </p:txBody>
        </p:sp>
        <p:sp>
          <p:nvSpPr>
            <p:cNvPr id="9" name="AutoShape 12"/>
            <p:cNvSpPr>
              <a:spLocks noChangeArrowheads="1"/>
            </p:cNvSpPr>
            <p:nvPr/>
          </p:nvSpPr>
          <p:spPr bwMode="auto">
            <a:xfrm>
              <a:off x="4779" y="9084"/>
              <a:ext cx="4288" cy="31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Ineffective Transfer Process</a:t>
              </a:r>
              <a:endParaRPr lang="en-US" sz="2400" dirty="0">
                <a:solidFill>
                  <a:srgbClr val="FF0000"/>
                </a:solidFill>
                <a:latin typeface="Book Antiqua" pitchFamily="18" charset="0"/>
              </a:endParaRPr>
            </a:p>
          </p:txBody>
        </p:sp>
      </p:grpSp>
      <p:sp>
        <p:nvSpPr>
          <p:cNvPr id="16" name="AutoShape 12"/>
          <p:cNvSpPr>
            <a:spLocks noChangeArrowheads="1"/>
          </p:cNvSpPr>
          <p:nvPr/>
        </p:nvSpPr>
        <p:spPr bwMode="auto">
          <a:xfrm>
            <a:off x="6891668" y="2463637"/>
            <a:ext cx="5139946" cy="603555"/>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Ignore Local Culture</a:t>
            </a:r>
            <a:endParaRPr lang="en-US" sz="2400" dirty="0">
              <a:solidFill>
                <a:srgbClr val="FF0000"/>
              </a:solidFill>
              <a:latin typeface="Book Antiqua" pitchFamily="18" charset="0"/>
            </a:endParaRPr>
          </a:p>
        </p:txBody>
      </p:sp>
      <p:sp>
        <p:nvSpPr>
          <p:cNvPr id="17" name="AutoShape 12"/>
          <p:cNvSpPr>
            <a:spLocks noChangeArrowheads="1"/>
          </p:cNvSpPr>
          <p:nvPr/>
        </p:nvSpPr>
        <p:spPr bwMode="auto">
          <a:xfrm>
            <a:off x="6903099" y="3125737"/>
            <a:ext cx="5139946" cy="603555"/>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Lack of Infrastructure</a:t>
            </a:r>
            <a:endParaRPr lang="en-US" sz="2400" dirty="0">
              <a:solidFill>
                <a:srgbClr val="FF0000"/>
              </a:solidFill>
              <a:latin typeface="Book Antiqua" pitchFamily="18" charset="0"/>
            </a:endParaRPr>
          </a:p>
        </p:txBody>
      </p:sp>
      <p:sp>
        <p:nvSpPr>
          <p:cNvPr id="18" name="AutoShape 12"/>
          <p:cNvSpPr>
            <a:spLocks noChangeArrowheads="1"/>
          </p:cNvSpPr>
          <p:nvPr/>
        </p:nvSpPr>
        <p:spPr bwMode="auto">
          <a:xfrm>
            <a:off x="6877832" y="3704533"/>
            <a:ext cx="5167618" cy="603555"/>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No Feasibility Study</a:t>
            </a:r>
            <a:endParaRPr lang="en-US" sz="2400" dirty="0">
              <a:solidFill>
                <a:srgbClr val="FF0000"/>
              </a:solidFill>
              <a:latin typeface="Book Antiqua" pitchFamily="18" charset="0"/>
            </a:endParaRPr>
          </a:p>
        </p:txBody>
      </p:sp>
      <p:sp>
        <p:nvSpPr>
          <p:cNvPr id="19" name="Oval 18"/>
          <p:cNvSpPr/>
          <p:nvPr/>
        </p:nvSpPr>
        <p:spPr>
          <a:xfrm>
            <a:off x="812328" y="2561241"/>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01</a:t>
            </a:r>
            <a:endParaRPr lang="en-US" dirty="0"/>
          </a:p>
        </p:txBody>
      </p:sp>
      <p:sp>
        <p:nvSpPr>
          <p:cNvPr id="20" name="Oval 19"/>
          <p:cNvSpPr/>
          <p:nvPr/>
        </p:nvSpPr>
        <p:spPr>
          <a:xfrm>
            <a:off x="779301" y="3187173"/>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02</a:t>
            </a:r>
            <a:endParaRPr lang="en-US" dirty="0"/>
          </a:p>
        </p:txBody>
      </p:sp>
      <p:sp>
        <p:nvSpPr>
          <p:cNvPr id="21" name="Oval 20"/>
          <p:cNvSpPr/>
          <p:nvPr/>
        </p:nvSpPr>
        <p:spPr>
          <a:xfrm>
            <a:off x="807701" y="3779967"/>
            <a:ext cx="625641" cy="5448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03</a:t>
            </a:r>
            <a:endParaRPr lang="en-US" dirty="0"/>
          </a:p>
        </p:txBody>
      </p:sp>
      <p:sp>
        <p:nvSpPr>
          <p:cNvPr id="22" name="Oval 21"/>
          <p:cNvSpPr/>
          <p:nvPr/>
        </p:nvSpPr>
        <p:spPr>
          <a:xfrm>
            <a:off x="807701" y="4410793"/>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04</a:t>
            </a:r>
            <a:endParaRPr lang="en-US" dirty="0"/>
          </a:p>
        </p:txBody>
      </p:sp>
      <p:sp>
        <p:nvSpPr>
          <p:cNvPr id="23" name="Oval 22"/>
          <p:cNvSpPr/>
          <p:nvPr/>
        </p:nvSpPr>
        <p:spPr>
          <a:xfrm>
            <a:off x="807701" y="5101947"/>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05</a:t>
            </a:r>
            <a:endParaRPr lang="en-US" dirty="0"/>
          </a:p>
        </p:txBody>
      </p:sp>
      <p:sp>
        <p:nvSpPr>
          <p:cNvPr id="24" name="Oval 23"/>
          <p:cNvSpPr/>
          <p:nvPr/>
        </p:nvSpPr>
        <p:spPr>
          <a:xfrm>
            <a:off x="6908611" y="2463637"/>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06</a:t>
            </a:r>
            <a:endParaRPr lang="en-US" dirty="0"/>
          </a:p>
        </p:txBody>
      </p:sp>
      <p:sp>
        <p:nvSpPr>
          <p:cNvPr id="25" name="Oval 24"/>
          <p:cNvSpPr/>
          <p:nvPr/>
        </p:nvSpPr>
        <p:spPr>
          <a:xfrm>
            <a:off x="6891668" y="3135992"/>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07</a:t>
            </a:r>
            <a:endParaRPr lang="en-US" dirty="0"/>
          </a:p>
        </p:txBody>
      </p:sp>
      <p:sp>
        <p:nvSpPr>
          <p:cNvPr id="26" name="Oval 25"/>
          <p:cNvSpPr/>
          <p:nvPr/>
        </p:nvSpPr>
        <p:spPr>
          <a:xfrm>
            <a:off x="6837298" y="3812682"/>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08</a:t>
            </a:r>
            <a:endParaRPr lang="en-US" dirty="0"/>
          </a:p>
        </p:txBody>
      </p:sp>
      <p:sp>
        <p:nvSpPr>
          <p:cNvPr id="27" name="AutoShape 12"/>
          <p:cNvSpPr>
            <a:spLocks noChangeArrowheads="1"/>
          </p:cNvSpPr>
          <p:nvPr/>
        </p:nvSpPr>
        <p:spPr bwMode="auto">
          <a:xfrm>
            <a:off x="6909854" y="4410793"/>
            <a:ext cx="5103573" cy="603555"/>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lvl="1" algn="ctr">
              <a:spcAft>
                <a:spcPts val="1000"/>
              </a:spcAft>
              <a:defRPr/>
            </a:pPr>
            <a:r>
              <a:rPr lang="en-US" sz="2400" dirty="0" smtClean="0">
                <a:solidFill>
                  <a:srgbClr val="FF0000"/>
                </a:solidFill>
                <a:latin typeface="Book Antiqua" pitchFamily="18" charset="0"/>
              </a:rPr>
              <a:t>Lack of Universal Perspective</a:t>
            </a:r>
            <a:endParaRPr lang="en-US" sz="2400" dirty="0">
              <a:solidFill>
                <a:srgbClr val="FF0000"/>
              </a:solidFill>
              <a:latin typeface="Book Antiqua" pitchFamily="18" charset="0"/>
            </a:endParaRPr>
          </a:p>
        </p:txBody>
      </p:sp>
      <p:sp>
        <p:nvSpPr>
          <p:cNvPr id="28" name="AutoShape 12"/>
          <p:cNvSpPr>
            <a:spLocks noChangeArrowheads="1"/>
          </p:cNvSpPr>
          <p:nvPr/>
        </p:nvSpPr>
        <p:spPr bwMode="auto">
          <a:xfrm>
            <a:off x="6812484" y="5053321"/>
            <a:ext cx="5103573" cy="603555"/>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Ethical Problems </a:t>
            </a:r>
            <a:endParaRPr lang="en-US" sz="2400" dirty="0">
              <a:solidFill>
                <a:srgbClr val="FF0000"/>
              </a:solidFill>
              <a:latin typeface="Book Antiqua" pitchFamily="18" charset="0"/>
            </a:endParaRPr>
          </a:p>
        </p:txBody>
      </p:sp>
      <p:sp>
        <p:nvSpPr>
          <p:cNvPr id="29" name="Oval 28"/>
          <p:cNvSpPr/>
          <p:nvPr/>
        </p:nvSpPr>
        <p:spPr>
          <a:xfrm>
            <a:off x="6837299" y="4429245"/>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09</a:t>
            </a:r>
            <a:endParaRPr lang="en-US" dirty="0"/>
          </a:p>
        </p:txBody>
      </p:sp>
      <p:sp>
        <p:nvSpPr>
          <p:cNvPr id="30" name="Oval 29"/>
          <p:cNvSpPr/>
          <p:nvPr/>
        </p:nvSpPr>
        <p:spPr>
          <a:xfrm>
            <a:off x="6812484" y="5101947"/>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10</a:t>
            </a:r>
            <a:endParaRPr lang="en-US" dirty="0"/>
          </a:p>
        </p:txBody>
      </p:sp>
    </p:spTree>
    <p:extLst>
      <p:ext uri="{BB962C8B-B14F-4D97-AF65-F5344CB8AC3E}">
        <p14:creationId xmlns:p14="http://schemas.microsoft.com/office/powerpoint/2010/main" val="9364476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674036" cy="1320800"/>
          </a:xfrm>
        </p:spPr>
        <p:txBody>
          <a:bodyPr/>
          <a:lstStyle/>
          <a:p>
            <a:r>
              <a:rPr lang="en-US" b="1" dirty="0" smtClean="0"/>
              <a:t>INFORMATION TECHNOLOGY (IT) POLICY (2010)</a:t>
            </a:r>
            <a:endParaRPr lang="en-US" b="1" dirty="0"/>
          </a:p>
        </p:txBody>
      </p:sp>
      <p:sp>
        <p:nvSpPr>
          <p:cNvPr id="3" name="Content Placeholder 2"/>
          <p:cNvSpPr>
            <a:spLocks noGrp="1"/>
          </p:cNvSpPr>
          <p:nvPr>
            <p:ph idx="1"/>
          </p:nvPr>
        </p:nvSpPr>
        <p:spPr>
          <a:xfrm>
            <a:off x="106965" y="757302"/>
            <a:ext cx="10739085" cy="5679712"/>
          </a:xfrm>
        </p:spPr>
        <p:txBody>
          <a:bodyPr>
            <a:normAutofit/>
          </a:bodyPr>
          <a:lstStyle/>
          <a:p>
            <a:pPr algn="just"/>
            <a:r>
              <a:rPr lang="en-US" sz="2400" dirty="0" smtClean="0"/>
              <a:t>The extensive application of this technology will engender economic consolidation , and development of democratic normal and values.  The Government of Nepal enacted Information Technology (IT) policy in 2010 (2067 BS). The following are the salient features of this policy :</a:t>
            </a:r>
          </a:p>
          <a:p>
            <a:pPr marL="457200" indent="-457200" algn="just">
              <a:buFont typeface="+mj-lt"/>
              <a:buAutoNum type="arabicPeriod"/>
            </a:pPr>
            <a:r>
              <a:rPr lang="en-US" sz="2400" b="1" dirty="0">
                <a:solidFill>
                  <a:srgbClr val="002060"/>
                </a:solidFill>
              </a:rPr>
              <a:t>Vision</a:t>
            </a:r>
          </a:p>
          <a:p>
            <a:pPr marL="457200" indent="-457200" algn="just">
              <a:buFont typeface="+mj-lt"/>
              <a:buAutoNum type="arabicPeriod"/>
            </a:pPr>
            <a:r>
              <a:rPr lang="en-US" sz="2400" b="1" dirty="0">
                <a:solidFill>
                  <a:srgbClr val="002060"/>
                </a:solidFill>
              </a:rPr>
              <a:t>Strategies </a:t>
            </a:r>
          </a:p>
          <a:p>
            <a:pPr marL="457200" indent="-457200" algn="just">
              <a:buFont typeface="+mj-lt"/>
              <a:buAutoNum type="arabicPeriod"/>
            </a:pPr>
            <a:r>
              <a:rPr lang="en-US" sz="2400" b="1" dirty="0">
                <a:solidFill>
                  <a:srgbClr val="002060"/>
                </a:solidFill>
              </a:rPr>
              <a:t>Objectives </a:t>
            </a:r>
          </a:p>
          <a:p>
            <a:pPr marL="457200" indent="-457200" algn="just">
              <a:buFont typeface="+mj-lt"/>
              <a:buAutoNum type="arabicPeriod"/>
            </a:pPr>
            <a:r>
              <a:rPr lang="en-US" sz="2400" b="1" dirty="0">
                <a:solidFill>
                  <a:srgbClr val="002060"/>
                </a:solidFill>
              </a:rPr>
              <a:t>Policy</a:t>
            </a:r>
          </a:p>
        </p:txBody>
      </p:sp>
    </p:spTree>
    <p:extLst>
      <p:ext uri="{BB962C8B-B14F-4D97-AF65-F5344CB8AC3E}">
        <p14:creationId xmlns:p14="http://schemas.microsoft.com/office/powerpoint/2010/main" val="3792237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51438"/>
          </a:xfrm>
        </p:spPr>
        <p:txBody>
          <a:bodyPr/>
          <a:lstStyle/>
          <a:p>
            <a:r>
              <a:rPr lang="en-US" b="1" dirty="0" smtClean="0"/>
              <a:t>SCIENCE AND TECHNOLOGY POLICY</a:t>
            </a:r>
            <a:endParaRPr lang="en-US" b="1" dirty="0"/>
          </a:p>
        </p:txBody>
      </p:sp>
      <p:sp>
        <p:nvSpPr>
          <p:cNvPr id="3" name="Content Placeholder 2"/>
          <p:cNvSpPr>
            <a:spLocks noGrp="1"/>
          </p:cNvSpPr>
          <p:nvPr>
            <p:ph idx="1"/>
          </p:nvPr>
        </p:nvSpPr>
        <p:spPr>
          <a:xfrm>
            <a:off x="0" y="751438"/>
            <a:ext cx="9982200" cy="4572000"/>
          </a:xfrm>
        </p:spPr>
        <p:txBody>
          <a:bodyPr>
            <a:normAutofit fontScale="92500" lnSpcReduction="10000"/>
          </a:bodyPr>
          <a:lstStyle/>
          <a:p>
            <a:pPr algn="just"/>
            <a:r>
              <a:rPr lang="en-US" sz="2400" dirty="0" smtClean="0"/>
              <a:t>Science and technology are considered as the major catalyst power of social transformation and economic development. The use of science and technology has been effective in maintaining quality life standard and the good governance as well as reinforcing the security. The following are the common elements of National Science, Technology and Innovation Policy, 2019 :</a:t>
            </a:r>
          </a:p>
          <a:p>
            <a:pPr marL="457200" indent="-457200">
              <a:buFont typeface="+mj-lt"/>
              <a:buAutoNum type="arabicPeriod"/>
            </a:pPr>
            <a:r>
              <a:rPr lang="en-US" sz="2400" b="1" dirty="0">
                <a:solidFill>
                  <a:srgbClr val="002060"/>
                </a:solidFill>
              </a:rPr>
              <a:t>Vision</a:t>
            </a:r>
          </a:p>
          <a:p>
            <a:pPr marL="457200" indent="-457200">
              <a:buFont typeface="+mj-lt"/>
              <a:buAutoNum type="arabicPeriod"/>
            </a:pPr>
            <a:r>
              <a:rPr lang="en-US" sz="2400" b="1" dirty="0">
                <a:solidFill>
                  <a:srgbClr val="002060"/>
                </a:solidFill>
              </a:rPr>
              <a:t>Objectives </a:t>
            </a:r>
          </a:p>
          <a:p>
            <a:pPr marL="457200" indent="-457200">
              <a:buFont typeface="+mj-lt"/>
              <a:buAutoNum type="arabicPeriod"/>
            </a:pPr>
            <a:r>
              <a:rPr lang="en-US" sz="2400" b="1" dirty="0">
                <a:solidFill>
                  <a:srgbClr val="002060"/>
                </a:solidFill>
              </a:rPr>
              <a:t>Strategies</a:t>
            </a:r>
          </a:p>
          <a:p>
            <a:pPr marL="457200" indent="-457200">
              <a:buFont typeface="+mj-lt"/>
              <a:buAutoNum type="arabicPeriod"/>
            </a:pPr>
            <a:r>
              <a:rPr lang="en-US" sz="2400" b="1" dirty="0">
                <a:solidFill>
                  <a:srgbClr val="002060"/>
                </a:solidFill>
              </a:rPr>
              <a:t>Mission </a:t>
            </a:r>
          </a:p>
          <a:p>
            <a:pPr marL="457200" indent="-457200">
              <a:buFont typeface="+mj-lt"/>
              <a:buAutoNum type="arabicPeriod"/>
            </a:pPr>
            <a:r>
              <a:rPr lang="en-US" sz="2400" b="1" dirty="0">
                <a:solidFill>
                  <a:srgbClr val="002060"/>
                </a:solidFill>
              </a:rPr>
              <a:t>Policies</a:t>
            </a:r>
          </a:p>
          <a:p>
            <a:pPr marL="457200" indent="-457200">
              <a:buFont typeface="+mj-lt"/>
              <a:buAutoNum type="arabicPeriod"/>
            </a:pPr>
            <a:r>
              <a:rPr lang="en-US" sz="2400" b="1" dirty="0">
                <a:solidFill>
                  <a:srgbClr val="002060"/>
                </a:solidFill>
              </a:rPr>
              <a:t>Work plan</a:t>
            </a:r>
          </a:p>
        </p:txBody>
      </p:sp>
    </p:spTree>
    <p:extLst>
      <p:ext uri="{BB962C8B-B14F-4D97-AF65-F5344CB8AC3E}">
        <p14:creationId xmlns:p14="http://schemas.microsoft.com/office/powerpoint/2010/main" val="39090494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823865"/>
          </a:xfrm>
        </p:spPr>
        <p:txBody>
          <a:bodyPr/>
          <a:lstStyle/>
          <a:p>
            <a:r>
              <a:rPr lang="en-US" b="1" dirty="0" smtClean="0"/>
              <a:t>CONCEPT OF NATURAL ENVIRONMENT</a:t>
            </a:r>
            <a:endParaRPr lang="en-US" b="1" dirty="0"/>
          </a:p>
        </p:txBody>
      </p:sp>
      <p:sp>
        <p:nvSpPr>
          <p:cNvPr id="3" name="Content Placeholder 2"/>
          <p:cNvSpPr>
            <a:spLocks noGrp="1"/>
          </p:cNvSpPr>
          <p:nvPr>
            <p:ph idx="1"/>
          </p:nvPr>
        </p:nvSpPr>
        <p:spPr>
          <a:xfrm>
            <a:off x="0" y="823865"/>
            <a:ext cx="7460055" cy="5821379"/>
          </a:xfrm>
        </p:spPr>
        <p:txBody>
          <a:bodyPr/>
          <a:lstStyle/>
          <a:p>
            <a:pPr algn="just"/>
            <a:r>
              <a:rPr lang="en-US" sz="2400" dirty="0" smtClean="0"/>
              <a:t>Natural environment refers to the non-human made surroundings and conditions in which all living and non-living things exist on earth. </a:t>
            </a:r>
          </a:p>
          <a:p>
            <a:pPr algn="just"/>
            <a:r>
              <a:rPr lang="en-US" sz="2400" dirty="0" smtClean="0"/>
              <a:t>In other words, all living organisms and the non-living things together with their surroundings constitute the natural environment. </a:t>
            </a:r>
          </a:p>
          <a:p>
            <a:pPr algn="just"/>
            <a:r>
              <a:rPr lang="en-US" sz="2400" dirty="0" smtClean="0"/>
              <a:t>Natural environment is the foundation of origin, survival and functioning of human beings and other animals at the universe. </a:t>
            </a: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77251" y="1253666"/>
            <a:ext cx="4259459" cy="3952076"/>
          </a:xfrm>
          <a:prstGeom prst="rect">
            <a:avLst/>
          </a:prstGeom>
        </p:spPr>
      </p:pic>
    </p:spTree>
    <p:extLst>
      <p:ext uri="{BB962C8B-B14F-4D97-AF65-F5344CB8AC3E}">
        <p14:creationId xmlns:p14="http://schemas.microsoft.com/office/powerpoint/2010/main" val="21588770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762" y="1"/>
            <a:ext cx="10515600" cy="878186"/>
          </a:xfrm>
        </p:spPr>
        <p:txBody>
          <a:bodyPr/>
          <a:lstStyle/>
          <a:p>
            <a:r>
              <a:rPr lang="en-US" b="1" dirty="0" smtClean="0"/>
              <a:t>CONCEPT OF TECHNOLOGICAL ENVIRONMENT</a:t>
            </a:r>
            <a:endParaRPr lang="en-US" b="1" dirty="0"/>
          </a:p>
        </p:txBody>
      </p:sp>
      <p:sp>
        <p:nvSpPr>
          <p:cNvPr id="3" name="Content Placeholder 2"/>
          <p:cNvSpPr>
            <a:spLocks noGrp="1"/>
          </p:cNvSpPr>
          <p:nvPr>
            <p:ph idx="1"/>
          </p:nvPr>
        </p:nvSpPr>
        <p:spPr>
          <a:xfrm>
            <a:off x="256515" y="746155"/>
            <a:ext cx="10844463" cy="5645591"/>
          </a:xfrm>
        </p:spPr>
        <p:txBody>
          <a:bodyPr/>
          <a:lstStyle/>
          <a:p>
            <a:pPr algn="just"/>
            <a:r>
              <a:rPr lang="en-US" sz="2400" dirty="0" smtClean="0"/>
              <a:t>Technology is the method or process of converting inputs into outputs. Technology provides the resources with which people work and also affects the tasks that they perform. </a:t>
            </a:r>
          </a:p>
          <a:p>
            <a:pPr algn="just"/>
            <a:r>
              <a:rPr lang="en-US" sz="2400" dirty="0" smtClean="0"/>
              <a:t>Technology is ever changing and is growing rapidly in society and it has crucial impact on the success and prosperity of business organizations. </a:t>
            </a:r>
            <a:endParaRPr lang="en-US" sz="2400" dirty="0"/>
          </a:p>
          <a:p>
            <a:pPr algn="just"/>
            <a:r>
              <a:rPr lang="en-US" sz="2400" dirty="0" smtClean="0"/>
              <a:t>It focuses on machines and equipment , transmission of information, new techniques and processes, research and development necessary to transform resources into finished goods and services.</a:t>
            </a:r>
          </a:p>
          <a:p>
            <a:pPr algn="just"/>
            <a:r>
              <a:rPr lang="en-US" sz="2400" dirty="0" smtClean="0"/>
              <a:t>A manager must have knowledge about technological changes in their own area of business and for this they need to maintain a close touch with such technological changes.</a:t>
            </a:r>
            <a:endParaRPr lang="en-US" sz="2400" dirty="0"/>
          </a:p>
        </p:txBody>
      </p:sp>
    </p:spTree>
    <p:extLst>
      <p:ext uri="{BB962C8B-B14F-4D97-AF65-F5344CB8AC3E}">
        <p14:creationId xmlns:p14="http://schemas.microsoft.com/office/powerpoint/2010/main" val="166533836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87" y="0"/>
            <a:ext cx="9980613" cy="1096963"/>
          </a:xfrm>
        </p:spPr>
        <p:txBody>
          <a:bodyPr/>
          <a:lstStyle/>
          <a:p>
            <a:r>
              <a:rPr lang="en-US" b="1" dirty="0"/>
              <a:t>NATURAL ENVIRONMENT ISSUES </a:t>
            </a:r>
          </a:p>
        </p:txBody>
      </p:sp>
      <p:sp>
        <p:nvSpPr>
          <p:cNvPr id="3" name="Content Placeholder 2"/>
          <p:cNvSpPr>
            <a:spLocks noGrp="1"/>
          </p:cNvSpPr>
          <p:nvPr>
            <p:ph idx="1"/>
          </p:nvPr>
        </p:nvSpPr>
        <p:spPr>
          <a:xfrm>
            <a:off x="0" y="825517"/>
            <a:ext cx="9982200" cy="4572000"/>
          </a:xfrm>
        </p:spPr>
        <p:txBody>
          <a:bodyPr/>
          <a:lstStyle/>
          <a:p>
            <a:r>
              <a:rPr lang="en-US" sz="2400" dirty="0" smtClean="0"/>
              <a:t>The following are the common environmental issues and problems :</a:t>
            </a:r>
            <a:endParaRPr lang="en-US" sz="2400" dirty="0"/>
          </a:p>
        </p:txBody>
      </p:sp>
      <p:grpSp>
        <p:nvGrpSpPr>
          <p:cNvPr id="4" name="Group 2"/>
          <p:cNvGrpSpPr>
            <a:grpSpLocks/>
          </p:cNvGrpSpPr>
          <p:nvPr/>
        </p:nvGrpSpPr>
        <p:grpSpPr bwMode="auto">
          <a:xfrm>
            <a:off x="1433342" y="2537661"/>
            <a:ext cx="5206475" cy="3187159"/>
            <a:chOff x="4765" y="7757"/>
            <a:chExt cx="4302" cy="1637"/>
          </a:xfrm>
        </p:grpSpPr>
        <p:sp>
          <p:nvSpPr>
            <p:cNvPr id="5" name="AutoShape 4"/>
            <p:cNvSpPr>
              <a:spLocks noChangeArrowheads="1"/>
            </p:cNvSpPr>
            <p:nvPr/>
          </p:nvSpPr>
          <p:spPr bwMode="auto">
            <a:xfrm>
              <a:off x="4771" y="7757"/>
              <a:ext cx="4296" cy="31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Climate Change</a:t>
              </a:r>
              <a:endParaRPr lang="en-US" sz="2400" dirty="0">
                <a:solidFill>
                  <a:srgbClr val="FF0000"/>
                </a:solidFill>
                <a:latin typeface="Book Antiqua" pitchFamily="18" charset="0"/>
              </a:endParaRPr>
            </a:p>
          </p:txBody>
        </p:sp>
        <p:sp>
          <p:nvSpPr>
            <p:cNvPr id="6" name="AutoShape 6"/>
            <p:cNvSpPr>
              <a:spLocks noChangeArrowheads="1"/>
            </p:cNvSpPr>
            <p:nvPr/>
          </p:nvSpPr>
          <p:spPr bwMode="auto">
            <a:xfrm>
              <a:off x="4771" y="8095"/>
              <a:ext cx="4296" cy="31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Deforestation</a:t>
              </a:r>
              <a:endParaRPr lang="en-US" sz="2400" dirty="0">
                <a:solidFill>
                  <a:srgbClr val="FF0000"/>
                </a:solidFill>
                <a:latin typeface="Book Antiqua" pitchFamily="18" charset="0"/>
              </a:endParaRPr>
            </a:p>
          </p:txBody>
        </p:sp>
        <p:sp>
          <p:nvSpPr>
            <p:cNvPr id="7" name="AutoShape 8"/>
            <p:cNvSpPr>
              <a:spLocks noChangeArrowheads="1"/>
            </p:cNvSpPr>
            <p:nvPr/>
          </p:nvSpPr>
          <p:spPr bwMode="auto">
            <a:xfrm>
              <a:off x="4771" y="8422"/>
              <a:ext cx="4296" cy="31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Species Extinction</a:t>
              </a:r>
              <a:endParaRPr lang="en-US" sz="2400" dirty="0">
                <a:solidFill>
                  <a:srgbClr val="FF0000"/>
                </a:solidFill>
                <a:latin typeface="Book Antiqua" pitchFamily="18" charset="0"/>
              </a:endParaRPr>
            </a:p>
          </p:txBody>
        </p:sp>
        <p:sp>
          <p:nvSpPr>
            <p:cNvPr id="8" name="AutoShape 10"/>
            <p:cNvSpPr>
              <a:spLocks noChangeArrowheads="1"/>
            </p:cNvSpPr>
            <p:nvPr/>
          </p:nvSpPr>
          <p:spPr bwMode="auto">
            <a:xfrm>
              <a:off x="4765" y="8757"/>
              <a:ext cx="4296" cy="31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Soil Degradation</a:t>
              </a:r>
              <a:endParaRPr lang="en-US" sz="2400" dirty="0">
                <a:solidFill>
                  <a:srgbClr val="FF0000"/>
                </a:solidFill>
                <a:latin typeface="Book Antiqua" pitchFamily="18" charset="0"/>
              </a:endParaRPr>
            </a:p>
          </p:txBody>
        </p:sp>
        <p:sp>
          <p:nvSpPr>
            <p:cNvPr id="9" name="AutoShape 12"/>
            <p:cNvSpPr>
              <a:spLocks noChangeArrowheads="1"/>
            </p:cNvSpPr>
            <p:nvPr/>
          </p:nvSpPr>
          <p:spPr bwMode="auto">
            <a:xfrm>
              <a:off x="4779" y="9084"/>
              <a:ext cx="4288" cy="31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Overpopulation</a:t>
              </a:r>
              <a:endParaRPr lang="en-US" sz="2400" dirty="0">
                <a:solidFill>
                  <a:srgbClr val="FF0000"/>
                </a:solidFill>
                <a:latin typeface="Book Antiqua" pitchFamily="18" charset="0"/>
              </a:endParaRPr>
            </a:p>
          </p:txBody>
        </p:sp>
      </p:grpSp>
      <p:sp>
        <p:nvSpPr>
          <p:cNvPr id="16" name="AutoShape 12"/>
          <p:cNvSpPr>
            <a:spLocks noChangeArrowheads="1"/>
          </p:cNvSpPr>
          <p:nvPr/>
        </p:nvSpPr>
        <p:spPr bwMode="auto">
          <a:xfrm>
            <a:off x="6920068" y="2498483"/>
            <a:ext cx="5139946" cy="603555"/>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Air Pollution </a:t>
            </a:r>
            <a:endParaRPr lang="en-US" sz="2400" dirty="0">
              <a:solidFill>
                <a:srgbClr val="FF0000"/>
              </a:solidFill>
              <a:latin typeface="Book Antiqua" pitchFamily="18" charset="0"/>
            </a:endParaRPr>
          </a:p>
        </p:txBody>
      </p:sp>
      <p:sp>
        <p:nvSpPr>
          <p:cNvPr id="17" name="AutoShape 12"/>
          <p:cNvSpPr>
            <a:spLocks noChangeArrowheads="1"/>
          </p:cNvSpPr>
          <p:nvPr/>
        </p:nvSpPr>
        <p:spPr bwMode="auto">
          <a:xfrm>
            <a:off x="6931499" y="3160583"/>
            <a:ext cx="5139946" cy="603555"/>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Water Pollution and Shortage</a:t>
            </a:r>
            <a:endParaRPr lang="en-US" sz="2400" dirty="0">
              <a:solidFill>
                <a:srgbClr val="FF0000"/>
              </a:solidFill>
              <a:latin typeface="Book Antiqua" pitchFamily="18" charset="0"/>
            </a:endParaRPr>
          </a:p>
        </p:txBody>
      </p:sp>
      <p:sp>
        <p:nvSpPr>
          <p:cNvPr id="18" name="AutoShape 12"/>
          <p:cNvSpPr>
            <a:spLocks noChangeArrowheads="1"/>
          </p:cNvSpPr>
          <p:nvPr/>
        </p:nvSpPr>
        <p:spPr bwMode="auto">
          <a:xfrm>
            <a:off x="6906232" y="3739379"/>
            <a:ext cx="5167618" cy="603555"/>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Natural Resource Use</a:t>
            </a:r>
            <a:endParaRPr lang="en-US" sz="2400" dirty="0">
              <a:solidFill>
                <a:srgbClr val="FF0000"/>
              </a:solidFill>
              <a:latin typeface="Book Antiqua" pitchFamily="18" charset="0"/>
            </a:endParaRPr>
          </a:p>
        </p:txBody>
      </p:sp>
      <p:sp>
        <p:nvSpPr>
          <p:cNvPr id="19" name="Oval 18"/>
          <p:cNvSpPr/>
          <p:nvPr/>
        </p:nvSpPr>
        <p:spPr>
          <a:xfrm>
            <a:off x="812328" y="2578117"/>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01</a:t>
            </a:r>
            <a:endParaRPr lang="en-US" dirty="0"/>
          </a:p>
        </p:txBody>
      </p:sp>
      <p:sp>
        <p:nvSpPr>
          <p:cNvPr id="20" name="Oval 19"/>
          <p:cNvSpPr/>
          <p:nvPr/>
        </p:nvSpPr>
        <p:spPr>
          <a:xfrm>
            <a:off x="779301" y="3204049"/>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02</a:t>
            </a:r>
            <a:endParaRPr lang="en-US" dirty="0"/>
          </a:p>
        </p:txBody>
      </p:sp>
      <p:sp>
        <p:nvSpPr>
          <p:cNvPr id="21" name="Oval 20"/>
          <p:cNvSpPr/>
          <p:nvPr/>
        </p:nvSpPr>
        <p:spPr>
          <a:xfrm>
            <a:off x="807701" y="3796843"/>
            <a:ext cx="625641" cy="54482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03</a:t>
            </a:r>
            <a:endParaRPr lang="en-US" dirty="0"/>
          </a:p>
        </p:txBody>
      </p:sp>
      <p:sp>
        <p:nvSpPr>
          <p:cNvPr id="22" name="Oval 21"/>
          <p:cNvSpPr/>
          <p:nvPr/>
        </p:nvSpPr>
        <p:spPr>
          <a:xfrm>
            <a:off x="807701" y="4427669"/>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04</a:t>
            </a:r>
            <a:endParaRPr lang="en-US" dirty="0"/>
          </a:p>
        </p:txBody>
      </p:sp>
      <p:sp>
        <p:nvSpPr>
          <p:cNvPr id="23" name="Oval 22"/>
          <p:cNvSpPr/>
          <p:nvPr/>
        </p:nvSpPr>
        <p:spPr>
          <a:xfrm>
            <a:off x="807701" y="5118823"/>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05</a:t>
            </a:r>
            <a:endParaRPr lang="en-US" dirty="0"/>
          </a:p>
        </p:txBody>
      </p:sp>
      <p:sp>
        <p:nvSpPr>
          <p:cNvPr id="24" name="Oval 23"/>
          <p:cNvSpPr/>
          <p:nvPr/>
        </p:nvSpPr>
        <p:spPr>
          <a:xfrm>
            <a:off x="6908611" y="2480513"/>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06</a:t>
            </a:r>
            <a:endParaRPr lang="en-US" dirty="0"/>
          </a:p>
        </p:txBody>
      </p:sp>
      <p:sp>
        <p:nvSpPr>
          <p:cNvPr id="25" name="Oval 24"/>
          <p:cNvSpPr/>
          <p:nvPr/>
        </p:nvSpPr>
        <p:spPr>
          <a:xfrm>
            <a:off x="6891668" y="3152868"/>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07</a:t>
            </a:r>
            <a:endParaRPr lang="en-US" dirty="0"/>
          </a:p>
        </p:txBody>
      </p:sp>
      <p:sp>
        <p:nvSpPr>
          <p:cNvPr id="26" name="Oval 25"/>
          <p:cNvSpPr/>
          <p:nvPr/>
        </p:nvSpPr>
        <p:spPr>
          <a:xfrm>
            <a:off x="6837298" y="3829558"/>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08</a:t>
            </a:r>
            <a:endParaRPr lang="en-US" dirty="0"/>
          </a:p>
        </p:txBody>
      </p:sp>
      <p:sp>
        <p:nvSpPr>
          <p:cNvPr id="27" name="AutoShape 12"/>
          <p:cNvSpPr>
            <a:spLocks noChangeArrowheads="1"/>
          </p:cNvSpPr>
          <p:nvPr/>
        </p:nvSpPr>
        <p:spPr bwMode="auto">
          <a:xfrm>
            <a:off x="6938254" y="4445639"/>
            <a:ext cx="5103573" cy="603555"/>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lvl="1" algn="ctr">
              <a:spcAft>
                <a:spcPts val="1000"/>
              </a:spcAft>
              <a:defRPr/>
            </a:pPr>
            <a:r>
              <a:rPr lang="en-US" sz="2400" dirty="0" smtClean="0">
                <a:solidFill>
                  <a:srgbClr val="FF0000"/>
                </a:solidFill>
                <a:latin typeface="Book Antiqua" pitchFamily="18" charset="0"/>
              </a:rPr>
              <a:t>Lowered Biodiversity</a:t>
            </a:r>
            <a:endParaRPr lang="en-US" sz="2400" dirty="0">
              <a:solidFill>
                <a:srgbClr val="FF0000"/>
              </a:solidFill>
              <a:latin typeface="Book Antiqua" pitchFamily="18" charset="0"/>
            </a:endParaRPr>
          </a:p>
        </p:txBody>
      </p:sp>
      <p:sp>
        <p:nvSpPr>
          <p:cNvPr id="28" name="AutoShape 12"/>
          <p:cNvSpPr>
            <a:spLocks noChangeArrowheads="1"/>
          </p:cNvSpPr>
          <p:nvPr/>
        </p:nvSpPr>
        <p:spPr bwMode="auto">
          <a:xfrm>
            <a:off x="6840884" y="5088167"/>
            <a:ext cx="5103573" cy="603555"/>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Ozone </a:t>
            </a:r>
            <a:r>
              <a:rPr lang="en-US" sz="2400" smtClean="0">
                <a:solidFill>
                  <a:srgbClr val="FF0000"/>
                </a:solidFill>
                <a:latin typeface="Book Antiqua" pitchFamily="18" charset="0"/>
              </a:rPr>
              <a:t>Layer Depletion</a:t>
            </a:r>
            <a:endParaRPr lang="en-US" sz="2400" dirty="0">
              <a:solidFill>
                <a:srgbClr val="FF0000"/>
              </a:solidFill>
              <a:latin typeface="Book Antiqua" pitchFamily="18" charset="0"/>
            </a:endParaRPr>
          </a:p>
        </p:txBody>
      </p:sp>
      <p:sp>
        <p:nvSpPr>
          <p:cNvPr id="29" name="Oval 28"/>
          <p:cNvSpPr/>
          <p:nvPr/>
        </p:nvSpPr>
        <p:spPr>
          <a:xfrm>
            <a:off x="6837299" y="4446121"/>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09</a:t>
            </a:r>
            <a:endParaRPr lang="en-US" dirty="0"/>
          </a:p>
        </p:txBody>
      </p:sp>
      <p:sp>
        <p:nvSpPr>
          <p:cNvPr id="30" name="Oval 29"/>
          <p:cNvSpPr/>
          <p:nvPr/>
        </p:nvSpPr>
        <p:spPr>
          <a:xfrm>
            <a:off x="6812484" y="5118823"/>
            <a:ext cx="625641" cy="533400"/>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smtClean="0"/>
              <a:t>10</a:t>
            </a:r>
            <a:endParaRPr lang="en-US" dirty="0"/>
          </a:p>
        </p:txBody>
      </p:sp>
    </p:spTree>
    <p:extLst>
      <p:ext uri="{BB962C8B-B14F-4D97-AF65-F5344CB8AC3E}">
        <p14:creationId xmlns:p14="http://schemas.microsoft.com/office/powerpoint/2010/main" val="206241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b="1" dirty="0"/>
              <a:t>ENERGY SITUATION IN NEPAL</a:t>
            </a:r>
            <a:endParaRPr lang="en-US" dirty="0"/>
          </a:p>
        </p:txBody>
      </p:sp>
      <p:sp>
        <p:nvSpPr>
          <p:cNvPr id="3" name="Content Placeholder 2"/>
          <p:cNvSpPr>
            <a:spLocks noGrp="1"/>
          </p:cNvSpPr>
          <p:nvPr>
            <p:ph idx="1"/>
          </p:nvPr>
        </p:nvSpPr>
        <p:spPr>
          <a:xfrm>
            <a:off x="70750" y="739195"/>
            <a:ext cx="11472417" cy="5942262"/>
          </a:xfrm>
        </p:spPr>
        <p:txBody>
          <a:bodyPr>
            <a:normAutofit/>
          </a:bodyPr>
          <a:lstStyle/>
          <a:p>
            <a:pPr algn="just"/>
            <a:r>
              <a:rPr lang="en-US" sz="2400" dirty="0" smtClean="0"/>
              <a:t>Nepal’s economic and social development is being hampered by its inadequate energy supply. Broadly, the sources of energy in Nepal are </a:t>
            </a:r>
            <a:r>
              <a:rPr lang="en-US" sz="2400" b="1" dirty="0">
                <a:solidFill>
                  <a:srgbClr val="002060"/>
                </a:solidFill>
              </a:rPr>
              <a:t>traditional, commercial and new renewal. </a:t>
            </a:r>
          </a:p>
          <a:p>
            <a:pPr algn="just"/>
            <a:r>
              <a:rPr lang="en-US" sz="2400" dirty="0" smtClean="0"/>
              <a:t>Traditional sources of energy involve biomass which comprises wood, agriculture residues and animal dung. Commercial sources of energy involve petroleum product, coal and grid electricity. New renewal sources of energy includes solar power, coal, biogas, off-grid micro and mini power.  </a:t>
            </a:r>
          </a:p>
          <a:p>
            <a:pPr algn="just"/>
            <a:endParaRPr lang="en-US" sz="2400" dirty="0" smtClean="0"/>
          </a:p>
          <a:p>
            <a:pPr marL="0" indent="0" algn="just">
              <a:buNone/>
            </a:pPr>
            <a:r>
              <a:rPr lang="en-US" sz="2400" b="1" dirty="0" smtClean="0"/>
              <a:t>STATUS OF ENERGY CONSUMPTION </a:t>
            </a:r>
          </a:p>
          <a:p>
            <a:pPr algn="just"/>
            <a:r>
              <a:rPr lang="en-US" sz="2400" dirty="0" smtClean="0"/>
              <a:t>Until the first eight months of fiscal year 2019/20, the ratio of traditional, commercial and renewable energy consumption to total energy consumption has been 68.7%, 28.1% and 3.2% respectively. </a:t>
            </a:r>
          </a:p>
          <a:p>
            <a:pPr marL="0" indent="0">
              <a:buNone/>
            </a:pPr>
            <a:endParaRPr lang="en-US" sz="2400" dirty="0"/>
          </a:p>
        </p:txBody>
      </p:sp>
    </p:spTree>
    <p:extLst>
      <p:ext uri="{BB962C8B-B14F-4D97-AF65-F5344CB8AC3E}">
        <p14:creationId xmlns:p14="http://schemas.microsoft.com/office/powerpoint/2010/main" val="27608466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96705"/>
          </a:xfrm>
        </p:spPr>
        <p:txBody>
          <a:bodyPr/>
          <a:lstStyle/>
          <a:p>
            <a:r>
              <a:rPr lang="en-US" b="1" dirty="0" smtClean="0"/>
              <a:t>CONTD…</a:t>
            </a:r>
            <a:endParaRPr lang="en-US" b="1" dirty="0"/>
          </a:p>
        </p:txBody>
      </p:sp>
      <p:sp>
        <p:nvSpPr>
          <p:cNvPr id="3" name="Content Placeholder 2"/>
          <p:cNvSpPr>
            <a:spLocks noGrp="1"/>
          </p:cNvSpPr>
          <p:nvPr>
            <p:ph idx="1"/>
          </p:nvPr>
        </p:nvSpPr>
        <p:spPr>
          <a:xfrm>
            <a:off x="-1" y="709307"/>
            <a:ext cx="12004895" cy="6017418"/>
          </a:xfrm>
        </p:spPr>
        <p:txBody>
          <a:bodyPr>
            <a:normAutofit/>
          </a:bodyPr>
          <a:lstStyle/>
          <a:p>
            <a:pPr marL="0" indent="0" algn="just">
              <a:spcBef>
                <a:spcPts val="1200"/>
              </a:spcBef>
              <a:buNone/>
            </a:pPr>
            <a:r>
              <a:rPr lang="en-US" sz="2400" b="1" dirty="0" smtClean="0"/>
              <a:t>SITUATION OF COMMERCIAL SOURCE OF ENERGY IN NEPAL </a:t>
            </a:r>
          </a:p>
          <a:p>
            <a:pPr marL="0" indent="0" algn="just">
              <a:spcBef>
                <a:spcPts val="1200"/>
              </a:spcBef>
              <a:buNone/>
            </a:pPr>
            <a:r>
              <a:rPr lang="en-US" sz="2400" dirty="0" smtClean="0"/>
              <a:t>The main commercial source of energy in Nepal involves hydroelectricity , petroleum products and coal. </a:t>
            </a:r>
          </a:p>
          <a:p>
            <a:pPr algn="just">
              <a:spcBef>
                <a:spcPts val="1200"/>
              </a:spcBef>
            </a:pPr>
            <a:r>
              <a:rPr lang="en-US" sz="2400" b="1" dirty="0" smtClean="0">
                <a:solidFill>
                  <a:srgbClr val="002060"/>
                </a:solidFill>
              </a:rPr>
              <a:t>Hydroelectricity :</a:t>
            </a:r>
            <a:r>
              <a:rPr lang="en-US" sz="2400" dirty="0" smtClean="0"/>
              <a:t> In the current fiscal year 2019/20, the import of electricity has decreased by almost half to 1,468.77 gigawatt hours. The demand and supply of electricity has been balanced in the current fiscal year.</a:t>
            </a:r>
          </a:p>
          <a:p>
            <a:pPr algn="just">
              <a:spcBef>
                <a:spcPts val="1200"/>
              </a:spcBef>
            </a:pPr>
            <a:r>
              <a:rPr lang="en-US" sz="2400" b="1" dirty="0">
                <a:solidFill>
                  <a:srgbClr val="002060"/>
                </a:solidFill>
              </a:rPr>
              <a:t>Petroleum Products </a:t>
            </a:r>
            <a:r>
              <a:rPr lang="en-US" sz="2400" dirty="0" smtClean="0"/>
              <a:t>: Petroleum is the second largest energy fuel in Nepal after firewood and accounts for 8% of primary energy consumption in Nepal. Of the total imports of petroleum products, in fiscal year 2018/19, 58.0% was diesel, 19.0 per cent petrol and 15.0 per cent LPG.</a:t>
            </a:r>
          </a:p>
          <a:p>
            <a:pPr algn="just">
              <a:spcBef>
                <a:spcPts val="1200"/>
              </a:spcBef>
            </a:pPr>
            <a:r>
              <a:rPr lang="en-US" sz="2400" b="1" dirty="0">
                <a:solidFill>
                  <a:srgbClr val="002060"/>
                </a:solidFill>
              </a:rPr>
              <a:t>Coal </a:t>
            </a:r>
            <a:r>
              <a:rPr lang="en-US" sz="2400" dirty="0" smtClean="0"/>
              <a:t>: Coal accounts for 2% of the total energy consumption and its almost exclusively consumed by the industrial sector, primarily for heating and boiling processes in brick, lime and cement production.</a:t>
            </a:r>
            <a:endParaRPr lang="en-US" sz="2400" dirty="0"/>
          </a:p>
        </p:txBody>
      </p:sp>
    </p:spTree>
    <p:extLst>
      <p:ext uri="{BB962C8B-B14F-4D97-AF65-F5344CB8AC3E}">
        <p14:creationId xmlns:p14="http://schemas.microsoft.com/office/powerpoint/2010/main" val="56079670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0" y="-21628"/>
            <a:ext cx="10257576" cy="1320800"/>
          </a:xfrm>
        </p:spPr>
        <p:txBody>
          <a:bodyPr/>
          <a:lstStyle/>
          <a:p>
            <a:r>
              <a:rPr lang="en-US" sz="3600" b="1" dirty="0" smtClean="0"/>
              <a:t>ENVIRONMENT MANAGEMENT ISSUES IN NEPAL</a:t>
            </a:r>
            <a:endParaRPr lang="en-US" altLang="en-US" sz="3600" b="1" dirty="0" smtClean="0"/>
          </a:p>
        </p:txBody>
      </p:sp>
      <p:grpSp>
        <p:nvGrpSpPr>
          <p:cNvPr id="3" name="Group 1"/>
          <p:cNvGrpSpPr>
            <a:grpSpLocks/>
          </p:cNvGrpSpPr>
          <p:nvPr/>
        </p:nvGrpSpPr>
        <p:grpSpPr bwMode="auto">
          <a:xfrm>
            <a:off x="503290" y="1832062"/>
            <a:ext cx="11093100" cy="4803600"/>
            <a:chOff x="2085" y="3092"/>
            <a:chExt cx="7858" cy="1757"/>
          </a:xfrm>
          <a:solidFill>
            <a:schemeClr val="accent5">
              <a:lumMod val="60000"/>
              <a:lumOff val="40000"/>
            </a:schemeClr>
          </a:solidFill>
        </p:grpSpPr>
        <p:sp>
          <p:nvSpPr>
            <p:cNvPr id="16386" name="AutoShape 2"/>
            <p:cNvSpPr>
              <a:spLocks noChangeArrowheads="1"/>
            </p:cNvSpPr>
            <p:nvPr/>
          </p:nvSpPr>
          <p:spPr bwMode="auto">
            <a:xfrm>
              <a:off x="2085" y="3109"/>
              <a:ext cx="2677" cy="310"/>
            </a:xfrm>
            <a:prstGeom prst="roundRect">
              <a:avLst>
                <a:gd name="adj" fmla="val 16667"/>
              </a:avLst>
            </a:prstGeom>
            <a:grp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Protecting Biodiversity</a:t>
              </a:r>
              <a:endParaRPr lang="en-US" sz="2400" b="1" dirty="0">
                <a:solidFill>
                  <a:srgbClr val="002060"/>
                </a:solidFill>
              </a:endParaRPr>
            </a:p>
          </p:txBody>
        </p:sp>
        <p:sp>
          <p:nvSpPr>
            <p:cNvPr id="16387" name="AutoShape 3"/>
            <p:cNvSpPr>
              <a:spLocks noChangeArrowheads="1"/>
            </p:cNvSpPr>
            <p:nvPr/>
          </p:nvSpPr>
          <p:spPr bwMode="auto">
            <a:xfrm>
              <a:off x="7218" y="3125"/>
              <a:ext cx="2677" cy="310"/>
            </a:xfrm>
            <a:prstGeom prst="roundRect">
              <a:avLst>
                <a:gd name="adj" fmla="val 16667"/>
              </a:avLst>
            </a:prstGeom>
            <a:grp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Waste Management</a:t>
              </a:r>
              <a:endParaRPr lang="en-US" sz="2400" b="1" dirty="0">
                <a:solidFill>
                  <a:srgbClr val="002060"/>
                </a:solidFill>
              </a:endParaRPr>
            </a:p>
          </p:txBody>
        </p:sp>
        <p:sp>
          <p:nvSpPr>
            <p:cNvPr id="16388" name="AutoShape 4"/>
            <p:cNvSpPr>
              <a:spLocks noChangeArrowheads="1"/>
            </p:cNvSpPr>
            <p:nvPr/>
          </p:nvSpPr>
          <p:spPr bwMode="auto">
            <a:xfrm>
              <a:off x="2101" y="3480"/>
              <a:ext cx="2677" cy="310"/>
            </a:xfrm>
            <a:prstGeom prst="roundRect">
              <a:avLst>
                <a:gd name="adj" fmla="val 16667"/>
              </a:avLst>
            </a:prstGeom>
            <a:grp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Climate Change</a:t>
              </a:r>
              <a:endParaRPr lang="en-US" sz="2400" b="1" dirty="0">
                <a:solidFill>
                  <a:srgbClr val="002060"/>
                </a:solidFill>
              </a:endParaRPr>
            </a:p>
          </p:txBody>
        </p:sp>
        <p:sp>
          <p:nvSpPr>
            <p:cNvPr id="16389" name="AutoShape 5"/>
            <p:cNvSpPr>
              <a:spLocks noChangeArrowheads="1"/>
            </p:cNvSpPr>
            <p:nvPr/>
          </p:nvSpPr>
          <p:spPr bwMode="auto">
            <a:xfrm>
              <a:off x="7261" y="3484"/>
              <a:ext cx="2677" cy="310"/>
            </a:xfrm>
            <a:prstGeom prst="roundRect">
              <a:avLst>
                <a:gd name="adj" fmla="val 16667"/>
              </a:avLst>
            </a:prstGeom>
            <a:grp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Sustainable Development</a:t>
              </a:r>
              <a:endParaRPr lang="en-US" sz="2400" b="1" dirty="0">
                <a:solidFill>
                  <a:srgbClr val="002060"/>
                </a:solidFill>
              </a:endParaRPr>
            </a:p>
          </p:txBody>
        </p:sp>
        <p:sp>
          <p:nvSpPr>
            <p:cNvPr id="16390" name="AutoShape 6"/>
            <p:cNvSpPr>
              <a:spLocks noChangeArrowheads="1"/>
            </p:cNvSpPr>
            <p:nvPr/>
          </p:nvSpPr>
          <p:spPr bwMode="auto">
            <a:xfrm>
              <a:off x="2085" y="3852"/>
              <a:ext cx="2677" cy="310"/>
            </a:xfrm>
            <a:prstGeom prst="roundRect">
              <a:avLst>
                <a:gd name="adj" fmla="val 16667"/>
              </a:avLst>
            </a:prstGeom>
            <a:grp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Air and Water Pollution</a:t>
              </a:r>
              <a:endParaRPr lang="en-US" sz="2400" b="1" dirty="0">
                <a:solidFill>
                  <a:srgbClr val="002060"/>
                </a:solidFill>
              </a:endParaRPr>
            </a:p>
          </p:txBody>
        </p:sp>
        <p:sp>
          <p:nvSpPr>
            <p:cNvPr id="16391" name="AutoShape 7"/>
            <p:cNvSpPr>
              <a:spLocks noChangeArrowheads="1"/>
            </p:cNvSpPr>
            <p:nvPr/>
          </p:nvSpPr>
          <p:spPr bwMode="auto">
            <a:xfrm>
              <a:off x="7266" y="3856"/>
              <a:ext cx="2677" cy="310"/>
            </a:xfrm>
            <a:prstGeom prst="roundRect">
              <a:avLst>
                <a:gd name="adj" fmla="val 16667"/>
              </a:avLst>
            </a:prstGeom>
            <a:grp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Overpopulation</a:t>
              </a:r>
              <a:endParaRPr lang="en-US" sz="2400" b="1" dirty="0">
                <a:solidFill>
                  <a:srgbClr val="002060"/>
                </a:solidFill>
              </a:endParaRPr>
            </a:p>
          </p:txBody>
        </p:sp>
        <p:grpSp>
          <p:nvGrpSpPr>
            <p:cNvPr id="4" name="Group 12"/>
            <p:cNvGrpSpPr>
              <a:grpSpLocks/>
            </p:cNvGrpSpPr>
            <p:nvPr/>
          </p:nvGrpSpPr>
          <p:grpSpPr bwMode="auto">
            <a:xfrm>
              <a:off x="4744" y="3092"/>
              <a:ext cx="405" cy="1756"/>
              <a:chOff x="4867" y="5724"/>
              <a:chExt cx="405" cy="1900"/>
            </a:xfrm>
            <a:grpFill/>
          </p:grpSpPr>
          <p:sp>
            <p:nvSpPr>
              <p:cNvPr id="16397" name="AutoShape 13"/>
              <p:cNvSpPr>
                <a:spLocks/>
              </p:cNvSpPr>
              <p:nvPr/>
            </p:nvSpPr>
            <p:spPr bwMode="auto">
              <a:xfrm rot="10800000">
                <a:off x="4877" y="5724"/>
                <a:ext cx="395" cy="1900"/>
              </a:xfrm>
              <a:prstGeom prst="leftBrace">
                <a:avLst>
                  <a:gd name="adj1" fmla="val 33692"/>
                  <a:gd name="adj2" fmla="val 50000"/>
                </a:avLst>
              </a:prstGeom>
              <a:grpFill/>
              <a:ln>
                <a:solidFill>
                  <a:schemeClr val="bg2">
                    <a:lumMod val="75000"/>
                  </a:schemeClr>
                </a:solidFill>
                <a:headEnd type="stealth" w="med" len="me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sp>
            <p:nvSpPr>
              <p:cNvPr id="16398" name="Freeform 14"/>
              <p:cNvSpPr>
                <a:spLocks/>
              </p:cNvSpPr>
              <p:nvPr/>
            </p:nvSpPr>
            <p:spPr bwMode="auto">
              <a:xfrm>
                <a:off x="4867" y="5947"/>
                <a:ext cx="202" cy="245"/>
              </a:xfrm>
              <a:custGeom>
                <a:avLst/>
                <a:gdLst/>
                <a:ahLst/>
                <a:cxnLst>
                  <a:cxn ang="0">
                    <a:pos x="185" y="92"/>
                  </a:cxn>
                  <a:cxn ang="0">
                    <a:pos x="116" y="29"/>
                  </a:cxn>
                  <a:cxn ang="0">
                    <a:pos x="0" y="0"/>
                  </a:cxn>
                </a:cxnLst>
                <a:rect l="0" t="0" r="r" b="b"/>
                <a:pathLst>
                  <a:path w="185" h="92">
                    <a:moveTo>
                      <a:pt x="185" y="92"/>
                    </a:moveTo>
                    <a:cubicBezTo>
                      <a:pt x="166" y="68"/>
                      <a:pt x="147" y="44"/>
                      <a:pt x="116" y="29"/>
                    </a:cubicBezTo>
                    <a:cubicBezTo>
                      <a:pt x="85" y="14"/>
                      <a:pt x="42" y="7"/>
                      <a:pt x="0" y="0"/>
                    </a:cubicBezTo>
                  </a:path>
                </a:pathLst>
              </a:custGeom>
              <a:grpFill/>
              <a:ln>
                <a:solidFill>
                  <a:schemeClr val="bg2">
                    <a:lumMod val="75000"/>
                  </a:schemeClr>
                </a:solidFill>
                <a:headEnd type="none" w="med" len="me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sp>
            <p:nvSpPr>
              <p:cNvPr id="16399" name="Freeform 15"/>
              <p:cNvSpPr>
                <a:spLocks/>
              </p:cNvSpPr>
              <p:nvPr/>
            </p:nvSpPr>
            <p:spPr bwMode="auto">
              <a:xfrm>
                <a:off x="4873" y="6900"/>
                <a:ext cx="207" cy="71"/>
              </a:xfrm>
              <a:custGeom>
                <a:avLst/>
                <a:gdLst/>
                <a:ahLst/>
                <a:cxnLst>
                  <a:cxn ang="0">
                    <a:pos x="190" y="35"/>
                  </a:cxn>
                  <a:cxn ang="0">
                    <a:pos x="127" y="47"/>
                  </a:cxn>
                  <a:cxn ang="0">
                    <a:pos x="0" y="0"/>
                  </a:cxn>
                </a:cxnLst>
                <a:rect l="0" t="0" r="r" b="b"/>
                <a:pathLst>
                  <a:path w="190" h="53">
                    <a:moveTo>
                      <a:pt x="190" y="35"/>
                    </a:moveTo>
                    <a:cubicBezTo>
                      <a:pt x="174" y="44"/>
                      <a:pt x="159" y="53"/>
                      <a:pt x="127" y="47"/>
                    </a:cubicBezTo>
                    <a:cubicBezTo>
                      <a:pt x="95" y="41"/>
                      <a:pt x="47" y="20"/>
                      <a:pt x="0" y="0"/>
                    </a:cubicBezTo>
                  </a:path>
                </a:pathLst>
              </a:custGeom>
              <a:grpFill/>
              <a:ln>
                <a:solidFill>
                  <a:schemeClr val="bg2">
                    <a:lumMod val="75000"/>
                  </a:schemeClr>
                </a:solidFill>
                <a:headEnd type="none" w="med" len="me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sp>
            <p:nvSpPr>
              <p:cNvPr id="16400" name="Line 16"/>
              <p:cNvSpPr>
                <a:spLocks noChangeShapeType="1"/>
              </p:cNvSpPr>
              <p:nvPr/>
            </p:nvSpPr>
            <p:spPr bwMode="auto">
              <a:xfrm flipH="1" flipV="1">
                <a:off x="4867" y="6313"/>
                <a:ext cx="202" cy="107"/>
              </a:xfrm>
              <a:prstGeom prst="line">
                <a:avLst/>
              </a:prstGeom>
              <a:grpFill/>
              <a:ln>
                <a:solidFill>
                  <a:schemeClr val="bg2">
                    <a:lumMod val="75000"/>
                  </a:schemeClr>
                </a:solidFill>
                <a:headEn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grpSp>
        <p:grpSp>
          <p:nvGrpSpPr>
            <p:cNvPr id="5" name="Group 17"/>
            <p:cNvGrpSpPr>
              <a:grpSpLocks/>
            </p:cNvGrpSpPr>
            <p:nvPr/>
          </p:nvGrpSpPr>
          <p:grpSpPr bwMode="auto">
            <a:xfrm rot="10800000">
              <a:off x="6856" y="3125"/>
              <a:ext cx="410" cy="1724"/>
              <a:chOff x="4862" y="5402"/>
              <a:chExt cx="410" cy="1919"/>
            </a:xfrm>
            <a:grpFill/>
          </p:grpSpPr>
          <p:sp>
            <p:nvSpPr>
              <p:cNvPr id="16402" name="AutoShape 18"/>
              <p:cNvSpPr>
                <a:spLocks/>
              </p:cNvSpPr>
              <p:nvPr/>
            </p:nvSpPr>
            <p:spPr bwMode="auto">
              <a:xfrm rot="10800000">
                <a:off x="4877" y="5402"/>
                <a:ext cx="395" cy="1919"/>
              </a:xfrm>
              <a:prstGeom prst="leftBrace">
                <a:avLst>
                  <a:gd name="adj1" fmla="val 33692"/>
                  <a:gd name="adj2" fmla="val 50000"/>
                </a:avLst>
              </a:prstGeom>
              <a:grpFill/>
              <a:ln>
                <a:solidFill>
                  <a:schemeClr val="bg2">
                    <a:lumMod val="75000"/>
                  </a:schemeClr>
                </a:solidFill>
                <a:headEnd type="stealth" w="med" len="me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sp>
            <p:nvSpPr>
              <p:cNvPr id="16404" name="Freeform 20"/>
              <p:cNvSpPr>
                <a:spLocks/>
              </p:cNvSpPr>
              <p:nvPr/>
            </p:nvSpPr>
            <p:spPr bwMode="auto">
              <a:xfrm rot="11836320" flipH="1">
                <a:off x="4885" y="7006"/>
                <a:ext cx="164" cy="103"/>
              </a:xfrm>
              <a:custGeom>
                <a:avLst/>
                <a:gdLst/>
                <a:ahLst/>
                <a:cxnLst>
                  <a:cxn ang="0">
                    <a:pos x="190" y="35"/>
                  </a:cxn>
                  <a:cxn ang="0">
                    <a:pos x="127" y="47"/>
                  </a:cxn>
                  <a:cxn ang="0">
                    <a:pos x="0" y="0"/>
                  </a:cxn>
                </a:cxnLst>
                <a:rect l="0" t="0" r="r" b="b"/>
                <a:pathLst>
                  <a:path w="190" h="53">
                    <a:moveTo>
                      <a:pt x="190" y="35"/>
                    </a:moveTo>
                    <a:cubicBezTo>
                      <a:pt x="174" y="44"/>
                      <a:pt x="159" y="53"/>
                      <a:pt x="127" y="47"/>
                    </a:cubicBezTo>
                    <a:cubicBezTo>
                      <a:pt x="95" y="41"/>
                      <a:pt x="47" y="20"/>
                      <a:pt x="0" y="0"/>
                    </a:cubicBezTo>
                  </a:path>
                </a:pathLst>
              </a:custGeom>
              <a:grpFill/>
              <a:ln>
                <a:solidFill>
                  <a:schemeClr val="bg2">
                    <a:lumMod val="75000"/>
                  </a:schemeClr>
                </a:solidFill>
                <a:headEnd type="none" w="med" len="me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sp>
            <p:nvSpPr>
              <p:cNvPr id="16405" name="Line 21"/>
              <p:cNvSpPr>
                <a:spLocks noChangeShapeType="1"/>
              </p:cNvSpPr>
              <p:nvPr/>
            </p:nvSpPr>
            <p:spPr bwMode="auto">
              <a:xfrm flipH="1">
                <a:off x="4862" y="6655"/>
                <a:ext cx="218" cy="73"/>
              </a:xfrm>
              <a:prstGeom prst="line">
                <a:avLst/>
              </a:prstGeom>
              <a:grpFill/>
              <a:ln>
                <a:solidFill>
                  <a:schemeClr val="bg2">
                    <a:lumMod val="75000"/>
                  </a:schemeClr>
                </a:solidFill>
                <a:headEn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grpSp>
        <p:sp>
          <p:nvSpPr>
            <p:cNvPr id="16406" name="AutoShape 22"/>
            <p:cNvSpPr>
              <a:spLocks noChangeArrowheads="1"/>
            </p:cNvSpPr>
            <p:nvPr/>
          </p:nvSpPr>
          <p:spPr bwMode="auto">
            <a:xfrm>
              <a:off x="5059" y="3462"/>
              <a:ext cx="1902" cy="1032"/>
            </a:xfrm>
            <a:prstGeom prst="hexagon">
              <a:avLst>
                <a:gd name="adj" fmla="val 15410"/>
                <a:gd name="vf" fmla="val 115470"/>
              </a:avLst>
            </a:prstGeom>
            <a:grp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pPr algn="ctr">
                <a:spcAft>
                  <a:spcPts val="1000"/>
                </a:spcAft>
                <a:defRPr/>
              </a:pPr>
              <a:endParaRPr lang="en-US" sz="2000" b="1" dirty="0" smtClean="0"/>
            </a:p>
            <a:p>
              <a:pPr algn="ctr">
                <a:spcAft>
                  <a:spcPts val="1000"/>
                </a:spcAft>
                <a:defRPr/>
              </a:pPr>
              <a:r>
                <a:rPr lang="en-US" sz="2000" b="1" dirty="0" smtClean="0"/>
                <a:t>ENVIRONMENT </a:t>
              </a:r>
              <a:r>
                <a:rPr lang="en-US" sz="2000" b="1" dirty="0"/>
                <a:t>MANAGEMENT ISSUES IN NEPAL</a:t>
              </a:r>
              <a:endParaRPr lang="en-US" sz="2000" dirty="0">
                <a:cs typeface="Arial" pitchFamily="34" charset="0"/>
              </a:endParaRPr>
            </a:p>
          </p:txBody>
        </p:sp>
      </p:grpSp>
      <p:sp>
        <p:nvSpPr>
          <p:cNvPr id="21" name="AutoShape 6"/>
          <p:cNvSpPr>
            <a:spLocks noChangeArrowheads="1"/>
          </p:cNvSpPr>
          <p:nvPr/>
        </p:nvSpPr>
        <p:spPr bwMode="auto">
          <a:xfrm>
            <a:off x="471661" y="4861885"/>
            <a:ext cx="3779108" cy="847533"/>
          </a:xfrm>
          <a:prstGeom prst="roundRect">
            <a:avLst>
              <a:gd name="adj" fmla="val 16667"/>
            </a:avLst>
          </a:prstGeom>
          <a:solidFill>
            <a:schemeClr val="accent5">
              <a:lumMod val="60000"/>
              <a:lumOff val="40000"/>
            </a:schemeClr>
          </a:solid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Soil Contamination</a:t>
            </a:r>
            <a:endParaRPr lang="en-US" sz="2400" b="1" dirty="0">
              <a:solidFill>
                <a:srgbClr val="002060"/>
              </a:solidFill>
            </a:endParaRPr>
          </a:p>
        </p:txBody>
      </p:sp>
      <p:sp>
        <p:nvSpPr>
          <p:cNvPr id="22" name="AutoShape 7"/>
          <p:cNvSpPr>
            <a:spLocks noChangeArrowheads="1"/>
          </p:cNvSpPr>
          <p:nvPr/>
        </p:nvSpPr>
        <p:spPr bwMode="auto">
          <a:xfrm>
            <a:off x="7785522" y="4948965"/>
            <a:ext cx="3779108" cy="847533"/>
          </a:xfrm>
          <a:prstGeom prst="roundRect">
            <a:avLst>
              <a:gd name="adj" fmla="val 16667"/>
            </a:avLst>
          </a:prstGeom>
          <a:solidFill>
            <a:schemeClr val="accent5">
              <a:lumMod val="60000"/>
              <a:lumOff val="40000"/>
            </a:schemeClr>
          </a:solid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Unplanned Urbanization</a:t>
            </a:r>
            <a:endParaRPr lang="en-US" sz="2400" b="1" dirty="0">
              <a:solidFill>
                <a:srgbClr val="002060"/>
              </a:solidFill>
            </a:endParaRPr>
          </a:p>
        </p:txBody>
      </p:sp>
      <p:sp>
        <p:nvSpPr>
          <p:cNvPr id="25" name="AutoShape 6"/>
          <p:cNvSpPr>
            <a:spLocks noChangeArrowheads="1"/>
          </p:cNvSpPr>
          <p:nvPr/>
        </p:nvSpPr>
        <p:spPr bwMode="auto">
          <a:xfrm>
            <a:off x="503290" y="5838331"/>
            <a:ext cx="3779108" cy="847533"/>
          </a:xfrm>
          <a:prstGeom prst="roundRect">
            <a:avLst>
              <a:gd name="adj" fmla="val 16667"/>
            </a:avLst>
          </a:prstGeom>
          <a:solidFill>
            <a:schemeClr val="accent5">
              <a:lumMod val="60000"/>
              <a:lumOff val="40000"/>
            </a:schemeClr>
          </a:solid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Depletion of Natural Resources</a:t>
            </a:r>
            <a:endParaRPr lang="en-US" sz="2400" b="1" dirty="0">
              <a:solidFill>
                <a:srgbClr val="002060"/>
              </a:solidFill>
            </a:endParaRPr>
          </a:p>
        </p:txBody>
      </p:sp>
      <p:sp>
        <p:nvSpPr>
          <p:cNvPr id="26" name="AutoShape 6"/>
          <p:cNvSpPr>
            <a:spLocks noChangeArrowheads="1"/>
          </p:cNvSpPr>
          <p:nvPr/>
        </p:nvSpPr>
        <p:spPr bwMode="auto">
          <a:xfrm>
            <a:off x="7742870" y="5898979"/>
            <a:ext cx="3779108" cy="847533"/>
          </a:xfrm>
          <a:prstGeom prst="roundRect">
            <a:avLst>
              <a:gd name="adj" fmla="val 16667"/>
            </a:avLst>
          </a:prstGeom>
          <a:solidFill>
            <a:schemeClr val="accent5">
              <a:lumMod val="60000"/>
              <a:lumOff val="40000"/>
            </a:schemeClr>
          </a:solid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Energy Generation</a:t>
            </a:r>
            <a:endParaRPr lang="en-US" sz="2400" b="1" dirty="0">
              <a:solidFill>
                <a:srgbClr val="002060"/>
              </a:solidFill>
            </a:endParaRPr>
          </a:p>
        </p:txBody>
      </p:sp>
      <p:sp>
        <p:nvSpPr>
          <p:cNvPr id="27" name="Line 16"/>
          <p:cNvSpPr>
            <a:spLocks noChangeShapeType="1"/>
          </p:cNvSpPr>
          <p:nvPr/>
        </p:nvSpPr>
        <p:spPr bwMode="auto">
          <a:xfrm flipH="1">
            <a:off x="4250769" y="4096939"/>
            <a:ext cx="439038" cy="0"/>
          </a:xfrm>
          <a:prstGeom prst="line">
            <a:avLst/>
          </a:prstGeom>
          <a:solidFill>
            <a:schemeClr val="accent5">
              <a:lumMod val="60000"/>
              <a:lumOff val="40000"/>
            </a:schemeClr>
          </a:solidFill>
          <a:ln>
            <a:solidFill>
              <a:schemeClr val="bg2">
                <a:lumMod val="75000"/>
              </a:schemeClr>
            </a:solidFill>
            <a:headEn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sp>
        <p:nvSpPr>
          <p:cNvPr id="28" name="Line 16"/>
          <p:cNvSpPr>
            <a:spLocks noChangeShapeType="1"/>
          </p:cNvSpPr>
          <p:nvPr/>
        </p:nvSpPr>
        <p:spPr bwMode="auto">
          <a:xfrm flipH="1" flipV="1">
            <a:off x="4298767" y="5359098"/>
            <a:ext cx="237165" cy="0"/>
          </a:xfrm>
          <a:prstGeom prst="line">
            <a:avLst/>
          </a:prstGeom>
          <a:solidFill>
            <a:schemeClr val="accent5">
              <a:lumMod val="60000"/>
              <a:lumOff val="40000"/>
            </a:schemeClr>
          </a:solidFill>
          <a:ln>
            <a:solidFill>
              <a:schemeClr val="bg2">
                <a:lumMod val="75000"/>
              </a:schemeClr>
            </a:solidFill>
            <a:headEn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sp>
        <p:nvSpPr>
          <p:cNvPr id="29" name="Line 21"/>
          <p:cNvSpPr>
            <a:spLocks noChangeShapeType="1"/>
          </p:cNvSpPr>
          <p:nvPr/>
        </p:nvSpPr>
        <p:spPr bwMode="auto">
          <a:xfrm rot="10800000" flipH="1">
            <a:off x="7482366" y="4389822"/>
            <a:ext cx="439038" cy="0"/>
          </a:xfrm>
          <a:prstGeom prst="line">
            <a:avLst/>
          </a:prstGeom>
          <a:solidFill>
            <a:schemeClr val="accent5">
              <a:lumMod val="60000"/>
              <a:lumOff val="40000"/>
            </a:schemeClr>
          </a:solidFill>
          <a:ln>
            <a:solidFill>
              <a:schemeClr val="bg2">
                <a:lumMod val="75000"/>
              </a:schemeClr>
            </a:solidFill>
            <a:headEn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sp>
        <p:nvSpPr>
          <p:cNvPr id="30" name="Line 21"/>
          <p:cNvSpPr>
            <a:spLocks noChangeShapeType="1"/>
          </p:cNvSpPr>
          <p:nvPr/>
        </p:nvSpPr>
        <p:spPr bwMode="auto">
          <a:xfrm rot="10800000" flipH="1" flipV="1">
            <a:off x="7514742" y="5243986"/>
            <a:ext cx="228562" cy="52283"/>
          </a:xfrm>
          <a:prstGeom prst="line">
            <a:avLst/>
          </a:prstGeom>
          <a:solidFill>
            <a:schemeClr val="accent5">
              <a:lumMod val="60000"/>
              <a:lumOff val="40000"/>
            </a:schemeClr>
          </a:solidFill>
          <a:ln>
            <a:solidFill>
              <a:schemeClr val="bg2">
                <a:lumMod val="75000"/>
              </a:schemeClr>
            </a:solidFill>
            <a:headEn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sp>
        <p:nvSpPr>
          <p:cNvPr id="2" name="TextBox 1"/>
          <p:cNvSpPr txBox="1"/>
          <p:nvPr/>
        </p:nvSpPr>
        <p:spPr>
          <a:xfrm>
            <a:off x="95070" y="602141"/>
            <a:ext cx="11608043"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a:latin typeface="+mn-lt"/>
                <a:cs typeface="+mn-cs"/>
              </a:rPr>
              <a:t>ENVIRONMENT MANAGEMENT ISSUES IN NEPAL </a:t>
            </a:r>
            <a:r>
              <a:rPr lang="en-US" sz="2400" dirty="0">
                <a:latin typeface="+mn-lt"/>
                <a:cs typeface="+mn-cs"/>
              </a:rPr>
              <a:t>: Some of the common environmental management issues in Nepal are as follows : </a:t>
            </a:r>
          </a:p>
        </p:txBody>
      </p:sp>
    </p:spTree>
    <p:extLst>
      <p:ext uri="{BB962C8B-B14F-4D97-AF65-F5344CB8AC3E}">
        <p14:creationId xmlns:p14="http://schemas.microsoft.com/office/powerpoint/2010/main" val="15786130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33" y="-12317"/>
            <a:ext cx="10610228" cy="825088"/>
          </a:xfrm>
        </p:spPr>
        <p:txBody>
          <a:bodyPr/>
          <a:lstStyle/>
          <a:p>
            <a:r>
              <a:rPr lang="en-US" sz="3600" b="1" dirty="0" smtClean="0"/>
              <a:t>ENERGY MANAGEMENT ISSUES IN NEPAL</a:t>
            </a:r>
            <a:endParaRPr lang="en-US" altLang="en-US" sz="3600" b="1" dirty="0" smtClean="0"/>
          </a:p>
        </p:txBody>
      </p:sp>
      <p:grpSp>
        <p:nvGrpSpPr>
          <p:cNvPr id="3" name="Group 1"/>
          <p:cNvGrpSpPr>
            <a:grpSpLocks/>
          </p:cNvGrpSpPr>
          <p:nvPr/>
        </p:nvGrpSpPr>
        <p:grpSpPr bwMode="auto">
          <a:xfrm>
            <a:off x="454590" y="1828801"/>
            <a:ext cx="11110040" cy="4653058"/>
            <a:chOff x="2073" y="3417"/>
            <a:chExt cx="7870" cy="1432"/>
          </a:xfrm>
          <a:solidFill>
            <a:schemeClr val="accent5">
              <a:lumMod val="60000"/>
              <a:lumOff val="40000"/>
            </a:schemeClr>
          </a:solidFill>
        </p:grpSpPr>
        <p:sp>
          <p:nvSpPr>
            <p:cNvPr id="16386" name="AutoShape 2"/>
            <p:cNvSpPr>
              <a:spLocks noChangeArrowheads="1"/>
            </p:cNvSpPr>
            <p:nvPr/>
          </p:nvSpPr>
          <p:spPr bwMode="auto">
            <a:xfrm>
              <a:off x="2073" y="3417"/>
              <a:ext cx="2677" cy="310"/>
            </a:xfrm>
            <a:prstGeom prst="roundRect">
              <a:avLst>
                <a:gd name="adj" fmla="val 16667"/>
              </a:avLst>
            </a:prstGeom>
            <a:grp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Biomass Energy Management</a:t>
              </a:r>
              <a:endParaRPr lang="en-US" sz="2400" b="1" dirty="0">
                <a:solidFill>
                  <a:srgbClr val="002060"/>
                </a:solidFill>
              </a:endParaRPr>
            </a:p>
          </p:txBody>
        </p:sp>
        <p:sp>
          <p:nvSpPr>
            <p:cNvPr id="16388" name="AutoShape 4"/>
            <p:cNvSpPr>
              <a:spLocks noChangeArrowheads="1"/>
            </p:cNvSpPr>
            <p:nvPr/>
          </p:nvSpPr>
          <p:spPr bwMode="auto">
            <a:xfrm>
              <a:off x="2114" y="3791"/>
              <a:ext cx="2677" cy="310"/>
            </a:xfrm>
            <a:prstGeom prst="roundRect">
              <a:avLst>
                <a:gd name="adj" fmla="val 16667"/>
              </a:avLst>
            </a:prstGeom>
            <a:grp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Institutional Development </a:t>
              </a:r>
              <a:endParaRPr lang="en-US" sz="2400" b="1" dirty="0">
                <a:solidFill>
                  <a:srgbClr val="002060"/>
                </a:solidFill>
              </a:endParaRPr>
            </a:p>
          </p:txBody>
        </p:sp>
        <p:sp>
          <p:nvSpPr>
            <p:cNvPr id="16389" name="AutoShape 5"/>
            <p:cNvSpPr>
              <a:spLocks noChangeArrowheads="1"/>
            </p:cNvSpPr>
            <p:nvPr/>
          </p:nvSpPr>
          <p:spPr bwMode="auto">
            <a:xfrm>
              <a:off x="7236" y="3419"/>
              <a:ext cx="2677" cy="310"/>
            </a:xfrm>
            <a:prstGeom prst="roundRect">
              <a:avLst>
                <a:gd name="adj" fmla="val 16667"/>
              </a:avLst>
            </a:prstGeom>
            <a:grp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Integrated Energy Development</a:t>
              </a:r>
              <a:endParaRPr lang="en-US" sz="2400" b="1" dirty="0">
                <a:solidFill>
                  <a:srgbClr val="002060"/>
                </a:solidFill>
              </a:endParaRPr>
            </a:p>
          </p:txBody>
        </p:sp>
        <p:sp>
          <p:nvSpPr>
            <p:cNvPr id="16390" name="AutoShape 6"/>
            <p:cNvSpPr>
              <a:spLocks noChangeArrowheads="1"/>
            </p:cNvSpPr>
            <p:nvPr/>
          </p:nvSpPr>
          <p:spPr bwMode="auto">
            <a:xfrm>
              <a:off x="2073" y="4196"/>
              <a:ext cx="2677" cy="310"/>
            </a:xfrm>
            <a:prstGeom prst="roundRect">
              <a:avLst>
                <a:gd name="adj" fmla="val 16667"/>
              </a:avLst>
            </a:prstGeom>
            <a:grp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Public-private Partnership</a:t>
              </a:r>
              <a:endParaRPr lang="en-US" sz="2400" b="1" dirty="0">
                <a:solidFill>
                  <a:srgbClr val="002060"/>
                </a:solidFill>
              </a:endParaRPr>
            </a:p>
          </p:txBody>
        </p:sp>
        <p:sp>
          <p:nvSpPr>
            <p:cNvPr id="16391" name="AutoShape 7"/>
            <p:cNvSpPr>
              <a:spLocks noChangeArrowheads="1"/>
            </p:cNvSpPr>
            <p:nvPr/>
          </p:nvSpPr>
          <p:spPr bwMode="auto">
            <a:xfrm>
              <a:off x="7266" y="3856"/>
              <a:ext cx="2677" cy="310"/>
            </a:xfrm>
            <a:prstGeom prst="roundRect">
              <a:avLst>
                <a:gd name="adj" fmla="val 16667"/>
              </a:avLst>
            </a:prstGeom>
            <a:grp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Electricity Crisis Resolution Plan</a:t>
              </a:r>
              <a:endParaRPr lang="en-US" sz="2400" b="1" dirty="0">
                <a:solidFill>
                  <a:srgbClr val="002060"/>
                </a:solidFill>
              </a:endParaRPr>
            </a:p>
          </p:txBody>
        </p:sp>
        <p:grpSp>
          <p:nvGrpSpPr>
            <p:cNvPr id="4" name="Group 12"/>
            <p:cNvGrpSpPr>
              <a:grpSpLocks/>
            </p:cNvGrpSpPr>
            <p:nvPr/>
          </p:nvGrpSpPr>
          <p:grpSpPr bwMode="auto">
            <a:xfrm>
              <a:off x="4744" y="3483"/>
              <a:ext cx="405" cy="1364"/>
              <a:chOff x="4867" y="6148"/>
              <a:chExt cx="405" cy="1476"/>
            </a:xfrm>
            <a:grpFill/>
          </p:grpSpPr>
          <p:sp>
            <p:nvSpPr>
              <p:cNvPr id="16397" name="AutoShape 13"/>
              <p:cNvSpPr>
                <a:spLocks/>
              </p:cNvSpPr>
              <p:nvPr/>
            </p:nvSpPr>
            <p:spPr bwMode="auto">
              <a:xfrm rot="10800000">
                <a:off x="4877" y="6148"/>
                <a:ext cx="395" cy="1476"/>
              </a:xfrm>
              <a:prstGeom prst="leftBrace">
                <a:avLst>
                  <a:gd name="adj1" fmla="val 33692"/>
                  <a:gd name="adj2" fmla="val 50000"/>
                </a:avLst>
              </a:prstGeom>
              <a:grpFill/>
              <a:ln>
                <a:solidFill>
                  <a:schemeClr val="bg2">
                    <a:lumMod val="75000"/>
                  </a:schemeClr>
                </a:solidFill>
                <a:headEnd type="stealth" w="med" len="me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sp>
            <p:nvSpPr>
              <p:cNvPr id="16400" name="Line 16"/>
              <p:cNvSpPr>
                <a:spLocks noChangeShapeType="1"/>
              </p:cNvSpPr>
              <p:nvPr/>
            </p:nvSpPr>
            <p:spPr bwMode="auto">
              <a:xfrm flipH="1" flipV="1">
                <a:off x="4867" y="6313"/>
                <a:ext cx="202" cy="107"/>
              </a:xfrm>
              <a:prstGeom prst="line">
                <a:avLst/>
              </a:prstGeom>
              <a:grpFill/>
              <a:ln>
                <a:solidFill>
                  <a:schemeClr val="bg2">
                    <a:lumMod val="75000"/>
                  </a:schemeClr>
                </a:solidFill>
                <a:headEn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grpSp>
        <p:grpSp>
          <p:nvGrpSpPr>
            <p:cNvPr id="5" name="Group 17"/>
            <p:cNvGrpSpPr>
              <a:grpSpLocks/>
            </p:cNvGrpSpPr>
            <p:nvPr/>
          </p:nvGrpSpPr>
          <p:grpSpPr bwMode="auto">
            <a:xfrm rot="10800000">
              <a:off x="6856" y="3494"/>
              <a:ext cx="410" cy="1355"/>
              <a:chOff x="4862" y="5402"/>
              <a:chExt cx="410" cy="1508"/>
            </a:xfrm>
            <a:grpFill/>
          </p:grpSpPr>
          <p:sp>
            <p:nvSpPr>
              <p:cNvPr id="16402" name="AutoShape 18"/>
              <p:cNvSpPr>
                <a:spLocks/>
              </p:cNvSpPr>
              <p:nvPr/>
            </p:nvSpPr>
            <p:spPr bwMode="auto">
              <a:xfrm rot="10800000">
                <a:off x="4877" y="5402"/>
                <a:ext cx="395" cy="1508"/>
              </a:xfrm>
              <a:prstGeom prst="leftBrace">
                <a:avLst>
                  <a:gd name="adj1" fmla="val 33692"/>
                  <a:gd name="adj2" fmla="val 50000"/>
                </a:avLst>
              </a:prstGeom>
              <a:grpFill/>
              <a:ln>
                <a:solidFill>
                  <a:schemeClr val="bg2">
                    <a:lumMod val="75000"/>
                  </a:schemeClr>
                </a:solidFill>
                <a:headEnd type="stealth" w="med" len="me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sp>
            <p:nvSpPr>
              <p:cNvPr id="16405" name="Line 21"/>
              <p:cNvSpPr>
                <a:spLocks noChangeShapeType="1"/>
              </p:cNvSpPr>
              <p:nvPr/>
            </p:nvSpPr>
            <p:spPr bwMode="auto">
              <a:xfrm flipH="1">
                <a:off x="4862" y="6655"/>
                <a:ext cx="218" cy="73"/>
              </a:xfrm>
              <a:prstGeom prst="line">
                <a:avLst/>
              </a:prstGeom>
              <a:grpFill/>
              <a:ln>
                <a:solidFill>
                  <a:schemeClr val="bg2">
                    <a:lumMod val="75000"/>
                  </a:schemeClr>
                </a:solidFill>
                <a:headEn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grpSp>
        <p:sp>
          <p:nvSpPr>
            <p:cNvPr id="16406" name="AutoShape 22"/>
            <p:cNvSpPr>
              <a:spLocks noChangeArrowheads="1"/>
            </p:cNvSpPr>
            <p:nvPr/>
          </p:nvSpPr>
          <p:spPr bwMode="auto">
            <a:xfrm>
              <a:off x="5036" y="3649"/>
              <a:ext cx="1902" cy="1032"/>
            </a:xfrm>
            <a:prstGeom prst="hexagon">
              <a:avLst>
                <a:gd name="adj" fmla="val 15410"/>
                <a:gd name="vf" fmla="val 115470"/>
              </a:avLst>
            </a:prstGeom>
            <a:grp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pPr algn="ctr">
                <a:spcAft>
                  <a:spcPts val="1000"/>
                </a:spcAft>
                <a:defRPr/>
              </a:pPr>
              <a:endParaRPr lang="en-US" sz="2000" b="1" dirty="0" smtClean="0"/>
            </a:p>
            <a:p>
              <a:pPr algn="ctr">
                <a:spcAft>
                  <a:spcPts val="1000"/>
                </a:spcAft>
                <a:defRPr/>
              </a:pPr>
              <a:r>
                <a:rPr lang="en-US" sz="2000" b="1" dirty="0" smtClean="0"/>
                <a:t>ENERGY </a:t>
              </a:r>
              <a:r>
                <a:rPr lang="en-US" sz="2000" b="1" dirty="0"/>
                <a:t>MANAGEMENT ISSUES IN NEPAL</a:t>
              </a:r>
              <a:endParaRPr lang="en-US" sz="2000" dirty="0">
                <a:cs typeface="Arial" pitchFamily="34" charset="0"/>
              </a:endParaRPr>
            </a:p>
          </p:txBody>
        </p:sp>
      </p:grpSp>
      <p:sp>
        <p:nvSpPr>
          <p:cNvPr id="21" name="AutoShape 6"/>
          <p:cNvSpPr>
            <a:spLocks noChangeArrowheads="1"/>
          </p:cNvSpPr>
          <p:nvPr/>
        </p:nvSpPr>
        <p:spPr bwMode="auto">
          <a:xfrm>
            <a:off x="486352" y="5624573"/>
            <a:ext cx="3779108" cy="847533"/>
          </a:xfrm>
          <a:prstGeom prst="roundRect">
            <a:avLst>
              <a:gd name="adj" fmla="val 16667"/>
            </a:avLst>
          </a:prstGeom>
          <a:solidFill>
            <a:schemeClr val="accent5">
              <a:lumMod val="60000"/>
              <a:lumOff val="40000"/>
            </a:schemeClr>
          </a:solid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Alternative Energy Sources</a:t>
            </a:r>
            <a:endParaRPr lang="en-US" sz="2400" b="1" dirty="0">
              <a:solidFill>
                <a:srgbClr val="002060"/>
              </a:solidFill>
            </a:endParaRPr>
          </a:p>
        </p:txBody>
      </p:sp>
      <p:sp>
        <p:nvSpPr>
          <p:cNvPr id="22" name="AutoShape 7"/>
          <p:cNvSpPr>
            <a:spLocks noChangeArrowheads="1"/>
          </p:cNvSpPr>
          <p:nvPr/>
        </p:nvSpPr>
        <p:spPr bwMode="auto">
          <a:xfrm>
            <a:off x="7785522" y="4750091"/>
            <a:ext cx="3779108" cy="847533"/>
          </a:xfrm>
          <a:prstGeom prst="roundRect">
            <a:avLst>
              <a:gd name="adj" fmla="val 16667"/>
            </a:avLst>
          </a:prstGeom>
          <a:solidFill>
            <a:schemeClr val="accent5">
              <a:lumMod val="60000"/>
              <a:lumOff val="40000"/>
            </a:schemeClr>
          </a:solid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Infrastructure Development</a:t>
            </a:r>
            <a:endParaRPr lang="en-US" sz="2400" b="1" dirty="0">
              <a:solidFill>
                <a:srgbClr val="002060"/>
              </a:solidFill>
            </a:endParaRPr>
          </a:p>
        </p:txBody>
      </p:sp>
      <p:sp>
        <p:nvSpPr>
          <p:cNvPr id="26" name="AutoShape 6"/>
          <p:cNvSpPr>
            <a:spLocks noChangeArrowheads="1"/>
          </p:cNvSpPr>
          <p:nvPr/>
        </p:nvSpPr>
        <p:spPr bwMode="auto">
          <a:xfrm>
            <a:off x="7742870" y="5898979"/>
            <a:ext cx="3779108" cy="847533"/>
          </a:xfrm>
          <a:prstGeom prst="roundRect">
            <a:avLst>
              <a:gd name="adj" fmla="val 16667"/>
            </a:avLst>
          </a:prstGeom>
          <a:solidFill>
            <a:schemeClr val="accent5">
              <a:lumMod val="60000"/>
              <a:lumOff val="40000"/>
            </a:schemeClr>
          </a:solidFill>
          <a:ln>
            <a:solidFill>
              <a:schemeClr val="bg2">
                <a:lumMod val="75000"/>
              </a:schemeClr>
            </a:solidFill>
            <a:headEnd/>
            <a:tailEnd/>
          </a:ln>
        </p:spPr>
        <p:style>
          <a:lnRef idx="1">
            <a:schemeClr val="accent4"/>
          </a:lnRef>
          <a:fillRef idx="2">
            <a:schemeClr val="accent4"/>
          </a:fillRef>
          <a:effectRef idx="1">
            <a:schemeClr val="accent4"/>
          </a:effectRef>
          <a:fontRef idx="minor">
            <a:schemeClr val="dk1"/>
          </a:fontRef>
        </p:style>
        <p:txBody>
          <a:bodyPr lIns="0" tIns="0" rIns="0" bIns="0"/>
          <a:lstStyle/>
          <a:p>
            <a:r>
              <a:rPr lang="en-US" sz="2400" b="1" dirty="0" smtClean="0">
                <a:solidFill>
                  <a:srgbClr val="002060"/>
                </a:solidFill>
              </a:rPr>
              <a:t>Environmental Issues</a:t>
            </a:r>
            <a:endParaRPr lang="en-US" sz="2400" b="1" dirty="0">
              <a:solidFill>
                <a:srgbClr val="002060"/>
              </a:solidFill>
            </a:endParaRPr>
          </a:p>
        </p:txBody>
      </p:sp>
      <p:sp>
        <p:nvSpPr>
          <p:cNvPr id="27" name="Line 16"/>
          <p:cNvSpPr>
            <a:spLocks noChangeShapeType="1"/>
          </p:cNvSpPr>
          <p:nvPr/>
        </p:nvSpPr>
        <p:spPr bwMode="auto">
          <a:xfrm flipH="1">
            <a:off x="4265460" y="4517311"/>
            <a:ext cx="439038" cy="0"/>
          </a:xfrm>
          <a:prstGeom prst="line">
            <a:avLst/>
          </a:prstGeom>
          <a:solidFill>
            <a:schemeClr val="accent5">
              <a:lumMod val="60000"/>
              <a:lumOff val="40000"/>
            </a:schemeClr>
          </a:solidFill>
          <a:ln>
            <a:solidFill>
              <a:schemeClr val="bg2">
                <a:lumMod val="75000"/>
              </a:schemeClr>
            </a:solidFill>
            <a:headEn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sp>
        <p:nvSpPr>
          <p:cNvPr id="28" name="Line 16"/>
          <p:cNvSpPr>
            <a:spLocks noChangeShapeType="1"/>
          </p:cNvSpPr>
          <p:nvPr/>
        </p:nvSpPr>
        <p:spPr bwMode="auto">
          <a:xfrm flipH="1" flipV="1">
            <a:off x="4298767" y="5359098"/>
            <a:ext cx="237165" cy="0"/>
          </a:xfrm>
          <a:prstGeom prst="line">
            <a:avLst/>
          </a:prstGeom>
          <a:solidFill>
            <a:schemeClr val="accent5">
              <a:lumMod val="60000"/>
              <a:lumOff val="40000"/>
            </a:schemeClr>
          </a:solidFill>
          <a:ln>
            <a:solidFill>
              <a:schemeClr val="bg2">
                <a:lumMod val="75000"/>
              </a:schemeClr>
            </a:solidFill>
            <a:headEn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sp>
        <p:nvSpPr>
          <p:cNvPr id="29" name="Line 21"/>
          <p:cNvSpPr>
            <a:spLocks noChangeShapeType="1"/>
          </p:cNvSpPr>
          <p:nvPr/>
        </p:nvSpPr>
        <p:spPr bwMode="auto">
          <a:xfrm rot="10800000" flipH="1">
            <a:off x="7324096" y="4517311"/>
            <a:ext cx="439038" cy="0"/>
          </a:xfrm>
          <a:prstGeom prst="line">
            <a:avLst/>
          </a:prstGeom>
          <a:solidFill>
            <a:schemeClr val="accent5">
              <a:lumMod val="60000"/>
              <a:lumOff val="40000"/>
            </a:schemeClr>
          </a:solidFill>
          <a:ln>
            <a:solidFill>
              <a:schemeClr val="bg2">
                <a:lumMod val="75000"/>
              </a:schemeClr>
            </a:solidFill>
            <a:headEn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sp>
        <p:nvSpPr>
          <p:cNvPr id="30" name="Line 21"/>
          <p:cNvSpPr>
            <a:spLocks noChangeShapeType="1"/>
          </p:cNvSpPr>
          <p:nvPr/>
        </p:nvSpPr>
        <p:spPr bwMode="auto">
          <a:xfrm rot="10800000" flipH="1" flipV="1">
            <a:off x="7514742" y="5243986"/>
            <a:ext cx="228562" cy="52283"/>
          </a:xfrm>
          <a:prstGeom prst="line">
            <a:avLst/>
          </a:prstGeom>
          <a:solidFill>
            <a:schemeClr val="accent5">
              <a:lumMod val="60000"/>
              <a:lumOff val="40000"/>
            </a:schemeClr>
          </a:solidFill>
          <a:ln>
            <a:solidFill>
              <a:schemeClr val="bg2">
                <a:lumMod val="75000"/>
              </a:schemeClr>
            </a:solidFill>
            <a:headEnd/>
            <a:tailEnd type="stealth" w="med" len="med"/>
          </a:ln>
        </p:spPr>
        <p:style>
          <a:lnRef idx="1">
            <a:schemeClr val="accent4"/>
          </a:lnRef>
          <a:fillRef idx="2">
            <a:schemeClr val="accent4"/>
          </a:fillRef>
          <a:effectRef idx="1">
            <a:schemeClr val="accent4"/>
          </a:effectRef>
          <a:fontRef idx="minor">
            <a:schemeClr val="dk1"/>
          </a:fontRef>
        </p:style>
        <p:txBody>
          <a:bodyPr lIns="0" tIns="0" rIns="0" bIns="0"/>
          <a:lstStyle/>
          <a:p>
            <a:pPr fontAlgn="auto">
              <a:spcBef>
                <a:spcPts val="0"/>
              </a:spcBef>
              <a:spcAft>
                <a:spcPts val="0"/>
              </a:spcAft>
              <a:defRPr/>
            </a:pPr>
            <a:endParaRPr lang="en-US"/>
          </a:p>
        </p:txBody>
      </p:sp>
      <p:sp>
        <p:nvSpPr>
          <p:cNvPr id="2" name="TextBox 1"/>
          <p:cNvSpPr txBox="1"/>
          <p:nvPr/>
        </p:nvSpPr>
        <p:spPr>
          <a:xfrm>
            <a:off x="0" y="812771"/>
            <a:ext cx="11608043" cy="830997"/>
          </a:xfrm>
          <a:prstGeom prst="rect">
            <a:avLst/>
          </a:prstGeom>
          <a:noFill/>
        </p:spPr>
        <p:txBody>
          <a:bodyPr wrap="square" rtlCol="0">
            <a:spAutoFit/>
          </a:bodyPr>
          <a:lstStyle/>
          <a:p>
            <a:pPr marL="342900" indent="-342900">
              <a:buFont typeface="Arial" panose="020B0604020202020204" pitchFamily="34" charset="0"/>
              <a:buChar char="•"/>
            </a:pPr>
            <a:r>
              <a:rPr lang="en-US" sz="2400" b="1" dirty="0" smtClean="0">
                <a:latin typeface="+mn-lt"/>
                <a:cs typeface="+mn-cs"/>
              </a:rPr>
              <a:t>ENERGY MANAGEMENT </a:t>
            </a:r>
            <a:r>
              <a:rPr lang="en-US" sz="2400" b="1" dirty="0">
                <a:latin typeface="+mn-lt"/>
                <a:cs typeface="+mn-cs"/>
              </a:rPr>
              <a:t>ISSUES IN NEPAL </a:t>
            </a:r>
            <a:r>
              <a:rPr lang="en-US" sz="2400" dirty="0">
                <a:latin typeface="+mn-lt"/>
                <a:cs typeface="+mn-cs"/>
              </a:rPr>
              <a:t>: Some of the common </a:t>
            </a:r>
            <a:r>
              <a:rPr lang="en-US" sz="2400" dirty="0" smtClean="0">
                <a:latin typeface="+mn-lt"/>
                <a:cs typeface="+mn-cs"/>
              </a:rPr>
              <a:t>energy management issues in Nepal are :</a:t>
            </a:r>
            <a:endParaRPr lang="en-US" sz="2400" dirty="0">
              <a:latin typeface="+mn-lt"/>
              <a:cs typeface="+mn-cs"/>
            </a:endParaRPr>
          </a:p>
        </p:txBody>
      </p:sp>
    </p:spTree>
    <p:extLst>
      <p:ext uri="{BB962C8B-B14F-4D97-AF65-F5344CB8AC3E}">
        <p14:creationId xmlns:p14="http://schemas.microsoft.com/office/powerpoint/2010/main" val="6188218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55517" cy="1096963"/>
          </a:xfrm>
        </p:spPr>
        <p:txBody>
          <a:bodyPr>
            <a:normAutofit fontScale="90000"/>
          </a:bodyPr>
          <a:lstStyle/>
          <a:p>
            <a:pPr fontAlgn="auto">
              <a:spcAft>
                <a:spcPts val="0"/>
              </a:spcAft>
              <a:defRPr/>
            </a:pPr>
            <a:r>
              <a:rPr lang="en-US" b="1" dirty="0" smtClean="0"/>
              <a:t>ARTIFICIAL INTELLIGENCE AND FUTURE OF BUSINESS IN NEPAL</a:t>
            </a:r>
            <a:endParaRPr lang="en-US" b="1" dirty="0"/>
          </a:p>
        </p:txBody>
      </p:sp>
      <p:sp>
        <p:nvSpPr>
          <p:cNvPr id="3" name="Content Placeholder 2"/>
          <p:cNvSpPr>
            <a:spLocks noGrp="1"/>
          </p:cNvSpPr>
          <p:nvPr>
            <p:ph idx="1"/>
          </p:nvPr>
        </p:nvSpPr>
        <p:spPr>
          <a:xfrm>
            <a:off x="151800" y="1057599"/>
            <a:ext cx="9982200" cy="4572000"/>
          </a:xfrm>
        </p:spPr>
        <p:txBody>
          <a:bodyPr/>
          <a:lstStyle/>
          <a:p>
            <a:r>
              <a:rPr lang="en-US" sz="2400" dirty="0" smtClean="0"/>
              <a:t>The impact of artificial intelligence in future business in Nepal may be studied through two perspectives consisting of positive and negative : </a:t>
            </a:r>
            <a:endParaRPr lang="en-US" sz="2400" dirty="0"/>
          </a:p>
        </p:txBody>
      </p:sp>
      <p:grpSp>
        <p:nvGrpSpPr>
          <p:cNvPr id="4" name="Group 2"/>
          <p:cNvGrpSpPr>
            <a:grpSpLocks/>
          </p:cNvGrpSpPr>
          <p:nvPr/>
        </p:nvGrpSpPr>
        <p:grpSpPr bwMode="auto">
          <a:xfrm>
            <a:off x="931736" y="2445345"/>
            <a:ext cx="5208896" cy="4302761"/>
            <a:chOff x="4366" y="7742"/>
            <a:chExt cx="4304" cy="2210"/>
          </a:xfrm>
        </p:grpSpPr>
        <p:sp>
          <p:nvSpPr>
            <p:cNvPr id="5" name="AutoShape 4"/>
            <p:cNvSpPr>
              <a:spLocks noChangeArrowheads="1"/>
            </p:cNvSpPr>
            <p:nvPr/>
          </p:nvSpPr>
          <p:spPr bwMode="auto">
            <a:xfrm>
              <a:off x="4366" y="7742"/>
              <a:ext cx="4296" cy="31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b="1" dirty="0" smtClean="0">
                  <a:solidFill>
                    <a:srgbClr val="FF0000"/>
                  </a:solidFill>
                  <a:latin typeface="Book Antiqua" pitchFamily="18" charset="0"/>
                </a:rPr>
                <a:t>POSITIVE IMPACT</a:t>
              </a:r>
              <a:endParaRPr lang="en-US" sz="2400" b="1" dirty="0">
                <a:solidFill>
                  <a:srgbClr val="FF0000"/>
                </a:solidFill>
                <a:latin typeface="Book Antiqua" pitchFamily="18" charset="0"/>
              </a:endParaRPr>
            </a:p>
          </p:txBody>
        </p:sp>
        <p:sp>
          <p:nvSpPr>
            <p:cNvPr id="6" name="AutoShape 6"/>
            <p:cNvSpPr>
              <a:spLocks noChangeArrowheads="1"/>
            </p:cNvSpPr>
            <p:nvPr/>
          </p:nvSpPr>
          <p:spPr bwMode="auto">
            <a:xfrm>
              <a:off x="4374" y="8983"/>
              <a:ext cx="4296" cy="239"/>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Increase working efficiency</a:t>
              </a:r>
              <a:endParaRPr lang="en-US" sz="2400" dirty="0">
                <a:solidFill>
                  <a:srgbClr val="FF0000"/>
                </a:solidFill>
                <a:latin typeface="Book Antiqua" pitchFamily="18" charset="0"/>
              </a:endParaRPr>
            </a:p>
          </p:txBody>
        </p:sp>
        <p:sp>
          <p:nvSpPr>
            <p:cNvPr id="7" name="AutoShape 8"/>
            <p:cNvSpPr>
              <a:spLocks noChangeArrowheads="1"/>
            </p:cNvSpPr>
            <p:nvPr/>
          </p:nvSpPr>
          <p:spPr bwMode="auto">
            <a:xfrm>
              <a:off x="4366" y="9235"/>
              <a:ext cx="4296" cy="25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Support business strategy</a:t>
              </a:r>
              <a:endParaRPr lang="en-US" sz="2400" dirty="0">
                <a:solidFill>
                  <a:srgbClr val="FF0000"/>
                </a:solidFill>
                <a:latin typeface="Book Antiqua" pitchFamily="18" charset="0"/>
              </a:endParaRPr>
            </a:p>
          </p:txBody>
        </p:sp>
        <p:sp>
          <p:nvSpPr>
            <p:cNvPr id="8" name="AutoShape 10"/>
            <p:cNvSpPr>
              <a:spLocks noChangeArrowheads="1"/>
            </p:cNvSpPr>
            <p:nvPr/>
          </p:nvSpPr>
          <p:spPr bwMode="auto">
            <a:xfrm>
              <a:off x="4366" y="9487"/>
              <a:ext cx="4296" cy="238"/>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Maintain security</a:t>
              </a:r>
              <a:endParaRPr lang="en-US" sz="2400" dirty="0">
                <a:solidFill>
                  <a:srgbClr val="FF0000"/>
                </a:solidFill>
                <a:latin typeface="Book Antiqua" pitchFamily="18" charset="0"/>
              </a:endParaRPr>
            </a:p>
          </p:txBody>
        </p:sp>
        <p:sp>
          <p:nvSpPr>
            <p:cNvPr id="9" name="AutoShape 12"/>
            <p:cNvSpPr>
              <a:spLocks noChangeArrowheads="1"/>
            </p:cNvSpPr>
            <p:nvPr/>
          </p:nvSpPr>
          <p:spPr bwMode="auto">
            <a:xfrm>
              <a:off x="4374" y="9745"/>
              <a:ext cx="4288" cy="207"/>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Explore new markets</a:t>
              </a:r>
              <a:endParaRPr lang="en-US" sz="2400" dirty="0">
                <a:solidFill>
                  <a:srgbClr val="FF0000"/>
                </a:solidFill>
                <a:latin typeface="Book Antiqua" pitchFamily="18" charset="0"/>
              </a:endParaRPr>
            </a:p>
          </p:txBody>
        </p:sp>
      </p:grpSp>
      <p:sp>
        <p:nvSpPr>
          <p:cNvPr id="31" name="AutoShape 6"/>
          <p:cNvSpPr>
            <a:spLocks noChangeArrowheads="1"/>
          </p:cNvSpPr>
          <p:nvPr/>
        </p:nvSpPr>
        <p:spPr bwMode="auto">
          <a:xfrm>
            <a:off x="931736" y="3564738"/>
            <a:ext cx="5199214" cy="406431"/>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Enhance decision making </a:t>
            </a:r>
            <a:endParaRPr lang="en-US" sz="2400" dirty="0">
              <a:solidFill>
                <a:srgbClr val="FF0000"/>
              </a:solidFill>
              <a:latin typeface="Book Antiqua" pitchFamily="18" charset="0"/>
            </a:endParaRPr>
          </a:p>
        </p:txBody>
      </p:sp>
      <p:sp>
        <p:nvSpPr>
          <p:cNvPr id="32" name="AutoShape 6"/>
          <p:cNvSpPr>
            <a:spLocks noChangeArrowheads="1"/>
          </p:cNvSpPr>
          <p:nvPr/>
        </p:nvSpPr>
        <p:spPr bwMode="auto">
          <a:xfrm>
            <a:off x="931736" y="3992566"/>
            <a:ext cx="5199214" cy="430442"/>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Improve communication</a:t>
            </a:r>
            <a:endParaRPr lang="en-US" sz="2400" dirty="0">
              <a:solidFill>
                <a:srgbClr val="FF0000"/>
              </a:solidFill>
              <a:latin typeface="Book Antiqua" pitchFamily="18" charset="0"/>
            </a:endParaRPr>
          </a:p>
        </p:txBody>
      </p:sp>
      <p:sp>
        <p:nvSpPr>
          <p:cNvPr id="33" name="AutoShape 6"/>
          <p:cNvSpPr>
            <a:spLocks noChangeArrowheads="1"/>
          </p:cNvSpPr>
          <p:nvPr/>
        </p:nvSpPr>
        <p:spPr bwMode="auto">
          <a:xfrm>
            <a:off x="931736" y="4410793"/>
            <a:ext cx="5199214" cy="440043"/>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Improve productivity</a:t>
            </a:r>
            <a:endParaRPr lang="en-US" sz="2400" dirty="0">
              <a:solidFill>
                <a:srgbClr val="FF0000"/>
              </a:solidFill>
              <a:latin typeface="Book Antiqua" pitchFamily="18" charset="0"/>
            </a:endParaRPr>
          </a:p>
        </p:txBody>
      </p:sp>
      <p:grpSp>
        <p:nvGrpSpPr>
          <p:cNvPr id="34" name="Group 2"/>
          <p:cNvGrpSpPr>
            <a:grpSpLocks/>
          </p:cNvGrpSpPr>
          <p:nvPr/>
        </p:nvGrpSpPr>
        <p:grpSpPr bwMode="auto">
          <a:xfrm>
            <a:off x="6310053" y="2479433"/>
            <a:ext cx="5208896" cy="4302761"/>
            <a:chOff x="4366" y="7742"/>
            <a:chExt cx="4304" cy="2210"/>
          </a:xfrm>
        </p:grpSpPr>
        <p:sp>
          <p:nvSpPr>
            <p:cNvPr id="35" name="AutoShape 4"/>
            <p:cNvSpPr>
              <a:spLocks noChangeArrowheads="1"/>
            </p:cNvSpPr>
            <p:nvPr/>
          </p:nvSpPr>
          <p:spPr bwMode="auto">
            <a:xfrm>
              <a:off x="4366" y="7742"/>
              <a:ext cx="4296" cy="31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b="1" dirty="0" smtClean="0">
                  <a:solidFill>
                    <a:srgbClr val="FF0000"/>
                  </a:solidFill>
                  <a:latin typeface="Book Antiqua" pitchFamily="18" charset="0"/>
                </a:rPr>
                <a:t>NEGATIVE  IMPACT</a:t>
              </a:r>
              <a:endParaRPr lang="en-US" sz="2400" b="1" dirty="0">
                <a:solidFill>
                  <a:srgbClr val="FF0000"/>
                </a:solidFill>
                <a:latin typeface="Book Antiqua" pitchFamily="18" charset="0"/>
              </a:endParaRPr>
            </a:p>
          </p:txBody>
        </p:sp>
        <p:sp>
          <p:nvSpPr>
            <p:cNvPr id="36" name="AutoShape 6"/>
            <p:cNvSpPr>
              <a:spLocks noChangeArrowheads="1"/>
            </p:cNvSpPr>
            <p:nvPr/>
          </p:nvSpPr>
          <p:spPr bwMode="auto">
            <a:xfrm>
              <a:off x="4374" y="8983"/>
              <a:ext cx="4296" cy="239"/>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Maximize training expenses</a:t>
              </a:r>
              <a:endParaRPr lang="en-US" sz="2400" dirty="0">
                <a:solidFill>
                  <a:srgbClr val="FF0000"/>
                </a:solidFill>
                <a:latin typeface="Book Antiqua" pitchFamily="18" charset="0"/>
              </a:endParaRPr>
            </a:p>
          </p:txBody>
        </p:sp>
        <p:sp>
          <p:nvSpPr>
            <p:cNvPr id="37" name="AutoShape 8"/>
            <p:cNvSpPr>
              <a:spLocks noChangeArrowheads="1"/>
            </p:cNvSpPr>
            <p:nvPr/>
          </p:nvSpPr>
          <p:spPr bwMode="auto">
            <a:xfrm>
              <a:off x="4366" y="9235"/>
              <a:ext cx="4296" cy="25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Minimize employee creativity</a:t>
              </a:r>
              <a:endParaRPr lang="en-US" sz="2400" dirty="0">
                <a:solidFill>
                  <a:srgbClr val="FF0000"/>
                </a:solidFill>
                <a:latin typeface="Book Antiqua" pitchFamily="18" charset="0"/>
              </a:endParaRPr>
            </a:p>
          </p:txBody>
        </p:sp>
        <p:sp>
          <p:nvSpPr>
            <p:cNvPr id="38" name="AutoShape 10"/>
            <p:cNvSpPr>
              <a:spLocks noChangeArrowheads="1"/>
            </p:cNvSpPr>
            <p:nvPr/>
          </p:nvSpPr>
          <p:spPr bwMode="auto">
            <a:xfrm>
              <a:off x="4366" y="9487"/>
              <a:ext cx="4296" cy="238"/>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Security risk</a:t>
              </a:r>
              <a:endParaRPr lang="en-US" sz="2400" dirty="0">
                <a:solidFill>
                  <a:srgbClr val="FF0000"/>
                </a:solidFill>
                <a:latin typeface="Book Antiqua" pitchFamily="18" charset="0"/>
              </a:endParaRPr>
            </a:p>
          </p:txBody>
        </p:sp>
        <p:sp>
          <p:nvSpPr>
            <p:cNvPr id="39" name="AutoShape 12"/>
            <p:cNvSpPr>
              <a:spLocks noChangeArrowheads="1"/>
            </p:cNvSpPr>
            <p:nvPr/>
          </p:nvSpPr>
          <p:spPr bwMode="auto">
            <a:xfrm>
              <a:off x="4374" y="9745"/>
              <a:ext cx="4288" cy="207"/>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Maintain and updating cost</a:t>
              </a:r>
              <a:endParaRPr lang="en-US" sz="2400" dirty="0">
                <a:solidFill>
                  <a:srgbClr val="FF0000"/>
                </a:solidFill>
                <a:latin typeface="Book Antiqua" pitchFamily="18" charset="0"/>
              </a:endParaRPr>
            </a:p>
          </p:txBody>
        </p:sp>
      </p:grpSp>
      <p:sp>
        <p:nvSpPr>
          <p:cNvPr id="40" name="AutoShape 6"/>
          <p:cNvSpPr>
            <a:spLocks noChangeArrowheads="1"/>
          </p:cNvSpPr>
          <p:nvPr/>
        </p:nvSpPr>
        <p:spPr bwMode="auto">
          <a:xfrm>
            <a:off x="6348781" y="4438408"/>
            <a:ext cx="5199214" cy="465321"/>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Need efficient manpower</a:t>
            </a:r>
            <a:endParaRPr lang="en-US" sz="2400" dirty="0">
              <a:solidFill>
                <a:srgbClr val="FF0000"/>
              </a:solidFill>
              <a:latin typeface="Book Antiqua" pitchFamily="18" charset="0"/>
            </a:endParaRPr>
          </a:p>
        </p:txBody>
      </p:sp>
      <p:sp>
        <p:nvSpPr>
          <p:cNvPr id="41" name="AutoShape 6"/>
          <p:cNvSpPr>
            <a:spLocks noChangeArrowheads="1"/>
          </p:cNvSpPr>
          <p:nvPr/>
        </p:nvSpPr>
        <p:spPr bwMode="auto">
          <a:xfrm>
            <a:off x="6339099" y="4042373"/>
            <a:ext cx="5199214" cy="465321"/>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Development of infrastructure </a:t>
            </a:r>
            <a:endParaRPr lang="en-US" sz="2400" dirty="0">
              <a:solidFill>
                <a:srgbClr val="FF0000"/>
              </a:solidFill>
              <a:latin typeface="Book Antiqua" pitchFamily="18" charset="0"/>
            </a:endParaRPr>
          </a:p>
        </p:txBody>
      </p:sp>
      <p:sp>
        <p:nvSpPr>
          <p:cNvPr id="42" name="AutoShape 6"/>
          <p:cNvSpPr>
            <a:spLocks noChangeArrowheads="1"/>
          </p:cNvSpPr>
          <p:nvPr/>
        </p:nvSpPr>
        <p:spPr bwMode="auto">
          <a:xfrm>
            <a:off x="6319735" y="3524673"/>
            <a:ext cx="5199214" cy="465321"/>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Need Initial investment</a:t>
            </a:r>
            <a:endParaRPr lang="en-US" sz="2400" dirty="0">
              <a:solidFill>
                <a:srgbClr val="FF0000"/>
              </a:solidFill>
              <a:latin typeface="Book Antiqua" pitchFamily="18" charset="0"/>
            </a:endParaRPr>
          </a:p>
        </p:txBody>
      </p:sp>
    </p:spTree>
    <p:extLst>
      <p:ext uri="{BB962C8B-B14F-4D97-AF65-F5344CB8AC3E}">
        <p14:creationId xmlns:p14="http://schemas.microsoft.com/office/powerpoint/2010/main" val="30768970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940705" cy="760491"/>
          </a:xfrm>
        </p:spPr>
        <p:txBody>
          <a:bodyPr/>
          <a:lstStyle/>
          <a:p>
            <a:r>
              <a:rPr lang="en-US" b="1" dirty="0" smtClean="0"/>
              <a:t>Components of Technological Environment</a:t>
            </a:r>
            <a:endParaRPr lang="en-US" b="1" dirty="0"/>
          </a:p>
        </p:txBody>
      </p:sp>
      <p:sp>
        <p:nvSpPr>
          <p:cNvPr id="3" name="Content Placeholder 2"/>
          <p:cNvSpPr>
            <a:spLocks noGrp="1"/>
          </p:cNvSpPr>
          <p:nvPr>
            <p:ph idx="1"/>
          </p:nvPr>
        </p:nvSpPr>
        <p:spPr>
          <a:xfrm>
            <a:off x="0" y="760491"/>
            <a:ext cx="11778558" cy="6029608"/>
          </a:xfrm>
        </p:spPr>
        <p:txBody>
          <a:bodyPr>
            <a:normAutofit/>
          </a:bodyPr>
          <a:lstStyle/>
          <a:p>
            <a:pPr algn="just"/>
            <a:r>
              <a:rPr lang="en-US" sz="2400" b="1" dirty="0" smtClean="0"/>
              <a:t>Level </a:t>
            </a:r>
            <a:r>
              <a:rPr lang="en-US" sz="2400" b="1" dirty="0"/>
              <a:t>of </a:t>
            </a:r>
            <a:r>
              <a:rPr lang="en-US" sz="2400" b="1" dirty="0" smtClean="0"/>
              <a:t>technology: </a:t>
            </a:r>
            <a:r>
              <a:rPr lang="en-US" sz="2000" dirty="0" smtClean="0"/>
              <a:t>The </a:t>
            </a:r>
            <a:r>
              <a:rPr lang="en-US" sz="2000" dirty="0"/>
              <a:t>level of technology can be appropriate or </a:t>
            </a:r>
            <a:r>
              <a:rPr lang="en-US" sz="2000" dirty="0" smtClean="0"/>
              <a:t>sophisticated. It </a:t>
            </a:r>
            <a:r>
              <a:rPr lang="en-US" sz="2000" dirty="0"/>
              <a:t>can be </a:t>
            </a:r>
            <a:r>
              <a:rPr lang="en-US" sz="2000" dirty="0" smtClean="0"/>
              <a:t>labor-based </a:t>
            </a:r>
            <a:r>
              <a:rPr lang="en-US" sz="2000" dirty="0"/>
              <a:t>or capital-based</a:t>
            </a:r>
            <a:r>
              <a:rPr lang="en-US" sz="2000" dirty="0" smtClean="0"/>
              <a:t>. The </a:t>
            </a:r>
            <a:r>
              <a:rPr lang="en-US" sz="2000" dirty="0"/>
              <a:t>level of technology influence </a:t>
            </a:r>
            <a:r>
              <a:rPr lang="en-US" sz="2000" dirty="0" smtClean="0"/>
              <a:t>organizations.</a:t>
            </a:r>
          </a:p>
          <a:p>
            <a:pPr lvl="1" algn="just"/>
            <a:r>
              <a:rPr lang="en-US" sz="2000" dirty="0" smtClean="0"/>
              <a:t>Labor </a:t>
            </a:r>
            <a:r>
              <a:rPr lang="en-US" sz="2000" dirty="0"/>
              <a:t>based </a:t>
            </a:r>
            <a:r>
              <a:rPr lang="en-US" sz="2000" dirty="0" smtClean="0"/>
              <a:t>technology: Human labor </a:t>
            </a:r>
            <a:r>
              <a:rPr lang="en-US" sz="2000" dirty="0"/>
              <a:t>is mainly used for the operations.</a:t>
            </a:r>
          </a:p>
          <a:p>
            <a:pPr lvl="1" algn="just"/>
            <a:r>
              <a:rPr lang="en-US" sz="2000" dirty="0"/>
              <a:t>Capital based </a:t>
            </a:r>
            <a:r>
              <a:rPr lang="en-US" sz="2000" dirty="0" smtClean="0"/>
              <a:t>technology: Machinery </a:t>
            </a:r>
            <a:r>
              <a:rPr lang="en-US" sz="2000" dirty="0"/>
              <a:t>is mainly used for operations</a:t>
            </a:r>
            <a:r>
              <a:rPr lang="en-US" sz="2000" dirty="0" smtClean="0"/>
              <a:t>. Technology </a:t>
            </a:r>
            <a:r>
              <a:rPr lang="en-US" sz="2000" dirty="0"/>
              <a:t>is represented by automation</a:t>
            </a:r>
            <a:r>
              <a:rPr lang="en-US" sz="2000" dirty="0" smtClean="0"/>
              <a:t>, computerization, robotizing etc.</a:t>
            </a:r>
          </a:p>
          <a:p>
            <a:pPr algn="just"/>
            <a:r>
              <a:rPr lang="en-US" sz="2400" b="1" dirty="0" smtClean="0"/>
              <a:t>Pace </a:t>
            </a:r>
            <a:r>
              <a:rPr lang="en-US" sz="2400" b="1" dirty="0"/>
              <a:t>of technological </a:t>
            </a:r>
            <a:r>
              <a:rPr lang="en-US" sz="2400" b="1" dirty="0" smtClean="0"/>
              <a:t>change: </a:t>
            </a:r>
          </a:p>
          <a:p>
            <a:pPr lvl="1" algn="just"/>
            <a:r>
              <a:rPr lang="en-US" sz="2000" dirty="0" smtClean="0"/>
              <a:t>Technology </a:t>
            </a:r>
            <a:r>
              <a:rPr lang="en-US" sz="2000" dirty="0"/>
              <a:t>is a dynamic force</a:t>
            </a:r>
            <a:r>
              <a:rPr lang="en-US" sz="2000" dirty="0" smtClean="0"/>
              <a:t>. Organizations </a:t>
            </a:r>
            <a:r>
              <a:rPr lang="en-US" sz="2000" dirty="0"/>
              <a:t>should adapt to the changing technological </a:t>
            </a:r>
            <a:r>
              <a:rPr lang="en-US" sz="2000" dirty="0" smtClean="0"/>
              <a:t>forces. They </a:t>
            </a:r>
            <a:r>
              <a:rPr lang="en-US" sz="2000" dirty="0"/>
              <a:t>should also upgrade the skills of their human resources to effectively cope with the demands of technological changes</a:t>
            </a:r>
            <a:r>
              <a:rPr lang="en-US" sz="2000" dirty="0" smtClean="0"/>
              <a:t>.</a:t>
            </a:r>
          </a:p>
          <a:p>
            <a:pPr lvl="1" algn="just"/>
            <a:r>
              <a:rPr lang="en-US" sz="2000" dirty="0"/>
              <a:t>Technological change influences organizations in the following </a:t>
            </a:r>
            <a:r>
              <a:rPr lang="en-US" sz="2000" dirty="0" smtClean="0"/>
              <a:t>:</a:t>
            </a:r>
            <a:endParaRPr lang="en-US" sz="2000" dirty="0"/>
          </a:p>
          <a:p>
            <a:pPr lvl="1" algn="just"/>
            <a:r>
              <a:rPr lang="en-US" sz="2000" dirty="0" smtClean="0"/>
              <a:t>It </a:t>
            </a:r>
            <a:r>
              <a:rPr lang="en-US" sz="2000" dirty="0"/>
              <a:t>can make existing industries </a:t>
            </a:r>
            <a:r>
              <a:rPr lang="en-US" sz="2000" dirty="0" smtClean="0"/>
              <a:t>obsolete. It </a:t>
            </a:r>
            <a:r>
              <a:rPr lang="en-US" sz="2000" dirty="0"/>
              <a:t>can the rates of obsolescence.</a:t>
            </a:r>
          </a:p>
          <a:p>
            <a:pPr lvl="1" algn="just"/>
            <a:r>
              <a:rPr lang="en-US" sz="2000" dirty="0"/>
              <a:t>It can rejuvenate the existing industries through product improvements or cost reductions.</a:t>
            </a:r>
          </a:p>
          <a:p>
            <a:pPr lvl="1" algn="just"/>
            <a:r>
              <a:rPr lang="en-US" sz="2000" dirty="0"/>
              <a:t>It can create entirely new industries.</a:t>
            </a:r>
          </a:p>
          <a:p>
            <a:pPr lvl="1" algn="just"/>
            <a:r>
              <a:rPr lang="en-US" sz="2000" dirty="0"/>
              <a:t>It can increase government regulations.</a:t>
            </a:r>
          </a:p>
          <a:p>
            <a:pPr lvl="1"/>
            <a:endParaRPr lang="en-US" dirty="0" smtClean="0"/>
          </a:p>
          <a:p>
            <a:endParaRPr lang="en-US" dirty="0"/>
          </a:p>
          <a:p>
            <a:endParaRPr lang="en-US" dirty="0"/>
          </a:p>
          <a:p>
            <a:endParaRPr lang="en-US" dirty="0"/>
          </a:p>
        </p:txBody>
      </p:sp>
    </p:spTree>
    <p:extLst>
      <p:ext uri="{BB962C8B-B14F-4D97-AF65-F5344CB8AC3E}">
        <p14:creationId xmlns:p14="http://schemas.microsoft.com/office/powerpoint/2010/main" val="21330596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9940705" cy="760491"/>
          </a:xfrm>
        </p:spPr>
        <p:txBody>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0" y="760491"/>
            <a:ext cx="11778558" cy="6029608"/>
          </a:xfrm>
        </p:spPr>
        <p:txBody>
          <a:bodyPr>
            <a:normAutofit fontScale="92500" lnSpcReduction="20000"/>
          </a:bodyPr>
          <a:lstStyle/>
          <a:p>
            <a:pPr algn="just"/>
            <a:r>
              <a:rPr lang="en-US" sz="2400" b="1" dirty="0" smtClean="0"/>
              <a:t>Technological transfer: </a:t>
            </a:r>
            <a:r>
              <a:rPr lang="en-US" sz="2400" dirty="0" smtClean="0"/>
              <a:t>Sources </a:t>
            </a:r>
            <a:r>
              <a:rPr lang="en-US" sz="2400" dirty="0"/>
              <a:t>of technology can be within the organization ,within the country or foreign countries</a:t>
            </a:r>
            <a:r>
              <a:rPr lang="en-US" sz="2400" dirty="0" smtClean="0"/>
              <a:t>. Technology </a:t>
            </a:r>
            <a:r>
              <a:rPr lang="en-US" sz="2400" dirty="0"/>
              <a:t>transfer implies technology import for organizations</a:t>
            </a:r>
            <a:r>
              <a:rPr lang="en-US" sz="2400" dirty="0" smtClean="0"/>
              <a:t>.</a:t>
            </a:r>
          </a:p>
          <a:p>
            <a:pPr lvl="1" algn="just"/>
            <a:r>
              <a:rPr lang="en-US" sz="2200" dirty="0"/>
              <a:t>Technological transfer implies technology imported from technologically advanced foreign countries. </a:t>
            </a:r>
          </a:p>
          <a:p>
            <a:pPr lvl="1" algn="just"/>
            <a:r>
              <a:rPr lang="en-US" sz="2200" dirty="0"/>
              <a:t>Globalization: Global companies are the key sources of technology transfer in developing nations.</a:t>
            </a:r>
          </a:p>
          <a:p>
            <a:pPr lvl="1" algn="just"/>
            <a:r>
              <a:rPr lang="en-US" sz="2200" dirty="0"/>
              <a:t>Projects :Turn key projects based on global bidding serve as a source of technology transfer.</a:t>
            </a:r>
          </a:p>
          <a:p>
            <a:pPr lvl="1" algn="just"/>
            <a:r>
              <a:rPr lang="en-US" sz="2200" dirty="0"/>
              <a:t>Trade :This consists of sale of equipment or machines by the manufacturer.</a:t>
            </a:r>
          </a:p>
          <a:p>
            <a:pPr lvl="1" algn="just"/>
            <a:r>
              <a:rPr lang="en-US" sz="2200" dirty="0"/>
              <a:t>Technical assistance :Bilateral and multilateral donors under technical assistance provide international consultants who bring new technology with them.</a:t>
            </a:r>
          </a:p>
          <a:p>
            <a:pPr lvl="1" algn="just"/>
            <a:r>
              <a:rPr lang="en-US" sz="2200" dirty="0"/>
              <a:t>Training and publication :They provide opportunities to about new technology.</a:t>
            </a:r>
          </a:p>
          <a:p>
            <a:pPr algn="just"/>
            <a:endParaRPr lang="en-US" sz="2400" dirty="0" smtClean="0"/>
          </a:p>
          <a:p>
            <a:pPr algn="just"/>
            <a:r>
              <a:rPr lang="en-US" sz="2400" b="1" dirty="0"/>
              <a:t>Research and </a:t>
            </a:r>
            <a:r>
              <a:rPr lang="en-US" sz="2400" b="1" dirty="0" smtClean="0"/>
              <a:t>development: </a:t>
            </a:r>
            <a:r>
              <a:rPr lang="en-US" sz="2400" dirty="0" smtClean="0"/>
              <a:t>R&amp;D </a:t>
            </a:r>
            <a:r>
              <a:rPr lang="en-US" sz="2400" dirty="0"/>
              <a:t>is the essence of innovation</a:t>
            </a:r>
            <a:r>
              <a:rPr lang="en-US" sz="2400" dirty="0" smtClean="0"/>
              <a:t>. Expectation </a:t>
            </a:r>
            <a:r>
              <a:rPr lang="en-US" sz="2400" dirty="0"/>
              <a:t>for improvement are increasing</a:t>
            </a:r>
            <a:r>
              <a:rPr lang="en-US" sz="2400" dirty="0" smtClean="0"/>
              <a:t>. Customers </a:t>
            </a:r>
            <a:r>
              <a:rPr lang="en-US" sz="2400" dirty="0"/>
              <a:t>expect new products of superior quality which are safe</a:t>
            </a:r>
            <a:r>
              <a:rPr lang="en-US" sz="2400" dirty="0" smtClean="0"/>
              <a:t>, comfortable </a:t>
            </a:r>
            <a:r>
              <a:rPr lang="en-US" sz="2400" dirty="0"/>
              <a:t>and environment friendly</a:t>
            </a:r>
            <a:r>
              <a:rPr lang="en-US" sz="2400" dirty="0" smtClean="0"/>
              <a:t>. This </a:t>
            </a:r>
            <a:r>
              <a:rPr lang="en-US" sz="2400" dirty="0"/>
              <a:t>calls for increase research and development budget by organizations</a:t>
            </a:r>
            <a:r>
              <a:rPr lang="en-US" sz="2400" dirty="0" smtClean="0"/>
              <a:t>. Government </a:t>
            </a:r>
            <a:r>
              <a:rPr lang="en-US" sz="2400" dirty="0"/>
              <a:t>and industry collaboration and spending in </a:t>
            </a:r>
            <a:r>
              <a:rPr lang="en-US" sz="2400" dirty="0" err="1"/>
              <a:t>R&amp;d</a:t>
            </a:r>
            <a:r>
              <a:rPr lang="en-US" sz="2400" dirty="0"/>
              <a:t> efforts is also an important aspect of technology environment.</a:t>
            </a:r>
          </a:p>
          <a:p>
            <a:pPr lvl="1" algn="just"/>
            <a:endParaRPr lang="en-US" sz="2200" dirty="0"/>
          </a:p>
          <a:p>
            <a:endParaRPr lang="en-US" dirty="0"/>
          </a:p>
          <a:p>
            <a:endParaRPr lang="en-US" dirty="0"/>
          </a:p>
          <a:p>
            <a:endParaRPr lang="en-US" dirty="0"/>
          </a:p>
        </p:txBody>
      </p:sp>
    </p:spTree>
    <p:extLst>
      <p:ext uri="{BB962C8B-B14F-4D97-AF65-F5344CB8AC3E}">
        <p14:creationId xmlns:p14="http://schemas.microsoft.com/office/powerpoint/2010/main" val="25470155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694099"/>
          </a:xfrm>
        </p:spPr>
        <p:txBody>
          <a:bodyPr/>
          <a:lstStyle/>
          <a:p>
            <a:r>
              <a:rPr lang="en-US" b="1" dirty="0" smtClean="0"/>
              <a:t>BUSINESS AND TECHNOLOGY</a:t>
            </a:r>
            <a:endParaRPr lang="en-US" b="1" dirty="0"/>
          </a:p>
        </p:txBody>
      </p:sp>
      <p:sp>
        <p:nvSpPr>
          <p:cNvPr id="3" name="Content Placeholder 2"/>
          <p:cNvSpPr>
            <a:spLocks noGrp="1"/>
          </p:cNvSpPr>
          <p:nvPr>
            <p:ph idx="1"/>
          </p:nvPr>
        </p:nvSpPr>
        <p:spPr>
          <a:xfrm>
            <a:off x="97912" y="802569"/>
            <a:ext cx="10766246" cy="5571071"/>
          </a:xfrm>
        </p:spPr>
        <p:txBody>
          <a:bodyPr>
            <a:normAutofit/>
          </a:bodyPr>
          <a:lstStyle/>
          <a:p>
            <a:pPr algn="just"/>
            <a:r>
              <a:rPr lang="en-US" sz="2400" dirty="0" smtClean="0"/>
              <a:t>Business refers to all the human activities of production, distribution and exchange of goods and services for earning profit and wealth. </a:t>
            </a:r>
          </a:p>
          <a:p>
            <a:pPr algn="just"/>
            <a:r>
              <a:rPr lang="en-US" sz="2400" dirty="0" smtClean="0"/>
              <a:t>Technology is the method or process of converting inputs into outputs. It provides the resources with which people work and also affects the tasks that they perform. </a:t>
            </a:r>
          </a:p>
          <a:p>
            <a:pPr algn="just"/>
            <a:r>
              <a:rPr lang="en-US" sz="2400" dirty="0" smtClean="0"/>
              <a:t>There is close relation between business operation and use of technology, At present business world has become exceptionally technology oriented because certain level technology is applicable in every type of business and also every step of business activity.</a:t>
            </a:r>
            <a:endParaRPr lang="en-US" sz="2400" dirty="0"/>
          </a:p>
        </p:txBody>
      </p:sp>
    </p:spTree>
    <p:extLst>
      <p:ext uri="{BB962C8B-B14F-4D97-AF65-F5344CB8AC3E}">
        <p14:creationId xmlns:p14="http://schemas.microsoft.com/office/powerpoint/2010/main" val="18828448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8336"/>
            <a:ext cx="9980613" cy="802198"/>
          </a:xfrm>
        </p:spPr>
        <p:txBody>
          <a:bodyPr>
            <a:normAutofit fontScale="90000"/>
          </a:bodyPr>
          <a:lstStyle/>
          <a:p>
            <a:pPr fontAlgn="auto">
              <a:spcAft>
                <a:spcPts val="0"/>
              </a:spcAft>
              <a:defRPr/>
            </a:pPr>
            <a:r>
              <a:rPr lang="en-US" b="1" dirty="0" smtClean="0"/>
              <a:t>STATUS OF TECHNOLOGY IN NEPALESE BUSINESS</a:t>
            </a:r>
            <a:endParaRPr lang="en-US" b="1" dirty="0"/>
          </a:p>
        </p:txBody>
      </p:sp>
      <p:sp>
        <p:nvSpPr>
          <p:cNvPr id="3" name="Content Placeholder 2"/>
          <p:cNvSpPr>
            <a:spLocks noGrp="1"/>
          </p:cNvSpPr>
          <p:nvPr>
            <p:ph idx="1"/>
          </p:nvPr>
        </p:nvSpPr>
        <p:spPr>
          <a:xfrm>
            <a:off x="8095" y="611800"/>
            <a:ext cx="9982200" cy="1405271"/>
          </a:xfrm>
        </p:spPr>
        <p:txBody>
          <a:bodyPr/>
          <a:lstStyle/>
          <a:p>
            <a:r>
              <a:rPr lang="en-US" sz="2400" dirty="0" smtClean="0"/>
              <a:t>The present status of technology used in Nepalese businesses may be studied in two dimensions consisting of traditional technology and modern technology : </a:t>
            </a:r>
            <a:endParaRPr lang="en-US" sz="2400" dirty="0"/>
          </a:p>
        </p:txBody>
      </p:sp>
      <p:grpSp>
        <p:nvGrpSpPr>
          <p:cNvPr id="4" name="Group 2"/>
          <p:cNvGrpSpPr>
            <a:grpSpLocks/>
          </p:cNvGrpSpPr>
          <p:nvPr/>
        </p:nvGrpSpPr>
        <p:grpSpPr bwMode="auto">
          <a:xfrm>
            <a:off x="931736" y="2445345"/>
            <a:ext cx="5208896" cy="4302761"/>
            <a:chOff x="4366" y="7742"/>
            <a:chExt cx="4304" cy="2210"/>
          </a:xfrm>
        </p:grpSpPr>
        <p:sp>
          <p:nvSpPr>
            <p:cNvPr id="5" name="AutoShape 4"/>
            <p:cNvSpPr>
              <a:spLocks noChangeArrowheads="1"/>
            </p:cNvSpPr>
            <p:nvPr/>
          </p:nvSpPr>
          <p:spPr bwMode="auto">
            <a:xfrm>
              <a:off x="4366" y="7742"/>
              <a:ext cx="4296" cy="31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b="1" dirty="0" smtClean="0">
                  <a:solidFill>
                    <a:srgbClr val="FF0000"/>
                  </a:solidFill>
                  <a:latin typeface="Book Antiqua" pitchFamily="18" charset="0"/>
                </a:rPr>
                <a:t>TRADITIONAL TECHNOLOGY</a:t>
              </a:r>
              <a:endParaRPr lang="en-US" sz="2400" b="1" dirty="0">
                <a:solidFill>
                  <a:srgbClr val="FF0000"/>
                </a:solidFill>
                <a:latin typeface="Book Antiqua" pitchFamily="18" charset="0"/>
              </a:endParaRPr>
            </a:p>
          </p:txBody>
        </p:sp>
        <p:sp>
          <p:nvSpPr>
            <p:cNvPr id="6" name="AutoShape 6"/>
            <p:cNvSpPr>
              <a:spLocks noChangeArrowheads="1"/>
            </p:cNvSpPr>
            <p:nvPr/>
          </p:nvSpPr>
          <p:spPr bwMode="auto">
            <a:xfrm>
              <a:off x="4374" y="8983"/>
              <a:ext cx="4296" cy="239"/>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Weaving Clothes</a:t>
              </a:r>
              <a:endParaRPr lang="en-US" sz="2400" dirty="0">
                <a:solidFill>
                  <a:srgbClr val="FF0000"/>
                </a:solidFill>
                <a:latin typeface="Book Antiqua" pitchFamily="18" charset="0"/>
              </a:endParaRPr>
            </a:p>
          </p:txBody>
        </p:sp>
        <p:sp>
          <p:nvSpPr>
            <p:cNvPr id="7" name="AutoShape 8"/>
            <p:cNvSpPr>
              <a:spLocks noChangeArrowheads="1"/>
            </p:cNvSpPr>
            <p:nvPr/>
          </p:nvSpPr>
          <p:spPr bwMode="auto">
            <a:xfrm>
              <a:off x="4366" y="9235"/>
              <a:ext cx="4296" cy="25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Hand-made Paper</a:t>
              </a:r>
              <a:endParaRPr lang="en-US" sz="2400" dirty="0">
                <a:solidFill>
                  <a:srgbClr val="FF0000"/>
                </a:solidFill>
                <a:latin typeface="Book Antiqua" pitchFamily="18" charset="0"/>
              </a:endParaRPr>
            </a:p>
          </p:txBody>
        </p:sp>
        <p:sp>
          <p:nvSpPr>
            <p:cNvPr id="8" name="AutoShape 10"/>
            <p:cNvSpPr>
              <a:spLocks noChangeArrowheads="1"/>
            </p:cNvSpPr>
            <p:nvPr/>
          </p:nvSpPr>
          <p:spPr bwMode="auto">
            <a:xfrm>
              <a:off x="4366" y="9487"/>
              <a:ext cx="4296" cy="238"/>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Domestic Materials</a:t>
              </a:r>
              <a:endParaRPr lang="en-US" sz="2400" dirty="0">
                <a:solidFill>
                  <a:srgbClr val="FF0000"/>
                </a:solidFill>
                <a:latin typeface="Book Antiqua" pitchFamily="18" charset="0"/>
              </a:endParaRPr>
            </a:p>
          </p:txBody>
        </p:sp>
        <p:sp>
          <p:nvSpPr>
            <p:cNvPr id="9" name="AutoShape 12"/>
            <p:cNvSpPr>
              <a:spLocks noChangeArrowheads="1"/>
            </p:cNvSpPr>
            <p:nvPr/>
          </p:nvSpPr>
          <p:spPr bwMode="auto">
            <a:xfrm>
              <a:off x="4374" y="9745"/>
              <a:ext cx="4288" cy="207"/>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Agro-based Products</a:t>
              </a:r>
              <a:endParaRPr lang="en-US" sz="2400" dirty="0">
                <a:solidFill>
                  <a:srgbClr val="FF0000"/>
                </a:solidFill>
                <a:latin typeface="Book Antiqua" pitchFamily="18" charset="0"/>
              </a:endParaRPr>
            </a:p>
          </p:txBody>
        </p:sp>
      </p:grpSp>
      <p:sp>
        <p:nvSpPr>
          <p:cNvPr id="31" name="AutoShape 6"/>
          <p:cNvSpPr>
            <a:spLocks noChangeArrowheads="1"/>
          </p:cNvSpPr>
          <p:nvPr/>
        </p:nvSpPr>
        <p:spPr bwMode="auto">
          <a:xfrm>
            <a:off x="931736" y="3564738"/>
            <a:ext cx="5199214" cy="406431"/>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Handicrafts</a:t>
            </a:r>
            <a:endParaRPr lang="en-US" sz="2400" dirty="0">
              <a:solidFill>
                <a:srgbClr val="FF0000"/>
              </a:solidFill>
              <a:latin typeface="Book Antiqua" pitchFamily="18" charset="0"/>
            </a:endParaRPr>
          </a:p>
        </p:txBody>
      </p:sp>
      <p:sp>
        <p:nvSpPr>
          <p:cNvPr id="32" name="AutoShape 6"/>
          <p:cNvSpPr>
            <a:spLocks noChangeArrowheads="1"/>
          </p:cNvSpPr>
          <p:nvPr/>
        </p:nvSpPr>
        <p:spPr bwMode="auto">
          <a:xfrm>
            <a:off x="931736" y="3992566"/>
            <a:ext cx="5199214" cy="430442"/>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Architecture and Engineering</a:t>
            </a:r>
            <a:endParaRPr lang="en-US" sz="2400" dirty="0">
              <a:solidFill>
                <a:srgbClr val="FF0000"/>
              </a:solidFill>
              <a:latin typeface="Book Antiqua" pitchFamily="18" charset="0"/>
            </a:endParaRPr>
          </a:p>
        </p:txBody>
      </p:sp>
      <p:sp>
        <p:nvSpPr>
          <p:cNvPr id="33" name="AutoShape 6"/>
          <p:cNvSpPr>
            <a:spLocks noChangeArrowheads="1"/>
          </p:cNvSpPr>
          <p:nvPr/>
        </p:nvSpPr>
        <p:spPr bwMode="auto">
          <a:xfrm>
            <a:off x="931736" y="4410793"/>
            <a:ext cx="5199214" cy="440043"/>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Pottery Industries</a:t>
            </a:r>
            <a:endParaRPr lang="en-US" sz="2400" dirty="0">
              <a:solidFill>
                <a:srgbClr val="FF0000"/>
              </a:solidFill>
              <a:latin typeface="Book Antiqua" pitchFamily="18" charset="0"/>
            </a:endParaRPr>
          </a:p>
        </p:txBody>
      </p:sp>
      <p:grpSp>
        <p:nvGrpSpPr>
          <p:cNvPr id="34" name="Group 2"/>
          <p:cNvGrpSpPr>
            <a:grpSpLocks/>
          </p:cNvGrpSpPr>
          <p:nvPr/>
        </p:nvGrpSpPr>
        <p:grpSpPr bwMode="auto">
          <a:xfrm>
            <a:off x="6310053" y="2444899"/>
            <a:ext cx="5208896" cy="4302761"/>
            <a:chOff x="4366" y="7742"/>
            <a:chExt cx="4304" cy="2210"/>
          </a:xfrm>
        </p:grpSpPr>
        <p:sp>
          <p:nvSpPr>
            <p:cNvPr id="35" name="AutoShape 4"/>
            <p:cNvSpPr>
              <a:spLocks noChangeArrowheads="1"/>
            </p:cNvSpPr>
            <p:nvPr/>
          </p:nvSpPr>
          <p:spPr bwMode="auto">
            <a:xfrm>
              <a:off x="4366" y="7742"/>
              <a:ext cx="4296" cy="31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b="1" dirty="0" smtClean="0">
                  <a:solidFill>
                    <a:srgbClr val="FF0000"/>
                  </a:solidFill>
                  <a:latin typeface="Book Antiqua" pitchFamily="18" charset="0"/>
                </a:rPr>
                <a:t>MODERN TECHNOLOGY </a:t>
              </a:r>
              <a:endParaRPr lang="en-US" sz="2400" b="1" dirty="0">
                <a:solidFill>
                  <a:srgbClr val="FF0000"/>
                </a:solidFill>
                <a:latin typeface="Book Antiqua" pitchFamily="18" charset="0"/>
              </a:endParaRPr>
            </a:p>
          </p:txBody>
        </p:sp>
        <p:sp>
          <p:nvSpPr>
            <p:cNvPr id="36" name="AutoShape 6"/>
            <p:cNvSpPr>
              <a:spLocks noChangeArrowheads="1"/>
            </p:cNvSpPr>
            <p:nvPr/>
          </p:nvSpPr>
          <p:spPr bwMode="auto">
            <a:xfrm>
              <a:off x="4374" y="9166"/>
              <a:ext cx="4296" cy="239"/>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Commercial Concern</a:t>
              </a:r>
              <a:endParaRPr lang="en-US" sz="2400" dirty="0">
                <a:solidFill>
                  <a:srgbClr val="FF0000"/>
                </a:solidFill>
                <a:latin typeface="Book Antiqua" pitchFamily="18" charset="0"/>
              </a:endParaRPr>
            </a:p>
          </p:txBody>
        </p:sp>
        <p:sp>
          <p:nvSpPr>
            <p:cNvPr id="37" name="AutoShape 8"/>
            <p:cNvSpPr>
              <a:spLocks noChangeArrowheads="1"/>
            </p:cNvSpPr>
            <p:nvPr/>
          </p:nvSpPr>
          <p:spPr bwMode="auto">
            <a:xfrm>
              <a:off x="4366" y="9405"/>
              <a:ext cx="4296" cy="250"/>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Service Sector Companies</a:t>
              </a:r>
              <a:endParaRPr lang="en-US" sz="2400" dirty="0">
                <a:solidFill>
                  <a:srgbClr val="FF0000"/>
                </a:solidFill>
                <a:latin typeface="Book Antiqua" pitchFamily="18" charset="0"/>
              </a:endParaRPr>
            </a:p>
          </p:txBody>
        </p:sp>
        <p:sp>
          <p:nvSpPr>
            <p:cNvPr id="39" name="AutoShape 12"/>
            <p:cNvSpPr>
              <a:spLocks noChangeArrowheads="1"/>
            </p:cNvSpPr>
            <p:nvPr/>
          </p:nvSpPr>
          <p:spPr bwMode="auto">
            <a:xfrm>
              <a:off x="4374" y="9745"/>
              <a:ext cx="4288" cy="207"/>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Technology Transfer</a:t>
              </a:r>
              <a:endParaRPr lang="en-US" sz="2400" dirty="0">
                <a:solidFill>
                  <a:srgbClr val="FF0000"/>
                </a:solidFill>
                <a:latin typeface="Book Antiqua" pitchFamily="18" charset="0"/>
              </a:endParaRPr>
            </a:p>
          </p:txBody>
        </p:sp>
      </p:grpSp>
      <p:sp>
        <p:nvSpPr>
          <p:cNvPr id="40" name="AutoShape 6"/>
          <p:cNvSpPr>
            <a:spLocks noChangeArrowheads="1"/>
          </p:cNvSpPr>
          <p:nvPr/>
        </p:nvSpPr>
        <p:spPr bwMode="auto">
          <a:xfrm>
            <a:off x="6310053" y="4664423"/>
            <a:ext cx="5199214" cy="465321"/>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Agro-based Industries</a:t>
            </a:r>
            <a:endParaRPr lang="en-US" sz="2400" dirty="0">
              <a:solidFill>
                <a:srgbClr val="FF0000"/>
              </a:solidFill>
              <a:latin typeface="Book Antiqua" pitchFamily="18" charset="0"/>
            </a:endParaRPr>
          </a:p>
        </p:txBody>
      </p:sp>
      <p:sp>
        <p:nvSpPr>
          <p:cNvPr id="41" name="AutoShape 6"/>
          <p:cNvSpPr>
            <a:spLocks noChangeArrowheads="1"/>
          </p:cNvSpPr>
          <p:nvPr/>
        </p:nvSpPr>
        <p:spPr bwMode="auto">
          <a:xfrm>
            <a:off x="6319735" y="4054116"/>
            <a:ext cx="5199214" cy="465321"/>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Hydropower Industries</a:t>
            </a:r>
            <a:endParaRPr lang="en-US" sz="2400" dirty="0">
              <a:solidFill>
                <a:srgbClr val="FF0000"/>
              </a:solidFill>
              <a:latin typeface="Book Antiqua" pitchFamily="18" charset="0"/>
            </a:endParaRPr>
          </a:p>
        </p:txBody>
      </p:sp>
      <p:sp>
        <p:nvSpPr>
          <p:cNvPr id="42" name="AutoShape 6"/>
          <p:cNvSpPr>
            <a:spLocks noChangeArrowheads="1"/>
          </p:cNvSpPr>
          <p:nvPr/>
        </p:nvSpPr>
        <p:spPr bwMode="auto">
          <a:xfrm>
            <a:off x="6310053" y="3637985"/>
            <a:ext cx="5199214" cy="465321"/>
          </a:xfrm>
          <a:prstGeom prst="roundRect">
            <a:avLst>
              <a:gd name="adj" fmla="val 16667"/>
            </a:avLst>
          </a:prstGeom>
          <a:gradFill rotWithShape="1">
            <a:gsLst>
              <a:gs pos="0">
                <a:srgbClr val="D8D8D8"/>
              </a:gs>
              <a:gs pos="50000">
                <a:srgbClr val="FFFFFF"/>
              </a:gs>
              <a:gs pos="100000">
                <a:srgbClr val="D8D8D8"/>
              </a:gs>
            </a:gsLst>
            <a:lin ang="5400000" scaled="1"/>
          </a:gradFill>
          <a:ln w="12700" algn="ctr">
            <a:solidFill>
              <a:srgbClr val="FFFFFF"/>
            </a:solidFill>
            <a:round/>
            <a:headEnd/>
            <a:tailEnd/>
          </a:ln>
          <a:effectLst>
            <a:outerShdw dist="35921" dir="2700000" algn="ctr" rotWithShape="0">
              <a:srgbClr val="000000"/>
            </a:outerShdw>
          </a:effectLst>
        </p:spPr>
        <p:txBody>
          <a:bodyPr lIns="0" tIns="0" rIns="0" bIns="0"/>
          <a:lstStyle/>
          <a:p>
            <a:pPr algn="ctr">
              <a:spcAft>
                <a:spcPts val="1000"/>
              </a:spcAft>
              <a:defRPr/>
            </a:pPr>
            <a:r>
              <a:rPr lang="en-US" sz="2400" dirty="0" smtClean="0">
                <a:solidFill>
                  <a:srgbClr val="FF0000"/>
                </a:solidFill>
                <a:latin typeface="Book Antiqua" pitchFamily="18" charset="0"/>
              </a:rPr>
              <a:t>Manufacturing Industries</a:t>
            </a:r>
            <a:endParaRPr lang="en-US" sz="2400" dirty="0">
              <a:solidFill>
                <a:srgbClr val="FF0000"/>
              </a:solidFill>
              <a:latin typeface="Book Antiqua" pitchFamily="18" charset="0"/>
            </a:endParaRPr>
          </a:p>
        </p:txBody>
      </p:sp>
    </p:spTree>
    <p:extLst>
      <p:ext uri="{BB962C8B-B14F-4D97-AF65-F5344CB8AC3E}">
        <p14:creationId xmlns:p14="http://schemas.microsoft.com/office/powerpoint/2010/main" val="34242932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737410" cy="811794"/>
          </a:xfrm>
        </p:spPr>
        <p:txBody>
          <a:bodyPr>
            <a:normAutofit/>
          </a:bodyPr>
          <a:lstStyle/>
          <a:p>
            <a:r>
              <a:rPr lang="en-US" dirty="0" smtClean="0"/>
              <a:t>Positive Impact of Technology in Business</a:t>
            </a:r>
            <a:endParaRPr lang="en-US" dirty="0"/>
          </a:p>
        </p:txBody>
      </p:sp>
      <p:sp>
        <p:nvSpPr>
          <p:cNvPr id="3" name="Content Placeholder 2"/>
          <p:cNvSpPr>
            <a:spLocks noGrp="1"/>
          </p:cNvSpPr>
          <p:nvPr>
            <p:ph idx="1"/>
          </p:nvPr>
        </p:nvSpPr>
        <p:spPr>
          <a:xfrm>
            <a:off x="0" y="811794"/>
            <a:ext cx="11959628" cy="5833450"/>
          </a:xfrm>
        </p:spPr>
        <p:txBody>
          <a:bodyPr>
            <a:normAutofit lnSpcReduction="10000"/>
          </a:bodyPr>
          <a:lstStyle/>
          <a:p>
            <a:r>
              <a:rPr lang="en-US" sz="2400" b="1" dirty="0"/>
              <a:t>Increased Efficiency and Productivity</a:t>
            </a:r>
          </a:p>
          <a:p>
            <a:pPr lvl="1" algn="just"/>
            <a:r>
              <a:rPr lang="en-US" sz="2000" dirty="0"/>
              <a:t>Businesses are using technology to increase efficiency in many ways. For example, companies can automate tasks, allowing employees to manage projects more efficiently. Also, it helps reduce delays, </a:t>
            </a:r>
            <a:r>
              <a:rPr lang="en-US" sz="2000" b="1" dirty="0"/>
              <a:t>streamlining workflow</a:t>
            </a:r>
            <a:r>
              <a:rPr lang="en-US" sz="2000" dirty="0"/>
              <a:t> in business operations</a:t>
            </a:r>
            <a:r>
              <a:rPr lang="en-US" sz="2000" dirty="0" smtClean="0"/>
              <a:t>.</a:t>
            </a:r>
          </a:p>
          <a:p>
            <a:pPr lvl="1" fontAlgn="base"/>
            <a:r>
              <a:rPr lang="en-US" sz="2000" dirty="0"/>
              <a:t>Improving communication between stakeholders</a:t>
            </a:r>
          </a:p>
          <a:p>
            <a:pPr lvl="1" fontAlgn="base"/>
            <a:r>
              <a:rPr lang="en-US" sz="2000" dirty="0"/>
              <a:t>Enhancing employee engagement and staff motivation</a:t>
            </a:r>
          </a:p>
          <a:p>
            <a:pPr lvl="1" fontAlgn="base"/>
            <a:r>
              <a:rPr lang="en-US" sz="2000" dirty="0"/>
              <a:t>Increasing staff connectivity, especially for remote workers</a:t>
            </a:r>
          </a:p>
          <a:p>
            <a:pPr lvl="1" fontAlgn="base"/>
            <a:r>
              <a:rPr lang="en-US" sz="2000" dirty="0"/>
              <a:t>Promoting collaboration between different teams in your business</a:t>
            </a:r>
          </a:p>
          <a:p>
            <a:pPr lvl="1" fontAlgn="base"/>
            <a:r>
              <a:rPr lang="en-US" sz="2000" dirty="0"/>
              <a:t>Tracking and analyzing progress and performance toward goal </a:t>
            </a:r>
            <a:r>
              <a:rPr lang="en-US" sz="2000" dirty="0" smtClean="0"/>
              <a:t>achievement</a:t>
            </a:r>
          </a:p>
          <a:p>
            <a:r>
              <a:rPr lang="en-US" sz="2400" b="1" dirty="0" smtClean="0"/>
              <a:t>Enhanced </a:t>
            </a:r>
            <a:r>
              <a:rPr lang="en-US" sz="2400" b="1" dirty="0"/>
              <a:t>Communication</a:t>
            </a:r>
          </a:p>
          <a:p>
            <a:pPr lvl="1" algn="just"/>
            <a:r>
              <a:rPr lang="en-US" sz="2000" dirty="0"/>
              <a:t>Technology has also made it easier for businesses to communicate with customers, employees, and partners. </a:t>
            </a:r>
            <a:endParaRPr lang="en-US" sz="2000" dirty="0" smtClean="0"/>
          </a:p>
          <a:p>
            <a:pPr lvl="1" algn="just"/>
            <a:r>
              <a:rPr lang="en-US" sz="2000" dirty="0" smtClean="0"/>
              <a:t>Businesses </a:t>
            </a:r>
            <a:r>
              <a:rPr lang="en-US" sz="2000" dirty="0"/>
              <a:t>can now use email, chat, video conferencing, and other digital platforms to communicate with stakeholders. This has not only improved communication but also reduced the cost of communication, especially for businesses with a global reach.</a:t>
            </a:r>
          </a:p>
          <a:p>
            <a:pPr lvl="1" fontAlgn="base"/>
            <a:endParaRPr lang="en-US" dirty="0"/>
          </a:p>
          <a:p>
            <a:pPr lvl="1" algn="just"/>
            <a:endParaRPr lang="en-US" dirty="0"/>
          </a:p>
        </p:txBody>
      </p:sp>
    </p:spTree>
    <p:extLst>
      <p:ext uri="{BB962C8B-B14F-4D97-AF65-F5344CB8AC3E}">
        <p14:creationId xmlns:p14="http://schemas.microsoft.com/office/powerpoint/2010/main" val="61503701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0511073" cy="811794"/>
          </a:xfrm>
        </p:spPr>
        <p:txBody>
          <a:bodyPr>
            <a:normAutofit/>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0" y="811794"/>
            <a:ext cx="11959628" cy="5833450"/>
          </a:xfrm>
        </p:spPr>
        <p:txBody>
          <a:bodyPr>
            <a:normAutofit/>
          </a:bodyPr>
          <a:lstStyle/>
          <a:p>
            <a:r>
              <a:rPr lang="en-US" sz="2400" b="1" dirty="0" smtClean="0"/>
              <a:t>Global Reach</a:t>
            </a:r>
            <a:endParaRPr lang="en-US" sz="2400" b="1" dirty="0"/>
          </a:p>
          <a:p>
            <a:pPr lvl="1" algn="just"/>
            <a:r>
              <a:rPr lang="en-US" sz="2000" dirty="0" smtClean="0"/>
              <a:t>Technology </a:t>
            </a:r>
            <a:r>
              <a:rPr lang="en-US" sz="2000" dirty="0"/>
              <a:t>has enabled businesses to expand their reach globally, allowing them to access new markets and customers. For instance, businesses can now use e-commerce platforms to sell their products to customers in different parts of the world</a:t>
            </a:r>
            <a:r>
              <a:rPr lang="en-US" sz="2000" dirty="0" smtClean="0"/>
              <a:t>.</a:t>
            </a:r>
          </a:p>
          <a:p>
            <a:pPr lvl="1" algn="just"/>
            <a:r>
              <a:rPr lang="en-US" sz="2000" dirty="0" smtClean="0"/>
              <a:t>Technology </a:t>
            </a:r>
            <a:r>
              <a:rPr lang="en-US" sz="2000" dirty="0"/>
              <a:t>has also made it easier for companies to enter new markets by providing information about local markets and customer preferences</a:t>
            </a:r>
            <a:r>
              <a:rPr lang="en-US" sz="2000" dirty="0" smtClean="0"/>
              <a:t>.</a:t>
            </a:r>
          </a:p>
          <a:p>
            <a:r>
              <a:rPr lang="en-US" sz="2400" b="1" dirty="0"/>
              <a:t>Improved Customer Experience</a:t>
            </a:r>
          </a:p>
          <a:p>
            <a:pPr lvl="1" algn="just"/>
            <a:r>
              <a:rPr lang="en-US" sz="2000" dirty="0"/>
              <a:t>Technology has significantly improved the customer experience, making it easier for businesses to attract and retain customers. </a:t>
            </a:r>
            <a:endParaRPr lang="en-US" sz="2000" dirty="0" smtClean="0"/>
          </a:p>
          <a:p>
            <a:pPr lvl="1" algn="just"/>
            <a:r>
              <a:rPr lang="en-US" sz="2000" dirty="0" smtClean="0"/>
              <a:t>With </a:t>
            </a:r>
            <a:r>
              <a:rPr lang="en-US" sz="2000" dirty="0"/>
              <a:t>the help of technology, businesses can collect customer data, such as purchase history and preferences, which they can use to personalize the customer experience. For instance, businesses can use data to recommend products and services to customers, increasing the likelihood of a sale.</a:t>
            </a:r>
          </a:p>
          <a:p>
            <a:pPr lvl="1" fontAlgn="base"/>
            <a:endParaRPr lang="en-US" dirty="0"/>
          </a:p>
          <a:p>
            <a:pPr lvl="1" algn="just"/>
            <a:endParaRPr lang="en-US" dirty="0"/>
          </a:p>
        </p:txBody>
      </p:sp>
    </p:spTree>
    <p:extLst>
      <p:ext uri="{BB962C8B-B14F-4D97-AF65-F5344CB8AC3E}">
        <p14:creationId xmlns:p14="http://schemas.microsoft.com/office/powerpoint/2010/main" val="3532935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0"/>
            <a:ext cx="10511073" cy="811794"/>
          </a:xfrm>
        </p:spPr>
        <p:txBody>
          <a:bodyPr>
            <a:normAutofit/>
          </a:bodyPr>
          <a:lstStyle/>
          <a:p>
            <a:r>
              <a:rPr lang="en-US" dirty="0" err="1" smtClean="0"/>
              <a:t>contd</a:t>
            </a:r>
            <a:r>
              <a:rPr lang="en-US" dirty="0" smtClean="0"/>
              <a:t>…</a:t>
            </a:r>
            <a:endParaRPr lang="en-US" dirty="0"/>
          </a:p>
        </p:txBody>
      </p:sp>
      <p:sp>
        <p:nvSpPr>
          <p:cNvPr id="3" name="Content Placeholder 2"/>
          <p:cNvSpPr>
            <a:spLocks noGrp="1"/>
          </p:cNvSpPr>
          <p:nvPr>
            <p:ph idx="1"/>
          </p:nvPr>
        </p:nvSpPr>
        <p:spPr>
          <a:xfrm>
            <a:off x="-1" y="549242"/>
            <a:ext cx="11959628" cy="6308757"/>
          </a:xfrm>
        </p:spPr>
        <p:txBody>
          <a:bodyPr>
            <a:normAutofit/>
          </a:bodyPr>
          <a:lstStyle/>
          <a:p>
            <a:pPr fontAlgn="auto"/>
            <a:r>
              <a:rPr lang="en-US" sz="2400" b="1" dirty="0"/>
              <a:t>Saves Money </a:t>
            </a:r>
            <a:endParaRPr lang="en-US" sz="2400" dirty="0"/>
          </a:p>
          <a:p>
            <a:pPr lvl="1" algn="just"/>
            <a:r>
              <a:rPr lang="en-US" sz="1800" dirty="0"/>
              <a:t>Gathering data and compiling reports are some of the </a:t>
            </a:r>
            <a:r>
              <a:rPr lang="en-US" sz="1800" dirty="0" smtClean="0"/>
              <a:t>daily </a:t>
            </a:r>
            <a:r>
              <a:rPr lang="en-US" sz="1800" dirty="0"/>
              <a:t>and time-consuming tasks involved in each industry. Furthermore, if the data is entered manually, there are risks of errors and chances that the data may not be updated. If the staff member is absent, you may further have to face the consequences. This can be eliminated by incorporating technologies. </a:t>
            </a:r>
            <a:endParaRPr lang="en-US" sz="1800" dirty="0" smtClean="0"/>
          </a:p>
          <a:p>
            <a:pPr lvl="1" algn="just"/>
            <a:r>
              <a:rPr lang="en-US" sz="1800" dirty="0" smtClean="0"/>
              <a:t>Having </a:t>
            </a:r>
            <a:r>
              <a:rPr lang="en-US" sz="1800" dirty="0"/>
              <a:t>current and relevant data in front of the eyes can help identify opportunities and problems. Businesses can take the right action by reading the reports with one click. While training required to understand these technologies might be expensive, the benefits certainly outweigh the time you may invest. It could be an excellent investment for the future of any organization. </a:t>
            </a:r>
          </a:p>
          <a:p>
            <a:r>
              <a:rPr lang="en-US" sz="2400" b="1" dirty="0"/>
              <a:t>Effective Data Management </a:t>
            </a:r>
          </a:p>
          <a:p>
            <a:pPr lvl="1" algn="just"/>
            <a:r>
              <a:rPr lang="en-US" sz="1800" dirty="0"/>
              <a:t>Before technology, retrieving and saving data used to be a big hassle. Look back at how hospitals and schools used to maintain huge files of data. What’s worst is that the data can be stolen or modified without being noticed by professionals. </a:t>
            </a:r>
            <a:endParaRPr lang="en-US" sz="1800" dirty="0" smtClean="0"/>
          </a:p>
          <a:p>
            <a:pPr lvl="1" algn="just"/>
            <a:r>
              <a:rPr lang="en-US" sz="1800" dirty="0" smtClean="0"/>
              <a:t>One </a:t>
            </a:r>
            <a:r>
              <a:rPr lang="en-US" sz="1800" dirty="0"/>
              <a:t>can eliminate this and strengthen the security of data by implementing technology. Storing the data on cloud-based solutions can be an excellent idea. It will not only keep the data safe and secure but will also help with data retrieval. Furthermore, there are multiple other ways available to safeguard the data. One can even limit access to the data or adopt safety measures to ensure nobody can make any kind of alterations to the data. </a:t>
            </a:r>
          </a:p>
          <a:p>
            <a:pPr lvl="1" fontAlgn="base"/>
            <a:endParaRPr lang="en-US" dirty="0"/>
          </a:p>
          <a:p>
            <a:pPr lvl="1" algn="just"/>
            <a:endParaRPr lang="en-US" dirty="0"/>
          </a:p>
        </p:txBody>
      </p:sp>
    </p:spTree>
    <p:extLst>
      <p:ext uri="{BB962C8B-B14F-4D97-AF65-F5344CB8AC3E}">
        <p14:creationId xmlns:p14="http://schemas.microsoft.com/office/powerpoint/2010/main" val="3700542195"/>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EF87AA68015F45AC3FC1B11B58A6B8" ma:contentTypeVersion="10" ma:contentTypeDescription="Create a new document." ma:contentTypeScope="" ma:versionID="e1ef67e224c8ccbb4344db1ee8bfd75c">
  <xsd:schema xmlns:xsd="http://www.w3.org/2001/XMLSchema" xmlns:xs="http://www.w3.org/2001/XMLSchema" xmlns:p="http://schemas.microsoft.com/office/2006/metadata/properties" xmlns:ns2="9119c549-9603-4c3e-9d0b-9521ee4e19d9" xmlns:ns3="57f52a75-1879-4091-8fb6-28c7f04eb7e4" targetNamespace="http://schemas.microsoft.com/office/2006/metadata/properties" ma:root="true" ma:fieldsID="2f211af01594a84e74af683d1a82f396" ns2:_="" ns3:_="">
    <xsd:import namespace="9119c549-9603-4c3e-9d0b-9521ee4e19d9"/>
    <xsd:import namespace="57f52a75-1879-4091-8fb6-28c7f04eb7e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19c549-9603-4c3e-9d0b-9521ee4e19d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5b2353f-cada-454f-8cb5-bb2181dddec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52a75-1879-4091-8fb6-28c7f04eb7e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a10c67-7aef-49d9-b151-02e2bbedb5ae}" ma:internalName="TaxCatchAll" ma:showField="CatchAllData" ma:web="57f52a75-1879-4091-8fb6-28c7f04eb7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119c549-9603-4c3e-9d0b-9521ee4e19d9">
      <Terms xmlns="http://schemas.microsoft.com/office/infopath/2007/PartnerControls"/>
    </lcf76f155ced4ddcb4097134ff3c332f>
    <TaxCatchAll xmlns="57f52a75-1879-4091-8fb6-28c7f04eb7e4" xsi:nil="true"/>
  </documentManagement>
</p:properties>
</file>

<file path=customXml/itemProps1.xml><?xml version="1.0" encoding="utf-8"?>
<ds:datastoreItem xmlns:ds="http://schemas.openxmlformats.org/officeDocument/2006/customXml" ds:itemID="{C9E2CBEA-9E57-4D91-9AFF-5054A9C57399}"/>
</file>

<file path=customXml/itemProps2.xml><?xml version="1.0" encoding="utf-8"?>
<ds:datastoreItem xmlns:ds="http://schemas.openxmlformats.org/officeDocument/2006/customXml" ds:itemID="{F7732138-C8E2-47DB-8AA6-E9160D3FA0F7}"/>
</file>

<file path=customXml/itemProps3.xml><?xml version="1.0" encoding="utf-8"?>
<ds:datastoreItem xmlns:ds="http://schemas.openxmlformats.org/officeDocument/2006/customXml" ds:itemID="{8413F41B-654D-4AAC-825D-A7AC172EDB96}"/>
</file>

<file path=docProps/app.xml><?xml version="1.0" encoding="utf-8"?>
<Properties xmlns="http://schemas.openxmlformats.org/officeDocument/2006/extended-properties" xmlns:vt="http://schemas.openxmlformats.org/officeDocument/2006/docPropsVTypes">
  <Template>Facet</Template>
  <TotalTime>655</TotalTime>
  <Words>2194</Words>
  <Application>Microsoft Office PowerPoint</Application>
  <PresentationFormat>Widescreen</PresentationFormat>
  <Paragraphs>241</Paragraphs>
  <Slides>25</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Euphemia</vt:lpstr>
      <vt:lpstr>Arial</vt:lpstr>
      <vt:lpstr>Book Antiqua</vt:lpstr>
      <vt:lpstr>Calibri</vt:lpstr>
      <vt:lpstr>Trebuchet MS</vt:lpstr>
      <vt:lpstr>Wingdings 3</vt:lpstr>
      <vt:lpstr>Facet</vt:lpstr>
      <vt:lpstr>Technology, Energy Management and Natural Environment</vt:lpstr>
      <vt:lpstr>CONCEPT OF TECHNOLOGICAL ENVIRONMENT</vt:lpstr>
      <vt:lpstr>Components of Technological Environment</vt:lpstr>
      <vt:lpstr>Contd…</vt:lpstr>
      <vt:lpstr>BUSINESS AND TECHNOLOGY</vt:lpstr>
      <vt:lpstr>STATUS OF TECHNOLOGY IN NEPALESE BUSINESS</vt:lpstr>
      <vt:lpstr>Positive Impact of Technology in Business</vt:lpstr>
      <vt:lpstr>contd…</vt:lpstr>
      <vt:lpstr>contd…</vt:lpstr>
      <vt:lpstr>Negative Impact of Technology in Business</vt:lpstr>
      <vt:lpstr>Contd…</vt:lpstr>
      <vt:lpstr>Contd…</vt:lpstr>
      <vt:lpstr>Technology Transfer</vt:lpstr>
      <vt:lpstr>Methods of Technology Transfer</vt:lpstr>
      <vt:lpstr>Contd…</vt:lpstr>
      <vt:lpstr>TECHNOLOGY TRANSFER ISSUES AND PROBLEMS </vt:lpstr>
      <vt:lpstr>INFORMATION TECHNOLOGY (IT) POLICY (2010)</vt:lpstr>
      <vt:lpstr>SCIENCE AND TECHNOLOGY POLICY</vt:lpstr>
      <vt:lpstr>CONCEPT OF NATURAL ENVIRONMENT</vt:lpstr>
      <vt:lpstr>NATURAL ENVIRONMENT ISSUES </vt:lpstr>
      <vt:lpstr>ENERGY SITUATION IN NEPAL</vt:lpstr>
      <vt:lpstr>CONTD…</vt:lpstr>
      <vt:lpstr>ENVIRONMENT MANAGEMENT ISSUES IN NEPAL</vt:lpstr>
      <vt:lpstr>ENERGY MANAGEMENT ISSUES IN NEPAL</vt:lpstr>
      <vt:lpstr>ARTIFICIAL INTELLIGENCE AND FUTURE OF BUSINESS IN NEPAL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Technology, Energy Management and Natural Environment</dc:title>
  <dc:creator>Microsoft account</dc:creator>
  <cp:lastModifiedBy>Microsoft account</cp:lastModifiedBy>
  <cp:revision>22</cp:revision>
  <dcterms:created xsi:type="dcterms:W3CDTF">2024-07-24T03:31:26Z</dcterms:created>
  <dcterms:modified xsi:type="dcterms:W3CDTF">2024-07-28T09:00:43Z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0x01010004EF87AA68015F45AC3FC1B11B58A6B8</vt:lpwstr>
  </property>
</Properties>
</file>