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4" r:id="rId9"/>
    <p:sldId id="262" r:id="rId10"/>
    <p:sldId id="265" r:id="rId11"/>
    <p:sldId id="266" r:id="rId12"/>
    <p:sldId id="267" r:id="rId13"/>
    <p:sldId id="268"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28FDE2-D35D-4DDA-BC27-7DBE9C1AE407}"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84E7293-6672-47B7-8271-613BEABFF499}" type="slidenum">
              <a:rPr lang="en-US" smtClean="0"/>
              <a:t>‹#›</a:t>
            </a:fld>
            <a:endParaRPr lang="en-US"/>
          </a:p>
        </p:txBody>
      </p:sp>
    </p:spTree>
    <p:extLst>
      <p:ext uri="{BB962C8B-B14F-4D97-AF65-F5344CB8AC3E}">
        <p14:creationId xmlns:p14="http://schemas.microsoft.com/office/powerpoint/2010/main" val="48181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8FDE2-D35D-4DDA-BC27-7DBE9C1AE407}"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45940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8FDE2-D35D-4DDA-BC27-7DBE9C1AE407}"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160617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8FDE2-D35D-4DDA-BC27-7DBE9C1AE407}"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83306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228FDE2-D35D-4DDA-BC27-7DBE9C1AE407}" type="datetimeFigureOut">
              <a:rPr lang="en-US" smtClean="0"/>
              <a:t>1/22/2025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84E7293-6672-47B7-8271-613BEABFF499}" type="slidenum">
              <a:rPr lang="en-US" smtClean="0"/>
              <a:t>‹#›</a:t>
            </a:fld>
            <a:endParaRPr lang="en-US"/>
          </a:p>
        </p:txBody>
      </p:sp>
    </p:spTree>
    <p:extLst>
      <p:ext uri="{BB962C8B-B14F-4D97-AF65-F5344CB8AC3E}">
        <p14:creationId xmlns:p14="http://schemas.microsoft.com/office/powerpoint/2010/main" val="253169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28FDE2-D35D-4DDA-BC27-7DBE9C1AE407}"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252300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28FDE2-D35D-4DDA-BC27-7DBE9C1AE407}"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99773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28FDE2-D35D-4DDA-BC27-7DBE9C1AE407}"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191789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8FDE2-D35D-4DDA-BC27-7DBE9C1AE407}" type="datetimeFigureOut">
              <a:rPr lang="en-US" smtClean="0"/>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423478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28FDE2-D35D-4DDA-BC27-7DBE9C1AE407}"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268989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28FDE2-D35D-4DDA-BC27-7DBE9C1AE407}" type="datetimeFigureOut">
              <a:rPr lang="en-US" smtClean="0"/>
              <a:t>1/22/2025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84E7293-6672-47B7-8271-613BEABFF499}" type="slidenum">
              <a:rPr lang="en-US" smtClean="0"/>
              <a:t>‹#›</a:t>
            </a:fld>
            <a:endParaRPr lang="en-US"/>
          </a:p>
        </p:txBody>
      </p:sp>
    </p:spTree>
    <p:extLst>
      <p:ext uri="{BB962C8B-B14F-4D97-AF65-F5344CB8AC3E}">
        <p14:creationId xmlns:p14="http://schemas.microsoft.com/office/powerpoint/2010/main" val="236591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228FDE2-D35D-4DDA-BC27-7DBE9C1AE407}" type="datetimeFigureOut">
              <a:rPr lang="en-US" smtClean="0"/>
              <a:t>1/22/2025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84E7293-6672-47B7-8271-613BEABFF499}" type="slidenum">
              <a:rPr lang="en-US" smtClean="0"/>
              <a:t>‹#›</a:t>
            </a:fld>
            <a:endParaRPr lang="en-US"/>
          </a:p>
        </p:txBody>
      </p:sp>
    </p:spTree>
    <p:extLst>
      <p:ext uri="{BB962C8B-B14F-4D97-AF65-F5344CB8AC3E}">
        <p14:creationId xmlns:p14="http://schemas.microsoft.com/office/powerpoint/2010/main" val="3229492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Global business environment and </a:t>
            </a:r>
            <a:r>
              <a:rPr lang="en-US" dirty="0" err="1"/>
              <a:t>nepalese</a:t>
            </a:r>
            <a:r>
              <a:rPr lang="en-US" dirty="0"/>
              <a:t> business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5117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013988"/>
          </a:xfrm>
        </p:spPr>
        <p:txBody>
          <a:bodyPr/>
          <a:lstStyle/>
          <a:p>
            <a:r>
              <a:rPr lang="en-US" dirty="0"/>
              <a:t>Principles of </a:t>
            </a:r>
            <a:r>
              <a:rPr lang="en-US" dirty="0" err="1"/>
              <a:t>safta</a:t>
            </a:r>
            <a:endParaRPr lang="en-US" dirty="0"/>
          </a:p>
        </p:txBody>
      </p:sp>
      <p:sp>
        <p:nvSpPr>
          <p:cNvPr id="3" name="Content Placeholder 2"/>
          <p:cNvSpPr>
            <a:spLocks noGrp="1"/>
          </p:cNvSpPr>
          <p:nvPr>
            <p:ph idx="1"/>
          </p:nvPr>
        </p:nvSpPr>
        <p:spPr>
          <a:xfrm>
            <a:off x="0" y="899190"/>
            <a:ext cx="12023002" cy="5836588"/>
          </a:xfrm>
        </p:spPr>
        <p:txBody>
          <a:bodyPr>
            <a:normAutofit/>
          </a:bodyPr>
          <a:lstStyle/>
          <a:p>
            <a:pPr algn="just"/>
            <a:r>
              <a:rPr lang="en-US" dirty="0"/>
              <a:t>SAFTA will be governed by the provisions of this Agreement and also by the rules, regulations, decisions, understandings and protocols to be agreed upon within its framework by the Contracting States; </a:t>
            </a:r>
          </a:p>
          <a:p>
            <a:pPr algn="just"/>
            <a:r>
              <a:rPr lang="en-US" dirty="0"/>
              <a:t>The Contracting States affirm their existing rights and obligations with respect to each other under Marrakesh Agreement Establishing the World Trade Organization and other Treaties/Agreements to which such Contracting States are signatories; </a:t>
            </a:r>
          </a:p>
          <a:p>
            <a:pPr algn="just"/>
            <a:r>
              <a:rPr lang="en-US" dirty="0"/>
              <a:t>SAFTA shall be based and applied on the principles of overall reciprocity and mutuality of advantages in such a way as to benefit equitably all Contracting States, taking into account their respective levels of economic and industrial development, the pattern of their external trade and tariff policies and systems; </a:t>
            </a:r>
          </a:p>
          <a:p>
            <a:pPr algn="just"/>
            <a:r>
              <a:rPr lang="en-US" dirty="0"/>
              <a:t>SAFTA shall involve the free movement of goods, between countries through, inter alia, the elimination of tariffs, para tariffs and non-tariff restrictions on the movement of goods, and any other equivalent measures; </a:t>
            </a:r>
          </a:p>
          <a:p>
            <a:pPr algn="just"/>
            <a:r>
              <a:rPr lang="en-US" dirty="0"/>
              <a:t>SAFTA shall entail adoption of trade facilitation and other measures, and the progressive harmonization of legislations by the Contracting States in the relevant areas;</a:t>
            </a:r>
          </a:p>
          <a:p>
            <a:pPr algn="just"/>
            <a:r>
              <a:rPr lang="en-US" dirty="0"/>
              <a:t>The special needs of the Least Developed Contracting States shall be clearly recognized by adopting concrete preferential measures in their favor on a non-reciprocal basis.</a:t>
            </a:r>
          </a:p>
        </p:txBody>
      </p:sp>
    </p:spTree>
    <p:extLst>
      <p:ext uri="{BB962C8B-B14F-4D97-AF65-F5344CB8AC3E}">
        <p14:creationId xmlns:p14="http://schemas.microsoft.com/office/powerpoint/2010/main" val="28102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 y="0"/>
            <a:ext cx="12192000" cy="1609344"/>
          </a:xfrm>
        </p:spPr>
        <p:txBody>
          <a:bodyPr>
            <a:normAutofit fontScale="90000"/>
          </a:bodyPr>
          <a:lstStyle/>
          <a:p>
            <a:r>
              <a:rPr lang="en-US" dirty="0"/>
              <a:t>Bay of Bengal initiative multi-</a:t>
            </a:r>
            <a:r>
              <a:rPr lang="en-US" dirty="0" err="1"/>
              <a:t>sectoral</a:t>
            </a:r>
            <a:r>
              <a:rPr lang="en-US" dirty="0"/>
              <a:t> technical and economic corporation (</a:t>
            </a:r>
            <a:r>
              <a:rPr lang="en-US" dirty="0" err="1"/>
              <a:t>bimstec</a:t>
            </a:r>
            <a:r>
              <a:rPr lang="en-US" dirty="0"/>
              <a:t>)</a:t>
            </a:r>
          </a:p>
        </p:txBody>
      </p:sp>
      <p:sp>
        <p:nvSpPr>
          <p:cNvPr id="3" name="Content Placeholder 2"/>
          <p:cNvSpPr>
            <a:spLocks noGrp="1"/>
          </p:cNvSpPr>
          <p:nvPr>
            <p:ph idx="1"/>
          </p:nvPr>
        </p:nvSpPr>
        <p:spPr>
          <a:xfrm>
            <a:off x="3048" y="1376127"/>
            <a:ext cx="8172232" cy="5481873"/>
          </a:xfrm>
        </p:spPr>
        <p:txBody>
          <a:bodyPr>
            <a:normAutofit/>
          </a:bodyPr>
          <a:lstStyle/>
          <a:p>
            <a:pPr algn="just"/>
            <a:r>
              <a:rPr lang="en-US" sz="2400" dirty="0"/>
              <a:t>The Bay of Bengal Initiative for Multi-</a:t>
            </a:r>
            <a:r>
              <a:rPr lang="en-US" sz="2400" dirty="0" err="1"/>
              <a:t>Sectoral</a:t>
            </a:r>
            <a:r>
              <a:rPr lang="en-US" sz="2400" dirty="0"/>
              <a:t> Technical and Economic Cooperation (BIMSTEC) is a regional organization that was established on 06 June 1997 with the signing of the Bangkok Declaration. </a:t>
            </a:r>
          </a:p>
          <a:p>
            <a:pPr algn="just"/>
            <a:r>
              <a:rPr lang="en-US" sz="2400" dirty="0"/>
              <a:t>Initially known as BIST-EC (Bangladesh-India-Sri Lanka-Thailand Economic Cooperation), the organization is now known as BIMSTEC and comprises seven Member States with the admission of Myanmar on 22 December 1997, and Bhutan and Nepal in February 2004. </a:t>
            </a:r>
          </a:p>
          <a:p>
            <a:pPr algn="just"/>
            <a:r>
              <a:rPr lang="en-US" sz="2400" dirty="0"/>
              <a:t>On 06 June 1997, representatives of the Governments of Bangladesh, India, Sri Lanka, and Thailand came together in Bangkok, and signed the </a:t>
            </a:r>
            <a:r>
              <a:rPr lang="en-US" sz="2400" b="1" dirty="0"/>
              <a:t>‘Declaration on the Establishment of the Bangladesh–India–Sri Lanka–Thailand Economic Cooperation (BIST-EC)’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280" y="1697991"/>
            <a:ext cx="4016719" cy="4349723"/>
          </a:xfrm>
          <a:prstGeom prst="rect">
            <a:avLst/>
          </a:prstGeom>
        </p:spPr>
      </p:pic>
    </p:spTree>
    <p:extLst>
      <p:ext uri="{BB962C8B-B14F-4D97-AF65-F5344CB8AC3E}">
        <p14:creationId xmlns:p14="http://schemas.microsoft.com/office/powerpoint/2010/main" val="237367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041149"/>
          </a:xfrm>
        </p:spPr>
        <p:txBody>
          <a:bodyPr/>
          <a:lstStyle/>
          <a:p>
            <a:r>
              <a:rPr lang="en-US" dirty="0"/>
              <a:t>Objectives of </a:t>
            </a:r>
            <a:r>
              <a:rPr lang="en-US" dirty="0" err="1"/>
              <a:t>bimstec</a:t>
            </a:r>
            <a:endParaRPr lang="en-US" dirty="0"/>
          </a:p>
        </p:txBody>
      </p:sp>
      <p:sp>
        <p:nvSpPr>
          <p:cNvPr id="3" name="Content Placeholder 2"/>
          <p:cNvSpPr>
            <a:spLocks noGrp="1"/>
          </p:cNvSpPr>
          <p:nvPr>
            <p:ph idx="1"/>
          </p:nvPr>
        </p:nvSpPr>
        <p:spPr>
          <a:xfrm>
            <a:off x="0" y="1041148"/>
            <a:ext cx="11860040" cy="5658415"/>
          </a:xfrm>
        </p:spPr>
        <p:txBody>
          <a:bodyPr/>
          <a:lstStyle/>
          <a:p>
            <a:pPr algn="just"/>
            <a:r>
              <a:rPr lang="en-US" sz="2800" dirty="0"/>
              <a:t>To create an environment for ensuring quick economic growth in the South Asian and South-East Asian countries.</a:t>
            </a:r>
          </a:p>
          <a:p>
            <a:pPr algn="just"/>
            <a:r>
              <a:rPr lang="en-US" sz="2800" dirty="0"/>
              <a:t>To promote the atmosphere of equality and partnership in the region.</a:t>
            </a:r>
          </a:p>
          <a:p>
            <a:pPr algn="just"/>
            <a:r>
              <a:rPr lang="en-US" sz="2800" dirty="0"/>
              <a:t>To ensure dynamic and mutual cooperation, especially in the areas that are of common interest to the member countries.</a:t>
            </a:r>
          </a:p>
          <a:p>
            <a:pPr algn="just"/>
            <a:r>
              <a:rPr lang="en-US" sz="2800" dirty="0"/>
              <a:t>To create an environment for ensuring expeditious economic growth in the South Asian and South-East Asian countries.</a:t>
            </a:r>
          </a:p>
          <a:p>
            <a:endParaRPr lang="en-US" dirty="0"/>
          </a:p>
        </p:txBody>
      </p:sp>
    </p:spTree>
    <p:extLst>
      <p:ext uri="{BB962C8B-B14F-4D97-AF65-F5344CB8AC3E}">
        <p14:creationId xmlns:p14="http://schemas.microsoft.com/office/powerpoint/2010/main" val="173118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04"/>
            <a:ext cx="12192000" cy="1599566"/>
          </a:xfrm>
        </p:spPr>
        <p:txBody>
          <a:bodyPr/>
          <a:lstStyle/>
          <a:p>
            <a:r>
              <a:rPr lang="en-US" dirty="0"/>
              <a:t>Regional grouping issues of Nepalese business</a:t>
            </a:r>
          </a:p>
        </p:txBody>
      </p:sp>
      <p:sp>
        <p:nvSpPr>
          <p:cNvPr id="3" name="Content Placeholder 2"/>
          <p:cNvSpPr>
            <a:spLocks noGrp="1"/>
          </p:cNvSpPr>
          <p:nvPr>
            <p:ph idx="1"/>
          </p:nvPr>
        </p:nvSpPr>
        <p:spPr>
          <a:xfrm>
            <a:off x="762030" y="1804537"/>
            <a:ext cx="10058400" cy="4777332"/>
          </a:xfrm>
        </p:spPr>
        <p:txBody>
          <a:bodyPr>
            <a:normAutofit/>
          </a:bodyPr>
          <a:lstStyle/>
          <a:p>
            <a:r>
              <a:rPr lang="en-US" sz="2400" dirty="0"/>
              <a:t>Affect domestic industries </a:t>
            </a:r>
          </a:p>
          <a:p>
            <a:r>
              <a:rPr lang="en-US" sz="2400" dirty="0"/>
              <a:t>increase competition</a:t>
            </a:r>
          </a:p>
          <a:p>
            <a:r>
              <a:rPr lang="en-US" sz="2400" dirty="0"/>
              <a:t>Create unemployment</a:t>
            </a:r>
          </a:p>
          <a:p>
            <a:r>
              <a:rPr lang="en-US" sz="2400" dirty="0"/>
              <a:t>Decline national expertise</a:t>
            </a:r>
          </a:p>
          <a:p>
            <a:r>
              <a:rPr lang="en-US" sz="2400" dirty="0"/>
              <a:t>Minimize domestic investment</a:t>
            </a:r>
          </a:p>
          <a:p>
            <a:r>
              <a:rPr lang="en-US" sz="2400" dirty="0"/>
              <a:t>Outflow of capital</a:t>
            </a:r>
          </a:p>
          <a:p>
            <a:r>
              <a:rPr lang="en-US" sz="2400" dirty="0"/>
              <a:t>Ignore environment</a:t>
            </a:r>
          </a:p>
          <a:p>
            <a:r>
              <a:rPr lang="en-US" sz="2400" dirty="0"/>
              <a:t>Unfair competition</a:t>
            </a:r>
          </a:p>
          <a:p>
            <a:r>
              <a:rPr lang="en-US" sz="2400" dirty="0"/>
              <a:t>Transit facility</a:t>
            </a:r>
          </a:p>
          <a:p>
            <a:r>
              <a:rPr lang="en-US" sz="2400" dirty="0"/>
              <a:t>Special benefit to Nepal</a:t>
            </a:r>
          </a:p>
        </p:txBody>
      </p:sp>
    </p:spTree>
    <p:extLst>
      <p:ext uri="{BB962C8B-B14F-4D97-AF65-F5344CB8AC3E}">
        <p14:creationId xmlns:p14="http://schemas.microsoft.com/office/powerpoint/2010/main" val="278887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85800"/>
          </a:xfrm>
        </p:spPr>
        <p:txBody>
          <a:bodyPr>
            <a:normAutofit fontScale="90000"/>
          </a:bodyPr>
          <a:lstStyle/>
          <a:p>
            <a:r>
              <a:rPr lang="en-US" dirty="0"/>
              <a:t>Globalization</a:t>
            </a:r>
          </a:p>
        </p:txBody>
      </p:sp>
      <p:sp>
        <p:nvSpPr>
          <p:cNvPr id="3" name="Content Placeholder 2"/>
          <p:cNvSpPr>
            <a:spLocks noGrp="1"/>
          </p:cNvSpPr>
          <p:nvPr>
            <p:ph idx="1"/>
          </p:nvPr>
        </p:nvSpPr>
        <p:spPr>
          <a:xfrm>
            <a:off x="0" y="685800"/>
            <a:ext cx="11449050" cy="5649911"/>
          </a:xfrm>
        </p:spPr>
        <p:txBody>
          <a:bodyPr/>
          <a:lstStyle/>
          <a:p>
            <a:pPr algn="just"/>
            <a:r>
              <a:rPr lang="en-US" sz="2400" dirty="0"/>
              <a:t>Today, as the world becomes more connected thanks to globalization, the duties of HRM, too, have changed.</a:t>
            </a:r>
          </a:p>
          <a:p>
            <a:pPr algn="just"/>
            <a:r>
              <a:rPr lang="en-US" sz="2400" dirty="0"/>
              <a:t>As our planet has become increasingly connected through technology and communication, this phenomenon has inevitably made its mark on various facets of business operations. Values, Symbols and beliefs differ among cultures.</a:t>
            </a:r>
          </a:p>
          <a:p>
            <a:pPr algn="just"/>
            <a:r>
              <a:rPr lang="en-US" sz="2400" dirty="0"/>
              <a:t>Globalization has opened new areas or ways of opportunities if managed properly.</a:t>
            </a:r>
          </a:p>
          <a:p>
            <a:endParaRPr lang="en-US" dirty="0"/>
          </a:p>
          <a:p>
            <a:endParaRPr lang="en-US" dirty="0"/>
          </a:p>
        </p:txBody>
      </p:sp>
      <p:sp>
        <p:nvSpPr>
          <p:cNvPr id="4" name="Title 1"/>
          <p:cNvSpPr txBox="1">
            <a:spLocks/>
          </p:cNvSpPr>
          <p:nvPr/>
        </p:nvSpPr>
        <p:spPr>
          <a:xfrm>
            <a:off x="0" y="3219450"/>
            <a:ext cx="8596668" cy="685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719" y="3470608"/>
            <a:ext cx="7873611" cy="3299746"/>
          </a:xfrm>
          <a:prstGeom prst="rect">
            <a:avLst/>
          </a:prstGeom>
        </p:spPr>
      </p:pic>
    </p:spTree>
    <p:extLst>
      <p:ext uri="{BB962C8B-B14F-4D97-AF65-F5344CB8AC3E}">
        <p14:creationId xmlns:p14="http://schemas.microsoft.com/office/powerpoint/2010/main" val="99724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6553200" cy="667702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553" y="235642"/>
            <a:ext cx="4284054" cy="40315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0322" y="4267199"/>
            <a:ext cx="4066515" cy="2409825"/>
          </a:xfrm>
          <a:prstGeom prst="rect">
            <a:avLst/>
          </a:prstGeom>
        </p:spPr>
      </p:pic>
    </p:spTree>
    <p:extLst>
      <p:ext uri="{BB962C8B-B14F-4D97-AF65-F5344CB8AC3E}">
        <p14:creationId xmlns:p14="http://schemas.microsoft.com/office/powerpoint/2010/main" val="30216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059255"/>
          </a:xfrm>
        </p:spPr>
        <p:txBody>
          <a:bodyPr/>
          <a:lstStyle/>
          <a:p>
            <a:r>
              <a:rPr lang="en-US" dirty="0"/>
              <a:t>Nature of globalization</a:t>
            </a:r>
          </a:p>
        </p:txBody>
      </p:sp>
      <p:sp>
        <p:nvSpPr>
          <p:cNvPr id="3" name="Content Placeholder 2"/>
          <p:cNvSpPr>
            <a:spLocks noGrp="1"/>
          </p:cNvSpPr>
          <p:nvPr>
            <p:ph idx="1"/>
          </p:nvPr>
        </p:nvSpPr>
        <p:spPr>
          <a:xfrm>
            <a:off x="-1" y="926349"/>
            <a:ext cx="12192001" cy="5931651"/>
          </a:xfrm>
        </p:spPr>
        <p:txBody>
          <a:bodyPr>
            <a:normAutofit lnSpcReduction="10000"/>
          </a:bodyPr>
          <a:lstStyle/>
          <a:p>
            <a:pPr algn="just"/>
            <a:r>
              <a:rPr lang="en-US" sz="2200" b="1" dirty="0"/>
              <a:t>Cultural Exchange </a:t>
            </a:r>
            <a:r>
              <a:rPr lang="en-US" sz="2200" dirty="0"/>
              <a:t>– Improvement in people to people contacts have encouraged the intermingling of cultural practices and customs. It has allowed people to exchange ideas, behaviors and values with other countries. Communities are less isolated as a result of globalization. For example, several American eateries have penetrated different parts of the world. Similarly, cuisine from far off countries is now readily available in the United States.</a:t>
            </a:r>
          </a:p>
          <a:p>
            <a:pPr algn="just"/>
            <a:r>
              <a:rPr lang="en-US" sz="2200" b="1" dirty="0"/>
              <a:t>Increase in Employment </a:t>
            </a:r>
            <a:r>
              <a:rPr lang="en-US" sz="2200" dirty="0"/>
              <a:t>– Every industry is responsible for generating both direct and indirect jobs. And when production increases, it has a positive effect on employment. Globalization helps companies increase their production capacity and set up operations in different parts of the world. It also helps boost work opportunities in countries where these corporations have set up operations.</a:t>
            </a:r>
          </a:p>
          <a:p>
            <a:pPr algn="just"/>
            <a:r>
              <a:rPr lang="en-US" sz="2200" b="1" dirty="0"/>
              <a:t>Increased connectivity between nations </a:t>
            </a:r>
            <a:r>
              <a:rPr lang="en-US" sz="2200" dirty="0"/>
              <a:t>– Globalization has helped countries improve trade relations with each other. It has increased interaction between people and businesses. Better connectivity also boosts a country’s economy and enhances the standard of living for its citizens.</a:t>
            </a:r>
          </a:p>
          <a:p>
            <a:pPr algn="just"/>
            <a:r>
              <a:rPr lang="en-US" sz="2200" b="1" dirty="0"/>
              <a:t>Standard of Living </a:t>
            </a:r>
            <a:r>
              <a:rPr lang="en-US" sz="2200" dirty="0"/>
              <a:t>– With increased economic activity and opportunities for employment, people have more money in their pockets. They also have more options to choose from because of improved job opportunities. It is one of the main reasons why globalization allows more and more people to improve their standard of living.</a:t>
            </a:r>
          </a:p>
          <a:p>
            <a:pPr algn="just"/>
            <a:endParaRPr lang="en-US" dirty="0"/>
          </a:p>
          <a:p>
            <a:endParaRPr lang="en-US" dirty="0"/>
          </a:p>
        </p:txBody>
      </p:sp>
    </p:spTree>
    <p:extLst>
      <p:ext uri="{BB962C8B-B14F-4D97-AF65-F5344CB8AC3E}">
        <p14:creationId xmlns:p14="http://schemas.microsoft.com/office/powerpoint/2010/main" val="27063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86828"/>
          </a:xfrm>
        </p:spPr>
        <p:txBody>
          <a:bodyPr/>
          <a:lstStyle/>
          <a:p>
            <a:r>
              <a:rPr lang="en-US" dirty="0"/>
              <a:t>Forms of globalization</a:t>
            </a:r>
          </a:p>
        </p:txBody>
      </p:sp>
      <p:sp>
        <p:nvSpPr>
          <p:cNvPr id="3" name="Content Placeholder 2"/>
          <p:cNvSpPr>
            <a:spLocks noGrp="1"/>
          </p:cNvSpPr>
          <p:nvPr>
            <p:ph idx="1"/>
          </p:nvPr>
        </p:nvSpPr>
        <p:spPr>
          <a:xfrm>
            <a:off x="0" y="781494"/>
            <a:ext cx="11995842" cy="5990497"/>
          </a:xfrm>
        </p:spPr>
        <p:txBody>
          <a:bodyPr/>
          <a:lstStyle/>
          <a:p>
            <a:r>
              <a:rPr lang="en-US" sz="3200" b="1" dirty="0"/>
              <a:t>Economic globalization </a:t>
            </a:r>
          </a:p>
          <a:p>
            <a:pPr algn="just"/>
            <a:r>
              <a:rPr lang="en-US" sz="2400" dirty="0"/>
              <a:t>Economic globalization is the increasing economic interdependence of national economies across the world through a rapid increase in cross border movement of goods, services, technology and capital. </a:t>
            </a:r>
          </a:p>
          <a:p>
            <a:pPr algn="just"/>
            <a:r>
              <a:rPr lang="en-US" sz="2400" dirty="0"/>
              <a:t>Economic globalization is the process of increasing economic integration between countries, leading to the emergence of global markets or a single world market. Depending on the paradigm, economic globalization can be viewed as either a positive or a negative phenomenon. </a:t>
            </a:r>
          </a:p>
          <a:p>
            <a:pPr algn="just"/>
            <a:r>
              <a:rPr lang="en-US" sz="2400" dirty="0"/>
              <a:t>Economic globalization comprises: globalization of production; which refers to the obtainment of goods and services from a particular source from locations around the globe to benefit from difference in cost and quality. </a:t>
            </a:r>
          </a:p>
          <a:p>
            <a:pPr algn="just"/>
            <a:r>
              <a:rPr lang="en-US" sz="2400" dirty="0"/>
              <a:t>Likewise, it also comprises globalization of markets; which is defined as the union of different and separate markets into a massive global market place. </a:t>
            </a:r>
          </a:p>
          <a:p>
            <a:pPr algn="just"/>
            <a:r>
              <a:rPr lang="en-US" sz="2400" dirty="0"/>
              <a:t>Economic globalization also includes competition, technology, and corporations and industries.</a:t>
            </a:r>
          </a:p>
        </p:txBody>
      </p:sp>
    </p:spTree>
    <p:extLst>
      <p:ext uri="{BB962C8B-B14F-4D97-AF65-F5344CB8AC3E}">
        <p14:creationId xmlns:p14="http://schemas.microsoft.com/office/powerpoint/2010/main" val="214939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86828"/>
          </a:xfrm>
        </p:spPr>
        <p:txBody>
          <a:bodyPr/>
          <a:lstStyle/>
          <a:p>
            <a:r>
              <a:rPr lang="en-US" dirty="0" err="1"/>
              <a:t>Contd</a:t>
            </a:r>
            <a:r>
              <a:rPr lang="en-US" dirty="0"/>
              <a:t>…</a:t>
            </a:r>
          </a:p>
        </p:txBody>
      </p:sp>
      <p:sp>
        <p:nvSpPr>
          <p:cNvPr id="3" name="Content Placeholder 2"/>
          <p:cNvSpPr>
            <a:spLocks noGrp="1"/>
          </p:cNvSpPr>
          <p:nvPr>
            <p:ph idx="1"/>
          </p:nvPr>
        </p:nvSpPr>
        <p:spPr>
          <a:xfrm>
            <a:off x="0" y="781494"/>
            <a:ext cx="11995842" cy="5990497"/>
          </a:xfrm>
        </p:spPr>
        <p:txBody>
          <a:bodyPr/>
          <a:lstStyle/>
          <a:p>
            <a:r>
              <a:rPr lang="en-US" sz="3200" b="1" dirty="0"/>
              <a:t>Political globalization </a:t>
            </a:r>
          </a:p>
          <a:p>
            <a:pPr algn="just"/>
            <a:r>
              <a:rPr lang="en-US" sz="2400" dirty="0"/>
              <a:t>Political globalization refers to the growth of worldwide political system, both in size and complexity. That system includes national governments, their governmental and intergovernmental organizations as well as government independents of global civil society such as international nongovernmental organizations and social movement organizations. </a:t>
            </a:r>
          </a:p>
          <a:p>
            <a:pPr algn="just"/>
            <a:r>
              <a:rPr lang="en-US" sz="2400" dirty="0"/>
              <a:t>One of the key aspects of the political globalization is the declining importance of the nation state and the rise of other actors on the political scene. </a:t>
            </a:r>
          </a:p>
          <a:p>
            <a:pPr algn="just"/>
            <a:r>
              <a:rPr lang="en-US" sz="2400" dirty="0"/>
              <a:t>A significant aspect of political globalization is the foundation of a single world government or the promotion of liberal democracy across the world. </a:t>
            </a:r>
          </a:p>
          <a:p>
            <a:pPr algn="just"/>
            <a:r>
              <a:rPr lang="en-US" sz="2400" dirty="0"/>
              <a:t>There has been a serious attempt by many countries to promote democracy across the world. Even agencies like the World Bank and International Monetary Fund priorities democracy has a condition for the grant of funds to countries. </a:t>
            </a:r>
          </a:p>
        </p:txBody>
      </p:sp>
    </p:spTree>
    <p:extLst>
      <p:ext uri="{BB962C8B-B14F-4D97-AF65-F5344CB8AC3E}">
        <p14:creationId xmlns:p14="http://schemas.microsoft.com/office/powerpoint/2010/main" val="396546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86828"/>
          </a:xfrm>
        </p:spPr>
        <p:txBody>
          <a:bodyPr/>
          <a:lstStyle/>
          <a:p>
            <a:r>
              <a:rPr lang="en-US" dirty="0" err="1"/>
              <a:t>Contd</a:t>
            </a:r>
            <a:r>
              <a:rPr lang="en-US" dirty="0"/>
              <a:t>…</a:t>
            </a:r>
          </a:p>
        </p:txBody>
      </p:sp>
      <p:sp>
        <p:nvSpPr>
          <p:cNvPr id="3" name="Content Placeholder 2"/>
          <p:cNvSpPr>
            <a:spLocks noGrp="1"/>
          </p:cNvSpPr>
          <p:nvPr>
            <p:ph idx="1"/>
          </p:nvPr>
        </p:nvSpPr>
        <p:spPr>
          <a:xfrm>
            <a:off x="0" y="781494"/>
            <a:ext cx="11995842" cy="5990497"/>
          </a:xfrm>
        </p:spPr>
        <p:txBody>
          <a:bodyPr/>
          <a:lstStyle/>
          <a:p>
            <a:r>
              <a:rPr lang="en-US" sz="3200" b="1" dirty="0"/>
              <a:t>Cultural globalization </a:t>
            </a:r>
          </a:p>
          <a:p>
            <a:pPr algn="just"/>
            <a:r>
              <a:rPr lang="en-US" sz="2400" dirty="0"/>
              <a:t>Cultural globalization refers to the transmission of ideas, meanings, and values around the world in such a way as to extend and intensify social relations. </a:t>
            </a:r>
          </a:p>
          <a:p>
            <a:pPr algn="just"/>
            <a:r>
              <a:rPr lang="en-US" sz="2400" dirty="0"/>
              <a:t>This process is marked by the common consumption of cultures that have been diffused by the internet, popular culture media, and international travel. </a:t>
            </a:r>
          </a:p>
          <a:p>
            <a:pPr algn="just"/>
            <a:r>
              <a:rPr lang="en-US" sz="2400" dirty="0"/>
              <a:t>The circulation of cultures enables individuals to partake in extended social relations that cross national and regional borders. </a:t>
            </a:r>
          </a:p>
          <a:p>
            <a:pPr algn="just"/>
            <a:r>
              <a:rPr lang="en-US" sz="2400" dirty="0"/>
              <a:t>Cultural globalization involves the formation of shared norms and knowledge with which people associate their individual and collective cultural identities. </a:t>
            </a:r>
          </a:p>
          <a:p>
            <a:pPr algn="just"/>
            <a:r>
              <a:rPr lang="en-US" sz="2400" dirty="0"/>
              <a:t>It brings increasing interconnectedness among different population and cultures. Cultural globalization can be seen in the promotion of food products and food chains such as Macdonald, Kentucky Fried Chicken (KFC), Coca Cola, Marlboro cigarettes. </a:t>
            </a:r>
          </a:p>
        </p:txBody>
      </p:sp>
    </p:spTree>
    <p:extLst>
      <p:ext uri="{BB962C8B-B14F-4D97-AF65-F5344CB8AC3E}">
        <p14:creationId xmlns:p14="http://schemas.microsoft.com/office/powerpoint/2010/main" val="292102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041149"/>
          </a:xfrm>
        </p:spPr>
        <p:txBody>
          <a:bodyPr/>
          <a:lstStyle/>
          <a:p>
            <a:r>
              <a:rPr lang="en-US" dirty="0"/>
              <a:t>Regional grouping or integration</a:t>
            </a:r>
          </a:p>
        </p:txBody>
      </p:sp>
      <p:sp>
        <p:nvSpPr>
          <p:cNvPr id="3" name="Content Placeholder 2"/>
          <p:cNvSpPr>
            <a:spLocks noGrp="1"/>
          </p:cNvSpPr>
          <p:nvPr>
            <p:ph idx="1"/>
          </p:nvPr>
        </p:nvSpPr>
        <p:spPr>
          <a:xfrm>
            <a:off x="0" y="1041149"/>
            <a:ext cx="12095430" cy="4050792"/>
          </a:xfrm>
        </p:spPr>
        <p:txBody>
          <a:bodyPr/>
          <a:lstStyle/>
          <a:p>
            <a:r>
              <a:rPr lang="en-US" b="1" dirty="0"/>
              <a:t>Regional Integration</a:t>
            </a:r>
            <a:r>
              <a:rPr lang="en-US" dirty="0"/>
              <a:t> is a process in which neighboring countries enter into an agreement in order to upgrade cooperation through common institutions and rules. </a:t>
            </a:r>
          </a:p>
          <a:p>
            <a:pPr algn="just"/>
            <a:r>
              <a:rPr lang="en-US" dirty="0"/>
              <a:t>The objectives of the agreement could range from economic to political to environmental, although it has typically taken the form of a political economy initiative where commercial interests are the focus for achieving broader socio-political and security objectives, as defined by national governments.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06162"/>
            <a:ext cx="12192000" cy="3901113"/>
          </a:xfrm>
          <a:prstGeom prst="rect">
            <a:avLst/>
          </a:prstGeom>
        </p:spPr>
      </p:pic>
    </p:spTree>
    <p:extLst>
      <p:ext uri="{BB962C8B-B14F-4D97-AF65-F5344CB8AC3E}">
        <p14:creationId xmlns:p14="http://schemas.microsoft.com/office/powerpoint/2010/main" val="129123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86828"/>
          </a:xfrm>
        </p:spPr>
        <p:txBody>
          <a:bodyPr/>
          <a:lstStyle/>
          <a:p>
            <a:r>
              <a:rPr lang="en-US" dirty="0" err="1"/>
              <a:t>Contd</a:t>
            </a:r>
            <a:r>
              <a:rPr lang="en-US" dirty="0"/>
              <a:t>…</a:t>
            </a:r>
          </a:p>
        </p:txBody>
      </p:sp>
      <p:sp>
        <p:nvSpPr>
          <p:cNvPr id="3" name="Content Placeholder 2"/>
          <p:cNvSpPr>
            <a:spLocks noGrp="1"/>
          </p:cNvSpPr>
          <p:nvPr>
            <p:ph idx="1"/>
          </p:nvPr>
        </p:nvSpPr>
        <p:spPr>
          <a:xfrm>
            <a:off x="0" y="781494"/>
            <a:ext cx="11995842" cy="5990497"/>
          </a:xfrm>
        </p:spPr>
        <p:txBody>
          <a:bodyPr/>
          <a:lstStyle/>
          <a:p>
            <a:r>
              <a:rPr lang="en-US" sz="3200" b="1" dirty="0"/>
              <a:t>Environmental globalization </a:t>
            </a:r>
          </a:p>
          <a:p>
            <a:pPr algn="just"/>
            <a:r>
              <a:rPr lang="en-US" sz="2400" dirty="0"/>
              <a:t>Environmental globalization is simply the consequence of all the after-effects of other types of globalization.</a:t>
            </a:r>
          </a:p>
          <a:p>
            <a:pPr algn="just"/>
            <a:r>
              <a:rPr lang="en-US" sz="2400" dirty="0"/>
              <a:t>Undoubtedly, the tide of development comes from globalization pollutes the environment.  Globalization increases our per capita consumption. This puts a lot of pressure on natural resources, which badly affects the ecological cycle.</a:t>
            </a:r>
          </a:p>
          <a:p>
            <a:pPr algn="just"/>
            <a:r>
              <a:rPr lang="en-US" sz="2400" dirty="0"/>
              <a:t>Although industrialization is part of globalization, harmful chemicals have been thrown into the environment, affecting the climate dangerously.</a:t>
            </a:r>
          </a:p>
          <a:p>
            <a:pPr algn="just"/>
            <a:r>
              <a:rPr lang="en-US" sz="2400" dirty="0"/>
              <a:t>Countries worldwide have come to sign climate accords like the Kyoto Protocol and the Paris Climate Agreement to invest in lowering its carbon emissions.</a:t>
            </a:r>
          </a:p>
        </p:txBody>
      </p:sp>
    </p:spTree>
    <p:extLst>
      <p:ext uri="{BB962C8B-B14F-4D97-AF65-F5344CB8AC3E}">
        <p14:creationId xmlns:p14="http://schemas.microsoft.com/office/powerpoint/2010/main" val="96222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68721"/>
          </a:xfrm>
        </p:spPr>
        <p:txBody>
          <a:bodyPr/>
          <a:lstStyle/>
          <a:p>
            <a:r>
              <a:rPr lang="en-US" dirty="0"/>
              <a:t>Methods of globalization</a:t>
            </a:r>
          </a:p>
        </p:txBody>
      </p:sp>
      <p:sp>
        <p:nvSpPr>
          <p:cNvPr id="3" name="Content Placeholder 2"/>
          <p:cNvSpPr>
            <a:spLocks noGrp="1"/>
          </p:cNvSpPr>
          <p:nvPr>
            <p:ph idx="1"/>
          </p:nvPr>
        </p:nvSpPr>
        <p:spPr>
          <a:xfrm>
            <a:off x="0" y="835815"/>
            <a:ext cx="11615596" cy="5755107"/>
          </a:xfrm>
        </p:spPr>
        <p:txBody>
          <a:bodyPr>
            <a:normAutofit/>
          </a:bodyPr>
          <a:lstStyle/>
          <a:p>
            <a:r>
              <a:rPr lang="en-US" sz="2100" b="1" dirty="0"/>
              <a:t>Trade</a:t>
            </a:r>
            <a:r>
              <a:rPr lang="en-US" sz="2100" dirty="0"/>
              <a:t>: International trade allows countries to exchange goods and services, leading to increased economic interdependence. Trade agreements and organizations like the World Trade Organization (WTO) facilitate this process.</a:t>
            </a:r>
          </a:p>
          <a:p>
            <a:r>
              <a:rPr lang="en-US" sz="2100" b="1" dirty="0"/>
              <a:t>Franchising and Licensing: </a:t>
            </a:r>
          </a:p>
          <a:p>
            <a:pPr lvl="1" algn="just"/>
            <a:r>
              <a:rPr lang="en-US" sz="2100" u="sng" dirty="0"/>
              <a:t>Licensing </a:t>
            </a:r>
            <a:r>
              <a:rPr lang="en-US" sz="2100" dirty="0"/>
              <a:t>is when one company allows another to use its ideas, logos, or products for a fee. It’s like renting out the rights to something you own. </a:t>
            </a:r>
            <a:r>
              <a:rPr lang="en-US" sz="2100" b="1" dirty="0"/>
              <a:t>For instance,</a:t>
            </a:r>
            <a:r>
              <a:rPr lang="en-US" sz="2100" dirty="0"/>
              <a:t> a company that owns a popular cartoon character might let a toy manufacturer make and sell toys featuring that character. The company giving the permission, called the </a:t>
            </a:r>
            <a:r>
              <a:rPr lang="en-US" sz="2100" b="1" dirty="0"/>
              <a:t>licensor</a:t>
            </a:r>
            <a:r>
              <a:rPr lang="en-US" sz="2100" dirty="0"/>
              <a:t>, usually gets payments called </a:t>
            </a:r>
            <a:r>
              <a:rPr lang="en-US" sz="2100" b="1" u="sng" dirty="0"/>
              <a:t>royalties</a:t>
            </a:r>
            <a:r>
              <a:rPr lang="en-US" sz="2100" dirty="0"/>
              <a:t> in return.</a:t>
            </a:r>
          </a:p>
          <a:p>
            <a:pPr lvl="1" algn="just"/>
            <a:r>
              <a:rPr lang="en-US" sz="2100" u="sng" dirty="0"/>
              <a:t>Franchising</a:t>
            </a:r>
            <a:r>
              <a:rPr lang="en-US" sz="2100" dirty="0"/>
              <a:t> is when a company allows someone else to run a business using its name and way of doing things. The person running the business, called the </a:t>
            </a:r>
            <a:r>
              <a:rPr lang="en-US" sz="2100" b="1" dirty="0"/>
              <a:t>franchisee</a:t>
            </a:r>
            <a:r>
              <a:rPr lang="en-US" sz="2100" dirty="0"/>
              <a:t>, pays an initial fee and ongoing royalties to the company, known as the </a:t>
            </a:r>
            <a:r>
              <a:rPr lang="en-US" sz="2100" b="1" dirty="0"/>
              <a:t>franchisor</a:t>
            </a:r>
            <a:r>
              <a:rPr lang="en-US" sz="2100" dirty="0"/>
              <a:t>, for the right to use their </a:t>
            </a:r>
            <a:r>
              <a:rPr lang="en-US" sz="2100" u="sng" dirty="0"/>
              <a:t>brand</a:t>
            </a:r>
            <a:r>
              <a:rPr lang="en-US" sz="2100" dirty="0"/>
              <a:t>, </a:t>
            </a:r>
            <a:r>
              <a:rPr lang="en-US" sz="2100" u="sng" dirty="0"/>
              <a:t>trademarks</a:t>
            </a:r>
            <a:r>
              <a:rPr lang="en-US" sz="2100" dirty="0"/>
              <a:t>, and systems. </a:t>
            </a:r>
          </a:p>
          <a:p>
            <a:pPr lvl="1" algn="just"/>
            <a:r>
              <a:rPr lang="en-US" sz="2100" dirty="0"/>
              <a:t>In return, the franchisor provides support, training, and sometimes supplies to ensure all franchise locations are consistent. Franchising is common in </a:t>
            </a:r>
            <a:r>
              <a:rPr lang="en-US" sz="2100" u="sng" dirty="0"/>
              <a:t>industries</a:t>
            </a:r>
            <a:r>
              <a:rPr lang="en-US" sz="2100" dirty="0"/>
              <a:t>, like fast food, hotels, and retail, where having the same look and service is important. It lets people start a business with help from an established brand, reducing the risks of starting from scratch.</a:t>
            </a:r>
          </a:p>
        </p:txBody>
      </p:sp>
    </p:spTree>
    <p:extLst>
      <p:ext uri="{BB962C8B-B14F-4D97-AF65-F5344CB8AC3E}">
        <p14:creationId xmlns:p14="http://schemas.microsoft.com/office/powerpoint/2010/main" val="226465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68721"/>
          </a:xfrm>
        </p:spPr>
        <p:txBody>
          <a:bodyPr/>
          <a:lstStyle/>
          <a:p>
            <a:r>
              <a:rPr lang="en-US" dirty="0" err="1"/>
              <a:t>Contd</a:t>
            </a:r>
            <a:r>
              <a:rPr lang="en-US" dirty="0"/>
              <a:t>…</a:t>
            </a:r>
          </a:p>
        </p:txBody>
      </p:sp>
      <p:sp>
        <p:nvSpPr>
          <p:cNvPr id="3" name="Content Placeholder 2"/>
          <p:cNvSpPr>
            <a:spLocks noGrp="1"/>
          </p:cNvSpPr>
          <p:nvPr>
            <p:ph idx="1"/>
          </p:nvPr>
        </p:nvSpPr>
        <p:spPr>
          <a:xfrm>
            <a:off x="0" y="835815"/>
            <a:ext cx="11615596" cy="5755107"/>
          </a:xfrm>
        </p:spPr>
        <p:txBody>
          <a:bodyPr>
            <a:normAutofit/>
          </a:bodyPr>
          <a:lstStyle/>
          <a:p>
            <a:pPr algn="just"/>
            <a:r>
              <a:rPr lang="en-US" sz="2200" b="1" dirty="0"/>
              <a:t>Investment</a:t>
            </a:r>
            <a:r>
              <a:rPr lang="en-US" sz="2200" dirty="0"/>
              <a:t>: Foreign Direct Investment (FDI) involves companies or individuals investing in businesses or assets in other countries. This can lead to the creation of jobs and the transfer of technology and expertise.</a:t>
            </a:r>
          </a:p>
          <a:p>
            <a:pPr algn="just"/>
            <a:r>
              <a:rPr lang="en-US" sz="2200" b="1" dirty="0"/>
              <a:t>International Organizations and Agreements</a:t>
            </a:r>
            <a:r>
              <a:rPr lang="en-US" sz="2200" dirty="0"/>
              <a:t>: Institutions like the United Nations (UN), International Monetary Fund (IMF), and various regional bodies work to coordinate policies and foster cooperation among nations.</a:t>
            </a:r>
          </a:p>
          <a:p>
            <a:pPr algn="just"/>
            <a:r>
              <a:rPr lang="en-US" sz="2200" b="1" dirty="0"/>
              <a:t>Education</a:t>
            </a:r>
            <a:r>
              <a:rPr lang="en-US" sz="2200" dirty="0"/>
              <a:t>: International collaboration in education, including student exchanges and global research partnerships, helps to disseminate knowledge and foster global understanding.</a:t>
            </a:r>
          </a:p>
          <a:p>
            <a:pPr algn="just"/>
            <a:r>
              <a:rPr lang="en-US" sz="2200" b="1" dirty="0"/>
              <a:t>Cultural Exchange</a:t>
            </a:r>
            <a:r>
              <a:rPr lang="en-US" sz="2200" dirty="0"/>
              <a:t>: The spread of culture through media, entertainment, and tourism helps to share and blend different cultural practices and ideas. This can be seen in the global influence of movies, music, and cuisine.</a:t>
            </a:r>
          </a:p>
          <a:p>
            <a:pPr algn="just"/>
            <a:r>
              <a:rPr lang="en-US" sz="2200" b="1" dirty="0"/>
              <a:t>Technology and Communication</a:t>
            </a:r>
            <a:r>
              <a:rPr lang="en-US" sz="2200" dirty="0"/>
              <a:t>: Advances in technology and communication, such as the internet and social media, enable instantaneous sharing of information and ideas across borders, fostering global connections.</a:t>
            </a:r>
          </a:p>
        </p:txBody>
      </p:sp>
    </p:spTree>
    <p:extLst>
      <p:ext uri="{BB962C8B-B14F-4D97-AF65-F5344CB8AC3E}">
        <p14:creationId xmlns:p14="http://schemas.microsoft.com/office/powerpoint/2010/main" val="421325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77774"/>
          </a:xfrm>
        </p:spPr>
        <p:txBody>
          <a:bodyPr/>
          <a:lstStyle/>
          <a:p>
            <a:r>
              <a:rPr lang="en-US" dirty="0"/>
              <a:t>Positive effects of globalization</a:t>
            </a:r>
          </a:p>
        </p:txBody>
      </p:sp>
      <p:sp>
        <p:nvSpPr>
          <p:cNvPr id="3" name="Content Placeholder 2"/>
          <p:cNvSpPr>
            <a:spLocks noGrp="1"/>
          </p:cNvSpPr>
          <p:nvPr>
            <p:ph idx="1"/>
          </p:nvPr>
        </p:nvSpPr>
        <p:spPr>
          <a:xfrm>
            <a:off x="-1" y="790548"/>
            <a:ext cx="12068269" cy="6067452"/>
          </a:xfrm>
        </p:spPr>
        <p:txBody>
          <a:bodyPr/>
          <a:lstStyle/>
          <a:p>
            <a:r>
              <a:rPr lang="en-US" sz="2800" b="1" dirty="0"/>
              <a:t>Access to a Larger Market</a:t>
            </a:r>
          </a:p>
          <a:p>
            <a:pPr lvl="1" algn="just" fontAlgn="base"/>
            <a:r>
              <a:rPr lang="en-US" sz="2600" dirty="0"/>
              <a:t>The impact of globalization has opened the doors for countries and businesses, allowing them to extend their reach to a broader consumer base. Companies can transcend geographical confines, thereby bolstering sales and revenue.</a:t>
            </a:r>
          </a:p>
          <a:p>
            <a:pPr lvl="1" algn="just" fontAlgn="base"/>
            <a:r>
              <a:rPr lang="en-US" sz="2600" dirty="0"/>
              <a:t>Globalization's impact has brought virtual highways of global commerce, facilitating seamless transactions and connecting buyers and sellers across continents.</a:t>
            </a:r>
          </a:p>
          <a:p>
            <a:r>
              <a:rPr lang="en-US" sz="2800" b="1" dirty="0"/>
              <a:t>Affordable Goods for Consumers</a:t>
            </a:r>
          </a:p>
          <a:p>
            <a:pPr lvl="1" fontAlgn="base"/>
            <a:r>
              <a:rPr lang="en-US" sz="2600" dirty="0"/>
              <a:t>As companies seek out cost-effective production locations, they optimize their supply chains. The impact of globalization has translated into more affordable products for consumers.</a:t>
            </a:r>
          </a:p>
          <a:p>
            <a:pPr lvl="1" fontAlgn="base"/>
            <a:r>
              <a:rPr lang="en-US" sz="2600" dirty="0"/>
              <a:t>Efficient global logistics, a result of globalization's impact, ensures that everyday goods come with a friendlier price tag.</a:t>
            </a:r>
          </a:p>
          <a:p>
            <a:endParaRPr lang="en-US" dirty="0"/>
          </a:p>
        </p:txBody>
      </p:sp>
    </p:spTree>
    <p:extLst>
      <p:ext uri="{BB962C8B-B14F-4D97-AF65-F5344CB8AC3E}">
        <p14:creationId xmlns:p14="http://schemas.microsoft.com/office/powerpoint/2010/main" val="3428219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68268" cy="977774"/>
          </a:xfrm>
        </p:spPr>
        <p:txBody>
          <a:bodyPr>
            <a:normAutofit/>
          </a:bodyPr>
          <a:lstStyle/>
          <a:p>
            <a:r>
              <a:rPr lang="en-US" dirty="0"/>
              <a:t>Positive effects of globalization (</a:t>
            </a:r>
            <a:r>
              <a:rPr lang="en-US" dirty="0" err="1"/>
              <a:t>contd</a:t>
            </a:r>
            <a:r>
              <a:rPr lang="en-US" dirty="0"/>
              <a:t>…)</a:t>
            </a:r>
          </a:p>
        </p:txBody>
      </p:sp>
      <p:sp>
        <p:nvSpPr>
          <p:cNvPr id="3" name="Content Placeholder 2"/>
          <p:cNvSpPr>
            <a:spLocks noGrp="1"/>
          </p:cNvSpPr>
          <p:nvPr>
            <p:ph idx="1"/>
          </p:nvPr>
        </p:nvSpPr>
        <p:spPr>
          <a:xfrm>
            <a:off x="-1" y="790548"/>
            <a:ext cx="12068269" cy="6067452"/>
          </a:xfrm>
        </p:spPr>
        <p:txBody>
          <a:bodyPr>
            <a:normAutofit lnSpcReduction="10000"/>
          </a:bodyPr>
          <a:lstStyle/>
          <a:p>
            <a:r>
              <a:rPr lang="en-US" sz="3600" b="1" dirty="0"/>
              <a:t>Specialization</a:t>
            </a:r>
          </a:p>
          <a:p>
            <a:pPr lvl="1" algn="just" fontAlgn="base"/>
            <a:r>
              <a:rPr lang="en-US" sz="2600" dirty="0"/>
              <a:t>Globalization's impact allows countries to play to their strengths. One nation might import cheap steel while excelling in cutting-edge computer manufacturing. This division of labor, driven by the impact of globalization, enhances overall efficiency and productivity.</a:t>
            </a:r>
          </a:p>
          <a:p>
            <a:pPr lvl="1" algn="just" fontAlgn="base"/>
            <a:r>
              <a:rPr lang="en-US" sz="2600" dirty="0"/>
              <a:t>Specialization, facilitated by globalization's impact, allows each nation to contribute its unique piece to the global economic puzzle, creating a harmonious symphony of interdependence.</a:t>
            </a:r>
          </a:p>
          <a:p>
            <a:r>
              <a:rPr lang="en-US" sz="3600" b="1" dirty="0"/>
              <a:t>Economic Growth</a:t>
            </a:r>
          </a:p>
          <a:p>
            <a:pPr lvl="1" algn="just" fontAlgn="base"/>
            <a:r>
              <a:rPr lang="en-US" sz="2600" dirty="0"/>
              <a:t>Globalization is a catalyst for economic expansion, and its impact has been profound. Multinational corporations venture into emerging markets, injecting capital, technology, and expertise.</a:t>
            </a:r>
          </a:p>
          <a:p>
            <a:pPr lvl="1" algn="just" fontAlgn="base"/>
            <a:r>
              <a:rPr lang="en-US" sz="2600" dirty="0"/>
              <a:t>The impact of globalization translates into job creation, improved living standards, and better wages. The rising tide of globalization lifts many boats.</a:t>
            </a:r>
          </a:p>
          <a:p>
            <a:endParaRPr lang="en-US" dirty="0"/>
          </a:p>
        </p:txBody>
      </p:sp>
    </p:spTree>
    <p:extLst>
      <p:ext uri="{BB962C8B-B14F-4D97-AF65-F5344CB8AC3E}">
        <p14:creationId xmlns:p14="http://schemas.microsoft.com/office/powerpoint/2010/main" val="2801136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68268" cy="977774"/>
          </a:xfrm>
        </p:spPr>
        <p:txBody>
          <a:bodyPr>
            <a:normAutofit/>
          </a:bodyPr>
          <a:lstStyle/>
          <a:p>
            <a:r>
              <a:rPr lang="en-US" dirty="0"/>
              <a:t>Negative effects of globalization</a:t>
            </a:r>
          </a:p>
        </p:txBody>
      </p:sp>
      <p:sp>
        <p:nvSpPr>
          <p:cNvPr id="3" name="Content Placeholder 2"/>
          <p:cNvSpPr>
            <a:spLocks noGrp="1"/>
          </p:cNvSpPr>
          <p:nvPr>
            <p:ph idx="1"/>
          </p:nvPr>
        </p:nvSpPr>
        <p:spPr>
          <a:xfrm>
            <a:off x="-1" y="790548"/>
            <a:ext cx="12068269" cy="6067452"/>
          </a:xfrm>
        </p:spPr>
        <p:txBody>
          <a:bodyPr>
            <a:normAutofit fontScale="92500" lnSpcReduction="20000"/>
          </a:bodyPr>
          <a:lstStyle/>
          <a:p>
            <a:pPr algn="just"/>
            <a:r>
              <a:rPr lang="en-US" sz="3600" b="1" dirty="0"/>
              <a:t>Job Displacement</a:t>
            </a:r>
          </a:p>
          <a:p>
            <a:pPr lvl="1" algn="just" fontAlgn="base"/>
            <a:r>
              <a:rPr lang="en-US" sz="3400" dirty="0"/>
              <a:t>While globalization generates employment opportunities, its impact has also disrupted existing jobs. Certain industries face the brunt of competition from cheaper imports, a direct impact of globalization.</a:t>
            </a:r>
          </a:p>
          <a:p>
            <a:pPr lvl="1" algn="just" fontAlgn="base"/>
            <a:r>
              <a:rPr lang="en-US" sz="3400" dirty="0"/>
              <a:t>A textile worker in a small town may find herself replaced by automated factories halfway across the globe, a consequence of globalization's far-reaching impact.</a:t>
            </a:r>
          </a:p>
          <a:p>
            <a:pPr algn="just"/>
            <a:r>
              <a:rPr lang="en-US" sz="3600" b="1" dirty="0"/>
              <a:t>Income Inequality</a:t>
            </a:r>
          </a:p>
          <a:p>
            <a:pPr lvl="1" algn="just" fontAlgn="base"/>
            <a:r>
              <a:rPr lang="en-US" sz="3400" dirty="0"/>
              <a:t>Globalization is not an equalizer, and its impact has been uneven. Wealth accumulates disproportionately in specific regions, leaving others behind—an undeniable impact of globalization.</a:t>
            </a:r>
          </a:p>
          <a:p>
            <a:pPr lvl="1" algn="just" fontAlgn="base"/>
            <a:r>
              <a:rPr lang="en-US" sz="3400" dirty="0"/>
              <a:t>The gap between the haves and have-nots widens, exacerbating social tensions—a byproduct of globalization’s unbalanced impact.</a:t>
            </a:r>
          </a:p>
          <a:p>
            <a:endParaRPr lang="en-US" dirty="0"/>
          </a:p>
        </p:txBody>
      </p:sp>
    </p:spTree>
    <p:extLst>
      <p:ext uri="{BB962C8B-B14F-4D97-AF65-F5344CB8AC3E}">
        <p14:creationId xmlns:p14="http://schemas.microsoft.com/office/powerpoint/2010/main" val="118841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68268" cy="977774"/>
          </a:xfrm>
        </p:spPr>
        <p:txBody>
          <a:bodyPr>
            <a:normAutofit/>
          </a:bodyPr>
          <a:lstStyle/>
          <a:p>
            <a:r>
              <a:rPr lang="en-US" dirty="0"/>
              <a:t>negative effects of globalization (</a:t>
            </a:r>
            <a:r>
              <a:rPr lang="en-US" dirty="0" err="1"/>
              <a:t>contd</a:t>
            </a:r>
            <a:r>
              <a:rPr lang="en-US" dirty="0"/>
              <a:t>…)</a:t>
            </a:r>
          </a:p>
        </p:txBody>
      </p:sp>
      <p:sp>
        <p:nvSpPr>
          <p:cNvPr id="3" name="Content Placeholder 2"/>
          <p:cNvSpPr>
            <a:spLocks noGrp="1"/>
          </p:cNvSpPr>
          <p:nvPr>
            <p:ph idx="1"/>
          </p:nvPr>
        </p:nvSpPr>
        <p:spPr>
          <a:xfrm>
            <a:off x="-1" y="790548"/>
            <a:ext cx="12068269" cy="6067452"/>
          </a:xfrm>
        </p:spPr>
        <p:txBody>
          <a:bodyPr>
            <a:normAutofit fontScale="85000" lnSpcReduction="20000"/>
          </a:bodyPr>
          <a:lstStyle/>
          <a:p>
            <a:pPr algn="just"/>
            <a:r>
              <a:rPr lang="en-US" sz="3600" b="1" dirty="0"/>
              <a:t>Change in cultural and social value</a:t>
            </a:r>
          </a:p>
          <a:p>
            <a:pPr lvl="1" algn="just" fontAlgn="base"/>
            <a:r>
              <a:rPr lang="en-US" sz="3400" dirty="0"/>
              <a:t>As cultures collide and blend, some fear the erosion of unique traditions and identities—a cultural impact of globalization. The global conveyor belt of ideas and influences can lead to a uniform global culture.</a:t>
            </a:r>
          </a:p>
          <a:p>
            <a:pPr lvl="1" algn="just" fontAlgn="base"/>
            <a:r>
              <a:rPr lang="en-US" sz="3400" dirty="0"/>
              <a:t>The vibrant tapestry of local customs risks fading into a monochromatic canvas—an unintended impact of globalization’s pervasive reach.</a:t>
            </a:r>
          </a:p>
          <a:p>
            <a:pPr algn="just"/>
            <a:r>
              <a:rPr lang="en-US" sz="3600" b="1" dirty="0"/>
              <a:t>Environmental Degradation</a:t>
            </a:r>
          </a:p>
          <a:p>
            <a:pPr lvl="1" algn="just" fontAlgn="base"/>
            <a:r>
              <a:rPr lang="en-US" sz="3400" dirty="0"/>
              <a:t>The wheels of globalization churn relentlessly, fueled by trade and transportation. Yet, this progress takes a toll on the environment—an environmental impact of globalization.</a:t>
            </a:r>
          </a:p>
          <a:p>
            <a:pPr lvl="1" algn="just" fontAlgn="base"/>
            <a:r>
              <a:rPr lang="en-US" sz="3400" dirty="0"/>
              <a:t>Pollution, deforestation, and climate change are the unintended consequences of our interconnected world, a direct result of globalization's expansive impact. Balancing economic growth with ecological sustainability remains an ongoing challenge in the wake of globalization’s impact.</a:t>
            </a:r>
          </a:p>
          <a:p>
            <a:endParaRPr lang="en-US" dirty="0"/>
          </a:p>
        </p:txBody>
      </p:sp>
    </p:spTree>
    <p:extLst>
      <p:ext uri="{BB962C8B-B14F-4D97-AF65-F5344CB8AC3E}">
        <p14:creationId xmlns:p14="http://schemas.microsoft.com/office/powerpoint/2010/main" val="2291324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14400"/>
          </a:xfrm>
        </p:spPr>
        <p:txBody>
          <a:bodyPr/>
          <a:lstStyle/>
          <a:p>
            <a:r>
              <a:rPr lang="en-US" dirty="0"/>
              <a:t>Foreign direct investment</a:t>
            </a:r>
          </a:p>
        </p:txBody>
      </p:sp>
      <p:sp>
        <p:nvSpPr>
          <p:cNvPr id="3" name="Content Placeholder 2"/>
          <p:cNvSpPr>
            <a:spLocks noGrp="1"/>
          </p:cNvSpPr>
          <p:nvPr>
            <p:ph idx="1"/>
          </p:nvPr>
        </p:nvSpPr>
        <p:spPr>
          <a:xfrm>
            <a:off x="64913" y="817708"/>
            <a:ext cx="11903767" cy="5927123"/>
          </a:xfrm>
        </p:spPr>
        <p:txBody>
          <a:bodyPr>
            <a:normAutofit/>
          </a:bodyPr>
          <a:lstStyle/>
          <a:p>
            <a:pPr algn="just"/>
            <a:r>
              <a:rPr lang="en-US" sz="2800" dirty="0"/>
              <a:t>Foreign direct investment (FDI) is a category of cross-border investment in which an investor resident in one economy establishes a lasting interest in and a significant degree of influence over an enterprise resident in another economy. </a:t>
            </a:r>
          </a:p>
          <a:p>
            <a:pPr algn="just"/>
            <a:r>
              <a:rPr lang="en-US" sz="2800" dirty="0"/>
              <a:t>FDI is a key element in international economic integration because it creates stable and long-lasting links between economies. </a:t>
            </a:r>
          </a:p>
          <a:p>
            <a:pPr algn="just"/>
            <a:r>
              <a:rPr lang="en-US" sz="2800" dirty="0"/>
              <a:t>FDI is an important channel for the transfer of technology between countries, promotes international trade through access to foreign markets, and can be an important vehicle for economic development. </a:t>
            </a:r>
          </a:p>
          <a:p>
            <a:pPr algn="just"/>
            <a:r>
              <a:rPr lang="en-US" sz="2800" dirty="0"/>
              <a:t>The indicators covered in this group are inward and outward values for stocks, flows and income, by partner country and by industry and </a:t>
            </a:r>
            <a:r>
              <a:rPr lang="en-US" sz="2800"/>
              <a:t>FDI restrictiveness.</a:t>
            </a:r>
            <a:endParaRPr lang="en-US" sz="2800" dirty="0"/>
          </a:p>
        </p:txBody>
      </p:sp>
    </p:spTree>
    <p:extLst>
      <p:ext uri="{BB962C8B-B14F-4D97-AF65-F5344CB8AC3E}">
        <p14:creationId xmlns:p14="http://schemas.microsoft.com/office/powerpoint/2010/main" val="2143715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140737"/>
          </a:xfrm>
        </p:spPr>
        <p:txBody>
          <a:bodyPr/>
          <a:lstStyle/>
          <a:p>
            <a:r>
              <a:rPr lang="en-US" dirty="0"/>
              <a:t>World Trade Organization (WTO)</a:t>
            </a:r>
          </a:p>
        </p:txBody>
      </p:sp>
      <p:sp>
        <p:nvSpPr>
          <p:cNvPr id="3" name="Content Placeholder 2"/>
          <p:cNvSpPr>
            <a:spLocks noGrp="1"/>
          </p:cNvSpPr>
          <p:nvPr>
            <p:ph idx="1"/>
          </p:nvPr>
        </p:nvSpPr>
        <p:spPr>
          <a:xfrm>
            <a:off x="472319" y="1140736"/>
            <a:ext cx="11632164" cy="5631255"/>
          </a:xfrm>
        </p:spPr>
        <p:txBody>
          <a:bodyPr>
            <a:normAutofit/>
          </a:bodyPr>
          <a:lstStyle/>
          <a:p>
            <a:pPr algn="just"/>
            <a:r>
              <a:rPr lang="en-US" sz="2400" dirty="0"/>
              <a:t>Created in 1995, the World Trade Organization (WTO) is an international institution that oversees the rules for global trade among nations. It superseded the 1947 </a:t>
            </a:r>
            <a:r>
              <a:rPr lang="en-US" sz="2400" u="sng" dirty="0"/>
              <a:t>General Agreement on Tariffs and Trade</a:t>
            </a:r>
            <a:r>
              <a:rPr lang="en-US" sz="2400" dirty="0"/>
              <a:t> (GATT) created in the wake of World War II.</a:t>
            </a:r>
          </a:p>
          <a:p>
            <a:pPr algn="just"/>
            <a:r>
              <a:rPr lang="en-US" sz="2400" dirty="0"/>
              <a:t>The WTO is based on agreements signed by a majority of the world’s trading nations. The main function of the organization is to help producers of goods and services, as well as exporters and importers, protect and manage their businesses.</a:t>
            </a:r>
          </a:p>
          <a:p>
            <a:pPr algn="just"/>
            <a:r>
              <a:rPr lang="en-US" sz="2400" dirty="0"/>
              <a:t>The World Trade Organization (WTO) is the only global international organization dealing with the rules of trade between nations.</a:t>
            </a:r>
          </a:p>
          <a:p>
            <a:pPr algn="just"/>
            <a:r>
              <a:rPr lang="en-US" sz="2400" dirty="0"/>
              <a:t>The WTO has lowered trade barriers and increased trade among member countries. It also has also maintained trade barriers when it makes sense to do so in the global context. The WTO attempts to mediate between nations in order to benefit the global economy.</a:t>
            </a:r>
          </a:p>
        </p:txBody>
      </p:sp>
    </p:spTree>
    <p:extLst>
      <p:ext uri="{BB962C8B-B14F-4D97-AF65-F5344CB8AC3E}">
        <p14:creationId xmlns:p14="http://schemas.microsoft.com/office/powerpoint/2010/main" val="308746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0833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9344"/>
          </a:xfrm>
        </p:spPr>
        <p:txBody>
          <a:bodyPr/>
          <a:lstStyle/>
          <a:p>
            <a:r>
              <a:rPr lang="en-US" dirty="0"/>
              <a:t>South Asian association for regional cooperation (</a:t>
            </a:r>
            <a:r>
              <a:rPr lang="en-US" dirty="0" err="1"/>
              <a:t>saarc</a:t>
            </a:r>
            <a:r>
              <a:rPr lang="en-US" dirty="0"/>
              <a:t>)</a:t>
            </a:r>
          </a:p>
        </p:txBody>
      </p:sp>
      <p:sp>
        <p:nvSpPr>
          <p:cNvPr id="3" name="Content Placeholder 2"/>
          <p:cNvSpPr>
            <a:spLocks noGrp="1"/>
          </p:cNvSpPr>
          <p:nvPr>
            <p:ph idx="1"/>
          </p:nvPr>
        </p:nvSpPr>
        <p:spPr>
          <a:xfrm>
            <a:off x="0" y="1505772"/>
            <a:ext cx="6274052" cy="5230006"/>
          </a:xfrm>
        </p:spPr>
        <p:txBody>
          <a:bodyPr/>
          <a:lstStyle/>
          <a:p>
            <a:pPr algn="just"/>
            <a:r>
              <a:rPr lang="en-US" dirty="0"/>
              <a:t>The South Asian Association for Regional Cooperation (SAARC) was established with the signing of the SAARC Charter in Dhaka on 8 December 1985.</a:t>
            </a:r>
          </a:p>
          <a:p>
            <a:pPr algn="just"/>
            <a:r>
              <a:rPr lang="en-US" dirty="0"/>
              <a:t>SAARC was founded by seven states in 1985. In 2005, Afghanistan began negotiating their accession to SAARC and formally applied for membership in the same year.</a:t>
            </a:r>
          </a:p>
          <a:p>
            <a:pPr algn="just"/>
            <a:r>
              <a:rPr lang="en-US" dirty="0"/>
              <a:t>SAARC comprises of eight Member States: Afghanistan, Bangladesh, Bhutan, India, Maldives, Nepal, Pakistan and Sri Lanka. </a:t>
            </a:r>
          </a:p>
          <a:p>
            <a:pPr algn="just"/>
            <a:r>
              <a:rPr lang="en-US" dirty="0"/>
              <a:t>The </a:t>
            </a:r>
            <a:r>
              <a:rPr lang="en-US" b="1" dirty="0"/>
              <a:t>South Asian Association for Regional Cooperation</a:t>
            </a:r>
            <a:r>
              <a:rPr lang="en-US" dirty="0"/>
              <a:t> (</a:t>
            </a:r>
            <a:r>
              <a:rPr lang="en-US" b="1" dirty="0"/>
              <a:t>SAARC</a:t>
            </a:r>
            <a:r>
              <a:rPr lang="en-US" dirty="0"/>
              <a:t>) is the regional intergovernmental organization and geopolitical union of states in South Asia.</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746" y="1835681"/>
            <a:ext cx="5624560" cy="4103393"/>
          </a:xfrm>
          <a:prstGeom prst="rect">
            <a:avLst/>
          </a:prstGeom>
        </p:spPr>
      </p:pic>
    </p:spTree>
    <p:extLst>
      <p:ext uri="{BB962C8B-B14F-4D97-AF65-F5344CB8AC3E}">
        <p14:creationId xmlns:p14="http://schemas.microsoft.com/office/powerpoint/2010/main" val="2034022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FD238-266B-D060-2FF6-B48AF541B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0A4A6-61DF-AF67-1971-3184B19B4519}"/>
              </a:ext>
            </a:extLst>
          </p:cNvPr>
          <p:cNvSpPr>
            <a:spLocks noGrp="1"/>
          </p:cNvSpPr>
          <p:nvPr>
            <p:ph type="title"/>
          </p:nvPr>
        </p:nvSpPr>
        <p:spPr>
          <a:xfrm>
            <a:off x="0" y="0"/>
            <a:ext cx="10058400" cy="1186004"/>
          </a:xfrm>
        </p:spPr>
        <p:txBody>
          <a:bodyPr/>
          <a:lstStyle/>
          <a:p>
            <a:r>
              <a:rPr lang="en-US" dirty="0"/>
              <a:t>Most favored nation treatment (MFN)</a:t>
            </a:r>
          </a:p>
        </p:txBody>
      </p:sp>
      <p:sp>
        <p:nvSpPr>
          <p:cNvPr id="3" name="Content Placeholder 2">
            <a:extLst>
              <a:ext uri="{FF2B5EF4-FFF2-40B4-BE49-F238E27FC236}">
                <a16:creationId xmlns:a16="http://schemas.microsoft.com/office/drawing/2014/main" id="{EDA2E1BB-6E71-9A99-3559-A18DE08AF192}"/>
              </a:ext>
            </a:extLst>
          </p:cNvPr>
          <p:cNvSpPr>
            <a:spLocks noGrp="1"/>
          </p:cNvSpPr>
          <p:nvPr>
            <p:ph idx="1"/>
          </p:nvPr>
        </p:nvSpPr>
        <p:spPr>
          <a:xfrm>
            <a:off x="-1" y="1016885"/>
            <a:ext cx="11968681" cy="5746054"/>
          </a:xfrm>
        </p:spPr>
        <p:txBody>
          <a:bodyPr>
            <a:normAutofit/>
          </a:bodyPr>
          <a:lstStyle/>
          <a:p>
            <a:pPr algn="just"/>
            <a:r>
              <a:rPr lang="en-US" sz="2400" dirty="0"/>
              <a:t>The Most Favored Nation (MFN) treatment is a foundation principle of the World Trade Organization (WTO). </a:t>
            </a:r>
          </a:p>
          <a:p>
            <a:pPr algn="just"/>
            <a:r>
              <a:rPr lang="en-US" sz="2400" dirty="0"/>
              <a:t>It essentially means that a country cannot discriminate between its trading partners. If a country grants a trade advantage to one country, it must grant the same advantage to all other WTO members.   </a:t>
            </a:r>
          </a:p>
          <a:p>
            <a:pPr algn="just"/>
            <a:r>
              <a:rPr lang="en-US" sz="2400" dirty="0"/>
              <a:t>In simpler terms: Imagine you're selling apples to different countries. If you give a special discount to one country, you must offer the same discount to all other WTO member countries.</a:t>
            </a:r>
          </a:p>
          <a:p>
            <a:pPr algn="just"/>
            <a:r>
              <a:rPr lang="en-US" sz="2400" dirty="0"/>
              <a:t>Some benefits include:</a:t>
            </a:r>
          </a:p>
          <a:p>
            <a:pPr lvl="1" algn="just"/>
            <a:r>
              <a:rPr lang="en-US" sz="2200" dirty="0"/>
              <a:t>Increased trade: By reducing trade barriers, MFN treatment can lead to increased trade between countries.</a:t>
            </a:r>
          </a:p>
          <a:p>
            <a:pPr lvl="1" algn="just"/>
            <a:r>
              <a:rPr lang="en-US" sz="2200" dirty="0"/>
              <a:t>Lower prices: Consumers can benefit from lower prices on goods and services.</a:t>
            </a:r>
          </a:p>
          <a:p>
            <a:pPr lvl="1" algn="just"/>
            <a:r>
              <a:rPr lang="en-US" sz="2200" dirty="0"/>
              <a:t>Economic growth: Increased trade can stimulate economic growth.   </a:t>
            </a:r>
          </a:p>
        </p:txBody>
      </p:sp>
    </p:spTree>
    <p:extLst>
      <p:ext uri="{BB962C8B-B14F-4D97-AF65-F5344CB8AC3E}">
        <p14:creationId xmlns:p14="http://schemas.microsoft.com/office/powerpoint/2010/main" val="3032513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186004"/>
          </a:xfrm>
        </p:spPr>
        <p:txBody>
          <a:bodyPr/>
          <a:lstStyle/>
          <a:p>
            <a:r>
              <a:rPr lang="en-US" dirty="0"/>
              <a:t>Benefits of  WTO Trading System</a:t>
            </a:r>
          </a:p>
        </p:txBody>
      </p:sp>
      <p:sp>
        <p:nvSpPr>
          <p:cNvPr id="3" name="Content Placeholder 2"/>
          <p:cNvSpPr>
            <a:spLocks noGrp="1"/>
          </p:cNvSpPr>
          <p:nvPr>
            <p:ph idx="1"/>
          </p:nvPr>
        </p:nvSpPr>
        <p:spPr>
          <a:xfrm>
            <a:off x="-1" y="1016885"/>
            <a:ext cx="11968681" cy="5746054"/>
          </a:xfrm>
        </p:spPr>
        <p:txBody>
          <a:bodyPr>
            <a:normAutofit/>
          </a:bodyPr>
          <a:lstStyle/>
          <a:p>
            <a:r>
              <a:rPr lang="en-US" sz="2400" dirty="0"/>
              <a:t>The system helps promote peace </a:t>
            </a:r>
          </a:p>
          <a:p>
            <a:r>
              <a:rPr lang="en-US" sz="2400" dirty="0"/>
              <a:t>Disputes are handled constructively </a:t>
            </a:r>
          </a:p>
          <a:p>
            <a:r>
              <a:rPr lang="en-US" sz="2400" dirty="0"/>
              <a:t>Rules make life easier for all </a:t>
            </a:r>
          </a:p>
          <a:p>
            <a:r>
              <a:rPr lang="en-US" sz="2400" dirty="0"/>
              <a:t>Freer trade cuts the costs of living </a:t>
            </a:r>
          </a:p>
          <a:p>
            <a:r>
              <a:rPr lang="en-US" sz="2400" dirty="0"/>
              <a:t>It provides more choice of products and qualities </a:t>
            </a:r>
          </a:p>
          <a:p>
            <a:r>
              <a:rPr lang="en-US" sz="2400" dirty="0"/>
              <a:t>Trade raises incomes </a:t>
            </a:r>
          </a:p>
          <a:p>
            <a:r>
              <a:rPr lang="en-US" sz="2400" dirty="0"/>
              <a:t>Trade stimulates economic growth </a:t>
            </a:r>
          </a:p>
          <a:p>
            <a:r>
              <a:rPr lang="en-US" sz="2400" dirty="0"/>
              <a:t>The basic principles make life more efficient </a:t>
            </a:r>
          </a:p>
          <a:p>
            <a:r>
              <a:rPr lang="en-US" sz="2400" dirty="0"/>
              <a:t>Governments are shielded from lobbying </a:t>
            </a:r>
          </a:p>
          <a:p>
            <a:r>
              <a:rPr lang="en-US" sz="2400" dirty="0"/>
              <a:t>The system encourages good government</a:t>
            </a:r>
          </a:p>
        </p:txBody>
      </p:sp>
    </p:spTree>
    <p:extLst>
      <p:ext uri="{BB962C8B-B14F-4D97-AF65-F5344CB8AC3E}">
        <p14:creationId xmlns:p14="http://schemas.microsoft.com/office/powerpoint/2010/main" val="198416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013988"/>
          </a:xfrm>
        </p:spPr>
        <p:txBody>
          <a:bodyPr/>
          <a:lstStyle/>
          <a:p>
            <a:r>
              <a:rPr lang="en-US" dirty="0"/>
              <a:t>Objectives of </a:t>
            </a:r>
            <a:r>
              <a:rPr lang="en-US" dirty="0" err="1"/>
              <a:t>saarc</a:t>
            </a:r>
            <a:endParaRPr lang="en-US" dirty="0"/>
          </a:p>
        </p:txBody>
      </p:sp>
      <p:sp>
        <p:nvSpPr>
          <p:cNvPr id="3" name="Content Placeholder 2"/>
          <p:cNvSpPr>
            <a:spLocks noGrp="1"/>
          </p:cNvSpPr>
          <p:nvPr>
            <p:ph idx="1"/>
          </p:nvPr>
        </p:nvSpPr>
        <p:spPr>
          <a:xfrm>
            <a:off x="-1" y="881084"/>
            <a:ext cx="12004895" cy="5863748"/>
          </a:xfrm>
        </p:spPr>
        <p:txBody>
          <a:bodyPr>
            <a:noAutofit/>
          </a:bodyPr>
          <a:lstStyle/>
          <a:p>
            <a:pPr algn="just"/>
            <a:r>
              <a:rPr lang="en-US" sz="2300" dirty="0"/>
              <a:t>To promote the welfare of the peoples of South Asia and to improve their quality of life</a:t>
            </a:r>
          </a:p>
          <a:p>
            <a:pPr algn="just"/>
            <a:r>
              <a:rPr lang="en-US" sz="2300" dirty="0"/>
              <a:t>To accelerate economic growth, social progress and cultural development in the region and to provide all individuals the opportunity to live in dignity and to realize their full potentials</a:t>
            </a:r>
          </a:p>
          <a:p>
            <a:pPr algn="just"/>
            <a:r>
              <a:rPr lang="en-US" sz="2300" dirty="0"/>
              <a:t>To promote and strengthen collective self-reliance among the countries of South Asia</a:t>
            </a:r>
          </a:p>
          <a:p>
            <a:pPr algn="just"/>
            <a:r>
              <a:rPr lang="en-US" sz="2300" dirty="0"/>
              <a:t>To contribute to mutual trust, understanding and appreciation of one another's problems </a:t>
            </a:r>
          </a:p>
          <a:p>
            <a:pPr algn="just"/>
            <a:r>
              <a:rPr lang="en-US" sz="2300" dirty="0"/>
              <a:t>To promote active collaboration and mutual assistance in the economic, social, cultural, technical and scientific fields</a:t>
            </a:r>
          </a:p>
          <a:p>
            <a:pPr algn="just"/>
            <a:r>
              <a:rPr lang="en-US" sz="2300" dirty="0"/>
              <a:t>To strengthen cooperation with other developing countries</a:t>
            </a:r>
          </a:p>
          <a:p>
            <a:pPr algn="just"/>
            <a:r>
              <a:rPr lang="en-US" sz="2300" dirty="0"/>
              <a:t>To strengthen cooperation among themselves in international forums on matters of common interests </a:t>
            </a:r>
          </a:p>
          <a:p>
            <a:pPr algn="just"/>
            <a:r>
              <a:rPr lang="en-US" sz="2300" dirty="0"/>
              <a:t>To cooperate with international and regional organizations with similar aims and purposes.</a:t>
            </a:r>
          </a:p>
        </p:txBody>
      </p:sp>
    </p:spTree>
    <p:extLst>
      <p:ext uri="{BB962C8B-B14F-4D97-AF65-F5344CB8AC3E}">
        <p14:creationId xmlns:p14="http://schemas.microsoft.com/office/powerpoint/2010/main" val="72907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86416"/>
          </a:xfrm>
        </p:spPr>
        <p:txBody>
          <a:bodyPr>
            <a:normAutofit fontScale="90000"/>
          </a:bodyPr>
          <a:lstStyle/>
          <a:p>
            <a:r>
              <a:rPr lang="en-US" dirty="0" err="1"/>
              <a:t>SAArc</a:t>
            </a:r>
            <a:r>
              <a:rPr lang="en-US" dirty="0"/>
              <a:t> preferential trade arrangement (SAPTA)</a:t>
            </a:r>
          </a:p>
        </p:txBody>
      </p:sp>
      <p:sp>
        <p:nvSpPr>
          <p:cNvPr id="3" name="Content Placeholder 2"/>
          <p:cNvSpPr>
            <a:spLocks noGrp="1"/>
          </p:cNvSpPr>
          <p:nvPr>
            <p:ph idx="1"/>
          </p:nvPr>
        </p:nvSpPr>
        <p:spPr>
          <a:xfrm>
            <a:off x="0" y="944456"/>
            <a:ext cx="11850986" cy="5913543"/>
          </a:xfrm>
        </p:spPr>
        <p:txBody>
          <a:bodyPr>
            <a:normAutofit/>
          </a:bodyPr>
          <a:lstStyle/>
          <a:p>
            <a:pPr algn="just"/>
            <a:r>
              <a:rPr lang="en-US" sz="2800" dirty="0"/>
              <a:t>The SAARC Preferential Trading Arrangement (SAPTA) reflected the desire of the Member States to promote and sustain mutual trade and economic cooperation within the SAARC region through the exchange of tariff concessions.</a:t>
            </a:r>
          </a:p>
          <a:p>
            <a:pPr algn="just"/>
            <a:r>
              <a:rPr lang="en-US" sz="2800" dirty="0"/>
              <a:t>The idea of liberalizing trade among SAARC countries was first mooted by Sri Lanka at the sixth Summit of the South Asian Association for Regional Co-operation (SAARC) held in Colombo in December 1991.</a:t>
            </a:r>
          </a:p>
        </p:txBody>
      </p:sp>
    </p:spTree>
    <p:extLst>
      <p:ext uri="{BB962C8B-B14F-4D97-AF65-F5344CB8AC3E}">
        <p14:creationId xmlns:p14="http://schemas.microsoft.com/office/powerpoint/2010/main" val="252144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77774"/>
          </a:xfrm>
        </p:spPr>
        <p:txBody>
          <a:bodyPr/>
          <a:lstStyle/>
          <a:p>
            <a:r>
              <a:rPr lang="en-US" dirty="0" err="1"/>
              <a:t>Contd</a:t>
            </a:r>
            <a:r>
              <a:rPr lang="en-US" dirty="0"/>
              <a:t>…</a:t>
            </a:r>
          </a:p>
        </p:txBody>
      </p:sp>
      <p:sp>
        <p:nvSpPr>
          <p:cNvPr id="3" name="Content Placeholder 2"/>
          <p:cNvSpPr>
            <a:spLocks noGrp="1"/>
          </p:cNvSpPr>
          <p:nvPr>
            <p:ph idx="1"/>
          </p:nvPr>
        </p:nvSpPr>
        <p:spPr>
          <a:xfrm>
            <a:off x="-1" y="977773"/>
            <a:ext cx="12192001" cy="5880227"/>
          </a:xfrm>
        </p:spPr>
        <p:txBody>
          <a:bodyPr>
            <a:normAutofit/>
          </a:bodyPr>
          <a:lstStyle/>
          <a:p>
            <a:r>
              <a:rPr lang="en-US" sz="2400" b="1" dirty="0"/>
              <a:t>Main components </a:t>
            </a:r>
            <a:endParaRPr lang="en-US" sz="2400" dirty="0"/>
          </a:p>
          <a:p>
            <a:pPr lvl="1"/>
            <a:r>
              <a:rPr lang="en-US" sz="2200" dirty="0"/>
              <a:t>Tariff</a:t>
            </a:r>
          </a:p>
          <a:p>
            <a:pPr lvl="1"/>
            <a:r>
              <a:rPr lang="en-US" sz="2200" dirty="0"/>
              <a:t>Para Tariff 	</a:t>
            </a:r>
          </a:p>
          <a:p>
            <a:pPr lvl="1"/>
            <a:r>
              <a:rPr lang="en-US" sz="2200" dirty="0"/>
              <a:t>Non Tariff </a:t>
            </a:r>
          </a:p>
          <a:p>
            <a:pPr lvl="1"/>
            <a:r>
              <a:rPr lang="en-US" sz="2200" dirty="0"/>
              <a:t>Direct Trade Measures </a:t>
            </a:r>
          </a:p>
          <a:p>
            <a:pPr algn="just"/>
            <a:r>
              <a:rPr lang="en-US" sz="2400" dirty="0"/>
              <a:t>SAPTA specified four negotiating approaches namely, product by product basis, across the board tariff reduction, sectorial basis and direct trade measures. However it was agreed that tariff concessions would initially be negotiated on a product - by- product basis. </a:t>
            </a:r>
          </a:p>
          <a:p>
            <a:pPr algn="just"/>
            <a:r>
              <a:rPr lang="en-US" sz="2400" dirty="0"/>
              <a:t>The agreement also provides for negotiation of tariff concessions to be an ongoing process. The SAPTA envisages that concessions on tariff para-tariff and non tariff measures will be negotiated step -buy step improved and extended in successive stages. </a:t>
            </a:r>
          </a:p>
          <a:p>
            <a:endParaRPr lang="en-US" dirty="0"/>
          </a:p>
        </p:txBody>
      </p:sp>
    </p:spTree>
    <p:extLst>
      <p:ext uri="{BB962C8B-B14F-4D97-AF65-F5344CB8AC3E}">
        <p14:creationId xmlns:p14="http://schemas.microsoft.com/office/powerpoint/2010/main" val="17407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0491"/>
          </a:xfrm>
        </p:spPr>
        <p:txBody>
          <a:bodyPr>
            <a:normAutofit fontScale="90000"/>
          </a:bodyPr>
          <a:lstStyle/>
          <a:p>
            <a:r>
              <a:rPr lang="en-US" b="1" dirty="0"/>
              <a:t>basic principles and objectives of </a:t>
            </a:r>
            <a:r>
              <a:rPr lang="en-US" b="1" dirty="0" err="1"/>
              <a:t>sapta</a:t>
            </a:r>
            <a:endParaRPr lang="en-US" dirty="0"/>
          </a:p>
        </p:txBody>
      </p:sp>
      <p:sp>
        <p:nvSpPr>
          <p:cNvPr id="3" name="Content Placeholder 2"/>
          <p:cNvSpPr>
            <a:spLocks noGrp="1"/>
          </p:cNvSpPr>
          <p:nvPr>
            <p:ph idx="1"/>
          </p:nvPr>
        </p:nvSpPr>
        <p:spPr>
          <a:xfrm>
            <a:off x="218821" y="935403"/>
            <a:ext cx="11749859" cy="5922597"/>
          </a:xfrm>
        </p:spPr>
        <p:txBody>
          <a:bodyPr>
            <a:normAutofit/>
          </a:bodyPr>
          <a:lstStyle/>
          <a:p>
            <a:pPr algn="just"/>
            <a:r>
              <a:rPr lang="en-US" sz="2800" dirty="0"/>
              <a:t>Step by step negotiations and periodic reviews so as to improve and extend the preferential trade arrangement, in stages </a:t>
            </a:r>
          </a:p>
          <a:p>
            <a:pPr algn="just"/>
            <a:r>
              <a:rPr lang="en-US" sz="2800" dirty="0"/>
              <a:t>Inclusion of all products, manufactures and commodities in their raw semi- processes and processed forms </a:t>
            </a:r>
          </a:p>
          <a:p>
            <a:pPr algn="just"/>
            <a:r>
              <a:rPr lang="en-US" sz="2800" dirty="0"/>
              <a:t>Special and favorable treatment to Least Developed Contacting States </a:t>
            </a:r>
          </a:p>
          <a:p>
            <a:pPr algn="just"/>
            <a:endParaRPr lang="en-US" sz="2800" dirty="0"/>
          </a:p>
          <a:p>
            <a:pPr algn="just"/>
            <a:r>
              <a:rPr lang="en-US" sz="2800" dirty="0"/>
              <a:t>The </a:t>
            </a:r>
            <a:r>
              <a:rPr lang="en-US" sz="2800" b="1" dirty="0"/>
              <a:t>objective</a:t>
            </a:r>
            <a:r>
              <a:rPr lang="en-US" sz="2800" dirty="0"/>
              <a:t> of the SAPTA is to promote and sustain mutual trade and the economic co-operation among the member states through exchange of trade concessions. SAPTA therefore is the first step towards higher levels of trade and economic co-operation in the region. </a:t>
            </a:r>
          </a:p>
          <a:p>
            <a:pPr algn="just"/>
            <a:endParaRPr lang="en-US" sz="2800" dirty="0"/>
          </a:p>
        </p:txBody>
      </p:sp>
    </p:spTree>
    <p:extLst>
      <p:ext uri="{BB962C8B-B14F-4D97-AF65-F5344CB8AC3E}">
        <p14:creationId xmlns:p14="http://schemas.microsoft.com/office/powerpoint/2010/main" val="7057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41560"/>
          </a:xfrm>
        </p:spPr>
        <p:txBody>
          <a:bodyPr/>
          <a:lstStyle/>
          <a:p>
            <a:r>
              <a:rPr lang="en-US" dirty="0"/>
              <a:t>South Asian free trade area (SAFTA)</a:t>
            </a:r>
          </a:p>
        </p:txBody>
      </p:sp>
      <p:sp>
        <p:nvSpPr>
          <p:cNvPr id="3" name="Content Placeholder 2"/>
          <p:cNvSpPr>
            <a:spLocks noGrp="1"/>
          </p:cNvSpPr>
          <p:nvPr>
            <p:ph idx="1"/>
          </p:nvPr>
        </p:nvSpPr>
        <p:spPr>
          <a:xfrm>
            <a:off x="255035" y="1044045"/>
            <a:ext cx="11623111" cy="5709839"/>
          </a:xfrm>
        </p:spPr>
        <p:txBody>
          <a:bodyPr/>
          <a:lstStyle/>
          <a:p>
            <a:pPr algn="just"/>
            <a:r>
              <a:rPr lang="en-US" sz="2800" dirty="0"/>
              <a:t>The South Asian Free Trade Area (SAFTA) is the free trade arrangement of the South Asian Association for Regional Cooperation (SAARC). </a:t>
            </a:r>
          </a:p>
          <a:p>
            <a:pPr algn="just"/>
            <a:r>
              <a:rPr lang="en-US" sz="2800" dirty="0"/>
              <a:t>The agreement came into force in 2006, succeeding the 1993 SAARC Preferential Trading Arrangement. SAFTA signatory countries are Afghanistan, Bangladesh, Bhutan, India, Maldives, Nepal, Pakistan and Sri Lanka.</a:t>
            </a:r>
          </a:p>
          <a:p>
            <a:endParaRPr lang="en-US" dirty="0"/>
          </a:p>
        </p:txBody>
      </p:sp>
    </p:spTree>
    <p:extLst>
      <p:ext uri="{BB962C8B-B14F-4D97-AF65-F5344CB8AC3E}">
        <p14:creationId xmlns:p14="http://schemas.microsoft.com/office/powerpoint/2010/main" val="396294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058400" cy="968721"/>
          </a:xfrm>
        </p:spPr>
        <p:txBody>
          <a:bodyPr>
            <a:normAutofit/>
          </a:bodyPr>
          <a:lstStyle/>
          <a:p>
            <a:r>
              <a:rPr lang="en-US" dirty="0"/>
              <a:t>Objectives of SAFTA</a:t>
            </a:r>
          </a:p>
        </p:txBody>
      </p:sp>
      <p:sp>
        <p:nvSpPr>
          <p:cNvPr id="3" name="Content Placeholder 2"/>
          <p:cNvSpPr>
            <a:spLocks noGrp="1"/>
          </p:cNvSpPr>
          <p:nvPr>
            <p:ph idx="1"/>
          </p:nvPr>
        </p:nvSpPr>
        <p:spPr>
          <a:xfrm>
            <a:off x="0" y="968719"/>
            <a:ext cx="11950574" cy="5758006"/>
          </a:xfrm>
        </p:spPr>
        <p:txBody>
          <a:bodyPr>
            <a:normAutofit/>
          </a:bodyPr>
          <a:lstStyle/>
          <a:p>
            <a:pPr algn="just"/>
            <a:r>
              <a:rPr lang="en-US" sz="2800" dirty="0"/>
              <a:t>eliminating barriers to trade in, and facilitating the cross-border movement of goods between the territories of the Contracting States; </a:t>
            </a:r>
          </a:p>
          <a:p>
            <a:pPr algn="just"/>
            <a:r>
              <a:rPr lang="en-US" sz="2800" dirty="0"/>
              <a:t>promoting conditions of fair competition in the free trade area, and ensuring equitable benefits to all Contracting States, taking into account their respective levels and pattern of economic development;</a:t>
            </a:r>
          </a:p>
          <a:p>
            <a:pPr algn="just"/>
            <a:r>
              <a:rPr lang="en-US" sz="2800" dirty="0"/>
              <a:t>creating effective mechanism for the implementation and application of this Agreement, for its joint administration and for the resolution of disputes; </a:t>
            </a:r>
          </a:p>
          <a:p>
            <a:pPr algn="just"/>
            <a:r>
              <a:rPr lang="en-US" sz="2800" dirty="0"/>
              <a:t>establishing a framework for further regional cooperation to expand and enhance the mutual benefits of this Agreement.</a:t>
            </a:r>
          </a:p>
        </p:txBody>
      </p:sp>
    </p:spTree>
    <p:extLst>
      <p:ext uri="{BB962C8B-B14F-4D97-AF65-F5344CB8AC3E}">
        <p14:creationId xmlns:p14="http://schemas.microsoft.com/office/powerpoint/2010/main" val="2655118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19c549-9603-4c3e-9d0b-9521ee4e19d9">
      <Terms xmlns="http://schemas.microsoft.com/office/infopath/2007/PartnerControls"/>
    </lcf76f155ced4ddcb4097134ff3c332f>
    <TaxCatchAll xmlns="57f52a75-1879-4091-8fb6-28c7f04eb7e4" xsi:nil="true"/>
  </documentManagement>
</p:properties>
</file>

<file path=customXml/itemProps1.xml><?xml version="1.0" encoding="utf-8"?>
<ds:datastoreItem xmlns:ds="http://schemas.openxmlformats.org/officeDocument/2006/customXml" ds:itemID="{7C1EC184-6F7F-42F6-B71A-6788901F62ED}"/>
</file>

<file path=customXml/itemProps2.xml><?xml version="1.0" encoding="utf-8"?>
<ds:datastoreItem xmlns:ds="http://schemas.openxmlformats.org/officeDocument/2006/customXml" ds:itemID="{FCF75E60-2D4C-4F7D-AB13-57FC6F0EDD7A}"/>
</file>

<file path=customXml/itemProps3.xml><?xml version="1.0" encoding="utf-8"?>
<ds:datastoreItem xmlns:ds="http://schemas.openxmlformats.org/officeDocument/2006/customXml" ds:itemID="{10A93695-AA31-41F6-A92B-747ECF1EFDF3}"/>
</file>

<file path=docProps/app.xml><?xml version="1.0" encoding="utf-8"?>
<Properties xmlns="http://schemas.openxmlformats.org/officeDocument/2006/extended-properties" xmlns:vt="http://schemas.openxmlformats.org/officeDocument/2006/docPropsVTypes">
  <Template>TM03090434[[fn=Wood Type]]</Template>
  <TotalTime>264</TotalTime>
  <Words>3468</Words>
  <Application>Microsoft Office PowerPoint</Application>
  <PresentationFormat>Widescreen</PresentationFormat>
  <Paragraphs>174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Rockwell</vt:lpstr>
      <vt:lpstr>Rockwell Condensed</vt:lpstr>
      <vt:lpstr>Wingdings</vt:lpstr>
      <vt:lpstr>Wood Type</vt:lpstr>
      <vt:lpstr>Global business environment and nepalese business</vt:lpstr>
      <vt:lpstr>Regional grouping or integration</vt:lpstr>
      <vt:lpstr>South Asian association for regional cooperation (saarc)</vt:lpstr>
      <vt:lpstr>Objectives of saarc</vt:lpstr>
      <vt:lpstr>SAArc preferential trade arrangement (SAPTA)</vt:lpstr>
      <vt:lpstr>Contd…</vt:lpstr>
      <vt:lpstr>basic principles and objectives of sapta</vt:lpstr>
      <vt:lpstr>South Asian free trade area (SAFTA)</vt:lpstr>
      <vt:lpstr>Objectives of SAFTA</vt:lpstr>
      <vt:lpstr>Principles of safta</vt:lpstr>
      <vt:lpstr>Bay of Bengal initiative multi-sectoral technical and economic corporation (bimstec)</vt:lpstr>
      <vt:lpstr>Objectives of bimstec</vt:lpstr>
      <vt:lpstr>Regional grouping issues of Nepalese business</vt:lpstr>
      <vt:lpstr>Globalization</vt:lpstr>
      <vt:lpstr>PowerPoint Presentation</vt:lpstr>
      <vt:lpstr>Nature of globalization</vt:lpstr>
      <vt:lpstr>Forms of globalization</vt:lpstr>
      <vt:lpstr>Contd…</vt:lpstr>
      <vt:lpstr>Contd…</vt:lpstr>
      <vt:lpstr>Contd…</vt:lpstr>
      <vt:lpstr>Methods of globalization</vt:lpstr>
      <vt:lpstr>Contd…</vt:lpstr>
      <vt:lpstr>Positive effects of globalization</vt:lpstr>
      <vt:lpstr>Positive effects of globalization (contd…)</vt:lpstr>
      <vt:lpstr>Negative effects of globalization</vt:lpstr>
      <vt:lpstr>negative effects of globalization (contd…)</vt:lpstr>
      <vt:lpstr>Foreign direct investment</vt:lpstr>
      <vt:lpstr>World Trade Organization (WTO)</vt:lpstr>
      <vt:lpstr>PowerPoint Presentation</vt:lpstr>
      <vt:lpstr>Most favored nation treatment (MFN)</vt:lpstr>
      <vt:lpstr>Benefits of  WTO Trading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business environment and nepaese business</dc:title>
  <dc:creator>Microsoft account</dc:creator>
  <cp:lastModifiedBy>Sailesh Karmacharya</cp:lastModifiedBy>
  <cp:revision>21</cp:revision>
  <dcterms:created xsi:type="dcterms:W3CDTF">2024-07-31T04:31:23Z</dcterms:created>
  <dcterms:modified xsi:type="dcterms:W3CDTF">2025-01-22T07:34:26Z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0x01010004EF87AA68015F45AC3FC1B11B58A6B8</vt:lpwstr>
  </property>
</Properties>
</file>