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9" r:id="rId4"/>
    <p:sldId id="268" r:id="rId5"/>
    <p:sldId id="269" r:id="rId6"/>
    <p:sldId id="274" r:id="rId7"/>
    <p:sldId id="276" r:id="rId8"/>
    <p:sldId id="262" r:id="rId9"/>
    <p:sldId id="275" r:id="rId10"/>
    <p:sldId id="271" r:id="rId11"/>
    <p:sldId id="272" r:id="rId12"/>
    <p:sldId id="264" r:id="rId13"/>
    <p:sldId id="266" r:id="rId14"/>
  </p:sldIdLst>
  <p:sldSz cx="18288000" cy="10287000"/>
  <p:notesSz cx="6858000" cy="9144000"/>
  <p:embeddedFontLst>
    <p:embeddedFont>
      <p:font typeface="League Spartan" panose="020B0604020202020204" charset="0"/>
      <p:regular r:id="rId16"/>
    </p:embeddedFont>
    <p:embeddedFont>
      <p:font typeface="Open Sans SemiBold" pitchFamily="2" charset="0"/>
      <p:bold r:id="rId17"/>
    </p:embeddedFont>
    <p:embeddedFont>
      <p:font typeface="Poppins" panose="00000500000000000000" pitchFamily="2"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82375" autoAdjust="0"/>
  </p:normalViewPr>
  <p:slideViewPr>
    <p:cSldViewPr>
      <p:cViewPr varScale="1">
        <p:scale>
          <a:sx n="36" d="100"/>
          <a:sy n="36" d="100"/>
        </p:scale>
        <p:origin x="127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C7A3A2-3A37-47A6-8737-E67CCEF7BF20}" type="datetimeFigureOut">
              <a:rPr lang="en-US" smtClean="0"/>
              <a:t>8/10/2025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4FA0AE-9123-4203-9416-F6576ED244C9}" type="slidenum">
              <a:rPr lang="en-US" smtClean="0"/>
              <a:t>‹#›</a:t>
            </a:fld>
            <a:endParaRPr lang="en-US"/>
          </a:p>
        </p:txBody>
      </p:sp>
    </p:spTree>
    <p:extLst>
      <p:ext uri="{BB962C8B-B14F-4D97-AF65-F5344CB8AC3E}">
        <p14:creationId xmlns:p14="http://schemas.microsoft.com/office/powerpoint/2010/main" val="747796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1. 1952 A.D. – Establishment of NCC : Aimed to organize traders and entrepreneurs and facilitate economic modernization after the Rana regime</a:t>
            </a:r>
          </a:p>
          <a:p>
            <a:pPr>
              <a:buFont typeface="Arial" panose="020B0604020202020204" pitchFamily="34" charset="0"/>
              <a:buNone/>
            </a:pPr>
            <a:r>
              <a:rPr lang="en-US" b="0" dirty="0"/>
              <a:t>Marked the beginning of private sector representation in policy discussions</a:t>
            </a:r>
          </a:p>
          <a:p>
            <a:pPr>
              <a:buFont typeface="Arial" panose="020B0604020202020204" pitchFamily="34" charset="0"/>
              <a:buNone/>
            </a:pPr>
            <a:endParaRPr lang="en-US" b="0" dirty="0"/>
          </a:p>
          <a:p>
            <a:r>
              <a:rPr lang="en-US" b="0" dirty="0"/>
              <a:t>2. 1990s – Policy Advocacy &amp; Economic Liberalization: NCC became active in lobbying during Nepal’s transition to democracy</a:t>
            </a:r>
          </a:p>
          <a:p>
            <a:pPr>
              <a:buFont typeface="Arial" panose="020B0604020202020204" pitchFamily="34" charset="0"/>
              <a:buNone/>
            </a:pPr>
            <a:r>
              <a:rPr lang="en-US" b="0" dirty="0"/>
              <a:t>Helped influence the government’s liberal economic policies during this decade</a:t>
            </a:r>
          </a:p>
          <a:p>
            <a:pPr>
              <a:buFont typeface="Arial" panose="020B0604020202020204" pitchFamily="34" charset="0"/>
              <a:buNone/>
            </a:pPr>
            <a:endParaRPr lang="en-US" b="0" dirty="0"/>
          </a:p>
          <a:p>
            <a:r>
              <a:rPr lang="en-US" b="0" dirty="0"/>
              <a:t>3. 2010s–Present – Global Engagement &amp; Digitalization: Expanded international relations (SAARC, China, WTO consultations)</a:t>
            </a:r>
          </a:p>
          <a:p>
            <a:pPr>
              <a:buFont typeface="Arial" panose="020B0604020202020204" pitchFamily="34" charset="0"/>
              <a:buNone/>
            </a:pPr>
            <a:r>
              <a:rPr lang="en-US" b="0" dirty="0"/>
              <a:t>Started issuing digital Certificates of Origin</a:t>
            </a:r>
          </a:p>
          <a:p>
            <a:pPr>
              <a:buFont typeface="Arial" panose="020B0604020202020204" pitchFamily="34" charset="0"/>
              <a:buNone/>
            </a:pPr>
            <a:r>
              <a:rPr lang="en-US" b="0" dirty="0"/>
              <a:t>Supported small and medium businesses during COVID-19 through online platforms and policy support</a:t>
            </a:r>
          </a:p>
          <a:p>
            <a:pPr>
              <a:buFont typeface="Arial" panose="020B0604020202020204" pitchFamily="34" charset="0"/>
              <a:buNone/>
            </a:pPr>
            <a:endParaRPr lang="en-US" b="0" dirty="0"/>
          </a:p>
          <a:p>
            <a:endParaRPr lang="en-US" b="0" dirty="0"/>
          </a:p>
        </p:txBody>
      </p:sp>
      <p:sp>
        <p:nvSpPr>
          <p:cNvPr id="4" name="Slide Number Placeholder 3"/>
          <p:cNvSpPr>
            <a:spLocks noGrp="1"/>
          </p:cNvSpPr>
          <p:nvPr>
            <p:ph type="sldNum" sz="quarter" idx="5"/>
          </p:nvPr>
        </p:nvSpPr>
        <p:spPr/>
        <p:txBody>
          <a:bodyPr/>
          <a:lstStyle/>
          <a:p>
            <a:fld id="{4D4FA0AE-9123-4203-9416-F6576ED244C9}" type="slidenum">
              <a:rPr lang="en-US" smtClean="0"/>
              <a:t>3</a:t>
            </a:fld>
            <a:endParaRPr lang="en-US"/>
          </a:p>
        </p:txBody>
      </p:sp>
    </p:spTree>
    <p:extLst>
      <p:ext uri="{BB962C8B-B14F-4D97-AF65-F5344CB8AC3E}">
        <p14:creationId xmlns:p14="http://schemas.microsoft.com/office/powerpoint/2010/main" val="2303032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Executive Board: </a:t>
            </a:r>
            <a:r>
              <a:rPr lang="en-US" b="0" dirty="0"/>
              <a:t>The Executive Board is the top governing body of the Nepal Chamber of Commerce, responsible for strategic decision-making, policy direction, and representing the organization at national and international levels.</a:t>
            </a:r>
          </a:p>
          <a:p>
            <a:r>
              <a:rPr lang="en-US" b="1" dirty="0"/>
              <a:t>2. Membership Types: </a:t>
            </a:r>
            <a:r>
              <a:rPr lang="en-US" b="0" dirty="0"/>
              <a:t>NCC offers various membership categories—General, Associate, and Lifetime—to accommodate businesses of different scales and sectors, providing them with access to resources, advocacy, and networking opportunities.</a:t>
            </a:r>
          </a:p>
          <a:p>
            <a:r>
              <a:rPr lang="en-US" b="1" dirty="0"/>
              <a:t>3. Departments: </a:t>
            </a:r>
            <a:r>
              <a:rPr lang="en-US" b="0" dirty="0"/>
              <a:t>NCC operates through specialized departments such as Trade, Legal Affairs, Training, and International Relations, each dedicated to delivering targeted services and addressing specific needs of its members.</a:t>
            </a:r>
          </a:p>
          <a:p>
            <a:endParaRPr lang="en-US" b="0" dirty="0"/>
          </a:p>
        </p:txBody>
      </p:sp>
      <p:sp>
        <p:nvSpPr>
          <p:cNvPr id="4" name="Slide Number Placeholder 3"/>
          <p:cNvSpPr>
            <a:spLocks noGrp="1"/>
          </p:cNvSpPr>
          <p:nvPr>
            <p:ph type="sldNum" sz="quarter" idx="5"/>
          </p:nvPr>
        </p:nvSpPr>
        <p:spPr/>
        <p:txBody>
          <a:bodyPr/>
          <a:lstStyle/>
          <a:p>
            <a:fld id="{4D4FA0AE-9123-4203-9416-F6576ED244C9}" type="slidenum">
              <a:rPr lang="en-US" smtClean="0"/>
              <a:t>4</a:t>
            </a:fld>
            <a:endParaRPr lang="en-US"/>
          </a:p>
        </p:txBody>
      </p:sp>
    </p:spTree>
    <p:extLst>
      <p:ext uri="{BB962C8B-B14F-4D97-AF65-F5344CB8AC3E}">
        <p14:creationId xmlns:p14="http://schemas.microsoft.com/office/powerpoint/2010/main" val="261106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Issuance of Certificate of Origin (CO)</a:t>
            </a:r>
          </a:p>
          <a:p>
            <a:r>
              <a:rPr lang="en-US" b="0" dirty="0"/>
              <a:t>NCC is authorized to issue the Certificate of Origin, a vital export document that verifies goods are produced in Nepal. This helps exporters gain trade benefits under various international agreements and ensures compliance with import regulations abroad.</a:t>
            </a:r>
          </a:p>
          <a:p>
            <a:r>
              <a:rPr lang="en-US" b="1" dirty="0"/>
              <a:t>2. Organizing Trade Fairs and Business Delegations</a:t>
            </a:r>
          </a:p>
          <a:p>
            <a:r>
              <a:rPr lang="en-US" b="0" dirty="0"/>
              <a:t>The Chamber regularly hosts national and international trade fairs, exhibitions, and sends delegations abroad. These events create platforms for business networking, product promotion, and foreign investment opportunities.</a:t>
            </a:r>
          </a:p>
          <a:p>
            <a:r>
              <a:rPr lang="en-US" b="1" dirty="0"/>
              <a:t>3. Policy Advocacy and Government Liaison</a:t>
            </a:r>
          </a:p>
          <a:p>
            <a:r>
              <a:rPr lang="en-US" b="0" dirty="0"/>
              <a:t>NCC plays a major role in representing the private sector in policymaking. It provides recommendations to the government on trade, taxation, and business regulations, ensuring that business interests are reflected in national policies.</a:t>
            </a:r>
          </a:p>
          <a:p>
            <a:r>
              <a:rPr lang="en-US" b="1" dirty="0"/>
              <a:t>4. Business Training and Capacity Building</a:t>
            </a:r>
          </a:p>
          <a:p>
            <a:r>
              <a:rPr lang="en-US" b="0" dirty="0"/>
              <a:t>To support entrepreneurship and skill development, NCC conducts seminars, workshops, and training programs on topics like export procedures, legal compliance, digital trade, and business strategy—especially for SMEs.</a:t>
            </a:r>
          </a:p>
          <a:p>
            <a:r>
              <a:rPr lang="en-US" b="1" dirty="0"/>
              <a:t>5. Facilitating International Trade and Partnerships</a:t>
            </a:r>
          </a:p>
          <a:p>
            <a:r>
              <a:rPr lang="en-US" b="0" dirty="0"/>
              <a:t>NCC builds bilateral and multilateral relationships with chambers and trade bodies globally. It works to create trade linkages, joint ventures, and technology transfers, helping Nepali businesses expand internationally.</a:t>
            </a:r>
          </a:p>
        </p:txBody>
      </p:sp>
      <p:sp>
        <p:nvSpPr>
          <p:cNvPr id="4" name="Slide Number Placeholder 3"/>
          <p:cNvSpPr>
            <a:spLocks noGrp="1"/>
          </p:cNvSpPr>
          <p:nvPr>
            <p:ph type="sldNum" sz="quarter" idx="5"/>
          </p:nvPr>
        </p:nvSpPr>
        <p:spPr/>
        <p:txBody>
          <a:bodyPr/>
          <a:lstStyle/>
          <a:p>
            <a:fld id="{4D4FA0AE-9123-4203-9416-F6576ED244C9}" type="slidenum">
              <a:rPr lang="en-US" smtClean="0"/>
              <a:t>5</a:t>
            </a:fld>
            <a:endParaRPr lang="en-US"/>
          </a:p>
        </p:txBody>
      </p:sp>
    </p:spTree>
    <p:extLst>
      <p:ext uri="{BB962C8B-B14F-4D97-AF65-F5344CB8AC3E}">
        <p14:creationId xmlns:p14="http://schemas.microsoft.com/office/powerpoint/2010/main" val="3002969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Issuance of Certificate of Origin (CO)</a:t>
            </a:r>
          </a:p>
          <a:p>
            <a:r>
              <a:rPr lang="en-US" b="0" dirty="0"/>
              <a:t>NCC is authorized to issue the Certificate of Origin, a vital export document that verifies goods are produced in Nepal. This helps exporters gain trade benefits under various international agreements and ensures compliance with import regulations abroad.</a:t>
            </a:r>
          </a:p>
          <a:p>
            <a:r>
              <a:rPr lang="en-US" b="1" dirty="0"/>
              <a:t>2. Organizing Trade Fairs and Business Delegations</a:t>
            </a:r>
          </a:p>
          <a:p>
            <a:r>
              <a:rPr lang="en-US" b="0" dirty="0"/>
              <a:t>The Chamber regularly hosts national and international trade fairs, exhibitions, and sends delegations abroad. These events create platforms for business networking, product promotion, and foreign investment opportunities.</a:t>
            </a:r>
          </a:p>
          <a:p>
            <a:r>
              <a:rPr lang="en-US" b="1" dirty="0"/>
              <a:t>3. Policy Advocacy and Government Liaison</a:t>
            </a:r>
          </a:p>
          <a:p>
            <a:r>
              <a:rPr lang="en-US" b="0" dirty="0"/>
              <a:t>NCC plays a major role in representing the private sector in policymaking. It provides recommendations to the government on trade, taxation, and business regulations, ensuring that business interests are reflected in national policies.</a:t>
            </a:r>
          </a:p>
          <a:p>
            <a:r>
              <a:rPr lang="en-US" b="1" dirty="0"/>
              <a:t>4. Business Training and Capacity Building</a:t>
            </a:r>
          </a:p>
          <a:p>
            <a:r>
              <a:rPr lang="en-US" b="0" dirty="0"/>
              <a:t>To support entrepreneurship and skill development, NCC conducts seminars, workshops, and training programs on topics like export procedures, legal compliance, digital trade, and business strategy—especially for SMEs.</a:t>
            </a:r>
          </a:p>
          <a:p>
            <a:r>
              <a:rPr lang="en-US" b="1" dirty="0"/>
              <a:t>5. Facilitating International Trade and Partnerships</a:t>
            </a:r>
          </a:p>
          <a:p>
            <a:r>
              <a:rPr lang="en-US" b="0" dirty="0"/>
              <a:t>NCC builds bilateral and multilateral relationships with chambers and trade bodies globally. It works to create trade linkages, joint ventures, and technology transfers, helping Nepali businesses expand internationally.</a:t>
            </a:r>
          </a:p>
        </p:txBody>
      </p:sp>
      <p:sp>
        <p:nvSpPr>
          <p:cNvPr id="4" name="Slide Number Placeholder 3"/>
          <p:cNvSpPr>
            <a:spLocks noGrp="1"/>
          </p:cNvSpPr>
          <p:nvPr>
            <p:ph type="sldNum" sz="quarter" idx="5"/>
          </p:nvPr>
        </p:nvSpPr>
        <p:spPr/>
        <p:txBody>
          <a:bodyPr/>
          <a:lstStyle/>
          <a:p>
            <a:fld id="{4D4FA0AE-9123-4203-9416-F6576ED244C9}" type="slidenum">
              <a:rPr lang="en-US" smtClean="0"/>
              <a:t>7</a:t>
            </a:fld>
            <a:endParaRPr lang="en-US"/>
          </a:p>
        </p:txBody>
      </p:sp>
    </p:spTree>
    <p:extLst>
      <p:ext uri="{BB962C8B-B14F-4D97-AF65-F5344CB8AC3E}">
        <p14:creationId xmlns:p14="http://schemas.microsoft.com/office/powerpoint/2010/main" val="1481823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Issuance of Certificate of Origin (CO)</a:t>
            </a:r>
          </a:p>
          <a:p>
            <a:r>
              <a:rPr lang="en-US" b="0" dirty="0"/>
              <a:t>NCC is authorized to issue the Certificate of Origin, a vital export document that verifies goods are produced in Nepal. This helps exporters gain trade benefits under various international agreements and ensures compliance with import regulations abroad.</a:t>
            </a:r>
          </a:p>
          <a:p>
            <a:r>
              <a:rPr lang="en-US" b="1" dirty="0"/>
              <a:t>2. Organizing Trade Fairs and Business Delegations</a:t>
            </a:r>
          </a:p>
          <a:p>
            <a:r>
              <a:rPr lang="en-US" b="0" dirty="0"/>
              <a:t>The Chamber regularly hosts national and international trade fairs, exhibitions, and sends delegations abroad. These events create platforms for business networking, product promotion, and foreign investment opportunities.</a:t>
            </a:r>
          </a:p>
          <a:p>
            <a:r>
              <a:rPr lang="en-US" b="1" dirty="0"/>
              <a:t>3. Policy Advocacy and Government Liaison</a:t>
            </a:r>
          </a:p>
          <a:p>
            <a:r>
              <a:rPr lang="en-US" b="0" dirty="0"/>
              <a:t>NCC plays a major role in representing the private sector in policymaking. It provides recommendations to the government on trade, taxation, and business regulations, ensuring that business interests are reflected in national policies.</a:t>
            </a:r>
          </a:p>
          <a:p>
            <a:r>
              <a:rPr lang="en-US" b="1" dirty="0"/>
              <a:t>4. Business Training and Capacity Building</a:t>
            </a:r>
          </a:p>
          <a:p>
            <a:r>
              <a:rPr lang="en-US" b="0" dirty="0"/>
              <a:t>To support entrepreneurship and skill development, NCC conducts seminars, workshops, and training programs on topics like export procedures, legal compliance, digital trade, and business strategy—especially for SMEs.</a:t>
            </a:r>
          </a:p>
          <a:p>
            <a:r>
              <a:rPr lang="en-US" b="1" dirty="0"/>
              <a:t>5. Facilitating International Trade and Partnerships</a:t>
            </a:r>
          </a:p>
          <a:p>
            <a:r>
              <a:rPr lang="en-US" b="0" dirty="0"/>
              <a:t>NCC builds bilateral and multilateral relationships with chambers and trade bodies globally. It works to create trade linkages, joint ventures, and technology transfers, helping Nepali businesses expand internationally.</a:t>
            </a:r>
          </a:p>
        </p:txBody>
      </p:sp>
      <p:sp>
        <p:nvSpPr>
          <p:cNvPr id="4" name="Slide Number Placeholder 3"/>
          <p:cNvSpPr>
            <a:spLocks noGrp="1"/>
          </p:cNvSpPr>
          <p:nvPr>
            <p:ph type="sldNum" sz="quarter" idx="5"/>
          </p:nvPr>
        </p:nvSpPr>
        <p:spPr/>
        <p:txBody>
          <a:bodyPr/>
          <a:lstStyle/>
          <a:p>
            <a:fld id="{4D4FA0AE-9123-4203-9416-F6576ED244C9}" type="slidenum">
              <a:rPr lang="en-US" smtClean="0"/>
              <a:t>10</a:t>
            </a:fld>
            <a:endParaRPr lang="en-US"/>
          </a:p>
        </p:txBody>
      </p:sp>
    </p:spTree>
    <p:extLst>
      <p:ext uri="{BB962C8B-B14F-4D97-AF65-F5344CB8AC3E}">
        <p14:creationId xmlns:p14="http://schemas.microsoft.com/office/powerpoint/2010/main" val="7845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a:t>Trade Missions : </a:t>
            </a:r>
            <a:r>
              <a:rPr lang="en-US" dirty="0"/>
              <a:t>NCC frequently organizes international trade missions to countries like China, Bangladesh, and India. These missions involve delegating business leaders and entrepreneurs to visit foreign markets, interact with potential buyers, suppliers, and investors, and explore trade and collaboration opportunities.</a:t>
            </a:r>
          </a:p>
          <a:p>
            <a:pPr marL="228600" indent="-228600">
              <a:buAutoNum type="arabicPeriod"/>
            </a:pPr>
            <a:r>
              <a:rPr lang="en-US" b="1" dirty="0"/>
              <a:t>COVID-19 Relief Coordination: </a:t>
            </a:r>
            <a:r>
              <a:rPr lang="en-US" dirty="0"/>
              <a:t>During the COVID-19 pandemic, NCC played a key role in coordinating between the private sector and the government. It acted as a voice for struggling businesses, advocated for policy adjustments like tax relief and loan rescheduling, and partnered with NGOs and international donors to deliver aid packages.</a:t>
            </a:r>
          </a:p>
          <a:p>
            <a:pPr marL="228600" indent="-228600">
              <a:buAutoNum type="arabicPeriod"/>
            </a:pPr>
            <a:r>
              <a:rPr lang="en-US" b="1" dirty="0"/>
              <a:t>Regular B2B Networking and Trade Expositions: </a:t>
            </a:r>
            <a:r>
              <a:rPr lang="en-US" dirty="0"/>
              <a:t>NCC regularly hosts Business-to-Business (B2B) networking events and trade expos that bring together entrepreneurs, investors, and sector-specific professionals under one roof. These platforms allow direct interaction, deal-making, brand showcasing, and knowledge exchange.</a:t>
            </a:r>
            <a:br>
              <a:rPr lang="en-US" dirty="0"/>
            </a:br>
            <a:endParaRPr lang="en-US" dirty="0"/>
          </a:p>
        </p:txBody>
      </p:sp>
      <p:sp>
        <p:nvSpPr>
          <p:cNvPr id="4" name="Slide Number Placeholder 3"/>
          <p:cNvSpPr>
            <a:spLocks noGrp="1"/>
          </p:cNvSpPr>
          <p:nvPr>
            <p:ph type="sldNum" sz="quarter" idx="5"/>
          </p:nvPr>
        </p:nvSpPr>
        <p:spPr/>
        <p:txBody>
          <a:bodyPr/>
          <a:lstStyle/>
          <a:p>
            <a:fld id="{4D4FA0AE-9123-4203-9416-F6576ED244C9}" type="slidenum">
              <a:rPr lang="en-US" smtClean="0"/>
              <a:t>11</a:t>
            </a:fld>
            <a:endParaRPr lang="en-US"/>
          </a:p>
        </p:txBody>
      </p:sp>
    </p:spTree>
    <p:extLst>
      <p:ext uri="{BB962C8B-B14F-4D97-AF65-F5344CB8AC3E}">
        <p14:creationId xmlns:p14="http://schemas.microsoft.com/office/powerpoint/2010/main" val="202205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GB"/>
          </a:p>
        </p:txBody>
      </p:sp>
      <p:sp>
        <p:nvSpPr>
          <p:cNvPr id="3" name="TextBox 3"/>
          <p:cNvSpPr txBox="1"/>
          <p:nvPr/>
        </p:nvSpPr>
        <p:spPr>
          <a:xfrm>
            <a:off x="510278" y="4336255"/>
            <a:ext cx="17267443" cy="1384995"/>
          </a:xfrm>
          <a:prstGeom prst="rect">
            <a:avLst/>
          </a:prstGeom>
        </p:spPr>
        <p:txBody>
          <a:bodyPr wrap="square" lIns="0" tIns="0" rIns="0" bIns="0" rtlCol="0" anchor="t">
            <a:spAutoFit/>
          </a:bodyPr>
          <a:lstStyle/>
          <a:p>
            <a:pPr algn="ctr">
              <a:lnSpc>
                <a:spcPts val="11572"/>
              </a:lnSpc>
            </a:pPr>
            <a:r>
              <a:rPr lang="en-US" sz="7000" b="1" dirty="0">
                <a:solidFill>
                  <a:srgbClr val="000000"/>
                </a:solidFill>
                <a:latin typeface="League Spartan"/>
                <a:ea typeface="League Spartan"/>
                <a:cs typeface="League Spartan"/>
                <a:sym typeface="League Spartan"/>
              </a:rPr>
              <a:t>Nepal Chamber of Commerce</a:t>
            </a:r>
          </a:p>
        </p:txBody>
      </p:sp>
      <p:grpSp>
        <p:nvGrpSpPr>
          <p:cNvPr id="4" name="Group 4"/>
          <p:cNvGrpSpPr/>
          <p:nvPr/>
        </p:nvGrpSpPr>
        <p:grpSpPr>
          <a:xfrm>
            <a:off x="-1130300" y="4057750"/>
            <a:ext cx="3086100" cy="2171499"/>
            <a:chOff x="0" y="0"/>
            <a:chExt cx="812800" cy="571917"/>
          </a:xfrm>
        </p:grpSpPr>
        <p:sp>
          <p:nvSpPr>
            <p:cNvPr id="5" name="Freeform 5"/>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303642"/>
            </a:solidFill>
          </p:spPr>
        </p:sp>
        <p:sp>
          <p:nvSpPr>
            <p:cNvPr id="6" name="TextBox 6"/>
            <p:cNvSpPr txBox="1"/>
            <p:nvPr/>
          </p:nvSpPr>
          <p:spPr>
            <a:xfrm>
              <a:off x="0" y="-47625"/>
              <a:ext cx="812800" cy="619542"/>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307191" y="5831704"/>
            <a:ext cx="9673615" cy="397545"/>
          </a:xfrm>
          <a:prstGeom prst="rect">
            <a:avLst/>
          </a:prstGeom>
        </p:spPr>
        <p:txBody>
          <a:bodyPr wrap="square" lIns="0" tIns="0" rIns="0" bIns="0" rtlCol="0" anchor="t">
            <a:spAutoFit/>
          </a:bodyPr>
          <a:lstStyle/>
          <a:p>
            <a:pPr algn="ctr">
              <a:lnSpc>
                <a:spcPts val="3107"/>
              </a:lnSpc>
              <a:spcBef>
                <a:spcPct val="0"/>
              </a:spcBef>
            </a:pPr>
            <a:r>
              <a:rPr lang="en-US" sz="2600" i="1" spc="130" dirty="0">
                <a:solidFill>
                  <a:srgbClr val="303642"/>
                </a:solidFill>
                <a:latin typeface="Poppins"/>
                <a:ea typeface="Poppins"/>
                <a:cs typeface="Poppins"/>
                <a:sym typeface="Poppins"/>
              </a:rPr>
              <a:t>“An Insight into Nepal’s Leading Business Voice”</a:t>
            </a:r>
          </a:p>
        </p:txBody>
      </p:sp>
      <p:grpSp>
        <p:nvGrpSpPr>
          <p:cNvPr id="8" name="Group 8"/>
          <p:cNvGrpSpPr/>
          <p:nvPr/>
        </p:nvGrpSpPr>
        <p:grpSpPr>
          <a:xfrm>
            <a:off x="16467343" y="4057750"/>
            <a:ext cx="3086100" cy="2171499"/>
            <a:chOff x="0" y="0"/>
            <a:chExt cx="812800" cy="571917"/>
          </a:xfrm>
        </p:grpSpPr>
        <p:sp>
          <p:nvSpPr>
            <p:cNvPr id="9" name="Freeform 9"/>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303642"/>
            </a:solidFill>
          </p:spPr>
        </p:sp>
        <p:sp>
          <p:nvSpPr>
            <p:cNvPr id="10" name="TextBox 10"/>
            <p:cNvSpPr txBox="1"/>
            <p:nvPr/>
          </p:nvSpPr>
          <p:spPr>
            <a:xfrm>
              <a:off x="0" y="-47625"/>
              <a:ext cx="812800" cy="619542"/>
            </a:xfrm>
            <a:prstGeom prst="rect">
              <a:avLst/>
            </a:prstGeom>
          </p:spPr>
          <p:txBody>
            <a:bodyPr lIns="50800" tIns="50800" rIns="50800" bIns="50800" rtlCol="0" anchor="ctr"/>
            <a:lstStyle/>
            <a:p>
              <a:pPr algn="ctr">
                <a:lnSpc>
                  <a:spcPts val="2659"/>
                </a:lnSpc>
              </a:pPr>
              <a:endParaRPr/>
            </a:p>
          </p:txBody>
        </p:sp>
      </p:grpSp>
      <p:sp>
        <p:nvSpPr>
          <p:cNvPr id="11" name="TextBox 10">
            <a:extLst>
              <a:ext uri="{FF2B5EF4-FFF2-40B4-BE49-F238E27FC236}">
                <a16:creationId xmlns:a16="http://schemas.microsoft.com/office/drawing/2014/main" id="{AAE6F65C-8A7D-355E-4905-49A839026341}"/>
              </a:ext>
            </a:extLst>
          </p:cNvPr>
          <p:cNvSpPr txBox="1"/>
          <p:nvPr/>
        </p:nvSpPr>
        <p:spPr>
          <a:xfrm>
            <a:off x="1955800" y="8548957"/>
            <a:ext cx="8686800" cy="1246495"/>
          </a:xfrm>
          <a:prstGeom prst="rect">
            <a:avLst/>
          </a:prstGeom>
          <a:noFill/>
        </p:spPr>
        <p:txBody>
          <a:bodyPr wrap="square" rtlCol="0">
            <a:spAutoFit/>
          </a:bodyPr>
          <a:lstStyle/>
          <a:p>
            <a:pPr marL="285750" indent="-285750">
              <a:buFontTx/>
              <a:buChar char="-"/>
            </a:pPr>
            <a:r>
              <a:rPr lang="en-US" sz="2500" dirty="0">
                <a:latin typeface="Aptos" panose="020B0004020202020204" pitchFamily="34" charset="0"/>
                <a:cs typeface="Aharoni" panose="02010803020104030203" pitchFamily="2" charset="-79"/>
              </a:rPr>
              <a:t>Ashwin Maharjan</a:t>
            </a:r>
          </a:p>
          <a:p>
            <a:pPr marL="285750" indent="-285750">
              <a:buFontTx/>
              <a:buChar char="-"/>
            </a:pPr>
            <a:r>
              <a:rPr lang="en-US" sz="2500" dirty="0" err="1">
                <a:latin typeface="Aptos" panose="020B0004020202020204" pitchFamily="34" charset="0"/>
                <a:cs typeface="Aharoni" panose="02010803020104030203" pitchFamily="2" charset="-79"/>
              </a:rPr>
              <a:t>Lasta</a:t>
            </a:r>
            <a:r>
              <a:rPr lang="en-US" sz="2500" dirty="0">
                <a:latin typeface="Aptos" panose="020B0004020202020204" pitchFamily="34" charset="0"/>
                <a:cs typeface="Aharoni" panose="02010803020104030203" pitchFamily="2" charset="-79"/>
              </a:rPr>
              <a:t> Maharjan</a:t>
            </a:r>
          </a:p>
          <a:p>
            <a:pPr marL="285750" indent="-285750">
              <a:buFontTx/>
              <a:buChar char="-"/>
            </a:pPr>
            <a:r>
              <a:rPr lang="en-US" sz="2500" dirty="0" err="1">
                <a:latin typeface="Aptos" panose="020B0004020202020204" pitchFamily="34" charset="0"/>
                <a:cs typeface="Aharoni" panose="02010803020104030203" pitchFamily="2" charset="-79"/>
              </a:rPr>
              <a:t>Nischal</a:t>
            </a:r>
            <a:r>
              <a:rPr lang="en-US" sz="2500" dirty="0">
                <a:latin typeface="Aptos" panose="020B0004020202020204" pitchFamily="34" charset="0"/>
                <a:cs typeface="Aharoni" panose="02010803020104030203" pitchFamily="2" charset="-79"/>
              </a:rPr>
              <a:t> Shakya</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18" name="Group 18"/>
          <p:cNvGrpSpPr/>
          <p:nvPr/>
        </p:nvGrpSpPr>
        <p:grpSpPr>
          <a:xfrm>
            <a:off x="17487032" y="1910170"/>
            <a:ext cx="1601933" cy="6466659"/>
            <a:chOff x="0" y="0"/>
            <a:chExt cx="421908" cy="1703153"/>
          </a:xfrm>
        </p:grpSpPr>
        <p:sp>
          <p:nvSpPr>
            <p:cNvPr id="19" name="Freeform 19"/>
            <p:cNvSpPr/>
            <p:nvPr/>
          </p:nvSpPr>
          <p:spPr>
            <a:xfrm>
              <a:off x="0" y="0"/>
              <a:ext cx="421908" cy="1703153"/>
            </a:xfrm>
            <a:custGeom>
              <a:avLst/>
              <a:gdLst/>
              <a:ahLst/>
              <a:cxnLst/>
              <a:rect l="l" t="t" r="r" b="b"/>
              <a:pathLst>
                <a:path w="421908" h="1703153">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303642"/>
            </a:solidFill>
          </p:spPr>
        </p:sp>
        <p:sp>
          <p:nvSpPr>
            <p:cNvPr id="20" name="TextBox 20"/>
            <p:cNvSpPr txBox="1"/>
            <p:nvPr/>
          </p:nvSpPr>
          <p:spPr>
            <a:xfrm>
              <a:off x="0" y="-47625"/>
              <a:ext cx="421908" cy="1750778"/>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601933" y="571500"/>
            <a:ext cx="9370867" cy="761427"/>
          </a:xfrm>
          <a:prstGeom prst="rect">
            <a:avLst/>
          </a:prstGeom>
        </p:spPr>
        <p:txBody>
          <a:bodyPr wrap="square" lIns="0" tIns="0" rIns="0" bIns="0" rtlCol="0" anchor="t">
            <a:spAutoFit/>
          </a:bodyPr>
          <a:lstStyle/>
          <a:p>
            <a:pPr>
              <a:lnSpc>
                <a:spcPts val="6372"/>
              </a:lnSpc>
            </a:pPr>
            <a:r>
              <a:rPr lang="en-US" sz="4551" dirty="0">
                <a:latin typeface="Roboto"/>
                <a:ea typeface="Roboto"/>
                <a:cs typeface="Roboto"/>
                <a:sym typeface="Roboto"/>
              </a:rPr>
              <a:t>Practical Applications of </a:t>
            </a:r>
          </a:p>
        </p:txBody>
      </p:sp>
      <p:sp>
        <p:nvSpPr>
          <p:cNvPr id="22" name="TextBox 22"/>
          <p:cNvSpPr txBox="1"/>
          <p:nvPr/>
        </p:nvSpPr>
        <p:spPr>
          <a:xfrm>
            <a:off x="1601932" y="1341717"/>
            <a:ext cx="15885099" cy="815929"/>
          </a:xfrm>
          <a:prstGeom prst="rect">
            <a:avLst/>
          </a:prstGeom>
        </p:spPr>
        <p:txBody>
          <a:bodyPr wrap="square" lIns="0" tIns="0" rIns="0" bIns="0" rtlCol="0" anchor="t">
            <a:spAutoFit/>
          </a:bodyPr>
          <a:lstStyle/>
          <a:p>
            <a:pPr>
              <a:lnSpc>
                <a:spcPts val="6591"/>
              </a:lnSpc>
            </a:pPr>
            <a:r>
              <a:rPr lang="en-US" sz="4708" b="1" dirty="0">
                <a:latin typeface="League Spartan"/>
                <a:ea typeface="League Spartan"/>
                <a:cs typeface="League Spartan"/>
                <a:sym typeface="League Spartan"/>
              </a:rPr>
              <a:t>Nepal Chamber of Commerce</a:t>
            </a:r>
          </a:p>
        </p:txBody>
      </p:sp>
      <p:pic>
        <p:nvPicPr>
          <p:cNvPr id="4" name="Picture 3">
            <a:extLst>
              <a:ext uri="{FF2B5EF4-FFF2-40B4-BE49-F238E27FC236}">
                <a16:creationId xmlns:a16="http://schemas.microsoft.com/office/drawing/2014/main" id="{7AAB8386-4782-6A91-D5D2-91C95941042F}"/>
              </a:ext>
            </a:extLst>
          </p:cNvPr>
          <p:cNvPicPr>
            <a:picLocks noChangeAspect="1"/>
          </p:cNvPicPr>
          <p:nvPr/>
        </p:nvPicPr>
        <p:blipFill rotWithShape="1">
          <a:blip r:embed="rId4">
            <a:extLst>
              <a:ext uri="{28A0092B-C50C-407E-A947-70E740481C1C}">
                <a14:useLocalDpi xmlns:a14="http://schemas.microsoft.com/office/drawing/2010/main" val="0"/>
              </a:ext>
            </a:extLst>
          </a:blip>
          <a:srcRect t="12886" b="6001"/>
          <a:stretch/>
        </p:blipFill>
        <p:spPr>
          <a:xfrm>
            <a:off x="3162300" y="2157646"/>
            <a:ext cx="11963400" cy="7288565"/>
          </a:xfrm>
          <a:prstGeom prst="rect">
            <a:avLst/>
          </a:prstGeom>
        </p:spPr>
      </p:pic>
      <p:sp>
        <p:nvSpPr>
          <p:cNvPr id="5" name="TextBox 4">
            <a:extLst>
              <a:ext uri="{FF2B5EF4-FFF2-40B4-BE49-F238E27FC236}">
                <a16:creationId xmlns:a16="http://schemas.microsoft.com/office/drawing/2014/main" id="{07C02AEE-5DE2-3C73-0AC4-5EF4B61CC4F7}"/>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- 10</a:t>
            </a:r>
          </a:p>
        </p:txBody>
      </p:sp>
    </p:spTree>
    <p:extLst>
      <p:ext uri="{BB962C8B-B14F-4D97-AF65-F5344CB8AC3E}">
        <p14:creationId xmlns:p14="http://schemas.microsoft.com/office/powerpoint/2010/main" val="17487195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18" name="Group 18"/>
          <p:cNvGrpSpPr/>
          <p:nvPr/>
        </p:nvGrpSpPr>
        <p:grpSpPr>
          <a:xfrm>
            <a:off x="-800968" y="1910170"/>
            <a:ext cx="1601933" cy="6466659"/>
            <a:chOff x="0" y="0"/>
            <a:chExt cx="421908" cy="1703153"/>
          </a:xfrm>
        </p:grpSpPr>
        <p:sp>
          <p:nvSpPr>
            <p:cNvPr id="19" name="Freeform 19"/>
            <p:cNvSpPr/>
            <p:nvPr/>
          </p:nvSpPr>
          <p:spPr>
            <a:xfrm>
              <a:off x="0" y="0"/>
              <a:ext cx="421908" cy="1703153"/>
            </a:xfrm>
            <a:custGeom>
              <a:avLst/>
              <a:gdLst/>
              <a:ahLst/>
              <a:cxnLst/>
              <a:rect l="l" t="t" r="r" b="b"/>
              <a:pathLst>
                <a:path w="421908" h="1703153">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303642"/>
            </a:solidFill>
          </p:spPr>
        </p:sp>
        <p:sp>
          <p:nvSpPr>
            <p:cNvPr id="20" name="TextBox 20"/>
            <p:cNvSpPr txBox="1"/>
            <p:nvPr/>
          </p:nvSpPr>
          <p:spPr>
            <a:xfrm>
              <a:off x="0" y="-47625"/>
              <a:ext cx="421908" cy="1750778"/>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601933" y="571500"/>
            <a:ext cx="9370867" cy="761427"/>
          </a:xfrm>
          <a:prstGeom prst="rect">
            <a:avLst/>
          </a:prstGeom>
        </p:spPr>
        <p:txBody>
          <a:bodyPr wrap="square" lIns="0" tIns="0" rIns="0" bIns="0" rtlCol="0" anchor="t">
            <a:spAutoFit/>
          </a:bodyPr>
          <a:lstStyle/>
          <a:p>
            <a:pPr>
              <a:lnSpc>
                <a:spcPts val="6372"/>
              </a:lnSpc>
            </a:pPr>
            <a:r>
              <a:rPr lang="en-US" sz="4551" dirty="0">
                <a:latin typeface="Roboto"/>
                <a:ea typeface="Roboto"/>
                <a:cs typeface="Roboto"/>
                <a:sym typeface="Roboto"/>
              </a:rPr>
              <a:t>Real World Impacts of</a:t>
            </a:r>
          </a:p>
        </p:txBody>
      </p:sp>
      <p:sp>
        <p:nvSpPr>
          <p:cNvPr id="22" name="TextBox 22"/>
          <p:cNvSpPr txBox="1"/>
          <p:nvPr/>
        </p:nvSpPr>
        <p:spPr>
          <a:xfrm>
            <a:off x="1601932" y="1341717"/>
            <a:ext cx="15885099" cy="815929"/>
          </a:xfrm>
          <a:prstGeom prst="rect">
            <a:avLst/>
          </a:prstGeom>
        </p:spPr>
        <p:txBody>
          <a:bodyPr wrap="square" lIns="0" tIns="0" rIns="0" bIns="0" rtlCol="0" anchor="t">
            <a:spAutoFit/>
          </a:bodyPr>
          <a:lstStyle/>
          <a:p>
            <a:pPr>
              <a:lnSpc>
                <a:spcPts val="6591"/>
              </a:lnSpc>
            </a:pPr>
            <a:r>
              <a:rPr lang="en-US" sz="4708" b="1" dirty="0">
                <a:latin typeface="League Spartan"/>
                <a:ea typeface="League Spartan"/>
                <a:cs typeface="League Spartan"/>
                <a:sym typeface="League Spartan"/>
              </a:rPr>
              <a:t>Nepal Chamber of Commerce</a:t>
            </a:r>
          </a:p>
        </p:txBody>
      </p:sp>
      <p:pic>
        <p:nvPicPr>
          <p:cNvPr id="4" name="Picture 3">
            <a:extLst>
              <a:ext uri="{FF2B5EF4-FFF2-40B4-BE49-F238E27FC236}">
                <a16:creationId xmlns:a16="http://schemas.microsoft.com/office/drawing/2014/main" id="{169EF363-301F-ADE8-C353-E72390B8FBFA}"/>
              </a:ext>
            </a:extLst>
          </p:cNvPr>
          <p:cNvPicPr>
            <a:picLocks noChangeAspect="1"/>
          </p:cNvPicPr>
          <p:nvPr/>
        </p:nvPicPr>
        <p:blipFill rotWithShape="1">
          <a:blip r:embed="rId4">
            <a:extLst>
              <a:ext uri="{28A0092B-C50C-407E-A947-70E740481C1C}">
                <a14:useLocalDpi xmlns:a14="http://schemas.microsoft.com/office/drawing/2010/main" val="0"/>
              </a:ext>
            </a:extLst>
          </a:blip>
          <a:srcRect t="17161" b="7285"/>
          <a:stretch/>
        </p:blipFill>
        <p:spPr>
          <a:xfrm>
            <a:off x="3581400" y="2476500"/>
            <a:ext cx="11125200" cy="6947294"/>
          </a:xfrm>
          <a:prstGeom prst="rect">
            <a:avLst/>
          </a:prstGeom>
        </p:spPr>
      </p:pic>
      <p:sp>
        <p:nvSpPr>
          <p:cNvPr id="7" name="TextBox 6">
            <a:extLst>
              <a:ext uri="{FF2B5EF4-FFF2-40B4-BE49-F238E27FC236}">
                <a16:creationId xmlns:a16="http://schemas.microsoft.com/office/drawing/2014/main" id="{273B3306-CBCB-A4F5-6D47-6A522117FE41}"/>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- 11</a:t>
            </a:r>
          </a:p>
        </p:txBody>
      </p:sp>
    </p:spTree>
    <p:extLst>
      <p:ext uri="{BB962C8B-B14F-4D97-AF65-F5344CB8AC3E}">
        <p14:creationId xmlns:p14="http://schemas.microsoft.com/office/powerpoint/2010/main" val="9262990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028700" y="8997950"/>
            <a:ext cx="2514600" cy="260350"/>
            <a:chOff x="0" y="0"/>
            <a:chExt cx="662281" cy="68570"/>
          </a:xfrm>
        </p:grpSpPr>
        <p:sp>
          <p:nvSpPr>
            <p:cNvPr id="4" name="Freeform 4"/>
            <p:cNvSpPr/>
            <p:nvPr/>
          </p:nvSpPr>
          <p:spPr>
            <a:xfrm>
              <a:off x="0" y="0"/>
              <a:ext cx="662281" cy="68570"/>
            </a:xfrm>
            <a:custGeom>
              <a:avLst/>
              <a:gdLst/>
              <a:ahLst/>
              <a:cxnLst/>
              <a:rect l="l" t="t" r="r" b="b"/>
              <a:pathLst>
                <a:path w="662281" h="68570">
                  <a:moveTo>
                    <a:pt x="0" y="0"/>
                  </a:moveTo>
                  <a:lnTo>
                    <a:pt x="662281" y="0"/>
                  </a:lnTo>
                  <a:lnTo>
                    <a:pt x="662281" y="68570"/>
                  </a:lnTo>
                  <a:lnTo>
                    <a:pt x="0" y="68570"/>
                  </a:lnTo>
                  <a:close/>
                </a:path>
              </a:pathLst>
            </a:custGeom>
            <a:solidFill>
              <a:srgbClr val="303642"/>
            </a:solidFill>
          </p:spPr>
        </p:sp>
        <p:sp>
          <p:nvSpPr>
            <p:cNvPr id="5" name="TextBox 5"/>
            <p:cNvSpPr txBox="1"/>
            <p:nvPr/>
          </p:nvSpPr>
          <p:spPr>
            <a:xfrm>
              <a:off x="0" y="-47625"/>
              <a:ext cx="662281" cy="11619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9144000" y="1038793"/>
            <a:ext cx="2216953" cy="2381556"/>
            <a:chOff x="0" y="0"/>
            <a:chExt cx="879697" cy="996767"/>
          </a:xfrm>
        </p:grpSpPr>
        <p:sp>
          <p:nvSpPr>
            <p:cNvPr id="7" name="Freeform 7"/>
            <p:cNvSpPr/>
            <p:nvPr/>
          </p:nvSpPr>
          <p:spPr>
            <a:xfrm>
              <a:off x="0" y="0"/>
              <a:ext cx="879697" cy="996767"/>
            </a:xfrm>
            <a:custGeom>
              <a:avLst/>
              <a:gdLst/>
              <a:ahLst/>
              <a:cxnLst/>
              <a:rect l="l" t="t" r="r" b="b"/>
              <a:pathLst>
                <a:path w="879697" h="996767">
                  <a:moveTo>
                    <a:pt x="118211" y="0"/>
                  </a:moveTo>
                  <a:lnTo>
                    <a:pt x="761486" y="0"/>
                  </a:lnTo>
                  <a:cubicBezTo>
                    <a:pt x="826772" y="0"/>
                    <a:pt x="879697" y="52925"/>
                    <a:pt x="879697" y="118211"/>
                  </a:cubicBezTo>
                  <a:lnTo>
                    <a:pt x="879697" y="878556"/>
                  </a:lnTo>
                  <a:cubicBezTo>
                    <a:pt x="879697" y="909907"/>
                    <a:pt x="867243" y="939975"/>
                    <a:pt x="845074" y="962144"/>
                  </a:cubicBezTo>
                  <a:cubicBezTo>
                    <a:pt x="822905" y="984313"/>
                    <a:pt x="792837" y="996767"/>
                    <a:pt x="761486" y="996767"/>
                  </a:cubicBezTo>
                  <a:lnTo>
                    <a:pt x="118211" y="996767"/>
                  </a:lnTo>
                  <a:cubicBezTo>
                    <a:pt x="86860" y="996767"/>
                    <a:pt x="56792" y="984313"/>
                    <a:pt x="34623" y="962144"/>
                  </a:cubicBezTo>
                  <a:cubicBezTo>
                    <a:pt x="12454" y="939975"/>
                    <a:pt x="0" y="909907"/>
                    <a:pt x="0" y="878556"/>
                  </a:cubicBezTo>
                  <a:lnTo>
                    <a:pt x="0" y="118211"/>
                  </a:lnTo>
                  <a:cubicBezTo>
                    <a:pt x="0" y="86860"/>
                    <a:pt x="12454" y="56792"/>
                    <a:pt x="34623" y="34623"/>
                  </a:cubicBezTo>
                  <a:cubicBezTo>
                    <a:pt x="56792" y="12454"/>
                    <a:pt x="86860" y="0"/>
                    <a:pt x="118211" y="0"/>
                  </a:cubicBezTo>
                  <a:close/>
                </a:path>
              </a:pathLst>
            </a:custGeom>
            <a:solidFill>
              <a:srgbClr val="303642"/>
            </a:solidFill>
          </p:spPr>
        </p:sp>
        <p:sp>
          <p:nvSpPr>
            <p:cNvPr id="8" name="TextBox 8"/>
            <p:cNvSpPr txBox="1"/>
            <p:nvPr/>
          </p:nvSpPr>
          <p:spPr>
            <a:xfrm>
              <a:off x="0" y="-47625"/>
              <a:ext cx="879697" cy="1044392"/>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28700" y="1247818"/>
            <a:ext cx="5898349" cy="912915"/>
          </a:xfrm>
          <a:prstGeom prst="rect">
            <a:avLst/>
          </a:prstGeom>
        </p:spPr>
        <p:txBody>
          <a:bodyPr lIns="0" tIns="0" rIns="0" bIns="0" rtlCol="0" anchor="t">
            <a:spAutoFit/>
          </a:bodyPr>
          <a:lstStyle/>
          <a:p>
            <a:pPr algn="l">
              <a:lnSpc>
                <a:spcPts val="7431"/>
              </a:lnSpc>
            </a:pPr>
            <a:r>
              <a:rPr lang="en-US" sz="5308" b="1" dirty="0">
                <a:solidFill>
                  <a:srgbClr val="303642"/>
                </a:solidFill>
                <a:latin typeface="League Spartan"/>
                <a:ea typeface="League Spartan"/>
                <a:cs typeface="League Spartan"/>
                <a:sym typeface="League Spartan"/>
              </a:rPr>
              <a:t>CONCLUSION</a:t>
            </a:r>
          </a:p>
        </p:txBody>
      </p:sp>
      <p:sp>
        <p:nvSpPr>
          <p:cNvPr id="11" name="TextBox 11"/>
          <p:cNvSpPr txBox="1"/>
          <p:nvPr/>
        </p:nvSpPr>
        <p:spPr>
          <a:xfrm>
            <a:off x="1028700" y="3146541"/>
            <a:ext cx="5634574" cy="1144159"/>
          </a:xfrm>
          <a:prstGeom prst="rect">
            <a:avLst/>
          </a:prstGeom>
        </p:spPr>
        <p:txBody>
          <a:bodyPr lIns="0" tIns="0" rIns="0" bIns="0" rtlCol="0" anchor="t">
            <a:spAutoFit/>
          </a:bodyPr>
          <a:lstStyle/>
          <a:p>
            <a:pPr algn="l">
              <a:lnSpc>
                <a:spcPts val="2976"/>
              </a:lnSpc>
              <a:spcBef>
                <a:spcPct val="0"/>
              </a:spcBef>
            </a:pPr>
            <a:r>
              <a:rPr lang="en-US" sz="2400" dirty="0">
                <a:latin typeface="Poppins" panose="00000500000000000000" pitchFamily="2" charset="0"/>
                <a:cs typeface="Poppins" panose="00000500000000000000" pitchFamily="2" charset="0"/>
              </a:rPr>
              <a:t>NCC isn’t just an institution, it’s a bridge between businesses and policymakers.</a:t>
            </a:r>
            <a:endParaRPr lang="en-US" sz="2125" dirty="0">
              <a:solidFill>
                <a:srgbClr val="000000"/>
              </a:solidFill>
              <a:latin typeface="Poppins" panose="00000500000000000000" pitchFamily="2" charset="0"/>
              <a:ea typeface="Poppins"/>
              <a:cs typeface="Poppins" panose="00000500000000000000" pitchFamily="2" charset="0"/>
              <a:sym typeface="Poppins"/>
            </a:endParaRPr>
          </a:p>
        </p:txBody>
      </p:sp>
      <p:sp>
        <p:nvSpPr>
          <p:cNvPr id="12" name="TextBox 12"/>
          <p:cNvSpPr txBox="1"/>
          <p:nvPr/>
        </p:nvSpPr>
        <p:spPr>
          <a:xfrm>
            <a:off x="1028700" y="4720794"/>
            <a:ext cx="5634574" cy="1144159"/>
          </a:xfrm>
          <a:prstGeom prst="rect">
            <a:avLst/>
          </a:prstGeom>
        </p:spPr>
        <p:txBody>
          <a:bodyPr lIns="0" tIns="0" rIns="0" bIns="0" rtlCol="0" anchor="t">
            <a:spAutoFit/>
          </a:bodyPr>
          <a:lstStyle/>
          <a:p>
            <a:pPr algn="l">
              <a:lnSpc>
                <a:spcPts val="2976"/>
              </a:lnSpc>
              <a:spcBef>
                <a:spcPct val="0"/>
              </a:spcBef>
            </a:pPr>
            <a:r>
              <a:rPr lang="en-US" sz="2400" dirty="0">
                <a:latin typeface="Poppins" panose="00000500000000000000" pitchFamily="2" charset="0"/>
                <a:cs typeface="Poppins" panose="00000500000000000000" pitchFamily="2" charset="0"/>
              </a:rPr>
              <a:t>It is essential as Nepal integrates more deeply into the global trade system.</a:t>
            </a:r>
            <a:endParaRPr lang="en-US" sz="2125" dirty="0">
              <a:solidFill>
                <a:srgbClr val="000000"/>
              </a:solidFill>
              <a:latin typeface="Poppins" panose="00000500000000000000" pitchFamily="2" charset="0"/>
              <a:ea typeface="Poppins"/>
              <a:cs typeface="Poppins" panose="00000500000000000000" pitchFamily="2" charset="0"/>
              <a:sym typeface="Poppins"/>
            </a:endParaRPr>
          </a:p>
        </p:txBody>
      </p:sp>
      <p:sp>
        <p:nvSpPr>
          <p:cNvPr id="18" name="TextBox 18"/>
          <p:cNvSpPr txBox="1"/>
          <p:nvPr/>
        </p:nvSpPr>
        <p:spPr>
          <a:xfrm>
            <a:off x="11811000" y="2035030"/>
            <a:ext cx="4650324" cy="389081"/>
          </a:xfrm>
          <a:prstGeom prst="rect">
            <a:avLst/>
          </a:prstGeom>
        </p:spPr>
        <p:txBody>
          <a:bodyPr lIns="0" tIns="0" rIns="0" bIns="0" rtlCol="0" anchor="t">
            <a:spAutoFit/>
          </a:bodyPr>
          <a:lstStyle/>
          <a:p>
            <a:pPr algn="l">
              <a:lnSpc>
                <a:spcPts val="2976"/>
              </a:lnSpc>
              <a:spcBef>
                <a:spcPct val="0"/>
              </a:spcBef>
            </a:pPr>
            <a:r>
              <a:rPr lang="en-US" sz="2800" dirty="0">
                <a:solidFill>
                  <a:srgbClr val="000000"/>
                </a:solidFill>
                <a:latin typeface="Poppins"/>
                <a:ea typeface="Poppins"/>
                <a:cs typeface="Poppins"/>
                <a:sym typeface="Poppins"/>
              </a:rPr>
              <a:t>Global Trade Support</a:t>
            </a:r>
          </a:p>
        </p:txBody>
      </p:sp>
      <p:sp>
        <p:nvSpPr>
          <p:cNvPr id="20" name="TextBox 12">
            <a:extLst>
              <a:ext uri="{FF2B5EF4-FFF2-40B4-BE49-F238E27FC236}">
                <a16:creationId xmlns:a16="http://schemas.microsoft.com/office/drawing/2014/main" id="{DF7953B6-962E-D5FD-337C-24C2161BE342}"/>
              </a:ext>
            </a:extLst>
          </p:cNvPr>
          <p:cNvSpPr txBox="1"/>
          <p:nvPr/>
        </p:nvSpPr>
        <p:spPr>
          <a:xfrm>
            <a:off x="1028700" y="6295047"/>
            <a:ext cx="5634574" cy="1144159"/>
          </a:xfrm>
          <a:prstGeom prst="rect">
            <a:avLst/>
          </a:prstGeom>
        </p:spPr>
        <p:txBody>
          <a:bodyPr lIns="0" tIns="0" rIns="0" bIns="0" rtlCol="0" anchor="t">
            <a:spAutoFit/>
          </a:bodyPr>
          <a:lstStyle/>
          <a:p>
            <a:pPr algn="l">
              <a:lnSpc>
                <a:spcPts val="2976"/>
              </a:lnSpc>
              <a:spcBef>
                <a:spcPct val="0"/>
              </a:spcBef>
            </a:pPr>
            <a:r>
              <a:rPr lang="en-US" sz="2400" dirty="0">
                <a:latin typeface="Poppins" panose="00000500000000000000" pitchFamily="2" charset="0"/>
                <a:cs typeface="Poppins" panose="00000500000000000000" pitchFamily="2" charset="0"/>
              </a:rPr>
              <a:t>With its continued support, Nepal’s private sector is empowered to grow and innovate.</a:t>
            </a:r>
            <a:endParaRPr lang="en-US" sz="2125" dirty="0">
              <a:solidFill>
                <a:srgbClr val="000000"/>
              </a:solidFill>
              <a:latin typeface="Poppins" panose="00000500000000000000" pitchFamily="2" charset="0"/>
              <a:ea typeface="Poppins"/>
              <a:cs typeface="Poppins" panose="00000500000000000000" pitchFamily="2" charset="0"/>
              <a:sym typeface="Poppins"/>
            </a:endParaRPr>
          </a:p>
        </p:txBody>
      </p:sp>
      <p:sp>
        <p:nvSpPr>
          <p:cNvPr id="31" name="Freeform 7">
            <a:extLst>
              <a:ext uri="{FF2B5EF4-FFF2-40B4-BE49-F238E27FC236}">
                <a16:creationId xmlns:a16="http://schemas.microsoft.com/office/drawing/2014/main" id="{EFD82817-AC27-E7E1-ADB7-6CC486F40A8C}"/>
              </a:ext>
            </a:extLst>
          </p:cNvPr>
          <p:cNvSpPr/>
          <p:nvPr/>
        </p:nvSpPr>
        <p:spPr>
          <a:xfrm>
            <a:off x="9143999" y="4102095"/>
            <a:ext cx="2216953" cy="2381556"/>
          </a:xfrm>
          <a:custGeom>
            <a:avLst/>
            <a:gdLst/>
            <a:ahLst/>
            <a:cxnLst/>
            <a:rect l="l" t="t" r="r" b="b"/>
            <a:pathLst>
              <a:path w="879697" h="996767">
                <a:moveTo>
                  <a:pt x="118211" y="0"/>
                </a:moveTo>
                <a:lnTo>
                  <a:pt x="761486" y="0"/>
                </a:lnTo>
                <a:cubicBezTo>
                  <a:pt x="826772" y="0"/>
                  <a:pt x="879697" y="52925"/>
                  <a:pt x="879697" y="118211"/>
                </a:cubicBezTo>
                <a:lnTo>
                  <a:pt x="879697" y="878556"/>
                </a:lnTo>
                <a:cubicBezTo>
                  <a:pt x="879697" y="909907"/>
                  <a:pt x="867243" y="939975"/>
                  <a:pt x="845074" y="962144"/>
                </a:cubicBezTo>
                <a:cubicBezTo>
                  <a:pt x="822905" y="984313"/>
                  <a:pt x="792837" y="996767"/>
                  <a:pt x="761486" y="996767"/>
                </a:cubicBezTo>
                <a:lnTo>
                  <a:pt x="118211" y="996767"/>
                </a:lnTo>
                <a:cubicBezTo>
                  <a:pt x="86860" y="996767"/>
                  <a:pt x="56792" y="984313"/>
                  <a:pt x="34623" y="962144"/>
                </a:cubicBezTo>
                <a:cubicBezTo>
                  <a:pt x="12454" y="939975"/>
                  <a:pt x="0" y="909907"/>
                  <a:pt x="0" y="878556"/>
                </a:cubicBezTo>
                <a:lnTo>
                  <a:pt x="0" y="118211"/>
                </a:lnTo>
                <a:cubicBezTo>
                  <a:pt x="0" y="86860"/>
                  <a:pt x="12454" y="56792"/>
                  <a:pt x="34623" y="34623"/>
                </a:cubicBezTo>
                <a:cubicBezTo>
                  <a:pt x="56792" y="12454"/>
                  <a:pt x="86860" y="0"/>
                  <a:pt x="118211" y="0"/>
                </a:cubicBezTo>
                <a:close/>
              </a:path>
            </a:pathLst>
          </a:custGeom>
          <a:solidFill>
            <a:srgbClr val="303642"/>
          </a:solidFill>
        </p:spPr>
      </p:sp>
      <p:sp>
        <p:nvSpPr>
          <p:cNvPr id="32" name="Freeform 7">
            <a:extLst>
              <a:ext uri="{FF2B5EF4-FFF2-40B4-BE49-F238E27FC236}">
                <a16:creationId xmlns:a16="http://schemas.microsoft.com/office/drawing/2014/main" id="{69823324-8163-9B00-22CD-86BA92C2A7A6}"/>
              </a:ext>
            </a:extLst>
          </p:cNvPr>
          <p:cNvSpPr/>
          <p:nvPr/>
        </p:nvSpPr>
        <p:spPr>
          <a:xfrm>
            <a:off x="9143998" y="7165397"/>
            <a:ext cx="2216953" cy="2381556"/>
          </a:xfrm>
          <a:custGeom>
            <a:avLst/>
            <a:gdLst/>
            <a:ahLst/>
            <a:cxnLst/>
            <a:rect l="l" t="t" r="r" b="b"/>
            <a:pathLst>
              <a:path w="879697" h="996767">
                <a:moveTo>
                  <a:pt x="118211" y="0"/>
                </a:moveTo>
                <a:lnTo>
                  <a:pt x="761486" y="0"/>
                </a:lnTo>
                <a:cubicBezTo>
                  <a:pt x="826772" y="0"/>
                  <a:pt x="879697" y="52925"/>
                  <a:pt x="879697" y="118211"/>
                </a:cubicBezTo>
                <a:lnTo>
                  <a:pt x="879697" y="878556"/>
                </a:lnTo>
                <a:cubicBezTo>
                  <a:pt x="879697" y="909907"/>
                  <a:pt x="867243" y="939975"/>
                  <a:pt x="845074" y="962144"/>
                </a:cubicBezTo>
                <a:cubicBezTo>
                  <a:pt x="822905" y="984313"/>
                  <a:pt x="792837" y="996767"/>
                  <a:pt x="761486" y="996767"/>
                </a:cubicBezTo>
                <a:lnTo>
                  <a:pt x="118211" y="996767"/>
                </a:lnTo>
                <a:cubicBezTo>
                  <a:pt x="86860" y="996767"/>
                  <a:pt x="56792" y="984313"/>
                  <a:pt x="34623" y="962144"/>
                </a:cubicBezTo>
                <a:cubicBezTo>
                  <a:pt x="12454" y="939975"/>
                  <a:pt x="0" y="909907"/>
                  <a:pt x="0" y="878556"/>
                </a:cubicBezTo>
                <a:lnTo>
                  <a:pt x="0" y="118211"/>
                </a:lnTo>
                <a:cubicBezTo>
                  <a:pt x="0" y="86860"/>
                  <a:pt x="12454" y="56792"/>
                  <a:pt x="34623" y="34623"/>
                </a:cubicBezTo>
                <a:cubicBezTo>
                  <a:pt x="56792" y="12454"/>
                  <a:pt x="86860" y="0"/>
                  <a:pt x="118211" y="0"/>
                </a:cubicBezTo>
                <a:close/>
              </a:path>
            </a:pathLst>
          </a:custGeom>
          <a:solidFill>
            <a:srgbClr val="303642"/>
          </a:solidFill>
        </p:spPr>
      </p:sp>
      <p:sp>
        <p:nvSpPr>
          <p:cNvPr id="33" name="TextBox 18">
            <a:extLst>
              <a:ext uri="{FF2B5EF4-FFF2-40B4-BE49-F238E27FC236}">
                <a16:creationId xmlns:a16="http://schemas.microsoft.com/office/drawing/2014/main" id="{AC08EC67-48EB-25ED-2710-59E1FC4E985B}"/>
              </a:ext>
            </a:extLst>
          </p:cNvPr>
          <p:cNvSpPr txBox="1"/>
          <p:nvPr/>
        </p:nvSpPr>
        <p:spPr>
          <a:xfrm>
            <a:off x="11811000" y="5098332"/>
            <a:ext cx="5448300" cy="389081"/>
          </a:xfrm>
          <a:prstGeom prst="rect">
            <a:avLst/>
          </a:prstGeom>
        </p:spPr>
        <p:txBody>
          <a:bodyPr wrap="square" lIns="0" tIns="0" rIns="0" bIns="0" rtlCol="0" anchor="t">
            <a:spAutoFit/>
          </a:bodyPr>
          <a:lstStyle/>
          <a:p>
            <a:pPr algn="l">
              <a:lnSpc>
                <a:spcPts val="2976"/>
              </a:lnSpc>
              <a:spcBef>
                <a:spcPct val="0"/>
              </a:spcBef>
            </a:pPr>
            <a:r>
              <a:rPr lang="en-US" sz="2800" dirty="0">
                <a:solidFill>
                  <a:srgbClr val="000000"/>
                </a:solidFill>
                <a:latin typeface="Poppins"/>
                <a:ea typeface="Poppins"/>
                <a:cs typeface="Poppins"/>
                <a:sym typeface="Poppins"/>
              </a:rPr>
              <a:t>Skill Development Programs</a:t>
            </a:r>
          </a:p>
        </p:txBody>
      </p:sp>
      <p:sp>
        <p:nvSpPr>
          <p:cNvPr id="34" name="TextBox 18">
            <a:extLst>
              <a:ext uri="{FF2B5EF4-FFF2-40B4-BE49-F238E27FC236}">
                <a16:creationId xmlns:a16="http://schemas.microsoft.com/office/drawing/2014/main" id="{BBC25383-5469-410B-E62C-CD8628C62EEA}"/>
              </a:ext>
            </a:extLst>
          </p:cNvPr>
          <p:cNvSpPr txBox="1"/>
          <p:nvPr/>
        </p:nvSpPr>
        <p:spPr>
          <a:xfrm>
            <a:off x="11811000" y="8161634"/>
            <a:ext cx="4650324" cy="389081"/>
          </a:xfrm>
          <a:prstGeom prst="rect">
            <a:avLst/>
          </a:prstGeom>
        </p:spPr>
        <p:txBody>
          <a:bodyPr lIns="0" tIns="0" rIns="0" bIns="0" rtlCol="0" anchor="t">
            <a:spAutoFit/>
          </a:bodyPr>
          <a:lstStyle/>
          <a:p>
            <a:pPr algn="l">
              <a:lnSpc>
                <a:spcPts val="2976"/>
              </a:lnSpc>
              <a:spcBef>
                <a:spcPct val="0"/>
              </a:spcBef>
            </a:pPr>
            <a:r>
              <a:rPr lang="en-US" sz="2800" dirty="0">
                <a:solidFill>
                  <a:srgbClr val="000000"/>
                </a:solidFill>
                <a:latin typeface="Poppins"/>
                <a:ea typeface="Poppins"/>
                <a:cs typeface="Poppins"/>
                <a:sym typeface="Poppins"/>
              </a:rPr>
              <a:t>B2B Networking Events</a:t>
            </a:r>
          </a:p>
        </p:txBody>
      </p:sp>
      <p:pic>
        <p:nvPicPr>
          <p:cNvPr id="36" name="Picture 35">
            <a:extLst>
              <a:ext uri="{FF2B5EF4-FFF2-40B4-BE49-F238E27FC236}">
                <a16:creationId xmlns:a16="http://schemas.microsoft.com/office/drawing/2014/main" id="{F0FC1FA1-E5C3-AF3D-2236-77D82B433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0775" y="1289034"/>
            <a:ext cx="1743398" cy="1743398"/>
          </a:xfrm>
          <a:prstGeom prst="rect">
            <a:avLst/>
          </a:prstGeom>
        </p:spPr>
      </p:pic>
      <p:pic>
        <p:nvPicPr>
          <p:cNvPr id="38" name="Picture 37">
            <a:extLst>
              <a:ext uri="{FF2B5EF4-FFF2-40B4-BE49-F238E27FC236}">
                <a16:creationId xmlns:a16="http://schemas.microsoft.com/office/drawing/2014/main" id="{63038F95-BA0C-050D-2950-698ADFE857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80775" y="7484475"/>
            <a:ext cx="1743398" cy="1743398"/>
          </a:xfrm>
          <a:prstGeom prst="rect">
            <a:avLst/>
          </a:prstGeom>
        </p:spPr>
      </p:pic>
      <p:pic>
        <p:nvPicPr>
          <p:cNvPr id="42" name="Picture 41">
            <a:extLst>
              <a:ext uri="{FF2B5EF4-FFF2-40B4-BE49-F238E27FC236}">
                <a16:creationId xmlns:a16="http://schemas.microsoft.com/office/drawing/2014/main" id="{535AAC61-F2CC-0DBD-6743-6D9CEAA557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1723" y="4392122"/>
            <a:ext cx="1801501" cy="1801501"/>
          </a:xfrm>
          <a:prstGeom prst="rect">
            <a:avLst/>
          </a:prstGeom>
        </p:spPr>
      </p:pic>
      <p:sp>
        <p:nvSpPr>
          <p:cNvPr id="13" name="TextBox 12">
            <a:extLst>
              <a:ext uri="{FF2B5EF4-FFF2-40B4-BE49-F238E27FC236}">
                <a16:creationId xmlns:a16="http://schemas.microsoft.com/office/drawing/2014/main" id="{7507874F-4188-9550-FEEE-2C0949B2A261}"/>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- 12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698500" y="3124200"/>
            <a:ext cx="5245100" cy="1332778"/>
            <a:chOff x="0" y="0"/>
            <a:chExt cx="1381426" cy="351020"/>
          </a:xfrm>
        </p:grpSpPr>
        <p:sp>
          <p:nvSpPr>
            <p:cNvPr id="4" name="Freeform 4"/>
            <p:cNvSpPr/>
            <p:nvPr/>
          </p:nvSpPr>
          <p:spPr>
            <a:xfrm>
              <a:off x="0" y="0"/>
              <a:ext cx="1381426" cy="351020"/>
            </a:xfrm>
            <a:custGeom>
              <a:avLst/>
              <a:gdLst/>
              <a:ahLst/>
              <a:cxnLst/>
              <a:rect l="l" t="t" r="r" b="b"/>
              <a:pathLst>
                <a:path w="1381426" h="351020">
                  <a:moveTo>
                    <a:pt x="75277" y="0"/>
                  </a:moveTo>
                  <a:lnTo>
                    <a:pt x="1306148" y="0"/>
                  </a:lnTo>
                  <a:cubicBezTo>
                    <a:pt x="1326113" y="0"/>
                    <a:pt x="1345260" y="7931"/>
                    <a:pt x="1359377" y="22048"/>
                  </a:cubicBezTo>
                  <a:cubicBezTo>
                    <a:pt x="1373495" y="36166"/>
                    <a:pt x="1381426" y="55313"/>
                    <a:pt x="1381426" y="75277"/>
                  </a:cubicBezTo>
                  <a:lnTo>
                    <a:pt x="1381426" y="275742"/>
                  </a:lnTo>
                  <a:cubicBezTo>
                    <a:pt x="1381426" y="295707"/>
                    <a:pt x="1373495" y="314854"/>
                    <a:pt x="1359377" y="328971"/>
                  </a:cubicBezTo>
                  <a:cubicBezTo>
                    <a:pt x="1345260" y="343089"/>
                    <a:pt x="1326113" y="351020"/>
                    <a:pt x="1306148" y="351020"/>
                  </a:cubicBezTo>
                  <a:lnTo>
                    <a:pt x="75277" y="351020"/>
                  </a:lnTo>
                  <a:cubicBezTo>
                    <a:pt x="55313" y="351020"/>
                    <a:pt x="36166" y="343089"/>
                    <a:pt x="22048" y="328971"/>
                  </a:cubicBezTo>
                  <a:cubicBezTo>
                    <a:pt x="7931" y="314854"/>
                    <a:pt x="0" y="295707"/>
                    <a:pt x="0" y="275742"/>
                  </a:cubicBezTo>
                  <a:lnTo>
                    <a:pt x="0" y="75277"/>
                  </a:lnTo>
                  <a:cubicBezTo>
                    <a:pt x="0" y="55313"/>
                    <a:pt x="7931" y="36166"/>
                    <a:pt x="22048" y="22048"/>
                  </a:cubicBezTo>
                  <a:cubicBezTo>
                    <a:pt x="36166" y="7931"/>
                    <a:pt x="55313" y="0"/>
                    <a:pt x="75277" y="0"/>
                  </a:cubicBezTo>
                  <a:close/>
                </a:path>
              </a:pathLst>
            </a:custGeom>
            <a:solidFill>
              <a:srgbClr val="303642"/>
            </a:solidFill>
          </p:spPr>
        </p:sp>
        <p:sp>
          <p:nvSpPr>
            <p:cNvPr id="5" name="TextBox 5"/>
            <p:cNvSpPr txBox="1"/>
            <p:nvPr/>
          </p:nvSpPr>
          <p:spPr>
            <a:xfrm>
              <a:off x="0" y="-47625"/>
              <a:ext cx="1381426" cy="398645"/>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3741400" y="3124200"/>
            <a:ext cx="5118100" cy="1332778"/>
            <a:chOff x="0" y="0"/>
            <a:chExt cx="1347977" cy="351020"/>
          </a:xfrm>
        </p:grpSpPr>
        <p:sp>
          <p:nvSpPr>
            <p:cNvPr id="7" name="Freeform 7"/>
            <p:cNvSpPr/>
            <p:nvPr/>
          </p:nvSpPr>
          <p:spPr>
            <a:xfrm>
              <a:off x="0" y="0"/>
              <a:ext cx="1347977" cy="351020"/>
            </a:xfrm>
            <a:custGeom>
              <a:avLst/>
              <a:gdLst/>
              <a:ahLst/>
              <a:cxnLst/>
              <a:rect l="l" t="t" r="r" b="b"/>
              <a:pathLst>
                <a:path w="1347977" h="351020">
                  <a:moveTo>
                    <a:pt x="77145" y="0"/>
                  </a:moveTo>
                  <a:lnTo>
                    <a:pt x="1270832" y="0"/>
                  </a:lnTo>
                  <a:cubicBezTo>
                    <a:pt x="1291292" y="0"/>
                    <a:pt x="1310914" y="8128"/>
                    <a:pt x="1325382" y="22595"/>
                  </a:cubicBezTo>
                  <a:cubicBezTo>
                    <a:pt x="1339849" y="37063"/>
                    <a:pt x="1347977" y="56685"/>
                    <a:pt x="1347977" y="77145"/>
                  </a:cubicBezTo>
                  <a:lnTo>
                    <a:pt x="1347977" y="273874"/>
                  </a:lnTo>
                  <a:cubicBezTo>
                    <a:pt x="1347977" y="316480"/>
                    <a:pt x="1313438" y="351020"/>
                    <a:pt x="1270832" y="351020"/>
                  </a:cubicBezTo>
                  <a:lnTo>
                    <a:pt x="77145" y="351020"/>
                  </a:lnTo>
                  <a:cubicBezTo>
                    <a:pt x="34539" y="351020"/>
                    <a:pt x="0" y="316480"/>
                    <a:pt x="0" y="273874"/>
                  </a:cubicBezTo>
                  <a:lnTo>
                    <a:pt x="0" y="77145"/>
                  </a:lnTo>
                  <a:cubicBezTo>
                    <a:pt x="0" y="34539"/>
                    <a:pt x="34539" y="0"/>
                    <a:pt x="77145" y="0"/>
                  </a:cubicBezTo>
                  <a:close/>
                </a:path>
              </a:pathLst>
            </a:custGeom>
            <a:solidFill>
              <a:srgbClr val="303642"/>
            </a:solidFill>
          </p:spPr>
        </p:sp>
        <p:sp>
          <p:nvSpPr>
            <p:cNvPr id="8" name="TextBox 8"/>
            <p:cNvSpPr txBox="1"/>
            <p:nvPr/>
          </p:nvSpPr>
          <p:spPr>
            <a:xfrm>
              <a:off x="0" y="-47625"/>
              <a:ext cx="1347977" cy="3986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933297" y="3191597"/>
            <a:ext cx="8421405" cy="1265381"/>
          </a:xfrm>
          <a:prstGeom prst="rect">
            <a:avLst/>
          </a:prstGeom>
        </p:spPr>
        <p:txBody>
          <a:bodyPr lIns="0" tIns="0" rIns="0" bIns="0" rtlCol="0" anchor="t">
            <a:spAutoFit/>
          </a:bodyPr>
          <a:lstStyle/>
          <a:p>
            <a:pPr algn="ctr">
              <a:lnSpc>
                <a:spcPts val="10334"/>
              </a:lnSpc>
            </a:pPr>
            <a:r>
              <a:rPr lang="en-US" sz="7382" b="1" dirty="0">
                <a:solidFill>
                  <a:srgbClr val="303642"/>
                </a:solidFill>
                <a:latin typeface="League Spartan"/>
                <a:ea typeface="League Spartan"/>
                <a:cs typeface="League Spartan"/>
                <a:sym typeface="League Spartan"/>
              </a:rPr>
              <a:t>THANK YOU</a:t>
            </a:r>
          </a:p>
        </p:txBody>
      </p:sp>
      <p:sp>
        <p:nvSpPr>
          <p:cNvPr id="10" name="TextBox 10"/>
          <p:cNvSpPr txBox="1"/>
          <p:nvPr/>
        </p:nvSpPr>
        <p:spPr>
          <a:xfrm>
            <a:off x="7347826" y="6846823"/>
            <a:ext cx="3592349" cy="535981"/>
          </a:xfrm>
          <a:prstGeom prst="rect">
            <a:avLst/>
          </a:prstGeom>
        </p:spPr>
        <p:txBody>
          <a:bodyPr lIns="0" tIns="0" rIns="0" bIns="0" rtlCol="0" anchor="t">
            <a:spAutoFit/>
          </a:bodyPr>
          <a:lstStyle/>
          <a:p>
            <a:pPr algn="ctr">
              <a:lnSpc>
                <a:spcPts val="4408"/>
              </a:lnSpc>
            </a:pPr>
            <a:r>
              <a:rPr lang="en-US" sz="3148">
                <a:solidFill>
                  <a:srgbClr val="FFFFFF"/>
                </a:solidFill>
                <a:latin typeface="League Spartan"/>
                <a:ea typeface="League Spartan"/>
                <a:cs typeface="League Spartan"/>
                <a:sym typeface="League Spartan"/>
              </a:rPr>
              <a:t>VISIT US</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0" y="0"/>
            <a:ext cx="9144000" cy="10287000"/>
            <a:chOff x="0" y="0"/>
            <a:chExt cx="1789026" cy="2709333"/>
          </a:xfrm>
        </p:grpSpPr>
        <p:sp>
          <p:nvSpPr>
            <p:cNvPr id="4" name="Freeform 4"/>
            <p:cNvSpPr/>
            <p:nvPr/>
          </p:nvSpPr>
          <p:spPr>
            <a:xfrm>
              <a:off x="0" y="0"/>
              <a:ext cx="1789026" cy="2709333"/>
            </a:xfrm>
            <a:custGeom>
              <a:avLst/>
              <a:gdLst/>
              <a:ahLst/>
              <a:cxnLst/>
              <a:rect l="l" t="t" r="r" b="b"/>
              <a:pathLst>
                <a:path w="1789026" h="2709333">
                  <a:moveTo>
                    <a:pt x="0" y="0"/>
                  </a:moveTo>
                  <a:lnTo>
                    <a:pt x="1789026" y="0"/>
                  </a:lnTo>
                  <a:lnTo>
                    <a:pt x="1789026" y="2709333"/>
                  </a:lnTo>
                  <a:lnTo>
                    <a:pt x="0" y="2709333"/>
                  </a:lnTo>
                  <a:close/>
                </a:path>
              </a:pathLst>
            </a:custGeom>
            <a:solidFill>
              <a:srgbClr val="303642"/>
            </a:solidFill>
          </p:spPr>
        </p:sp>
        <p:sp>
          <p:nvSpPr>
            <p:cNvPr id="5" name="TextBox 5"/>
            <p:cNvSpPr txBox="1"/>
            <p:nvPr/>
          </p:nvSpPr>
          <p:spPr>
            <a:xfrm>
              <a:off x="0" y="-47625"/>
              <a:ext cx="1789026" cy="2756958"/>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446818" y="8231199"/>
            <a:ext cx="1345888" cy="2582851"/>
            <a:chOff x="0" y="0"/>
            <a:chExt cx="236291" cy="575090"/>
          </a:xfrm>
        </p:grpSpPr>
        <p:sp>
          <p:nvSpPr>
            <p:cNvPr id="7" name="Freeform 7"/>
            <p:cNvSpPr/>
            <p:nvPr/>
          </p:nvSpPr>
          <p:spPr>
            <a:xfrm>
              <a:off x="0" y="0"/>
              <a:ext cx="236291" cy="575090"/>
            </a:xfrm>
            <a:custGeom>
              <a:avLst/>
              <a:gdLst/>
              <a:ahLst/>
              <a:cxnLst/>
              <a:rect l="l" t="t" r="r" b="b"/>
              <a:pathLst>
                <a:path w="236291" h="575090">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p:spPr>
        </p:sp>
        <p:sp>
          <p:nvSpPr>
            <p:cNvPr id="8" name="TextBox 8"/>
            <p:cNvSpPr txBox="1"/>
            <p:nvPr/>
          </p:nvSpPr>
          <p:spPr>
            <a:xfrm>
              <a:off x="0" y="-47625"/>
              <a:ext cx="236291" cy="622715"/>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11001341" y="2214422"/>
            <a:ext cx="4857773" cy="6528106"/>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303642"/>
          </a:solidFill>
        </p:spPr>
      </p:sp>
      <p:sp>
        <p:nvSpPr>
          <p:cNvPr id="12" name="TextBox 12"/>
          <p:cNvSpPr txBox="1"/>
          <p:nvPr/>
        </p:nvSpPr>
        <p:spPr>
          <a:xfrm>
            <a:off x="709411" y="1616522"/>
            <a:ext cx="8434589" cy="788677"/>
          </a:xfrm>
          <a:prstGeom prst="rect">
            <a:avLst/>
          </a:prstGeom>
        </p:spPr>
        <p:txBody>
          <a:bodyPr wrap="square" lIns="0" tIns="0" rIns="0" bIns="0" rtlCol="0" anchor="t">
            <a:spAutoFit/>
          </a:bodyPr>
          <a:lstStyle/>
          <a:p>
            <a:pPr algn="l">
              <a:lnSpc>
                <a:spcPts val="6591"/>
              </a:lnSpc>
            </a:pPr>
            <a:r>
              <a:rPr lang="en-US" sz="4000" dirty="0">
                <a:solidFill>
                  <a:srgbClr val="FFFFFF"/>
                </a:solidFill>
                <a:latin typeface="League Spartan"/>
                <a:ea typeface="League Spartan"/>
                <a:cs typeface="League Spartan"/>
                <a:sym typeface="League Spartan"/>
              </a:rPr>
              <a:t>Nepal Chamber of Commerce</a:t>
            </a:r>
          </a:p>
        </p:txBody>
      </p:sp>
      <p:sp>
        <p:nvSpPr>
          <p:cNvPr id="13" name="TextBox 13"/>
          <p:cNvSpPr txBox="1"/>
          <p:nvPr/>
        </p:nvSpPr>
        <p:spPr>
          <a:xfrm>
            <a:off x="709411" y="942975"/>
            <a:ext cx="4842085" cy="770217"/>
          </a:xfrm>
          <a:prstGeom prst="rect">
            <a:avLst/>
          </a:prstGeom>
        </p:spPr>
        <p:txBody>
          <a:bodyPr lIns="0" tIns="0" rIns="0" bIns="0" rtlCol="0" anchor="t">
            <a:spAutoFit/>
          </a:bodyPr>
          <a:lstStyle/>
          <a:p>
            <a:pPr algn="l">
              <a:lnSpc>
                <a:spcPts val="6372"/>
              </a:lnSpc>
            </a:pPr>
            <a:r>
              <a:rPr lang="en-US" sz="4551" dirty="0">
                <a:solidFill>
                  <a:srgbClr val="FFFFFF"/>
                </a:solidFill>
                <a:latin typeface="Roboto"/>
                <a:ea typeface="Roboto"/>
                <a:cs typeface="Roboto"/>
                <a:sym typeface="Roboto"/>
              </a:rPr>
              <a:t>Introduction of</a:t>
            </a:r>
          </a:p>
        </p:txBody>
      </p:sp>
      <p:sp>
        <p:nvSpPr>
          <p:cNvPr id="14" name="TextBox 14"/>
          <p:cNvSpPr txBox="1"/>
          <p:nvPr/>
        </p:nvSpPr>
        <p:spPr>
          <a:xfrm>
            <a:off x="228600" y="3256363"/>
            <a:ext cx="8001000" cy="4463273"/>
          </a:xfrm>
          <a:prstGeom prst="rect">
            <a:avLst/>
          </a:prstGeom>
        </p:spPr>
        <p:txBody>
          <a:bodyPr wrap="square" lIns="0" tIns="0" rIns="0" bIns="0" rtlCol="0" anchor="t">
            <a:spAutoFit/>
          </a:bodyPr>
          <a:lstStyle/>
          <a:p>
            <a:pPr marL="342900" indent="-342900">
              <a:lnSpc>
                <a:spcPct val="150000"/>
              </a:lnSpc>
              <a:spcBef>
                <a:spcPct val="0"/>
              </a:spcBef>
              <a:buFontTx/>
              <a:buChar char="-"/>
            </a:pPr>
            <a:r>
              <a:rPr lang="en-US" sz="2800" dirty="0">
                <a:solidFill>
                  <a:srgbClr val="FFFFFF"/>
                </a:solidFill>
                <a:latin typeface="Poppins"/>
                <a:ea typeface="Poppins"/>
                <a:cs typeface="Poppins"/>
                <a:sym typeface="Poppins"/>
              </a:rPr>
              <a:t>Established in 1952 A.D.</a:t>
            </a:r>
          </a:p>
          <a:p>
            <a:pPr marL="342900" indent="-342900">
              <a:lnSpc>
                <a:spcPct val="150000"/>
              </a:lnSpc>
              <a:spcBef>
                <a:spcPct val="0"/>
              </a:spcBef>
              <a:buFontTx/>
              <a:buChar char="-"/>
            </a:pPr>
            <a:r>
              <a:rPr lang="en-US" sz="2800" dirty="0">
                <a:solidFill>
                  <a:srgbClr val="FFFFFF"/>
                </a:solidFill>
                <a:latin typeface="Poppins"/>
                <a:ea typeface="Poppins"/>
                <a:cs typeface="Poppins"/>
                <a:sym typeface="Poppins"/>
              </a:rPr>
              <a:t>First non-governmental business organization in Nepal.</a:t>
            </a:r>
          </a:p>
          <a:p>
            <a:pPr marL="342900" indent="-342900">
              <a:lnSpc>
                <a:spcPct val="150000"/>
              </a:lnSpc>
              <a:spcBef>
                <a:spcPct val="0"/>
              </a:spcBef>
              <a:buFontTx/>
              <a:buChar char="-"/>
            </a:pPr>
            <a:r>
              <a:rPr lang="en-US" sz="2800" dirty="0">
                <a:solidFill>
                  <a:srgbClr val="FFFFFF"/>
                </a:solidFill>
                <a:latin typeface="Poppins"/>
                <a:ea typeface="Poppins"/>
                <a:cs typeface="Poppins"/>
                <a:sym typeface="Poppins"/>
              </a:rPr>
              <a:t>Represents traders, exporters, importers, and entrepreneurs.</a:t>
            </a:r>
          </a:p>
          <a:p>
            <a:pPr marL="342900" indent="-342900">
              <a:lnSpc>
                <a:spcPct val="150000"/>
              </a:lnSpc>
              <a:spcBef>
                <a:spcPct val="0"/>
              </a:spcBef>
              <a:buFontTx/>
              <a:buChar char="-"/>
            </a:pPr>
            <a:r>
              <a:rPr lang="en-US" sz="2800" dirty="0">
                <a:solidFill>
                  <a:srgbClr val="FFFFFF"/>
                </a:solidFill>
                <a:latin typeface="Poppins"/>
                <a:ea typeface="Poppins"/>
                <a:cs typeface="Poppins"/>
                <a:sym typeface="Poppins"/>
              </a:rPr>
              <a:t>Functions as a bridge between government and private sector</a:t>
            </a:r>
          </a:p>
        </p:txBody>
      </p:sp>
      <p:pic>
        <p:nvPicPr>
          <p:cNvPr id="23" name="Picture 22">
            <a:extLst>
              <a:ext uri="{FF2B5EF4-FFF2-40B4-BE49-F238E27FC236}">
                <a16:creationId xmlns:a16="http://schemas.microsoft.com/office/drawing/2014/main" id="{73E3D104-2A21-3BC2-C54F-E42718CBD437}"/>
              </a:ext>
            </a:extLst>
          </p:cNvPr>
          <p:cNvPicPr>
            <a:picLocks noChangeAspect="1"/>
          </p:cNvPicPr>
          <p:nvPr/>
        </p:nvPicPr>
        <p:blipFill rotWithShape="1">
          <a:blip r:embed="rId3">
            <a:extLst>
              <a:ext uri="{28A0092B-C50C-407E-A947-70E740481C1C}">
                <a14:useLocalDpi xmlns:a14="http://schemas.microsoft.com/office/drawing/2010/main" val="0"/>
              </a:ext>
            </a:extLst>
          </a:blip>
          <a:srcRect l="12389" r="47768"/>
          <a:stretch/>
        </p:blipFill>
        <p:spPr>
          <a:xfrm>
            <a:off x="11487127" y="2744799"/>
            <a:ext cx="3886200" cy="5486400"/>
          </a:xfrm>
          <a:prstGeom prst="rect">
            <a:avLst/>
          </a:prstGeom>
        </p:spPr>
      </p:pic>
      <p:sp>
        <p:nvSpPr>
          <p:cNvPr id="10" name="TextBox 9">
            <a:extLst>
              <a:ext uri="{FF2B5EF4-FFF2-40B4-BE49-F238E27FC236}">
                <a16:creationId xmlns:a16="http://schemas.microsoft.com/office/drawing/2014/main" id="{D5EB0C28-47D5-6F38-E278-168D560200AA}"/>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- 2</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3" name="Group 3"/>
          <p:cNvGrpSpPr/>
          <p:nvPr/>
        </p:nvGrpSpPr>
        <p:grpSpPr>
          <a:xfrm>
            <a:off x="-257175" y="4502250"/>
            <a:ext cx="18802350" cy="2006600"/>
            <a:chOff x="0" y="0"/>
            <a:chExt cx="4952059" cy="528487"/>
          </a:xfrm>
        </p:grpSpPr>
        <p:sp>
          <p:nvSpPr>
            <p:cNvPr id="4" name="Freeform 4"/>
            <p:cNvSpPr/>
            <p:nvPr/>
          </p:nvSpPr>
          <p:spPr>
            <a:xfrm>
              <a:off x="0" y="0"/>
              <a:ext cx="4952059" cy="528487"/>
            </a:xfrm>
            <a:custGeom>
              <a:avLst/>
              <a:gdLst/>
              <a:ahLst/>
              <a:cxnLst/>
              <a:rect l="l" t="t" r="r" b="b"/>
              <a:pathLst>
                <a:path w="4952059" h="528487">
                  <a:moveTo>
                    <a:pt x="20999" y="0"/>
                  </a:moveTo>
                  <a:lnTo>
                    <a:pt x="4931060" y="0"/>
                  </a:lnTo>
                  <a:cubicBezTo>
                    <a:pt x="4936629" y="0"/>
                    <a:pt x="4941970" y="2212"/>
                    <a:pt x="4945909" y="6151"/>
                  </a:cubicBezTo>
                  <a:cubicBezTo>
                    <a:pt x="4949847" y="10089"/>
                    <a:pt x="4952059" y="15430"/>
                    <a:pt x="4952059" y="20999"/>
                  </a:cubicBezTo>
                  <a:lnTo>
                    <a:pt x="4952059" y="507488"/>
                  </a:lnTo>
                  <a:cubicBezTo>
                    <a:pt x="4952059" y="519086"/>
                    <a:pt x="4942658" y="528487"/>
                    <a:pt x="4931060" y="528487"/>
                  </a:cubicBezTo>
                  <a:lnTo>
                    <a:pt x="20999" y="528487"/>
                  </a:lnTo>
                  <a:cubicBezTo>
                    <a:pt x="15430" y="528487"/>
                    <a:pt x="10089" y="526275"/>
                    <a:pt x="6151" y="522337"/>
                  </a:cubicBezTo>
                  <a:cubicBezTo>
                    <a:pt x="2212" y="518399"/>
                    <a:pt x="0" y="513057"/>
                    <a:pt x="0" y="507488"/>
                  </a:cubicBezTo>
                  <a:lnTo>
                    <a:pt x="0" y="20999"/>
                  </a:lnTo>
                  <a:cubicBezTo>
                    <a:pt x="0" y="15430"/>
                    <a:pt x="2212" y="10089"/>
                    <a:pt x="6151" y="6151"/>
                  </a:cubicBezTo>
                  <a:cubicBezTo>
                    <a:pt x="10089" y="2212"/>
                    <a:pt x="15430" y="0"/>
                    <a:pt x="20999" y="0"/>
                  </a:cubicBezTo>
                  <a:close/>
                </a:path>
              </a:pathLst>
            </a:custGeom>
            <a:solidFill>
              <a:srgbClr val="303642"/>
            </a:solidFill>
          </p:spPr>
        </p:sp>
        <p:sp>
          <p:nvSpPr>
            <p:cNvPr id="5" name="TextBox 5"/>
            <p:cNvSpPr txBox="1"/>
            <p:nvPr/>
          </p:nvSpPr>
          <p:spPr>
            <a:xfrm>
              <a:off x="0" y="-47625"/>
              <a:ext cx="4952059" cy="57611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223735" y="1985513"/>
            <a:ext cx="11836393" cy="978088"/>
          </a:xfrm>
          <a:prstGeom prst="rect">
            <a:avLst/>
          </a:prstGeom>
        </p:spPr>
        <p:txBody>
          <a:bodyPr wrap="square" lIns="0" tIns="0" rIns="0" bIns="0" rtlCol="0" anchor="t">
            <a:spAutoFit/>
          </a:bodyPr>
          <a:lstStyle/>
          <a:p>
            <a:pPr algn="ctr">
              <a:lnSpc>
                <a:spcPts val="7940"/>
              </a:lnSpc>
            </a:pPr>
            <a:r>
              <a:rPr lang="en-US" sz="5672" dirty="0">
                <a:solidFill>
                  <a:srgbClr val="303642"/>
                </a:solidFill>
                <a:latin typeface="League Spartan"/>
                <a:ea typeface="League Spartan"/>
                <a:cs typeface="League Spartan"/>
                <a:sym typeface="League Spartan"/>
              </a:rPr>
              <a:t>HISTORICAL BACKGROUND</a:t>
            </a:r>
          </a:p>
        </p:txBody>
      </p:sp>
      <p:sp>
        <p:nvSpPr>
          <p:cNvPr id="9" name="TextBox 9"/>
          <p:cNvSpPr txBox="1"/>
          <p:nvPr/>
        </p:nvSpPr>
        <p:spPr>
          <a:xfrm>
            <a:off x="1526437" y="5029897"/>
            <a:ext cx="4749089" cy="978088"/>
          </a:xfrm>
          <a:prstGeom prst="rect">
            <a:avLst/>
          </a:prstGeom>
        </p:spPr>
        <p:txBody>
          <a:bodyPr wrap="square" lIns="0" tIns="0" rIns="0" bIns="0" rtlCol="0" anchor="t">
            <a:spAutoFit/>
          </a:bodyPr>
          <a:lstStyle/>
          <a:p>
            <a:pPr algn="ctr">
              <a:lnSpc>
                <a:spcPts val="7940"/>
              </a:lnSpc>
            </a:pPr>
            <a:r>
              <a:rPr lang="en-US" sz="5672" b="1" dirty="0">
                <a:solidFill>
                  <a:srgbClr val="FFFFFF"/>
                </a:solidFill>
                <a:latin typeface="League Spartan"/>
                <a:ea typeface="League Spartan"/>
                <a:cs typeface="League Spartan"/>
                <a:sym typeface="League Spartan"/>
              </a:rPr>
              <a:t>1952</a:t>
            </a:r>
          </a:p>
        </p:txBody>
      </p:sp>
      <p:sp>
        <p:nvSpPr>
          <p:cNvPr id="10" name="TextBox 10"/>
          <p:cNvSpPr txBox="1"/>
          <p:nvPr/>
        </p:nvSpPr>
        <p:spPr>
          <a:xfrm>
            <a:off x="7509989" y="5029897"/>
            <a:ext cx="3263886" cy="978088"/>
          </a:xfrm>
          <a:prstGeom prst="rect">
            <a:avLst/>
          </a:prstGeom>
        </p:spPr>
        <p:txBody>
          <a:bodyPr lIns="0" tIns="0" rIns="0" bIns="0" rtlCol="0" anchor="t">
            <a:spAutoFit/>
          </a:bodyPr>
          <a:lstStyle/>
          <a:p>
            <a:pPr algn="ctr">
              <a:lnSpc>
                <a:spcPts val="7940"/>
              </a:lnSpc>
            </a:pPr>
            <a:r>
              <a:rPr lang="en-US" sz="5672" dirty="0">
                <a:solidFill>
                  <a:srgbClr val="FFFFFF"/>
                </a:solidFill>
                <a:latin typeface="League Spartan"/>
                <a:ea typeface="League Spartan"/>
                <a:cs typeface="League Spartan"/>
                <a:sym typeface="League Spartan"/>
              </a:rPr>
              <a:t>1990s</a:t>
            </a:r>
          </a:p>
        </p:txBody>
      </p:sp>
      <p:sp>
        <p:nvSpPr>
          <p:cNvPr id="11" name="TextBox 11"/>
          <p:cNvSpPr txBox="1"/>
          <p:nvPr/>
        </p:nvSpPr>
        <p:spPr>
          <a:xfrm>
            <a:off x="12755075" y="5029897"/>
            <a:ext cx="3263886" cy="978088"/>
          </a:xfrm>
          <a:prstGeom prst="rect">
            <a:avLst/>
          </a:prstGeom>
        </p:spPr>
        <p:txBody>
          <a:bodyPr lIns="0" tIns="0" rIns="0" bIns="0" rtlCol="0" anchor="t">
            <a:spAutoFit/>
          </a:bodyPr>
          <a:lstStyle/>
          <a:p>
            <a:pPr algn="ctr">
              <a:lnSpc>
                <a:spcPts val="7940"/>
              </a:lnSpc>
            </a:pPr>
            <a:r>
              <a:rPr lang="en-US" sz="5672" b="1" dirty="0">
                <a:solidFill>
                  <a:srgbClr val="FFFFFF"/>
                </a:solidFill>
                <a:latin typeface="League Spartan"/>
                <a:ea typeface="League Spartan"/>
                <a:cs typeface="League Spartan"/>
                <a:sym typeface="League Spartan"/>
              </a:rPr>
              <a:t>2010s</a:t>
            </a:r>
          </a:p>
        </p:txBody>
      </p:sp>
      <p:sp>
        <p:nvSpPr>
          <p:cNvPr id="12" name="TextBox 12"/>
          <p:cNvSpPr txBox="1"/>
          <p:nvPr/>
        </p:nvSpPr>
        <p:spPr>
          <a:xfrm>
            <a:off x="1777178" y="7356575"/>
            <a:ext cx="4247608" cy="1178271"/>
          </a:xfrm>
          <a:prstGeom prst="rect">
            <a:avLst/>
          </a:prstGeom>
        </p:spPr>
        <p:txBody>
          <a:bodyPr lIns="0" tIns="0" rIns="0" bIns="0" rtlCol="0" anchor="t">
            <a:spAutoFit/>
          </a:bodyPr>
          <a:lstStyle/>
          <a:p>
            <a:pPr algn="ctr">
              <a:lnSpc>
                <a:spcPts val="3107"/>
              </a:lnSpc>
              <a:spcBef>
                <a:spcPct val="0"/>
              </a:spcBef>
            </a:pPr>
            <a:r>
              <a:rPr lang="en-US" sz="2220" dirty="0">
                <a:latin typeface="Poppins" panose="00000500000000000000" pitchFamily="2" charset="0"/>
                <a:cs typeface="Poppins" panose="00000500000000000000" pitchFamily="2" charset="0"/>
              </a:rPr>
              <a:t>Founded as Nepal’s first non-governmental business organization</a:t>
            </a:r>
            <a:endParaRPr lang="en-US" sz="2220" dirty="0">
              <a:solidFill>
                <a:srgbClr val="303642"/>
              </a:solidFill>
              <a:latin typeface="Poppins" panose="00000500000000000000" pitchFamily="2" charset="0"/>
              <a:ea typeface="Poppins"/>
              <a:cs typeface="Poppins" panose="00000500000000000000" pitchFamily="2" charset="0"/>
              <a:sym typeface="Poppins"/>
            </a:endParaRPr>
          </a:p>
        </p:txBody>
      </p:sp>
      <p:sp>
        <p:nvSpPr>
          <p:cNvPr id="13" name="TextBox 13"/>
          <p:cNvSpPr txBox="1"/>
          <p:nvPr/>
        </p:nvSpPr>
        <p:spPr>
          <a:xfrm>
            <a:off x="7018128" y="7356575"/>
            <a:ext cx="4247608" cy="1576970"/>
          </a:xfrm>
          <a:prstGeom prst="rect">
            <a:avLst/>
          </a:prstGeom>
        </p:spPr>
        <p:txBody>
          <a:bodyPr lIns="0" tIns="0" rIns="0" bIns="0" rtlCol="0" anchor="t">
            <a:spAutoFit/>
          </a:bodyPr>
          <a:lstStyle/>
          <a:p>
            <a:pPr algn="ctr">
              <a:lnSpc>
                <a:spcPts val="3107"/>
              </a:lnSpc>
              <a:spcBef>
                <a:spcPct val="0"/>
              </a:spcBef>
            </a:pPr>
            <a:r>
              <a:rPr lang="en-US" sz="2220" dirty="0">
                <a:latin typeface="Poppins" panose="00000500000000000000" pitchFamily="2" charset="0"/>
                <a:cs typeface="Poppins" panose="00000500000000000000" pitchFamily="2" charset="0"/>
              </a:rPr>
              <a:t>Advocated for market-friendly policies, tax reforms, and reduction of trade barriers</a:t>
            </a:r>
            <a:endParaRPr lang="en-US" sz="2220" dirty="0">
              <a:solidFill>
                <a:srgbClr val="303642"/>
              </a:solidFill>
              <a:latin typeface="Poppins" panose="00000500000000000000" pitchFamily="2" charset="0"/>
              <a:ea typeface="Poppins"/>
              <a:cs typeface="Poppins" panose="00000500000000000000" pitchFamily="2" charset="0"/>
              <a:sym typeface="Poppins"/>
            </a:endParaRPr>
          </a:p>
        </p:txBody>
      </p:sp>
      <p:sp>
        <p:nvSpPr>
          <p:cNvPr id="14" name="TextBox 14"/>
          <p:cNvSpPr txBox="1"/>
          <p:nvPr/>
        </p:nvSpPr>
        <p:spPr>
          <a:xfrm>
            <a:off x="12263214" y="7356575"/>
            <a:ext cx="4247608" cy="1172950"/>
          </a:xfrm>
          <a:prstGeom prst="rect">
            <a:avLst/>
          </a:prstGeom>
        </p:spPr>
        <p:txBody>
          <a:bodyPr lIns="0" tIns="0" rIns="0" bIns="0" rtlCol="0" anchor="t">
            <a:spAutoFit/>
          </a:bodyPr>
          <a:lstStyle/>
          <a:p>
            <a:pPr algn="ctr">
              <a:lnSpc>
                <a:spcPts val="3107"/>
              </a:lnSpc>
              <a:spcBef>
                <a:spcPct val="0"/>
              </a:spcBef>
            </a:pPr>
            <a:r>
              <a:rPr lang="en-US" sz="2220" dirty="0">
                <a:latin typeface="Poppins" panose="00000500000000000000" pitchFamily="2" charset="0"/>
                <a:cs typeface="Poppins" panose="00000500000000000000" pitchFamily="2" charset="0"/>
              </a:rPr>
              <a:t>Focus shifted toward digital trade facilitation and entrepreneurship support</a:t>
            </a:r>
            <a:endParaRPr lang="en-US" sz="2220" dirty="0">
              <a:solidFill>
                <a:srgbClr val="303642"/>
              </a:solidFill>
              <a:latin typeface="Poppins" panose="00000500000000000000" pitchFamily="2" charset="0"/>
              <a:ea typeface="Poppins"/>
              <a:cs typeface="Poppins" panose="00000500000000000000" pitchFamily="2" charset="0"/>
              <a:sym typeface="Poppins"/>
            </a:endParaRPr>
          </a:p>
        </p:txBody>
      </p:sp>
      <p:sp>
        <p:nvSpPr>
          <p:cNvPr id="7" name="TextBox 6">
            <a:extLst>
              <a:ext uri="{FF2B5EF4-FFF2-40B4-BE49-F238E27FC236}">
                <a16:creationId xmlns:a16="http://schemas.microsoft.com/office/drawing/2014/main" id="{629EF6D9-48F8-4EAC-B31F-01B952CC211C}"/>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- 3</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18" name="Group 18"/>
          <p:cNvGrpSpPr/>
          <p:nvPr/>
        </p:nvGrpSpPr>
        <p:grpSpPr>
          <a:xfrm>
            <a:off x="-970541" y="2006345"/>
            <a:ext cx="1601933" cy="6466659"/>
            <a:chOff x="0" y="0"/>
            <a:chExt cx="421908" cy="1703153"/>
          </a:xfrm>
        </p:grpSpPr>
        <p:sp>
          <p:nvSpPr>
            <p:cNvPr id="19" name="Freeform 19"/>
            <p:cNvSpPr/>
            <p:nvPr/>
          </p:nvSpPr>
          <p:spPr>
            <a:xfrm>
              <a:off x="0" y="0"/>
              <a:ext cx="421908" cy="1703153"/>
            </a:xfrm>
            <a:custGeom>
              <a:avLst/>
              <a:gdLst/>
              <a:ahLst/>
              <a:cxnLst/>
              <a:rect l="l" t="t" r="r" b="b"/>
              <a:pathLst>
                <a:path w="421908" h="1703153">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303642"/>
            </a:solidFill>
          </p:spPr>
        </p:sp>
        <p:sp>
          <p:nvSpPr>
            <p:cNvPr id="20" name="TextBox 20"/>
            <p:cNvSpPr txBox="1"/>
            <p:nvPr/>
          </p:nvSpPr>
          <p:spPr>
            <a:xfrm>
              <a:off x="0" y="-47625"/>
              <a:ext cx="421908" cy="1750778"/>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601933" y="571500"/>
            <a:ext cx="5508835" cy="770217"/>
          </a:xfrm>
          <a:prstGeom prst="rect">
            <a:avLst/>
          </a:prstGeom>
        </p:spPr>
        <p:txBody>
          <a:bodyPr lIns="0" tIns="0" rIns="0" bIns="0" rtlCol="0" anchor="t">
            <a:spAutoFit/>
          </a:bodyPr>
          <a:lstStyle/>
          <a:p>
            <a:pPr>
              <a:lnSpc>
                <a:spcPts val="6372"/>
              </a:lnSpc>
            </a:pPr>
            <a:r>
              <a:rPr lang="en-US" sz="4551" dirty="0">
                <a:latin typeface="Roboto"/>
                <a:ea typeface="Roboto"/>
                <a:cs typeface="Roboto"/>
                <a:sym typeface="Roboto"/>
              </a:rPr>
              <a:t>Organizational</a:t>
            </a:r>
          </a:p>
        </p:txBody>
      </p:sp>
      <p:sp>
        <p:nvSpPr>
          <p:cNvPr id="22" name="TextBox 22"/>
          <p:cNvSpPr txBox="1"/>
          <p:nvPr/>
        </p:nvSpPr>
        <p:spPr>
          <a:xfrm>
            <a:off x="1601933" y="1341717"/>
            <a:ext cx="4243380" cy="815929"/>
          </a:xfrm>
          <a:prstGeom prst="rect">
            <a:avLst/>
          </a:prstGeom>
        </p:spPr>
        <p:txBody>
          <a:bodyPr lIns="0" tIns="0" rIns="0" bIns="0" rtlCol="0" anchor="t">
            <a:spAutoFit/>
          </a:bodyPr>
          <a:lstStyle/>
          <a:p>
            <a:pPr>
              <a:lnSpc>
                <a:spcPts val="6591"/>
              </a:lnSpc>
            </a:pPr>
            <a:r>
              <a:rPr lang="en-US" sz="4708" b="1" dirty="0">
                <a:latin typeface="League Spartan"/>
                <a:ea typeface="League Spartan"/>
                <a:cs typeface="League Spartan"/>
                <a:sym typeface="League Spartan"/>
              </a:rPr>
              <a:t>STRUCTURE</a:t>
            </a:r>
          </a:p>
        </p:txBody>
      </p:sp>
      <p:pic>
        <p:nvPicPr>
          <p:cNvPr id="4" name="Picture 3">
            <a:extLst>
              <a:ext uri="{FF2B5EF4-FFF2-40B4-BE49-F238E27FC236}">
                <a16:creationId xmlns:a16="http://schemas.microsoft.com/office/drawing/2014/main" id="{60423ADB-F692-AAB6-BD82-13045545B41D}"/>
              </a:ext>
            </a:extLst>
          </p:cNvPr>
          <p:cNvPicPr>
            <a:picLocks noChangeAspect="1"/>
          </p:cNvPicPr>
          <p:nvPr/>
        </p:nvPicPr>
        <p:blipFill rotWithShape="1">
          <a:blip r:embed="rId4">
            <a:extLst>
              <a:ext uri="{28A0092B-C50C-407E-A947-70E740481C1C}">
                <a14:useLocalDpi xmlns:a14="http://schemas.microsoft.com/office/drawing/2010/main" val="0"/>
              </a:ext>
            </a:extLst>
          </a:blip>
          <a:srcRect t="17408" b="8759"/>
          <a:stretch/>
        </p:blipFill>
        <p:spPr>
          <a:xfrm>
            <a:off x="2362200" y="1929546"/>
            <a:ext cx="13563600" cy="7510898"/>
          </a:xfrm>
          <a:prstGeom prst="rect">
            <a:avLst/>
          </a:prstGeom>
        </p:spPr>
      </p:pic>
      <p:sp>
        <p:nvSpPr>
          <p:cNvPr id="5" name="TextBox 4">
            <a:extLst>
              <a:ext uri="{FF2B5EF4-FFF2-40B4-BE49-F238E27FC236}">
                <a16:creationId xmlns:a16="http://schemas.microsoft.com/office/drawing/2014/main" id="{BBC7F577-682F-75F6-4A52-6357156FEC76}"/>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- 4</a:t>
            </a:r>
          </a:p>
        </p:txBody>
      </p:sp>
    </p:spTree>
    <p:extLst>
      <p:ext uri="{BB962C8B-B14F-4D97-AF65-F5344CB8AC3E}">
        <p14:creationId xmlns:p14="http://schemas.microsoft.com/office/powerpoint/2010/main" val="40418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18" name="Group 18"/>
          <p:cNvGrpSpPr/>
          <p:nvPr/>
        </p:nvGrpSpPr>
        <p:grpSpPr>
          <a:xfrm>
            <a:off x="17487032" y="1910170"/>
            <a:ext cx="1601933" cy="6466659"/>
            <a:chOff x="0" y="0"/>
            <a:chExt cx="421908" cy="1703153"/>
          </a:xfrm>
        </p:grpSpPr>
        <p:sp>
          <p:nvSpPr>
            <p:cNvPr id="19" name="Freeform 19"/>
            <p:cNvSpPr/>
            <p:nvPr/>
          </p:nvSpPr>
          <p:spPr>
            <a:xfrm>
              <a:off x="0" y="0"/>
              <a:ext cx="421908" cy="1703153"/>
            </a:xfrm>
            <a:custGeom>
              <a:avLst/>
              <a:gdLst/>
              <a:ahLst/>
              <a:cxnLst/>
              <a:rect l="l" t="t" r="r" b="b"/>
              <a:pathLst>
                <a:path w="421908" h="1703153">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303642"/>
            </a:solidFill>
          </p:spPr>
        </p:sp>
        <p:sp>
          <p:nvSpPr>
            <p:cNvPr id="20" name="TextBox 20"/>
            <p:cNvSpPr txBox="1"/>
            <p:nvPr/>
          </p:nvSpPr>
          <p:spPr>
            <a:xfrm>
              <a:off x="0" y="-47625"/>
              <a:ext cx="421908" cy="1750778"/>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601933" y="571500"/>
            <a:ext cx="5508835" cy="770217"/>
          </a:xfrm>
          <a:prstGeom prst="rect">
            <a:avLst/>
          </a:prstGeom>
        </p:spPr>
        <p:txBody>
          <a:bodyPr lIns="0" tIns="0" rIns="0" bIns="0" rtlCol="0" anchor="t">
            <a:spAutoFit/>
          </a:bodyPr>
          <a:lstStyle/>
          <a:p>
            <a:pPr>
              <a:lnSpc>
                <a:spcPts val="6372"/>
              </a:lnSpc>
            </a:pPr>
            <a:r>
              <a:rPr lang="en-US" sz="4551" dirty="0">
                <a:latin typeface="Roboto"/>
                <a:ea typeface="Roboto"/>
                <a:cs typeface="Roboto"/>
                <a:sym typeface="Roboto"/>
              </a:rPr>
              <a:t>Key Functions of</a:t>
            </a:r>
          </a:p>
        </p:txBody>
      </p:sp>
      <p:sp>
        <p:nvSpPr>
          <p:cNvPr id="22" name="TextBox 22"/>
          <p:cNvSpPr txBox="1"/>
          <p:nvPr/>
        </p:nvSpPr>
        <p:spPr>
          <a:xfrm>
            <a:off x="1601932" y="1341717"/>
            <a:ext cx="15885099" cy="815929"/>
          </a:xfrm>
          <a:prstGeom prst="rect">
            <a:avLst/>
          </a:prstGeom>
        </p:spPr>
        <p:txBody>
          <a:bodyPr wrap="square" lIns="0" tIns="0" rIns="0" bIns="0" rtlCol="0" anchor="t">
            <a:spAutoFit/>
          </a:bodyPr>
          <a:lstStyle/>
          <a:p>
            <a:pPr>
              <a:lnSpc>
                <a:spcPts val="6591"/>
              </a:lnSpc>
            </a:pPr>
            <a:r>
              <a:rPr lang="en-US" sz="4708" b="1" dirty="0">
                <a:latin typeface="League Spartan"/>
                <a:ea typeface="League Spartan"/>
                <a:cs typeface="League Spartan"/>
                <a:sym typeface="League Spartan"/>
              </a:rPr>
              <a:t>Nepal Chamber of Commerce</a:t>
            </a:r>
          </a:p>
        </p:txBody>
      </p:sp>
      <p:pic>
        <p:nvPicPr>
          <p:cNvPr id="5" name="Picture 4">
            <a:extLst>
              <a:ext uri="{FF2B5EF4-FFF2-40B4-BE49-F238E27FC236}">
                <a16:creationId xmlns:a16="http://schemas.microsoft.com/office/drawing/2014/main" id="{12C6EB84-5909-A0B6-0CA7-605DBF0416FD}"/>
              </a:ext>
            </a:extLst>
          </p:cNvPr>
          <p:cNvPicPr>
            <a:picLocks noChangeAspect="1"/>
          </p:cNvPicPr>
          <p:nvPr/>
        </p:nvPicPr>
        <p:blipFill rotWithShape="1">
          <a:blip r:embed="rId4">
            <a:extLst>
              <a:ext uri="{28A0092B-C50C-407E-A947-70E740481C1C}">
                <a14:useLocalDpi xmlns:a14="http://schemas.microsoft.com/office/drawing/2010/main" val="0"/>
              </a:ext>
            </a:extLst>
          </a:blip>
          <a:srcRect t="16560" b="7114"/>
          <a:stretch/>
        </p:blipFill>
        <p:spPr>
          <a:xfrm>
            <a:off x="2459082" y="1662105"/>
            <a:ext cx="13369835" cy="7283178"/>
          </a:xfrm>
          <a:prstGeom prst="rect">
            <a:avLst/>
          </a:prstGeom>
        </p:spPr>
      </p:pic>
      <p:sp>
        <p:nvSpPr>
          <p:cNvPr id="6" name="TextBox 5">
            <a:extLst>
              <a:ext uri="{FF2B5EF4-FFF2-40B4-BE49-F238E27FC236}">
                <a16:creationId xmlns:a16="http://schemas.microsoft.com/office/drawing/2014/main" id="{F2977906-CA4A-EF4E-6D2E-4799750499FF}"/>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5</a:t>
            </a:r>
          </a:p>
        </p:txBody>
      </p:sp>
    </p:spTree>
    <p:extLst>
      <p:ext uri="{BB962C8B-B14F-4D97-AF65-F5344CB8AC3E}">
        <p14:creationId xmlns:p14="http://schemas.microsoft.com/office/powerpoint/2010/main" val="21471529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22005-33BD-DB19-009B-E7E544B1FEF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11D7D29-0482-AA1E-ADCA-15C691B619F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a:extLst>
              <a:ext uri="{FF2B5EF4-FFF2-40B4-BE49-F238E27FC236}">
                <a16:creationId xmlns:a16="http://schemas.microsoft.com/office/drawing/2014/main" id="{6BF4CDD2-7EC4-3B84-33F8-5E76C168860C}"/>
              </a:ext>
            </a:extLst>
          </p:cNvPr>
          <p:cNvGrpSpPr/>
          <p:nvPr/>
        </p:nvGrpSpPr>
        <p:grpSpPr>
          <a:xfrm>
            <a:off x="9144000" y="-180826"/>
            <a:ext cx="9677401" cy="10467826"/>
            <a:chOff x="-104360" y="-47625"/>
            <a:chExt cx="1893386" cy="2756958"/>
          </a:xfrm>
        </p:grpSpPr>
        <p:sp>
          <p:nvSpPr>
            <p:cNvPr id="4" name="Freeform 4">
              <a:extLst>
                <a:ext uri="{FF2B5EF4-FFF2-40B4-BE49-F238E27FC236}">
                  <a16:creationId xmlns:a16="http://schemas.microsoft.com/office/drawing/2014/main" id="{FB3E4833-D857-926E-C6A6-8F431B6A6C11}"/>
                </a:ext>
              </a:extLst>
            </p:cNvPr>
            <p:cNvSpPr/>
            <p:nvPr/>
          </p:nvSpPr>
          <p:spPr>
            <a:xfrm>
              <a:off x="-104360" y="0"/>
              <a:ext cx="1789026" cy="2709333"/>
            </a:xfrm>
            <a:custGeom>
              <a:avLst/>
              <a:gdLst/>
              <a:ahLst/>
              <a:cxnLst/>
              <a:rect l="l" t="t" r="r" b="b"/>
              <a:pathLst>
                <a:path w="1789026" h="2709333">
                  <a:moveTo>
                    <a:pt x="0" y="0"/>
                  </a:moveTo>
                  <a:lnTo>
                    <a:pt x="1789026" y="0"/>
                  </a:lnTo>
                  <a:lnTo>
                    <a:pt x="1789026" y="2709333"/>
                  </a:lnTo>
                  <a:lnTo>
                    <a:pt x="0" y="2709333"/>
                  </a:lnTo>
                  <a:close/>
                </a:path>
              </a:pathLst>
            </a:custGeom>
            <a:solidFill>
              <a:srgbClr val="303642"/>
            </a:solidFill>
          </p:spPr>
        </p:sp>
        <p:sp>
          <p:nvSpPr>
            <p:cNvPr id="5" name="TextBox 5">
              <a:extLst>
                <a:ext uri="{FF2B5EF4-FFF2-40B4-BE49-F238E27FC236}">
                  <a16:creationId xmlns:a16="http://schemas.microsoft.com/office/drawing/2014/main" id="{CFFE29FA-6915-04FC-739F-F76691943E8A}"/>
                </a:ext>
              </a:extLst>
            </p:cNvPr>
            <p:cNvSpPr txBox="1"/>
            <p:nvPr/>
          </p:nvSpPr>
          <p:spPr>
            <a:xfrm>
              <a:off x="0" y="-47625"/>
              <a:ext cx="1789026" cy="2756958"/>
            </a:xfrm>
            <a:prstGeom prst="rect">
              <a:avLst/>
            </a:prstGeom>
          </p:spPr>
          <p:txBody>
            <a:bodyPr lIns="50800" tIns="50800" rIns="50800" bIns="50800" rtlCol="0" anchor="ctr"/>
            <a:lstStyle/>
            <a:p>
              <a:pPr algn="ctr">
                <a:lnSpc>
                  <a:spcPts val="2659"/>
                </a:lnSpc>
              </a:pPr>
              <a:endParaRPr/>
            </a:p>
          </p:txBody>
        </p:sp>
      </p:grpSp>
      <p:grpSp>
        <p:nvGrpSpPr>
          <p:cNvPr id="6" name="Group 6">
            <a:extLst>
              <a:ext uri="{FF2B5EF4-FFF2-40B4-BE49-F238E27FC236}">
                <a16:creationId xmlns:a16="http://schemas.microsoft.com/office/drawing/2014/main" id="{5034E866-3DAD-3AF5-1299-B8D7852E7F91}"/>
              </a:ext>
            </a:extLst>
          </p:cNvPr>
          <p:cNvGrpSpPr/>
          <p:nvPr/>
        </p:nvGrpSpPr>
        <p:grpSpPr>
          <a:xfrm>
            <a:off x="10134600" y="8675553"/>
            <a:ext cx="1345888" cy="2582851"/>
            <a:chOff x="0" y="0"/>
            <a:chExt cx="236291" cy="575090"/>
          </a:xfrm>
        </p:grpSpPr>
        <p:sp>
          <p:nvSpPr>
            <p:cNvPr id="7" name="Freeform 7">
              <a:extLst>
                <a:ext uri="{FF2B5EF4-FFF2-40B4-BE49-F238E27FC236}">
                  <a16:creationId xmlns:a16="http://schemas.microsoft.com/office/drawing/2014/main" id="{7C31D76C-C698-769B-102C-EF220C1B4350}"/>
                </a:ext>
              </a:extLst>
            </p:cNvPr>
            <p:cNvSpPr/>
            <p:nvPr/>
          </p:nvSpPr>
          <p:spPr>
            <a:xfrm>
              <a:off x="0" y="0"/>
              <a:ext cx="236291" cy="575090"/>
            </a:xfrm>
            <a:custGeom>
              <a:avLst/>
              <a:gdLst/>
              <a:ahLst/>
              <a:cxnLst/>
              <a:rect l="l" t="t" r="r" b="b"/>
              <a:pathLst>
                <a:path w="236291" h="575090">
                  <a:moveTo>
                    <a:pt x="118145" y="0"/>
                  </a:moveTo>
                  <a:lnTo>
                    <a:pt x="118145" y="0"/>
                  </a:lnTo>
                  <a:cubicBezTo>
                    <a:pt x="183395" y="0"/>
                    <a:pt x="236291" y="52895"/>
                    <a:pt x="236291" y="118145"/>
                  </a:cubicBezTo>
                  <a:lnTo>
                    <a:pt x="236291" y="456945"/>
                  </a:lnTo>
                  <a:cubicBezTo>
                    <a:pt x="236291" y="488279"/>
                    <a:pt x="223843" y="518330"/>
                    <a:pt x="201687" y="540486"/>
                  </a:cubicBezTo>
                  <a:cubicBezTo>
                    <a:pt x="179530" y="562643"/>
                    <a:pt x="149480" y="575090"/>
                    <a:pt x="118145" y="575090"/>
                  </a:cubicBezTo>
                  <a:lnTo>
                    <a:pt x="118145" y="575090"/>
                  </a:lnTo>
                  <a:cubicBezTo>
                    <a:pt x="86811" y="575090"/>
                    <a:pt x="56761" y="562643"/>
                    <a:pt x="34604" y="540486"/>
                  </a:cubicBezTo>
                  <a:cubicBezTo>
                    <a:pt x="12447" y="518330"/>
                    <a:pt x="0" y="488279"/>
                    <a:pt x="0" y="456945"/>
                  </a:cubicBezTo>
                  <a:lnTo>
                    <a:pt x="0" y="118145"/>
                  </a:lnTo>
                  <a:cubicBezTo>
                    <a:pt x="0" y="86811"/>
                    <a:pt x="12447" y="56761"/>
                    <a:pt x="34604" y="34604"/>
                  </a:cubicBezTo>
                  <a:cubicBezTo>
                    <a:pt x="56761" y="12447"/>
                    <a:pt x="86811" y="0"/>
                    <a:pt x="118145" y="0"/>
                  </a:cubicBezTo>
                  <a:close/>
                </a:path>
              </a:pathLst>
            </a:custGeom>
            <a:solidFill>
              <a:srgbClr val="FFFFFF"/>
            </a:solidFill>
          </p:spPr>
        </p:sp>
        <p:sp>
          <p:nvSpPr>
            <p:cNvPr id="8" name="TextBox 8">
              <a:extLst>
                <a:ext uri="{FF2B5EF4-FFF2-40B4-BE49-F238E27FC236}">
                  <a16:creationId xmlns:a16="http://schemas.microsoft.com/office/drawing/2014/main" id="{07B649CD-5CA4-7FD7-673E-D9CE86AAE0B7}"/>
                </a:ext>
              </a:extLst>
            </p:cNvPr>
            <p:cNvSpPr txBox="1"/>
            <p:nvPr/>
          </p:nvSpPr>
          <p:spPr>
            <a:xfrm>
              <a:off x="0" y="-47625"/>
              <a:ext cx="236291" cy="622715"/>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2C064F7-A1AE-F723-3E20-17FB19CF5D7E}"/>
              </a:ext>
            </a:extLst>
          </p:cNvPr>
          <p:cNvSpPr/>
          <p:nvPr/>
        </p:nvSpPr>
        <p:spPr>
          <a:xfrm>
            <a:off x="1876413" y="1789034"/>
            <a:ext cx="4857773" cy="6528106"/>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303642"/>
          </a:solidFill>
        </p:spPr>
      </p:sp>
      <p:sp>
        <p:nvSpPr>
          <p:cNvPr id="12" name="TextBox 12">
            <a:extLst>
              <a:ext uri="{FF2B5EF4-FFF2-40B4-BE49-F238E27FC236}">
                <a16:creationId xmlns:a16="http://schemas.microsoft.com/office/drawing/2014/main" id="{68BD2176-D806-1BB4-13D2-615C3729262A}"/>
              </a:ext>
            </a:extLst>
          </p:cNvPr>
          <p:cNvSpPr txBox="1"/>
          <p:nvPr/>
        </p:nvSpPr>
        <p:spPr>
          <a:xfrm>
            <a:off x="9415368" y="1735882"/>
            <a:ext cx="10396632" cy="807913"/>
          </a:xfrm>
          <a:prstGeom prst="rect">
            <a:avLst/>
          </a:prstGeom>
        </p:spPr>
        <p:txBody>
          <a:bodyPr wrap="square" lIns="0" tIns="0" rIns="0" bIns="0" rtlCol="0" anchor="t">
            <a:spAutoFit/>
          </a:bodyPr>
          <a:lstStyle/>
          <a:p>
            <a:pPr algn="l">
              <a:lnSpc>
                <a:spcPts val="6591"/>
              </a:lnSpc>
            </a:pPr>
            <a:r>
              <a:rPr lang="en-US" sz="4400" dirty="0">
                <a:solidFill>
                  <a:srgbClr val="FFFFFF"/>
                </a:solidFill>
                <a:latin typeface="League Spartan"/>
                <a:ea typeface="League Spartan"/>
                <a:cs typeface="League Spartan"/>
                <a:sym typeface="League Spartan"/>
              </a:rPr>
              <a:t>Nepal Chamber of Commerce</a:t>
            </a:r>
          </a:p>
        </p:txBody>
      </p:sp>
      <p:sp>
        <p:nvSpPr>
          <p:cNvPr id="13" name="TextBox 13">
            <a:extLst>
              <a:ext uri="{FF2B5EF4-FFF2-40B4-BE49-F238E27FC236}">
                <a16:creationId xmlns:a16="http://schemas.microsoft.com/office/drawing/2014/main" id="{4E23C437-0710-75A3-EAC1-ACA72AE0F5B4}"/>
              </a:ext>
            </a:extLst>
          </p:cNvPr>
          <p:cNvSpPr txBox="1"/>
          <p:nvPr/>
        </p:nvSpPr>
        <p:spPr>
          <a:xfrm>
            <a:off x="9407316" y="971404"/>
            <a:ext cx="4842085" cy="770217"/>
          </a:xfrm>
          <a:prstGeom prst="rect">
            <a:avLst/>
          </a:prstGeom>
        </p:spPr>
        <p:txBody>
          <a:bodyPr lIns="0" tIns="0" rIns="0" bIns="0" rtlCol="0" anchor="t">
            <a:spAutoFit/>
          </a:bodyPr>
          <a:lstStyle/>
          <a:p>
            <a:pPr algn="l">
              <a:lnSpc>
                <a:spcPts val="6372"/>
              </a:lnSpc>
            </a:pPr>
            <a:r>
              <a:rPr lang="en-US" sz="5000" dirty="0">
                <a:solidFill>
                  <a:srgbClr val="FFFFFF"/>
                </a:solidFill>
                <a:latin typeface="Roboto"/>
                <a:ea typeface="Roboto"/>
                <a:cs typeface="Roboto"/>
                <a:sym typeface="Roboto"/>
              </a:rPr>
              <a:t>Objectives of</a:t>
            </a:r>
          </a:p>
        </p:txBody>
      </p:sp>
      <p:sp>
        <p:nvSpPr>
          <p:cNvPr id="14" name="TextBox 14">
            <a:extLst>
              <a:ext uri="{FF2B5EF4-FFF2-40B4-BE49-F238E27FC236}">
                <a16:creationId xmlns:a16="http://schemas.microsoft.com/office/drawing/2014/main" id="{24D30B98-5640-49F7-F5F1-AF32364C52BD}"/>
              </a:ext>
            </a:extLst>
          </p:cNvPr>
          <p:cNvSpPr txBox="1"/>
          <p:nvPr/>
        </p:nvSpPr>
        <p:spPr>
          <a:xfrm>
            <a:off x="9789747" y="3371272"/>
            <a:ext cx="8001000" cy="668901"/>
          </a:xfrm>
          <a:prstGeom prst="rect">
            <a:avLst/>
          </a:prstGeom>
        </p:spPr>
        <p:txBody>
          <a:bodyPr wrap="square" lIns="0" tIns="0" rIns="0" bIns="0" rtlCol="0" anchor="t">
            <a:spAutoFit/>
          </a:bodyPr>
          <a:lstStyle/>
          <a:p>
            <a:pPr marL="342900" indent="-342900">
              <a:lnSpc>
                <a:spcPct val="150000"/>
              </a:lnSpc>
              <a:spcBef>
                <a:spcPct val="0"/>
              </a:spcBef>
              <a:buFontTx/>
              <a:buChar char="-"/>
            </a:pPr>
            <a:r>
              <a:rPr lang="en-US" sz="3200" dirty="0">
                <a:solidFill>
                  <a:srgbClr val="FFFFFF"/>
                </a:solidFill>
                <a:latin typeface="Poppins"/>
                <a:ea typeface="Poppins"/>
                <a:cs typeface="Poppins"/>
                <a:sym typeface="Poppins"/>
              </a:rPr>
              <a:t>Promote Trade &amp; Commerce</a:t>
            </a:r>
          </a:p>
        </p:txBody>
      </p:sp>
      <p:sp>
        <p:nvSpPr>
          <p:cNvPr id="10" name="TextBox 14">
            <a:extLst>
              <a:ext uri="{FF2B5EF4-FFF2-40B4-BE49-F238E27FC236}">
                <a16:creationId xmlns:a16="http://schemas.microsoft.com/office/drawing/2014/main" id="{CE00E112-84EC-7C31-C87E-CC33F3A2D09C}"/>
              </a:ext>
            </a:extLst>
          </p:cNvPr>
          <p:cNvSpPr txBox="1"/>
          <p:nvPr/>
        </p:nvSpPr>
        <p:spPr>
          <a:xfrm>
            <a:off x="9782820" y="4798913"/>
            <a:ext cx="8001000" cy="668901"/>
          </a:xfrm>
          <a:prstGeom prst="rect">
            <a:avLst/>
          </a:prstGeom>
        </p:spPr>
        <p:txBody>
          <a:bodyPr wrap="square" lIns="0" tIns="0" rIns="0" bIns="0" rtlCol="0" anchor="t">
            <a:spAutoFit/>
          </a:bodyPr>
          <a:lstStyle/>
          <a:p>
            <a:pPr marL="342900" indent="-342900">
              <a:lnSpc>
                <a:spcPct val="150000"/>
              </a:lnSpc>
              <a:spcBef>
                <a:spcPct val="0"/>
              </a:spcBef>
              <a:buFontTx/>
              <a:buChar char="-"/>
            </a:pPr>
            <a:r>
              <a:rPr lang="en-US" sz="3200" dirty="0">
                <a:solidFill>
                  <a:srgbClr val="FFFFFF"/>
                </a:solidFill>
                <a:latin typeface="Poppins"/>
                <a:ea typeface="Poppins"/>
                <a:cs typeface="Poppins"/>
                <a:sym typeface="Poppins"/>
              </a:rPr>
              <a:t>Support Entrepreneurs</a:t>
            </a:r>
          </a:p>
        </p:txBody>
      </p:sp>
      <p:sp>
        <p:nvSpPr>
          <p:cNvPr id="15" name="TextBox 14">
            <a:extLst>
              <a:ext uri="{FF2B5EF4-FFF2-40B4-BE49-F238E27FC236}">
                <a16:creationId xmlns:a16="http://schemas.microsoft.com/office/drawing/2014/main" id="{34674D23-7DB6-BD02-AB8B-ACF83776B3B0}"/>
              </a:ext>
            </a:extLst>
          </p:cNvPr>
          <p:cNvSpPr txBox="1"/>
          <p:nvPr/>
        </p:nvSpPr>
        <p:spPr>
          <a:xfrm>
            <a:off x="9789747" y="6036559"/>
            <a:ext cx="8001000" cy="668901"/>
          </a:xfrm>
          <a:prstGeom prst="rect">
            <a:avLst/>
          </a:prstGeom>
        </p:spPr>
        <p:txBody>
          <a:bodyPr wrap="square" lIns="0" tIns="0" rIns="0" bIns="0" rtlCol="0" anchor="t">
            <a:spAutoFit/>
          </a:bodyPr>
          <a:lstStyle/>
          <a:p>
            <a:pPr marL="342900" indent="-342900">
              <a:lnSpc>
                <a:spcPct val="150000"/>
              </a:lnSpc>
              <a:spcBef>
                <a:spcPct val="0"/>
              </a:spcBef>
              <a:buFontTx/>
              <a:buChar char="-"/>
            </a:pPr>
            <a:r>
              <a:rPr lang="en-US" sz="3200" dirty="0">
                <a:solidFill>
                  <a:srgbClr val="FFFFFF"/>
                </a:solidFill>
                <a:latin typeface="Poppins"/>
                <a:ea typeface="Poppins"/>
                <a:cs typeface="Poppins"/>
                <a:sym typeface="Poppins"/>
              </a:rPr>
              <a:t>Advocate For Business Interests</a:t>
            </a:r>
          </a:p>
        </p:txBody>
      </p:sp>
      <p:sp>
        <p:nvSpPr>
          <p:cNvPr id="16" name="TextBox 15">
            <a:extLst>
              <a:ext uri="{FF2B5EF4-FFF2-40B4-BE49-F238E27FC236}">
                <a16:creationId xmlns:a16="http://schemas.microsoft.com/office/drawing/2014/main" id="{04BB2DE0-CF71-2FC8-65F3-1B4F0A02CF7F}"/>
              </a:ext>
            </a:extLst>
          </p:cNvPr>
          <p:cNvSpPr txBox="1"/>
          <p:nvPr/>
        </p:nvSpPr>
        <p:spPr>
          <a:xfrm>
            <a:off x="9811914" y="7363733"/>
            <a:ext cx="8001000" cy="668901"/>
          </a:xfrm>
          <a:prstGeom prst="rect">
            <a:avLst/>
          </a:prstGeom>
        </p:spPr>
        <p:txBody>
          <a:bodyPr wrap="square" lIns="0" tIns="0" rIns="0" bIns="0" rtlCol="0" anchor="t">
            <a:spAutoFit/>
          </a:bodyPr>
          <a:lstStyle/>
          <a:p>
            <a:pPr marL="342900" indent="-342900">
              <a:lnSpc>
                <a:spcPct val="150000"/>
              </a:lnSpc>
              <a:spcBef>
                <a:spcPct val="0"/>
              </a:spcBef>
              <a:buFontTx/>
              <a:buChar char="-"/>
            </a:pPr>
            <a:r>
              <a:rPr lang="en-US" sz="3200" dirty="0">
                <a:solidFill>
                  <a:srgbClr val="FFFFFF"/>
                </a:solidFill>
                <a:latin typeface="Poppins"/>
                <a:ea typeface="Poppins"/>
                <a:cs typeface="Poppins"/>
                <a:sym typeface="Poppins"/>
              </a:rPr>
              <a:t>Encourage Fair Practices</a:t>
            </a:r>
          </a:p>
        </p:txBody>
      </p:sp>
      <p:pic>
        <p:nvPicPr>
          <p:cNvPr id="9" name="Picture 8">
            <a:extLst>
              <a:ext uri="{FF2B5EF4-FFF2-40B4-BE49-F238E27FC236}">
                <a16:creationId xmlns:a16="http://schemas.microsoft.com/office/drawing/2014/main" id="{5A17E732-A4F3-D295-ACD5-5820134D9AC5}"/>
              </a:ext>
            </a:extLst>
          </p:cNvPr>
          <p:cNvPicPr>
            <a:picLocks noChangeAspect="1"/>
          </p:cNvPicPr>
          <p:nvPr/>
        </p:nvPicPr>
        <p:blipFill rotWithShape="1">
          <a:blip r:embed="rId3">
            <a:extLst>
              <a:ext uri="{28A0092B-C50C-407E-A947-70E740481C1C}">
                <a14:useLocalDpi xmlns:a14="http://schemas.microsoft.com/office/drawing/2010/main" val="0"/>
              </a:ext>
            </a:extLst>
          </a:blip>
          <a:srcRect l="12389" r="47768"/>
          <a:stretch/>
        </p:blipFill>
        <p:spPr>
          <a:xfrm>
            <a:off x="2340429" y="2309887"/>
            <a:ext cx="3886200" cy="5486400"/>
          </a:xfrm>
          <a:prstGeom prst="rect">
            <a:avLst/>
          </a:prstGeom>
        </p:spPr>
      </p:pic>
      <p:sp>
        <p:nvSpPr>
          <p:cNvPr id="17" name="TextBox 16">
            <a:extLst>
              <a:ext uri="{FF2B5EF4-FFF2-40B4-BE49-F238E27FC236}">
                <a16:creationId xmlns:a16="http://schemas.microsoft.com/office/drawing/2014/main" id="{A50AB4C8-867B-8CC4-4FA1-A8FE5CF89809}"/>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- 6</a:t>
            </a:r>
          </a:p>
        </p:txBody>
      </p:sp>
    </p:spTree>
    <p:extLst>
      <p:ext uri="{BB962C8B-B14F-4D97-AF65-F5344CB8AC3E}">
        <p14:creationId xmlns:p14="http://schemas.microsoft.com/office/powerpoint/2010/main" val="7652482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sp>
      <p:grpSp>
        <p:nvGrpSpPr>
          <p:cNvPr id="18" name="Group 18"/>
          <p:cNvGrpSpPr/>
          <p:nvPr/>
        </p:nvGrpSpPr>
        <p:grpSpPr>
          <a:xfrm>
            <a:off x="17487032" y="1910170"/>
            <a:ext cx="1601933" cy="6466659"/>
            <a:chOff x="0" y="0"/>
            <a:chExt cx="421908" cy="1703153"/>
          </a:xfrm>
        </p:grpSpPr>
        <p:sp>
          <p:nvSpPr>
            <p:cNvPr id="19" name="Freeform 19"/>
            <p:cNvSpPr/>
            <p:nvPr/>
          </p:nvSpPr>
          <p:spPr>
            <a:xfrm>
              <a:off x="0" y="0"/>
              <a:ext cx="421908" cy="1703153"/>
            </a:xfrm>
            <a:custGeom>
              <a:avLst/>
              <a:gdLst/>
              <a:ahLst/>
              <a:cxnLst/>
              <a:rect l="l" t="t" r="r" b="b"/>
              <a:pathLst>
                <a:path w="421908" h="1703153">
                  <a:moveTo>
                    <a:pt x="210954" y="0"/>
                  </a:moveTo>
                  <a:lnTo>
                    <a:pt x="210954" y="0"/>
                  </a:lnTo>
                  <a:cubicBezTo>
                    <a:pt x="266903" y="0"/>
                    <a:pt x="320560" y="22225"/>
                    <a:pt x="360121" y="61787"/>
                  </a:cubicBezTo>
                  <a:cubicBezTo>
                    <a:pt x="399683" y="101349"/>
                    <a:pt x="421908" y="155006"/>
                    <a:pt x="421908" y="210954"/>
                  </a:cubicBezTo>
                  <a:lnTo>
                    <a:pt x="421908" y="1492199"/>
                  </a:lnTo>
                  <a:cubicBezTo>
                    <a:pt x="421908" y="1548147"/>
                    <a:pt x="399683" y="1601804"/>
                    <a:pt x="360121" y="1641366"/>
                  </a:cubicBezTo>
                  <a:cubicBezTo>
                    <a:pt x="320560" y="1680928"/>
                    <a:pt x="266903" y="1703153"/>
                    <a:pt x="210954" y="1703153"/>
                  </a:cubicBezTo>
                  <a:lnTo>
                    <a:pt x="210954" y="1703153"/>
                  </a:lnTo>
                  <a:cubicBezTo>
                    <a:pt x="155006" y="1703153"/>
                    <a:pt x="101349" y="1680928"/>
                    <a:pt x="61787" y="1641366"/>
                  </a:cubicBezTo>
                  <a:cubicBezTo>
                    <a:pt x="22225" y="1601804"/>
                    <a:pt x="0" y="1548147"/>
                    <a:pt x="0" y="1492199"/>
                  </a:cubicBezTo>
                  <a:lnTo>
                    <a:pt x="0" y="210954"/>
                  </a:lnTo>
                  <a:cubicBezTo>
                    <a:pt x="0" y="155006"/>
                    <a:pt x="22225" y="101349"/>
                    <a:pt x="61787" y="61787"/>
                  </a:cubicBezTo>
                  <a:cubicBezTo>
                    <a:pt x="101349" y="22225"/>
                    <a:pt x="155006" y="0"/>
                    <a:pt x="210954" y="0"/>
                  </a:cubicBezTo>
                  <a:close/>
                </a:path>
              </a:pathLst>
            </a:custGeom>
            <a:solidFill>
              <a:srgbClr val="303642"/>
            </a:solidFill>
          </p:spPr>
        </p:sp>
        <p:sp>
          <p:nvSpPr>
            <p:cNvPr id="20" name="TextBox 20"/>
            <p:cNvSpPr txBox="1"/>
            <p:nvPr/>
          </p:nvSpPr>
          <p:spPr>
            <a:xfrm>
              <a:off x="0" y="-47625"/>
              <a:ext cx="421908" cy="1750778"/>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601933" y="571500"/>
            <a:ext cx="5508835" cy="770217"/>
          </a:xfrm>
          <a:prstGeom prst="rect">
            <a:avLst/>
          </a:prstGeom>
        </p:spPr>
        <p:txBody>
          <a:bodyPr lIns="0" tIns="0" rIns="0" bIns="0" rtlCol="0" anchor="t">
            <a:spAutoFit/>
          </a:bodyPr>
          <a:lstStyle/>
          <a:p>
            <a:pPr>
              <a:lnSpc>
                <a:spcPts val="6372"/>
              </a:lnSpc>
            </a:pPr>
            <a:r>
              <a:rPr lang="en-US" sz="4551" dirty="0">
                <a:latin typeface="Roboto"/>
                <a:ea typeface="Roboto"/>
                <a:cs typeface="Roboto"/>
                <a:sym typeface="Roboto"/>
              </a:rPr>
              <a:t>Importance in</a:t>
            </a:r>
          </a:p>
        </p:txBody>
      </p:sp>
      <p:sp>
        <p:nvSpPr>
          <p:cNvPr id="22" name="TextBox 22"/>
          <p:cNvSpPr txBox="1"/>
          <p:nvPr/>
        </p:nvSpPr>
        <p:spPr>
          <a:xfrm>
            <a:off x="1601932" y="1341717"/>
            <a:ext cx="15885099" cy="815929"/>
          </a:xfrm>
          <a:prstGeom prst="rect">
            <a:avLst/>
          </a:prstGeom>
        </p:spPr>
        <p:txBody>
          <a:bodyPr wrap="square" lIns="0" tIns="0" rIns="0" bIns="0" rtlCol="0" anchor="t">
            <a:spAutoFit/>
          </a:bodyPr>
          <a:lstStyle/>
          <a:p>
            <a:pPr>
              <a:lnSpc>
                <a:spcPts val="6591"/>
              </a:lnSpc>
            </a:pPr>
            <a:r>
              <a:rPr lang="en-US" sz="4708" b="1" dirty="0">
                <a:latin typeface="League Spartan"/>
                <a:ea typeface="League Spartan"/>
                <a:cs typeface="League Spartan"/>
                <a:sym typeface="League Spartan"/>
              </a:rPr>
              <a:t>Nepal’s Business Ecosystem</a:t>
            </a:r>
          </a:p>
        </p:txBody>
      </p:sp>
      <p:pic>
        <p:nvPicPr>
          <p:cNvPr id="3" name="Picture 2">
            <a:extLst>
              <a:ext uri="{FF2B5EF4-FFF2-40B4-BE49-F238E27FC236}">
                <a16:creationId xmlns:a16="http://schemas.microsoft.com/office/drawing/2014/main" id="{3E03D948-3AFA-0696-734F-8A393C4A07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9700" y="2324100"/>
            <a:ext cx="7848600" cy="7654808"/>
          </a:xfrm>
          <a:prstGeom prst="rect">
            <a:avLst/>
          </a:prstGeom>
        </p:spPr>
      </p:pic>
      <p:sp>
        <p:nvSpPr>
          <p:cNvPr id="4" name="TextBox 3">
            <a:extLst>
              <a:ext uri="{FF2B5EF4-FFF2-40B4-BE49-F238E27FC236}">
                <a16:creationId xmlns:a16="http://schemas.microsoft.com/office/drawing/2014/main" id="{7CAEB8BB-0428-2F6C-C664-AB6B6082B155}"/>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- 7</a:t>
            </a:r>
          </a:p>
        </p:txBody>
      </p:sp>
    </p:spTree>
    <p:extLst>
      <p:ext uri="{BB962C8B-B14F-4D97-AF65-F5344CB8AC3E}">
        <p14:creationId xmlns:p14="http://schemas.microsoft.com/office/powerpoint/2010/main" val="13605736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grpSp>
        <p:nvGrpSpPr>
          <p:cNvPr id="46" name="Group 45">
            <a:extLst>
              <a:ext uri="{FF2B5EF4-FFF2-40B4-BE49-F238E27FC236}">
                <a16:creationId xmlns:a16="http://schemas.microsoft.com/office/drawing/2014/main" id="{B426B5D7-FD9D-D625-07D6-144B9C9A7453}"/>
              </a:ext>
            </a:extLst>
          </p:cNvPr>
          <p:cNvGrpSpPr/>
          <p:nvPr/>
        </p:nvGrpSpPr>
        <p:grpSpPr>
          <a:xfrm>
            <a:off x="1383757" y="3466064"/>
            <a:ext cx="8135207" cy="4844903"/>
            <a:chOff x="10152793" y="4179206"/>
            <a:chExt cx="8135207" cy="4844903"/>
          </a:xfrm>
        </p:grpSpPr>
        <p:grpSp>
          <p:nvGrpSpPr>
            <p:cNvPr id="3" name="Group 3"/>
            <p:cNvGrpSpPr/>
            <p:nvPr/>
          </p:nvGrpSpPr>
          <p:grpSpPr>
            <a:xfrm>
              <a:off x="10323825" y="8582934"/>
              <a:ext cx="6391531" cy="441175"/>
              <a:chOff x="-232845" y="-47625"/>
              <a:chExt cx="1683365" cy="116195"/>
            </a:xfrm>
          </p:grpSpPr>
          <p:sp>
            <p:nvSpPr>
              <p:cNvPr id="4" name="Freeform 4"/>
              <p:cNvSpPr/>
              <p:nvPr/>
            </p:nvSpPr>
            <p:spPr>
              <a:xfrm>
                <a:off x="-232845" y="0"/>
                <a:ext cx="1683365" cy="48025"/>
              </a:xfrm>
              <a:custGeom>
                <a:avLst/>
                <a:gdLst/>
                <a:ahLst/>
                <a:cxnLst/>
                <a:rect l="l" t="t" r="r" b="b"/>
                <a:pathLst>
                  <a:path w="662281" h="68570">
                    <a:moveTo>
                      <a:pt x="0" y="0"/>
                    </a:moveTo>
                    <a:lnTo>
                      <a:pt x="662281" y="0"/>
                    </a:lnTo>
                    <a:lnTo>
                      <a:pt x="662281" y="68570"/>
                    </a:lnTo>
                    <a:lnTo>
                      <a:pt x="0" y="68570"/>
                    </a:lnTo>
                    <a:close/>
                  </a:path>
                </a:pathLst>
              </a:custGeom>
              <a:solidFill>
                <a:srgbClr val="303642"/>
              </a:solidFill>
            </p:spPr>
          </p:sp>
          <p:sp>
            <p:nvSpPr>
              <p:cNvPr id="5" name="TextBox 5"/>
              <p:cNvSpPr txBox="1"/>
              <p:nvPr/>
            </p:nvSpPr>
            <p:spPr>
              <a:xfrm>
                <a:off x="0" y="-47625"/>
                <a:ext cx="662281" cy="11619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0152793" y="5079863"/>
              <a:ext cx="8135207" cy="915956"/>
            </a:xfrm>
            <a:prstGeom prst="rect">
              <a:avLst/>
            </a:prstGeom>
          </p:spPr>
          <p:txBody>
            <a:bodyPr wrap="square" lIns="0" tIns="0" rIns="0" bIns="0" rtlCol="0" anchor="t">
              <a:spAutoFit/>
            </a:bodyPr>
            <a:lstStyle/>
            <a:p>
              <a:pPr algn="l">
                <a:lnSpc>
                  <a:spcPts val="7431"/>
                </a:lnSpc>
              </a:pPr>
              <a:r>
                <a:rPr lang="en-US" sz="5308" b="1" dirty="0">
                  <a:solidFill>
                    <a:srgbClr val="303642"/>
                  </a:solidFill>
                  <a:latin typeface="League Spartan"/>
                  <a:ea typeface="League Spartan"/>
                  <a:cs typeface="League Spartan"/>
                  <a:sym typeface="League Spartan"/>
                </a:rPr>
                <a:t>Economic Development</a:t>
              </a:r>
            </a:p>
          </p:txBody>
        </p:sp>
        <p:sp>
          <p:nvSpPr>
            <p:cNvPr id="10" name="TextBox 10"/>
            <p:cNvSpPr txBox="1"/>
            <p:nvPr/>
          </p:nvSpPr>
          <p:spPr>
            <a:xfrm>
              <a:off x="10152793" y="4179206"/>
              <a:ext cx="5634574" cy="857607"/>
            </a:xfrm>
            <a:prstGeom prst="rect">
              <a:avLst/>
            </a:prstGeom>
          </p:spPr>
          <p:txBody>
            <a:bodyPr lIns="0" tIns="0" rIns="0" bIns="0" rtlCol="0" anchor="t">
              <a:spAutoFit/>
            </a:bodyPr>
            <a:lstStyle/>
            <a:p>
              <a:pPr>
                <a:lnSpc>
                  <a:spcPts val="7212"/>
                </a:lnSpc>
              </a:pPr>
              <a:r>
                <a:rPr lang="en-US" sz="5151" dirty="0">
                  <a:solidFill>
                    <a:srgbClr val="000000"/>
                  </a:solidFill>
                  <a:latin typeface="Roboto"/>
                  <a:ea typeface="Roboto"/>
                  <a:cs typeface="Roboto"/>
                  <a:sym typeface="Roboto"/>
                </a:rPr>
                <a:t>Support for</a:t>
              </a:r>
            </a:p>
          </p:txBody>
        </p:sp>
      </p:grpSp>
      <p:grpSp>
        <p:nvGrpSpPr>
          <p:cNvPr id="45" name="Group 44">
            <a:extLst>
              <a:ext uri="{FF2B5EF4-FFF2-40B4-BE49-F238E27FC236}">
                <a16:creationId xmlns:a16="http://schemas.microsoft.com/office/drawing/2014/main" id="{C3E37439-35F4-D79B-84C1-F0B83B6DF3BA}"/>
              </a:ext>
            </a:extLst>
          </p:cNvPr>
          <p:cNvGrpSpPr/>
          <p:nvPr/>
        </p:nvGrpSpPr>
        <p:grpSpPr>
          <a:xfrm>
            <a:off x="10341680" y="761154"/>
            <a:ext cx="7123604" cy="9043046"/>
            <a:chOff x="383016" y="437505"/>
            <a:chExt cx="7123604" cy="9043046"/>
          </a:xfrm>
        </p:grpSpPr>
        <p:grpSp>
          <p:nvGrpSpPr>
            <p:cNvPr id="6" name="Group 6"/>
            <p:cNvGrpSpPr/>
            <p:nvPr/>
          </p:nvGrpSpPr>
          <p:grpSpPr>
            <a:xfrm>
              <a:off x="453096" y="437505"/>
              <a:ext cx="6294884" cy="9043046"/>
              <a:chOff x="0" y="-47625"/>
              <a:chExt cx="1657912" cy="2381708"/>
            </a:xfrm>
          </p:grpSpPr>
          <p:sp>
            <p:nvSpPr>
              <p:cNvPr id="7" name="Freeform 7"/>
              <p:cNvSpPr/>
              <p:nvPr/>
            </p:nvSpPr>
            <p:spPr>
              <a:xfrm>
                <a:off x="0" y="49546"/>
                <a:ext cx="1657912" cy="2284537"/>
              </a:xfrm>
              <a:custGeom>
                <a:avLst/>
                <a:gdLst/>
                <a:ahLst/>
                <a:cxnLst/>
                <a:rect l="l" t="t" r="r" b="b"/>
                <a:pathLst>
                  <a:path w="1657912" h="2284537">
                    <a:moveTo>
                      <a:pt x="62724" y="0"/>
                    </a:moveTo>
                    <a:lnTo>
                      <a:pt x="1595188" y="0"/>
                    </a:lnTo>
                    <a:cubicBezTo>
                      <a:pt x="1611824" y="0"/>
                      <a:pt x="1627778" y="6608"/>
                      <a:pt x="1639541" y="18371"/>
                    </a:cubicBezTo>
                    <a:cubicBezTo>
                      <a:pt x="1651304" y="30134"/>
                      <a:pt x="1657912" y="46088"/>
                      <a:pt x="1657912" y="62724"/>
                    </a:cubicBezTo>
                    <a:lnTo>
                      <a:pt x="1657912" y="2221813"/>
                    </a:lnTo>
                    <a:cubicBezTo>
                      <a:pt x="1657912" y="2256454"/>
                      <a:pt x="1629830" y="2284537"/>
                      <a:pt x="1595188" y="2284537"/>
                    </a:cubicBezTo>
                    <a:lnTo>
                      <a:pt x="62724" y="2284537"/>
                    </a:lnTo>
                    <a:cubicBezTo>
                      <a:pt x="46088" y="2284537"/>
                      <a:pt x="30134" y="2277928"/>
                      <a:pt x="18371" y="2266165"/>
                    </a:cubicBezTo>
                    <a:cubicBezTo>
                      <a:pt x="6608" y="2254403"/>
                      <a:pt x="0" y="2238448"/>
                      <a:pt x="0" y="2221813"/>
                    </a:cubicBezTo>
                    <a:lnTo>
                      <a:pt x="0" y="62724"/>
                    </a:lnTo>
                    <a:cubicBezTo>
                      <a:pt x="0" y="46088"/>
                      <a:pt x="6608" y="30134"/>
                      <a:pt x="18371" y="18371"/>
                    </a:cubicBezTo>
                    <a:cubicBezTo>
                      <a:pt x="30134" y="6608"/>
                      <a:pt x="46088" y="0"/>
                      <a:pt x="62724" y="0"/>
                    </a:cubicBezTo>
                    <a:close/>
                  </a:path>
                </a:pathLst>
              </a:custGeom>
              <a:solidFill>
                <a:srgbClr val="303642"/>
              </a:solidFill>
            </p:spPr>
            <p:txBody>
              <a:bodyPr/>
              <a:lstStyle/>
              <a:p>
                <a:endParaRPr lang="en-US" dirty="0"/>
              </a:p>
            </p:txBody>
          </p:sp>
          <p:sp>
            <p:nvSpPr>
              <p:cNvPr id="8" name="TextBox 8"/>
              <p:cNvSpPr txBox="1"/>
              <p:nvPr/>
            </p:nvSpPr>
            <p:spPr>
              <a:xfrm>
                <a:off x="0" y="-47625"/>
                <a:ext cx="1657912" cy="233216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988997" y="972581"/>
              <a:ext cx="1387229" cy="143569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6044424" y="1055528"/>
              <a:ext cx="1276373" cy="1360372"/>
            </a:xfrm>
            <a:prstGeom prst="rect">
              <a:avLst/>
            </a:prstGeom>
          </p:spPr>
          <p:txBody>
            <a:bodyPr wrap="square" lIns="0" tIns="0" rIns="0" bIns="0" rtlCol="0" anchor="t">
              <a:spAutoFit/>
            </a:bodyPr>
            <a:lstStyle/>
            <a:p>
              <a:pPr algn="ctr">
                <a:lnSpc>
                  <a:spcPts val="11002"/>
                </a:lnSpc>
              </a:pPr>
              <a:r>
                <a:rPr lang="en-US" sz="7859" dirty="0">
                  <a:solidFill>
                    <a:srgbClr val="000000"/>
                  </a:solidFill>
                  <a:latin typeface="League Spartan"/>
                  <a:ea typeface="League Spartan"/>
                  <a:cs typeface="League Spartan"/>
                  <a:sym typeface="League Spartan"/>
                </a:rPr>
                <a:t>1</a:t>
              </a:r>
            </a:p>
          </p:txBody>
        </p:sp>
        <p:sp>
          <p:nvSpPr>
            <p:cNvPr id="25" name="TextBox 25"/>
            <p:cNvSpPr txBox="1"/>
            <p:nvPr/>
          </p:nvSpPr>
          <p:spPr>
            <a:xfrm>
              <a:off x="755561" y="1676402"/>
              <a:ext cx="4856091" cy="364972"/>
            </a:xfrm>
            <a:prstGeom prst="rect">
              <a:avLst/>
            </a:prstGeom>
          </p:spPr>
          <p:txBody>
            <a:bodyPr lIns="0" tIns="0" rIns="0" bIns="0" rtlCol="0" anchor="t">
              <a:spAutoFit/>
            </a:bodyPr>
            <a:lstStyle/>
            <a:p>
              <a:pPr algn="r">
                <a:lnSpc>
                  <a:spcPts val="2565"/>
                </a:lnSpc>
                <a:spcBef>
                  <a:spcPct val="0"/>
                </a:spcBef>
              </a:pPr>
              <a:r>
                <a:rPr lang="en-US" sz="3200" dirty="0">
                  <a:solidFill>
                    <a:schemeClr val="bg1"/>
                  </a:solidFill>
                  <a:latin typeface="Poppins" panose="00000500000000000000" pitchFamily="2" charset="0"/>
                  <a:ea typeface="Poppins"/>
                  <a:cs typeface="Poppins" panose="00000500000000000000" pitchFamily="2" charset="0"/>
                  <a:sym typeface="Poppins"/>
                </a:rPr>
                <a:t>Boosts Exports</a:t>
              </a:r>
            </a:p>
          </p:txBody>
        </p:sp>
        <p:sp>
          <p:nvSpPr>
            <p:cNvPr id="27" name="TextBox 27"/>
            <p:cNvSpPr txBox="1"/>
            <p:nvPr/>
          </p:nvSpPr>
          <p:spPr>
            <a:xfrm>
              <a:off x="764765" y="5767681"/>
              <a:ext cx="4856091" cy="364972"/>
            </a:xfrm>
            <a:prstGeom prst="rect">
              <a:avLst/>
            </a:prstGeom>
          </p:spPr>
          <p:txBody>
            <a:bodyPr lIns="0" tIns="0" rIns="0" bIns="0" rtlCol="0" anchor="t">
              <a:spAutoFit/>
            </a:bodyPr>
            <a:lstStyle/>
            <a:p>
              <a:pPr algn="r">
                <a:lnSpc>
                  <a:spcPts val="2565"/>
                </a:lnSpc>
                <a:spcBef>
                  <a:spcPct val="0"/>
                </a:spcBef>
              </a:pPr>
              <a:r>
                <a:rPr lang="en-US" sz="3200" dirty="0">
                  <a:solidFill>
                    <a:schemeClr val="bg1"/>
                  </a:solidFill>
                  <a:latin typeface="Poppins" panose="00000500000000000000" pitchFamily="2" charset="0"/>
                  <a:ea typeface="Poppins"/>
                  <a:cs typeface="Poppins" panose="00000500000000000000" pitchFamily="2" charset="0"/>
                  <a:sym typeface="Poppins"/>
                </a:rPr>
                <a:t>Job Creation</a:t>
              </a:r>
            </a:p>
          </p:txBody>
        </p:sp>
        <p:sp>
          <p:nvSpPr>
            <p:cNvPr id="28" name="TextBox 25">
              <a:extLst>
                <a:ext uri="{FF2B5EF4-FFF2-40B4-BE49-F238E27FC236}">
                  <a16:creationId xmlns:a16="http://schemas.microsoft.com/office/drawing/2014/main" id="{5C397FB6-C4BB-95A4-E487-221A8D96BF20}"/>
                </a:ext>
              </a:extLst>
            </p:cNvPr>
            <p:cNvSpPr txBox="1"/>
            <p:nvPr/>
          </p:nvSpPr>
          <p:spPr>
            <a:xfrm>
              <a:off x="814073" y="3772171"/>
              <a:ext cx="4856091" cy="364972"/>
            </a:xfrm>
            <a:prstGeom prst="rect">
              <a:avLst/>
            </a:prstGeom>
          </p:spPr>
          <p:txBody>
            <a:bodyPr lIns="0" tIns="0" rIns="0" bIns="0" rtlCol="0" anchor="t">
              <a:spAutoFit/>
            </a:bodyPr>
            <a:lstStyle/>
            <a:p>
              <a:pPr algn="r">
                <a:lnSpc>
                  <a:spcPts val="2565"/>
                </a:lnSpc>
                <a:spcBef>
                  <a:spcPct val="0"/>
                </a:spcBef>
              </a:pPr>
              <a:r>
                <a:rPr lang="en-US" sz="3200" dirty="0">
                  <a:solidFill>
                    <a:schemeClr val="bg1"/>
                  </a:solidFill>
                  <a:latin typeface="Poppins" panose="00000500000000000000" pitchFamily="2" charset="0"/>
                  <a:ea typeface="Poppins"/>
                  <a:cs typeface="Poppins" panose="00000500000000000000" pitchFamily="2" charset="0"/>
                  <a:sym typeface="Poppins"/>
                </a:rPr>
                <a:t>Encourages Investment</a:t>
              </a:r>
            </a:p>
          </p:txBody>
        </p:sp>
        <p:grpSp>
          <p:nvGrpSpPr>
            <p:cNvPr id="26" name="Group 13">
              <a:extLst>
                <a:ext uri="{FF2B5EF4-FFF2-40B4-BE49-F238E27FC236}">
                  <a16:creationId xmlns:a16="http://schemas.microsoft.com/office/drawing/2014/main" id="{3ED9D9E8-77C0-7108-6B79-866FCC986664}"/>
                </a:ext>
              </a:extLst>
            </p:cNvPr>
            <p:cNvGrpSpPr/>
            <p:nvPr/>
          </p:nvGrpSpPr>
          <p:grpSpPr>
            <a:xfrm>
              <a:off x="6119391" y="3202865"/>
              <a:ext cx="1387229" cy="1435699"/>
              <a:chOff x="0" y="0"/>
              <a:chExt cx="812800" cy="812800"/>
            </a:xfrm>
          </p:grpSpPr>
          <p:sp>
            <p:nvSpPr>
              <p:cNvPr id="29" name="Freeform 14">
                <a:extLst>
                  <a:ext uri="{FF2B5EF4-FFF2-40B4-BE49-F238E27FC236}">
                    <a16:creationId xmlns:a16="http://schemas.microsoft.com/office/drawing/2014/main" id="{CB066D93-B158-E0BB-8B15-35C7F7CAE53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txBody>
              <a:bodyPr/>
              <a:lstStyle/>
              <a:p>
                <a:endParaRPr lang="en-GB" dirty="0"/>
              </a:p>
            </p:txBody>
          </p:sp>
          <p:sp>
            <p:nvSpPr>
              <p:cNvPr id="30" name="TextBox 15">
                <a:extLst>
                  <a:ext uri="{FF2B5EF4-FFF2-40B4-BE49-F238E27FC236}">
                    <a16:creationId xmlns:a16="http://schemas.microsoft.com/office/drawing/2014/main" id="{58243F68-7318-8765-12FC-A59EB5427C4A}"/>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1" name="TextBox 23">
              <a:extLst>
                <a:ext uri="{FF2B5EF4-FFF2-40B4-BE49-F238E27FC236}">
                  <a16:creationId xmlns:a16="http://schemas.microsoft.com/office/drawing/2014/main" id="{0BF20AB1-D10F-2A34-880A-553AB465D07D}"/>
                </a:ext>
              </a:extLst>
            </p:cNvPr>
            <p:cNvSpPr txBox="1"/>
            <p:nvPr/>
          </p:nvSpPr>
          <p:spPr>
            <a:xfrm>
              <a:off x="6421046" y="3247637"/>
              <a:ext cx="758983" cy="1360372"/>
            </a:xfrm>
            <a:prstGeom prst="rect">
              <a:avLst/>
            </a:prstGeom>
          </p:spPr>
          <p:txBody>
            <a:bodyPr wrap="square" lIns="0" tIns="0" rIns="0" bIns="0" rtlCol="0" anchor="t">
              <a:spAutoFit/>
            </a:bodyPr>
            <a:lstStyle/>
            <a:p>
              <a:pPr algn="ctr">
                <a:lnSpc>
                  <a:spcPts val="11002"/>
                </a:lnSpc>
              </a:pPr>
              <a:r>
                <a:rPr lang="en-US" sz="7859" b="1" dirty="0">
                  <a:solidFill>
                    <a:srgbClr val="000000"/>
                  </a:solidFill>
                  <a:latin typeface="League Spartan"/>
                  <a:ea typeface="League Spartan"/>
                  <a:cs typeface="League Spartan"/>
                  <a:sym typeface="League Spartan"/>
                </a:rPr>
                <a:t>2</a:t>
              </a:r>
            </a:p>
          </p:txBody>
        </p:sp>
        <p:grpSp>
          <p:nvGrpSpPr>
            <p:cNvPr id="32" name="Group 13">
              <a:extLst>
                <a:ext uri="{FF2B5EF4-FFF2-40B4-BE49-F238E27FC236}">
                  <a16:creationId xmlns:a16="http://schemas.microsoft.com/office/drawing/2014/main" id="{18518C7A-2B76-885E-9159-C69D3C3FE230}"/>
                </a:ext>
              </a:extLst>
            </p:cNvPr>
            <p:cNvGrpSpPr/>
            <p:nvPr/>
          </p:nvGrpSpPr>
          <p:grpSpPr>
            <a:xfrm>
              <a:off x="6106924" y="5299959"/>
              <a:ext cx="1387229" cy="1435699"/>
              <a:chOff x="0" y="0"/>
              <a:chExt cx="812800" cy="812800"/>
            </a:xfrm>
          </p:grpSpPr>
          <p:sp>
            <p:nvSpPr>
              <p:cNvPr id="33" name="Freeform 14">
                <a:extLst>
                  <a:ext uri="{FF2B5EF4-FFF2-40B4-BE49-F238E27FC236}">
                    <a16:creationId xmlns:a16="http://schemas.microsoft.com/office/drawing/2014/main" id="{C92F1E5D-F183-90B4-253E-7F5BD1C0D0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34" name="TextBox 15">
                <a:extLst>
                  <a:ext uri="{FF2B5EF4-FFF2-40B4-BE49-F238E27FC236}">
                    <a16:creationId xmlns:a16="http://schemas.microsoft.com/office/drawing/2014/main" id="{EA552DA8-9801-EE4E-EC3B-FD99438EC513}"/>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5" name="TextBox 24">
              <a:extLst>
                <a:ext uri="{FF2B5EF4-FFF2-40B4-BE49-F238E27FC236}">
                  <a16:creationId xmlns:a16="http://schemas.microsoft.com/office/drawing/2014/main" id="{068B355A-D3DC-6B09-14D6-47949C89E3FD}"/>
                </a:ext>
              </a:extLst>
            </p:cNvPr>
            <p:cNvSpPr txBox="1"/>
            <p:nvPr/>
          </p:nvSpPr>
          <p:spPr>
            <a:xfrm>
              <a:off x="6500687" y="5398002"/>
              <a:ext cx="624638" cy="1360372"/>
            </a:xfrm>
            <a:prstGeom prst="rect">
              <a:avLst/>
            </a:prstGeom>
          </p:spPr>
          <p:txBody>
            <a:bodyPr wrap="square" lIns="0" tIns="0" rIns="0" bIns="0" rtlCol="0" anchor="t">
              <a:spAutoFit/>
            </a:bodyPr>
            <a:lstStyle/>
            <a:p>
              <a:pPr algn="ctr">
                <a:lnSpc>
                  <a:spcPts val="11002"/>
                </a:lnSpc>
              </a:pPr>
              <a:r>
                <a:rPr lang="en-US" sz="7859" dirty="0">
                  <a:solidFill>
                    <a:srgbClr val="000000"/>
                  </a:solidFill>
                  <a:latin typeface="League Spartan"/>
                  <a:ea typeface="League Spartan"/>
                  <a:cs typeface="League Spartan"/>
                  <a:sym typeface="League Spartan"/>
                </a:rPr>
                <a:t>3</a:t>
              </a:r>
            </a:p>
          </p:txBody>
        </p:sp>
        <p:grpSp>
          <p:nvGrpSpPr>
            <p:cNvPr id="36" name="Group 13">
              <a:extLst>
                <a:ext uri="{FF2B5EF4-FFF2-40B4-BE49-F238E27FC236}">
                  <a16:creationId xmlns:a16="http://schemas.microsoft.com/office/drawing/2014/main" id="{E18775A6-94D0-F242-CAEC-B1B71A45DB75}"/>
                </a:ext>
              </a:extLst>
            </p:cNvPr>
            <p:cNvGrpSpPr/>
            <p:nvPr/>
          </p:nvGrpSpPr>
          <p:grpSpPr>
            <a:xfrm>
              <a:off x="6054365" y="7542107"/>
              <a:ext cx="1387229" cy="1435699"/>
              <a:chOff x="0" y="0"/>
              <a:chExt cx="812800" cy="812800"/>
            </a:xfrm>
          </p:grpSpPr>
          <p:sp>
            <p:nvSpPr>
              <p:cNvPr id="37" name="Freeform 14">
                <a:extLst>
                  <a:ext uri="{FF2B5EF4-FFF2-40B4-BE49-F238E27FC236}">
                    <a16:creationId xmlns:a16="http://schemas.microsoft.com/office/drawing/2014/main" id="{2A667D3E-9764-C1AC-106C-E4041C73BF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38" name="TextBox 15">
                <a:extLst>
                  <a:ext uri="{FF2B5EF4-FFF2-40B4-BE49-F238E27FC236}">
                    <a16:creationId xmlns:a16="http://schemas.microsoft.com/office/drawing/2014/main" id="{E0480776-C90D-D2F0-A95F-1DFD05024DFD}"/>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39" name="TextBox 24">
              <a:extLst>
                <a:ext uri="{FF2B5EF4-FFF2-40B4-BE49-F238E27FC236}">
                  <a16:creationId xmlns:a16="http://schemas.microsoft.com/office/drawing/2014/main" id="{6A9B92D3-F860-6894-FDD7-F27CC9246613}"/>
                </a:ext>
              </a:extLst>
            </p:cNvPr>
            <p:cNvSpPr txBox="1"/>
            <p:nvPr/>
          </p:nvSpPr>
          <p:spPr>
            <a:xfrm>
              <a:off x="6431403" y="7642833"/>
              <a:ext cx="624638" cy="1360372"/>
            </a:xfrm>
            <a:prstGeom prst="rect">
              <a:avLst/>
            </a:prstGeom>
          </p:spPr>
          <p:txBody>
            <a:bodyPr wrap="square" lIns="0" tIns="0" rIns="0" bIns="0" rtlCol="0" anchor="t">
              <a:spAutoFit/>
            </a:bodyPr>
            <a:lstStyle/>
            <a:p>
              <a:pPr algn="ctr">
                <a:lnSpc>
                  <a:spcPts val="11002"/>
                </a:lnSpc>
              </a:pPr>
              <a:r>
                <a:rPr lang="en-US" sz="7859" dirty="0">
                  <a:solidFill>
                    <a:srgbClr val="000000"/>
                  </a:solidFill>
                  <a:latin typeface="League Spartan"/>
                  <a:ea typeface="League Spartan"/>
                  <a:cs typeface="League Spartan"/>
                  <a:sym typeface="League Spartan"/>
                </a:rPr>
                <a:t>4</a:t>
              </a:r>
            </a:p>
          </p:txBody>
        </p:sp>
        <p:sp>
          <p:nvSpPr>
            <p:cNvPr id="40" name="TextBox 27">
              <a:extLst>
                <a:ext uri="{FF2B5EF4-FFF2-40B4-BE49-F238E27FC236}">
                  <a16:creationId xmlns:a16="http://schemas.microsoft.com/office/drawing/2014/main" id="{34237286-F6B1-37C9-62F4-E70CE0D3569E}"/>
                </a:ext>
              </a:extLst>
            </p:cNvPr>
            <p:cNvSpPr txBox="1"/>
            <p:nvPr/>
          </p:nvSpPr>
          <p:spPr>
            <a:xfrm>
              <a:off x="383016" y="7909313"/>
              <a:ext cx="5287148" cy="701285"/>
            </a:xfrm>
            <a:prstGeom prst="rect">
              <a:avLst/>
            </a:prstGeom>
          </p:spPr>
          <p:txBody>
            <a:bodyPr wrap="square" lIns="0" tIns="0" rIns="0" bIns="0" rtlCol="0" anchor="t">
              <a:spAutoFit/>
            </a:bodyPr>
            <a:lstStyle/>
            <a:p>
              <a:pPr algn="r">
                <a:lnSpc>
                  <a:spcPts val="2565"/>
                </a:lnSpc>
                <a:spcBef>
                  <a:spcPct val="0"/>
                </a:spcBef>
              </a:pPr>
              <a:r>
                <a:rPr lang="en-US" sz="3200" dirty="0">
                  <a:solidFill>
                    <a:schemeClr val="bg1"/>
                  </a:solidFill>
                  <a:latin typeface="Poppins" panose="00000500000000000000" pitchFamily="2" charset="0"/>
                  <a:ea typeface="Poppins"/>
                  <a:cs typeface="Poppins" panose="00000500000000000000" pitchFamily="2" charset="0"/>
                  <a:sym typeface="Poppins"/>
                </a:rPr>
                <a:t>Economic Growth Catalyst</a:t>
              </a:r>
            </a:p>
          </p:txBody>
        </p:sp>
      </p:grpSp>
      <p:sp>
        <p:nvSpPr>
          <p:cNvPr id="11" name="TextBox 10">
            <a:extLst>
              <a:ext uri="{FF2B5EF4-FFF2-40B4-BE49-F238E27FC236}">
                <a16:creationId xmlns:a16="http://schemas.microsoft.com/office/drawing/2014/main" id="{BC46EE5D-2444-EF6D-10E9-8BDB3A735DC7}"/>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- 8</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DCB1F-882C-EA00-50B0-11D75DD3F2D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3138E1B-7EC9-29B4-E94A-E3E74561B42B}"/>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txBody>
          <a:bodyPr/>
          <a:lstStyle/>
          <a:p>
            <a:endParaRPr lang="en-US" dirty="0"/>
          </a:p>
        </p:txBody>
      </p:sp>
      <p:grpSp>
        <p:nvGrpSpPr>
          <p:cNvPr id="3" name="Group 3">
            <a:extLst>
              <a:ext uri="{FF2B5EF4-FFF2-40B4-BE49-F238E27FC236}">
                <a16:creationId xmlns:a16="http://schemas.microsoft.com/office/drawing/2014/main" id="{D4C5EC75-B3B2-D7E8-8527-846E69F83D5B}"/>
              </a:ext>
            </a:extLst>
          </p:cNvPr>
          <p:cNvGrpSpPr/>
          <p:nvPr/>
        </p:nvGrpSpPr>
        <p:grpSpPr>
          <a:xfrm>
            <a:off x="11207909" y="8763759"/>
            <a:ext cx="2514600" cy="260350"/>
            <a:chOff x="0" y="0"/>
            <a:chExt cx="662281" cy="68570"/>
          </a:xfrm>
        </p:grpSpPr>
        <p:sp>
          <p:nvSpPr>
            <p:cNvPr id="4" name="Freeform 4">
              <a:extLst>
                <a:ext uri="{FF2B5EF4-FFF2-40B4-BE49-F238E27FC236}">
                  <a16:creationId xmlns:a16="http://schemas.microsoft.com/office/drawing/2014/main" id="{B7759749-9C4C-B4C9-FE69-743AE2D7A393}"/>
                </a:ext>
              </a:extLst>
            </p:cNvPr>
            <p:cNvSpPr/>
            <p:nvPr/>
          </p:nvSpPr>
          <p:spPr>
            <a:xfrm>
              <a:off x="0" y="0"/>
              <a:ext cx="662281" cy="68570"/>
            </a:xfrm>
            <a:custGeom>
              <a:avLst/>
              <a:gdLst/>
              <a:ahLst/>
              <a:cxnLst/>
              <a:rect l="l" t="t" r="r" b="b"/>
              <a:pathLst>
                <a:path w="662281" h="68570">
                  <a:moveTo>
                    <a:pt x="0" y="0"/>
                  </a:moveTo>
                  <a:lnTo>
                    <a:pt x="662281" y="0"/>
                  </a:lnTo>
                  <a:lnTo>
                    <a:pt x="662281" y="68570"/>
                  </a:lnTo>
                  <a:lnTo>
                    <a:pt x="0" y="68570"/>
                  </a:lnTo>
                  <a:close/>
                </a:path>
              </a:pathLst>
            </a:custGeom>
            <a:solidFill>
              <a:srgbClr val="303642"/>
            </a:solidFill>
          </p:spPr>
        </p:sp>
        <p:sp>
          <p:nvSpPr>
            <p:cNvPr id="5" name="TextBox 5">
              <a:extLst>
                <a:ext uri="{FF2B5EF4-FFF2-40B4-BE49-F238E27FC236}">
                  <a16:creationId xmlns:a16="http://schemas.microsoft.com/office/drawing/2014/main" id="{13439748-52FF-AA54-1D69-E40ADE781327}"/>
                </a:ext>
              </a:extLst>
            </p:cNvPr>
            <p:cNvSpPr txBox="1"/>
            <p:nvPr/>
          </p:nvSpPr>
          <p:spPr>
            <a:xfrm>
              <a:off x="0" y="-47625"/>
              <a:ext cx="662281" cy="116195"/>
            </a:xfrm>
            <a:prstGeom prst="rect">
              <a:avLst/>
            </a:prstGeom>
          </p:spPr>
          <p:txBody>
            <a:bodyPr lIns="50800" tIns="50800" rIns="50800" bIns="50800" rtlCol="0" anchor="ctr"/>
            <a:lstStyle/>
            <a:p>
              <a:pPr algn="ctr">
                <a:lnSpc>
                  <a:spcPts val="2659"/>
                </a:lnSpc>
              </a:pPr>
              <a:endParaRPr/>
            </a:p>
          </p:txBody>
        </p:sp>
      </p:grpSp>
      <p:grpSp>
        <p:nvGrpSpPr>
          <p:cNvPr id="6" name="Group 6">
            <a:extLst>
              <a:ext uri="{FF2B5EF4-FFF2-40B4-BE49-F238E27FC236}">
                <a16:creationId xmlns:a16="http://schemas.microsoft.com/office/drawing/2014/main" id="{1BBE5321-9000-173C-8628-DCB73FF01F4D}"/>
              </a:ext>
            </a:extLst>
          </p:cNvPr>
          <p:cNvGrpSpPr/>
          <p:nvPr/>
        </p:nvGrpSpPr>
        <p:grpSpPr>
          <a:xfrm>
            <a:off x="453096" y="437505"/>
            <a:ext cx="6294884" cy="9043046"/>
            <a:chOff x="0" y="-47625"/>
            <a:chExt cx="1657912" cy="2381708"/>
          </a:xfrm>
        </p:grpSpPr>
        <p:sp>
          <p:nvSpPr>
            <p:cNvPr id="7" name="Freeform 7">
              <a:extLst>
                <a:ext uri="{FF2B5EF4-FFF2-40B4-BE49-F238E27FC236}">
                  <a16:creationId xmlns:a16="http://schemas.microsoft.com/office/drawing/2014/main" id="{FCD17DFC-76C0-3861-342C-2494E1D1FD0A}"/>
                </a:ext>
              </a:extLst>
            </p:cNvPr>
            <p:cNvSpPr/>
            <p:nvPr/>
          </p:nvSpPr>
          <p:spPr>
            <a:xfrm>
              <a:off x="0" y="49546"/>
              <a:ext cx="1657912" cy="2284537"/>
            </a:xfrm>
            <a:custGeom>
              <a:avLst/>
              <a:gdLst/>
              <a:ahLst/>
              <a:cxnLst/>
              <a:rect l="l" t="t" r="r" b="b"/>
              <a:pathLst>
                <a:path w="1657912" h="2284537">
                  <a:moveTo>
                    <a:pt x="62724" y="0"/>
                  </a:moveTo>
                  <a:lnTo>
                    <a:pt x="1595188" y="0"/>
                  </a:lnTo>
                  <a:cubicBezTo>
                    <a:pt x="1611824" y="0"/>
                    <a:pt x="1627778" y="6608"/>
                    <a:pt x="1639541" y="18371"/>
                  </a:cubicBezTo>
                  <a:cubicBezTo>
                    <a:pt x="1651304" y="30134"/>
                    <a:pt x="1657912" y="46088"/>
                    <a:pt x="1657912" y="62724"/>
                  </a:cubicBezTo>
                  <a:lnTo>
                    <a:pt x="1657912" y="2221813"/>
                  </a:lnTo>
                  <a:cubicBezTo>
                    <a:pt x="1657912" y="2256454"/>
                    <a:pt x="1629830" y="2284537"/>
                    <a:pt x="1595188" y="2284537"/>
                  </a:cubicBezTo>
                  <a:lnTo>
                    <a:pt x="62724" y="2284537"/>
                  </a:lnTo>
                  <a:cubicBezTo>
                    <a:pt x="46088" y="2284537"/>
                    <a:pt x="30134" y="2277928"/>
                    <a:pt x="18371" y="2266165"/>
                  </a:cubicBezTo>
                  <a:cubicBezTo>
                    <a:pt x="6608" y="2254403"/>
                    <a:pt x="0" y="2238448"/>
                    <a:pt x="0" y="2221813"/>
                  </a:cubicBezTo>
                  <a:lnTo>
                    <a:pt x="0" y="62724"/>
                  </a:lnTo>
                  <a:cubicBezTo>
                    <a:pt x="0" y="46088"/>
                    <a:pt x="6608" y="30134"/>
                    <a:pt x="18371" y="18371"/>
                  </a:cubicBezTo>
                  <a:cubicBezTo>
                    <a:pt x="30134" y="6608"/>
                    <a:pt x="46088" y="0"/>
                    <a:pt x="62724" y="0"/>
                  </a:cubicBezTo>
                  <a:close/>
                </a:path>
              </a:pathLst>
            </a:custGeom>
            <a:solidFill>
              <a:srgbClr val="303642"/>
            </a:solidFill>
          </p:spPr>
          <p:txBody>
            <a:bodyPr/>
            <a:lstStyle/>
            <a:p>
              <a:endParaRPr lang="en-US" dirty="0"/>
            </a:p>
          </p:txBody>
        </p:sp>
        <p:sp>
          <p:nvSpPr>
            <p:cNvPr id="8" name="TextBox 8">
              <a:extLst>
                <a:ext uri="{FF2B5EF4-FFF2-40B4-BE49-F238E27FC236}">
                  <a16:creationId xmlns:a16="http://schemas.microsoft.com/office/drawing/2014/main" id="{DC4D89D4-D529-E873-3EA5-96C166FDE018}"/>
                </a:ext>
              </a:extLst>
            </p:cNvPr>
            <p:cNvSpPr txBox="1"/>
            <p:nvPr/>
          </p:nvSpPr>
          <p:spPr>
            <a:xfrm>
              <a:off x="0" y="-47625"/>
              <a:ext cx="1657912" cy="2332162"/>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E795B81A-15A9-1A00-DBF3-AD0EDB10B024}"/>
              </a:ext>
            </a:extLst>
          </p:cNvPr>
          <p:cNvSpPr txBox="1"/>
          <p:nvPr/>
        </p:nvSpPr>
        <p:spPr>
          <a:xfrm>
            <a:off x="10605889" y="4868004"/>
            <a:ext cx="4243380" cy="912915"/>
          </a:xfrm>
          <a:prstGeom prst="rect">
            <a:avLst/>
          </a:prstGeom>
        </p:spPr>
        <p:txBody>
          <a:bodyPr lIns="0" tIns="0" rIns="0" bIns="0" rtlCol="0" anchor="t">
            <a:spAutoFit/>
          </a:bodyPr>
          <a:lstStyle/>
          <a:p>
            <a:pPr algn="l">
              <a:lnSpc>
                <a:spcPts val="7431"/>
              </a:lnSpc>
            </a:pPr>
            <a:r>
              <a:rPr lang="en-US" sz="5308" b="1" dirty="0">
                <a:solidFill>
                  <a:srgbClr val="303642"/>
                </a:solidFill>
                <a:latin typeface="League Spartan"/>
                <a:ea typeface="League Spartan"/>
                <a:cs typeface="League Spartan"/>
                <a:sym typeface="League Spartan"/>
              </a:rPr>
              <a:t>IN NEPAL</a:t>
            </a:r>
          </a:p>
        </p:txBody>
      </p:sp>
      <p:sp>
        <p:nvSpPr>
          <p:cNvPr id="10" name="TextBox 10">
            <a:extLst>
              <a:ext uri="{FF2B5EF4-FFF2-40B4-BE49-F238E27FC236}">
                <a16:creationId xmlns:a16="http://schemas.microsoft.com/office/drawing/2014/main" id="{57B714EC-1BF5-E6DC-468E-FC1C1D2E6837}"/>
              </a:ext>
            </a:extLst>
          </p:cNvPr>
          <p:cNvSpPr txBox="1"/>
          <p:nvPr/>
        </p:nvSpPr>
        <p:spPr>
          <a:xfrm>
            <a:off x="10605889" y="4105422"/>
            <a:ext cx="5634574" cy="857607"/>
          </a:xfrm>
          <a:prstGeom prst="rect">
            <a:avLst/>
          </a:prstGeom>
        </p:spPr>
        <p:txBody>
          <a:bodyPr lIns="0" tIns="0" rIns="0" bIns="0" rtlCol="0" anchor="t">
            <a:spAutoFit/>
          </a:bodyPr>
          <a:lstStyle/>
          <a:p>
            <a:pPr>
              <a:lnSpc>
                <a:spcPts val="7212"/>
              </a:lnSpc>
            </a:pPr>
            <a:r>
              <a:rPr lang="en-US" sz="5151" dirty="0">
                <a:solidFill>
                  <a:srgbClr val="000000"/>
                </a:solidFill>
                <a:latin typeface="Roboto"/>
                <a:ea typeface="Roboto"/>
                <a:cs typeface="Roboto"/>
                <a:sym typeface="Roboto"/>
              </a:rPr>
              <a:t>The Need for NCC</a:t>
            </a:r>
          </a:p>
        </p:txBody>
      </p:sp>
      <p:grpSp>
        <p:nvGrpSpPr>
          <p:cNvPr id="13" name="Group 13">
            <a:extLst>
              <a:ext uri="{FF2B5EF4-FFF2-40B4-BE49-F238E27FC236}">
                <a16:creationId xmlns:a16="http://schemas.microsoft.com/office/drawing/2014/main" id="{F64BD263-E04B-4A4A-5C73-8D0BBC3A17A4}"/>
              </a:ext>
            </a:extLst>
          </p:cNvPr>
          <p:cNvGrpSpPr/>
          <p:nvPr/>
        </p:nvGrpSpPr>
        <p:grpSpPr>
          <a:xfrm>
            <a:off x="5813847" y="1480093"/>
            <a:ext cx="1868266" cy="1868266"/>
            <a:chOff x="0" y="0"/>
            <a:chExt cx="812800" cy="812800"/>
          </a:xfrm>
        </p:grpSpPr>
        <p:sp>
          <p:nvSpPr>
            <p:cNvPr id="14" name="Freeform 14">
              <a:extLst>
                <a:ext uri="{FF2B5EF4-FFF2-40B4-BE49-F238E27FC236}">
                  <a16:creationId xmlns:a16="http://schemas.microsoft.com/office/drawing/2014/main" id="{D00C2997-AADC-4089-C4F6-0E2C7FF5FA5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15" name="TextBox 15">
              <a:extLst>
                <a:ext uri="{FF2B5EF4-FFF2-40B4-BE49-F238E27FC236}">
                  <a16:creationId xmlns:a16="http://schemas.microsoft.com/office/drawing/2014/main" id="{47908882-D52A-3630-ED60-619E5C3E6395}"/>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6" name="Group 16">
            <a:extLst>
              <a:ext uri="{FF2B5EF4-FFF2-40B4-BE49-F238E27FC236}">
                <a16:creationId xmlns:a16="http://schemas.microsoft.com/office/drawing/2014/main" id="{8DA6F86A-C833-1F64-A13F-A6A5CD773959}"/>
              </a:ext>
            </a:extLst>
          </p:cNvPr>
          <p:cNvGrpSpPr/>
          <p:nvPr/>
        </p:nvGrpSpPr>
        <p:grpSpPr>
          <a:xfrm>
            <a:off x="5813847" y="4083631"/>
            <a:ext cx="1868266" cy="1868266"/>
            <a:chOff x="0" y="0"/>
            <a:chExt cx="812800" cy="812800"/>
          </a:xfrm>
        </p:grpSpPr>
        <p:sp>
          <p:nvSpPr>
            <p:cNvPr id="17" name="Freeform 17">
              <a:extLst>
                <a:ext uri="{FF2B5EF4-FFF2-40B4-BE49-F238E27FC236}">
                  <a16:creationId xmlns:a16="http://schemas.microsoft.com/office/drawing/2014/main" id="{6A7FCE4E-FD73-F27F-DE22-B009F178BAF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18" name="TextBox 18">
              <a:extLst>
                <a:ext uri="{FF2B5EF4-FFF2-40B4-BE49-F238E27FC236}">
                  <a16:creationId xmlns:a16="http://schemas.microsoft.com/office/drawing/2014/main" id="{2A4C3AC3-23E1-4F53-1CFA-B2977E3561E5}"/>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19" name="Group 19">
            <a:extLst>
              <a:ext uri="{FF2B5EF4-FFF2-40B4-BE49-F238E27FC236}">
                <a16:creationId xmlns:a16="http://schemas.microsoft.com/office/drawing/2014/main" id="{CD97570B-8430-2F77-2813-20D188E1EF0B}"/>
              </a:ext>
            </a:extLst>
          </p:cNvPr>
          <p:cNvGrpSpPr/>
          <p:nvPr/>
        </p:nvGrpSpPr>
        <p:grpSpPr>
          <a:xfrm>
            <a:off x="5813847" y="6685322"/>
            <a:ext cx="1868266" cy="1868266"/>
            <a:chOff x="0" y="0"/>
            <a:chExt cx="812800" cy="812800"/>
          </a:xfrm>
        </p:grpSpPr>
        <p:sp>
          <p:nvSpPr>
            <p:cNvPr id="20" name="Freeform 20">
              <a:extLst>
                <a:ext uri="{FF2B5EF4-FFF2-40B4-BE49-F238E27FC236}">
                  <a16:creationId xmlns:a16="http://schemas.microsoft.com/office/drawing/2014/main" id="{217ECCDE-DC81-9533-805E-97B3873ACA4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E5E5"/>
            </a:solidFill>
          </p:spPr>
        </p:sp>
        <p:sp>
          <p:nvSpPr>
            <p:cNvPr id="21" name="TextBox 21">
              <a:extLst>
                <a:ext uri="{FF2B5EF4-FFF2-40B4-BE49-F238E27FC236}">
                  <a16:creationId xmlns:a16="http://schemas.microsoft.com/office/drawing/2014/main" id="{557FDCA2-349B-98FB-A432-04ABE83C8684}"/>
                </a:ext>
              </a:extLst>
            </p:cNvPr>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22" name="TextBox 22">
            <a:extLst>
              <a:ext uri="{FF2B5EF4-FFF2-40B4-BE49-F238E27FC236}">
                <a16:creationId xmlns:a16="http://schemas.microsoft.com/office/drawing/2014/main" id="{2F66E809-EC7E-0014-0C04-4E44847AD258}"/>
              </a:ext>
            </a:extLst>
          </p:cNvPr>
          <p:cNvSpPr txBox="1"/>
          <p:nvPr/>
        </p:nvSpPr>
        <p:spPr>
          <a:xfrm>
            <a:off x="5928562" y="1774812"/>
            <a:ext cx="1638836" cy="1335977"/>
          </a:xfrm>
          <a:prstGeom prst="rect">
            <a:avLst/>
          </a:prstGeom>
        </p:spPr>
        <p:txBody>
          <a:bodyPr lIns="0" tIns="0" rIns="0" bIns="0" rtlCol="0" anchor="t">
            <a:spAutoFit/>
          </a:bodyPr>
          <a:lstStyle/>
          <a:p>
            <a:pPr algn="ctr">
              <a:lnSpc>
                <a:spcPts val="11002"/>
              </a:lnSpc>
            </a:pPr>
            <a:r>
              <a:rPr lang="en-US" sz="7859">
                <a:solidFill>
                  <a:srgbClr val="000000"/>
                </a:solidFill>
                <a:latin typeface="League Spartan"/>
                <a:ea typeface="League Spartan"/>
                <a:cs typeface="League Spartan"/>
                <a:sym typeface="League Spartan"/>
              </a:rPr>
              <a:t>1</a:t>
            </a:r>
          </a:p>
        </p:txBody>
      </p:sp>
      <p:sp>
        <p:nvSpPr>
          <p:cNvPr id="23" name="TextBox 23">
            <a:extLst>
              <a:ext uri="{FF2B5EF4-FFF2-40B4-BE49-F238E27FC236}">
                <a16:creationId xmlns:a16="http://schemas.microsoft.com/office/drawing/2014/main" id="{1558D4DB-1CF9-73C8-594C-CEC6C6BE0275}"/>
              </a:ext>
            </a:extLst>
          </p:cNvPr>
          <p:cNvSpPr txBox="1"/>
          <p:nvPr/>
        </p:nvSpPr>
        <p:spPr>
          <a:xfrm>
            <a:off x="5928562" y="4368825"/>
            <a:ext cx="1638836" cy="1335977"/>
          </a:xfrm>
          <a:prstGeom prst="rect">
            <a:avLst/>
          </a:prstGeom>
        </p:spPr>
        <p:txBody>
          <a:bodyPr lIns="0" tIns="0" rIns="0" bIns="0" rtlCol="0" anchor="t">
            <a:spAutoFit/>
          </a:bodyPr>
          <a:lstStyle/>
          <a:p>
            <a:pPr algn="ctr">
              <a:lnSpc>
                <a:spcPts val="11002"/>
              </a:lnSpc>
            </a:pPr>
            <a:r>
              <a:rPr lang="en-US" sz="7859" b="1">
                <a:solidFill>
                  <a:srgbClr val="000000"/>
                </a:solidFill>
                <a:latin typeface="League Spartan"/>
                <a:ea typeface="League Spartan"/>
                <a:cs typeface="League Spartan"/>
                <a:sym typeface="League Spartan"/>
              </a:rPr>
              <a:t>2</a:t>
            </a:r>
          </a:p>
        </p:txBody>
      </p:sp>
      <p:sp>
        <p:nvSpPr>
          <p:cNvPr id="24" name="TextBox 24">
            <a:extLst>
              <a:ext uri="{FF2B5EF4-FFF2-40B4-BE49-F238E27FC236}">
                <a16:creationId xmlns:a16="http://schemas.microsoft.com/office/drawing/2014/main" id="{705003CD-B348-EA51-DAC7-8D7A5C8C3E7A}"/>
              </a:ext>
            </a:extLst>
          </p:cNvPr>
          <p:cNvSpPr txBox="1"/>
          <p:nvPr/>
        </p:nvSpPr>
        <p:spPr>
          <a:xfrm>
            <a:off x="5928562" y="6971072"/>
            <a:ext cx="1638836" cy="1335977"/>
          </a:xfrm>
          <a:prstGeom prst="rect">
            <a:avLst/>
          </a:prstGeom>
        </p:spPr>
        <p:txBody>
          <a:bodyPr lIns="0" tIns="0" rIns="0" bIns="0" rtlCol="0" anchor="t">
            <a:spAutoFit/>
          </a:bodyPr>
          <a:lstStyle/>
          <a:p>
            <a:pPr algn="ctr">
              <a:lnSpc>
                <a:spcPts val="11002"/>
              </a:lnSpc>
            </a:pPr>
            <a:r>
              <a:rPr lang="en-US" sz="7859">
                <a:solidFill>
                  <a:srgbClr val="000000"/>
                </a:solidFill>
                <a:latin typeface="League Spartan"/>
                <a:ea typeface="League Spartan"/>
                <a:cs typeface="League Spartan"/>
                <a:sym typeface="League Spartan"/>
              </a:rPr>
              <a:t>3</a:t>
            </a:r>
          </a:p>
        </p:txBody>
      </p:sp>
      <p:sp>
        <p:nvSpPr>
          <p:cNvPr id="25" name="TextBox 25">
            <a:extLst>
              <a:ext uri="{FF2B5EF4-FFF2-40B4-BE49-F238E27FC236}">
                <a16:creationId xmlns:a16="http://schemas.microsoft.com/office/drawing/2014/main" id="{0C0656FD-CFE9-2F27-0189-EBA1A853F858}"/>
              </a:ext>
            </a:extLst>
          </p:cNvPr>
          <p:cNvSpPr txBox="1"/>
          <p:nvPr/>
        </p:nvSpPr>
        <p:spPr>
          <a:xfrm>
            <a:off x="795336" y="1969831"/>
            <a:ext cx="4856091" cy="1350883"/>
          </a:xfrm>
          <a:prstGeom prst="rect">
            <a:avLst/>
          </a:prstGeom>
        </p:spPr>
        <p:txBody>
          <a:bodyPr lIns="0" tIns="0" rIns="0" bIns="0" rtlCol="0" anchor="t">
            <a:spAutoFit/>
          </a:bodyPr>
          <a:lstStyle/>
          <a:p>
            <a:pPr algn="r">
              <a:lnSpc>
                <a:spcPts val="2565"/>
              </a:lnSpc>
              <a:spcBef>
                <a:spcPct val="0"/>
              </a:spcBef>
            </a:pPr>
            <a:r>
              <a:rPr lang="en-US" sz="2400" dirty="0">
                <a:solidFill>
                  <a:schemeClr val="bg1"/>
                </a:solidFill>
                <a:latin typeface="Poppins" panose="00000500000000000000" pitchFamily="2" charset="0"/>
                <a:cs typeface="Poppins" panose="00000500000000000000" pitchFamily="2" charset="0"/>
              </a:rPr>
              <a:t>Nepal’s economy is still developing and largely reliant on Small and Medium Enterprises.</a:t>
            </a:r>
            <a:endParaRPr lang="en-US" sz="2400" dirty="0">
              <a:solidFill>
                <a:schemeClr val="bg1"/>
              </a:solidFill>
              <a:latin typeface="Poppins" panose="00000500000000000000" pitchFamily="2" charset="0"/>
              <a:ea typeface="Poppins"/>
              <a:cs typeface="Poppins" panose="00000500000000000000" pitchFamily="2" charset="0"/>
              <a:sym typeface="Poppins"/>
            </a:endParaRPr>
          </a:p>
        </p:txBody>
      </p:sp>
      <p:sp>
        <p:nvSpPr>
          <p:cNvPr id="27" name="TextBox 27">
            <a:extLst>
              <a:ext uri="{FF2B5EF4-FFF2-40B4-BE49-F238E27FC236}">
                <a16:creationId xmlns:a16="http://schemas.microsoft.com/office/drawing/2014/main" id="{9C56DDF3-ACAF-50C6-6870-86B8508D05C3}"/>
              </a:ext>
            </a:extLst>
          </p:cNvPr>
          <p:cNvSpPr txBox="1"/>
          <p:nvPr/>
        </p:nvSpPr>
        <p:spPr>
          <a:xfrm>
            <a:off x="777468" y="7217068"/>
            <a:ext cx="4856091" cy="1336520"/>
          </a:xfrm>
          <a:prstGeom prst="rect">
            <a:avLst/>
          </a:prstGeom>
        </p:spPr>
        <p:txBody>
          <a:bodyPr lIns="0" tIns="0" rIns="0" bIns="0" rtlCol="0" anchor="t">
            <a:spAutoFit/>
          </a:bodyPr>
          <a:lstStyle/>
          <a:p>
            <a:pPr algn="r">
              <a:lnSpc>
                <a:spcPts val="2565"/>
              </a:lnSpc>
              <a:spcBef>
                <a:spcPct val="0"/>
              </a:spcBef>
            </a:pPr>
            <a:r>
              <a:rPr lang="en-US" sz="2400" dirty="0">
                <a:solidFill>
                  <a:schemeClr val="bg1"/>
                </a:solidFill>
                <a:latin typeface="Poppins" panose="00000500000000000000" pitchFamily="2" charset="0"/>
                <a:cs typeface="Poppins" panose="00000500000000000000" pitchFamily="2" charset="0"/>
              </a:rPr>
              <a:t>NCC provides a unified voice for trade, policy advocacy, and business capacity development.</a:t>
            </a:r>
            <a:endParaRPr lang="en-US" sz="2400" dirty="0">
              <a:solidFill>
                <a:schemeClr val="bg1"/>
              </a:solidFill>
              <a:latin typeface="Poppins" panose="00000500000000000000" pitchFamily="2" charset="0"/>
              <a:ea typeface="Poppins"/>
              <a:cs typeface="Poppins" panose="00000500000000000000" pitchFamily="2" charset="0"/>
              <a:sym typeface="Poppins"/>
            </a:endParaRPr>
          </a:p>
        </p:txBody>
      </p:sp>
      <p:sp>
        <p:nvSpPr>
          <p:cNvPr id="28" name="TextBox 25">
            <a:extLst>
              <a:ext uri="{FF2B5EF4-FFF2-40B4-BE49-F238E27FC236}">
                <a16:creationId xmlns:a16="http://schemas.microsoft.com/office/drawing/2014/main" id="{5D090634-CD86-96C1-327E-4ABE27868F00}"/>
              </a:ext>
            </a:extLst>
          </p:cNvPr>
          <p:cNvSpPr txBox="1"/>
          <p:nvPr/>
        </p:nvSpPr>
        <p:spPr>
          <a:xfrm>
            <a:off x="795336" y="4642529"/>
            <a:ext cx="4856091" cy="1001941"/>
          </a:xfrm>
          <a:prstGeom prst="rect">
            <a:avLst/>
          </a:prstGeom>
        </p:spPr>
        <p:txBody>
          <a:bodyPr lIns="0" tIns="0" rIns="0" bIns="0" rtlCol="0" anchor="t">
            <a:spAutoFit/>
          </a:bodyPr>
          <a:lstStyle/>
          <a:p>
            <a:pPr algn="r">
              <a:lnSpc>
                <a:spcPts val="2565"/>
              </a:lnSpc>
              <a:spcBef>
                <a:spcPct val="0"/>
              </a:spcBef>
            </a:pPr>
            <a:r>
              <a:rPr lang="en-US" sz="2400" dirty="0">
                <a:solidFill>
                  <a:schemeClr val="bg1"/>
                </a:solidFill>
                <a:latin typeface="Poppins" panose="00000500000000000000" pitchFamily="2" charset="0"/>
                <a:cs typeface="Poppins" panose="00000500000000000000" pitchFamily="2" charset="0"/>
              </a:rPr>
              <a:t>There is a gap between the government and private sector communication.</a:t>
            </a:r>
            <a:endParaRPr lang="en-US" sz="2400" dirty="0">
              <a:solidFill>
                <a:schemeClr val="bg1"/>
              </a:solidFill>
              <a:latin typeface="Poppins" panose="00000500000000000000" pitchFamily="2" charset="0"/>
              <a:ea typeface="Poppins"/>
              <a:cs typeface="Poppins" panose="00000500000000000000" pitchFamily="2" charset="0"/>
              <a:sym typeface="Poppins"/>
            </a:endParaRPr>
          </a:p>
        </p:txBody>
      </p:sp>
      <p:sp>
        <p:nvSpPr>
          <p:cNvPr id="12" name="TextBox 11">
            <a:extLst>
              <a:ext uri="{FF2B5EF4-FFF2-40B4-BE49-F238E27FC236}">
                <a16:creationId xmlns:a16="http://schemas.microsoft.com/office/drawing/2014/main" id="{869603E7-9850-6EE4-282E-343298CE70B1}"/>
              </a:ext>
            </a:extLst>
          </p:cNvPr>
          <p:cNvSpPr txBox="1"/>
          <p:nvPr/>
        </p:nvSpPr>
        <p:spPr>
          <a:xfrm>
            <a:off x="16332200" y="9564619"/>
            <a:ext cx="1868266" cy="461665"/>
          </a:xfrm>
          <a:prstGeom prst="rect">
            <a:avLst/>
          </a:prstGeom>
          <a:noFill/>
        </p:spPr>
        <p:txBody>
          <a:bodyPr wrap="square" rtlCol="0">
            <a:spAutoFit/>
          </a:bodyPr>
          <a:lstStyle/>
          <a:p>
            <a:r>
              <a:rPr lang="en-US" sz="2400" dirty="0">
                <a:latin typeface="Open Sans SemiBold" pitchFamily="2" charset="0"/>
                <a:ea typeface="Open Sans SemiBold" pitchFamily="2" charset="0"/>
                <a:cs typeface="Open Sans SemiBold" pitchFamily="2" charset="0"/>
              </a:rPr>
              <a:t>Slide - 9</a:t>
            </a:r>
          </a:p>
        </p:txBody>
      </p:sp>
    </p:spTree>
    <p:extLst>
      <p:ext uri="{BB962C8B-B14F-4D97-AF65-F5344CB8AC3E}">
        <p14:creationId xmlns:p14="http://schemas.microsoft.com/office/powerpoint/2010/main" val="30262576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1336</Words>
  <Application>Microsoft Office PowerPoint</Application>
  <PresentationFormat>Custom</PresentationFormat>
  <Paragraphs>123</Paragraphs>
  <Slides>13</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League Spartan</vt:lpstr>
      <vt:lpstr>Poppins</vt:lpstr>
      <vt:lpstr>Open Sans SemiBold</vt:lpstr>
      <vt:lpstr>Roboto</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&amp; white company profile presentation</dc:title>
  <cp:lastModifiedBy>Ashwin Maharjan</cp:lastModifiedBy>
  <cp:revision>19</cp:revision>
  <dcterms:created xsi:type="dcterms:W3CDTF">2006-08-16T00:00:00Z</dcterms:created>
  <dcterms:modified xsi:type="dcterms:W3CDTF">2025-08-10T08:16:56Z</dcterms:modified>
  <dc:identifier>DAGvZoq643I</dc:identifier>
</cp:coreProperties>
</file>