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256" r:id="rId5"/>
    <p:sldId id="345" r:id="rId6"/>
    <p:sldId id="349" r:id="rId7"/>
    <p:sldId id="350" r:id="rId8"/>
    <p:sldId id="351" r:id="rId9"/>
    <p:sldId id="352" r:id="rId10"/>
    <p:sldId id="353" r:id="rId11"/>
    <p:sldId id="354" r:id="rId12"/>
    <p:sldId id="355" r:id="rId13"/>
    <p:sldId id="356" r:id="rId14"/>
    <p:sldId id="357" r:id="rId15"/>
    <p:sldId id="358" r:id="rId16"/>
    <p:sldId id="360" r:id="rId17"/>
    <p:sldId id="361" r:id="rId18"/>
    <p:sldId id="362" r:id="rId19"/>
    <p:sldId id="363" r:id="rId20"/>
    <p:sldId id="364" r:id="rId21"/>
    <p:sldId id="365" r:id="rId22"/>
    <p:sldId id="366" r:id="rId23"/>
    <p:sldId id="367" r:id="rId24"/>
    <p:sldId id="368" r:id="rId25"/>
    <p:sldId id="370" r:id="rId26"/>
    <p:sldId id="381" r:id="rId27"/>
    <p:sldId id="382" r:id="rId28"/>
    <p:sldId id="383" r:id="rId29"/>
    <p:sldId id="384" r:id="rId30"/>
    <p:sldId id="385" r:id="rId31"/>
    <p:sldId id="386" r:id="rId32"/>
    <p:sldId id="389" r:id="rId33"/>
    <p:sldId id="432" r:id="rId34"/>
    <p:sldId id="440" r:id="rId35"/>
    <p:sldId id="441" r:id="rId36"/>
    <p:sldId id="442" r:id="rId37"/>
    <p:sldId id="443" r:id="rId38"/>
    <p:sldId id="26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345"/>
            <p14:sldId id="349"/>
            <p14:sldId id="350"/>
            <p14:sldId id="351"/>
            <p14:sldId id="352"/>
            <p14:sldId id="353"/>
            <p14:sldId id="354"/>
            <p14:sldId id="355"/>
            <p14:sldId id="356"/>
            <p14:sldId id="357"/>
            <p14:sldId id="358"/>
            <p14:sldId id="360"/>
            <p14:sldId id="361"/>
            <p14:sldId id="362"/>
            <p14:sldId id="363"/>
            <p14:sldId id="364"/>
            <p14:sldId id="365"/>
            <p14:sldId id="366"/>
            <p14:sldId id="367"/>
            <p14:sldId id="368"/>
            <p14:sldId id="370"/>
            <p14:sldId id="381"/>
            <p14:sldId id="382"/>
            <p14:sldId id="383"/>
            <p14:sldId id="384"/>
            <p14:sldId id="385"/>
            <p14:sldId id="386"/>
            <p14:sldId id="389"/>
            <p14:sldId id="432"/>
            <p14:sldId id="440"/>
            <p14:sldId id="441"/>
            <p14:sldId id="442"/>
            <p14:sldId id="443"/>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80" autoAdjust="0"/>
  </p:normalViewPr>
  <p:slideViewPr>
    <p:cSldViewPr snapToGrid="0">
      <p:cViewPr varScale="1">
        <p:scale>
          <a:sx n="42" d="100"/>
          <a:sy n="42" d="100"/>
        </p:scale>
        <p:origin x="72" y="6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994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70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2057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74716EF3-1422-48C0-BC49-14FAC3550FCD}"/>
              </a:ext>
              <a:ext uri="{C183D7F6-B498-43B3-948B-1728B52AA6E4}">
                <adec:decorative xmlns=""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 xmlns:a16="http://schemas.microsoft.com/office/drawing/2014/main" id="{7F2AAFDE-CB45-46CA-8961-8133FCA5F385}"/>
              </a:ext>
              <a:ext uri="{C183D7F6-B498-43B3-948B-1728B52AA6E4}">
                <adec:decorative xmlns=""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47671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11/18/2024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smtClean="0"/>
              <a:t>Research Methodology- Unit </a:t>
            </a:r>
            <a:r>
              <a:rPr lang="en-US" b="1" dirty="0"/>
              <a:t>2</a:t>
            </a:r>
            <a:r>
              <a:rPr lang="en-US" b="1" dirty="0" smtClean="0"/>
              <a:t/>
            </a:r>
            <a:br>
              <a:rPr lang="en-US" b="1" dirty="0" smtClean="0"/>
            </a:br>
            <a:r>
              <a:rPr lang="en-US" sz="4400" dirty="0" smtClean="0"/>
              <a:t>Chapter 1- Research </a:t>
            </a:r>
            <a:r>
              <a:rPr lang="en-US" sz="4400" dirty="0" smtClean="0"/>
              <a:t>Problem</a:t>
            </a:r>
            <a:endParaRPr lang="en-US" sz="4400" dirty="0"/>
          </a:p>
        </p:txBody>
      </p:sp>
      <p:sp>
        <p:nvSpPr>
          <p:cNvPr id="3" name="Subtitle 2"/>
          <p:cNvSpPr>
            <a:spLocks noGrp="1"/>
          </p:cNvSpPr>
          <p:nvPr>
            <p:ph type="subTitle" idx="1"/>
          </p:nvPr>
        </p:nvSpPr>
        <p:spPr/>
        <p:txBody>
          <a:bodyPr>
            <a:normAutofit/>
          </a:bodyPr>
          <a:lstStyle/>
          <a:p>
            <a:r>
              <a:rPr lang="en-US" dirty="0" smtClean="0"/>
              <a:t>Prime College- BIM 6</a:t>
            </a:r>
            <a:r>
              <a:rPr lang="en-US" baseline="30000" dirty="0" smtClean="0"/>
              <a:t>th</a:t>
            </a:r>
            <a:r>
              <a:rPr lang="en-US" dirty="0" smtClean="0"/>
              <a:t> Semester</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150" y="-609386"/>
            <a:ext cx="7042150" cy="1143000"/>
          </a:xfrm>
        </p:spPr>
        <p:txBody>
          <a:bodyPr/>
          <a:lstStyle/>
          <a:p>
            <a:r>
              <a:rPr lang="en-US" sz="2800" b="1" dirty="0"/>
              <a:t>1.1 Background</a:t>
            </a:r>
          </a:p>
        </p:txBody>
      </p:sp>
      <p:sp>
        <p:nvSpPr>
          <p:cNvPr id="3" name="Content Placeholder 2"/>
          <p:cNvSpPr>
            <a:spLocks noGrp="1"/>
          </p:cNvSpPr>
          <p:nvPr>
            <p:ph idx="1"/>
          </p:nvPr>
        </p:nvSpPr>
        <p:spPr>
          <a:xfrm>
            <a:off x="196852" y="644917"/>
            <a:ext cx="7042149" cy="5242320"/>
          </a:xfrm>
          <a:ln>
            <a:solidFill>
              <a:srgbClr val="FF0000"/>
            </a:solidFill>
          </a:ln>
        </p:spPr>
        <p:txBody>
          <a:bodyPr>
            <a:normAutofit fontScale="92500" lnSpcReduction="20000"/>
          </a:bodyPr>
          <a:lstStyle/>
          <a:p>
            <a:pPr marL="0" indent="0">
              <a:buNone/>
            </a:pPr>
            <a:r>
              <a:rPr lang="en-US" dirty="0">
                <a:solidFill>
                  <a:srgbClr val="0070C0"/>
                </a:solidFill>
              </a:rPr>
              <a:t>Broad overview of the subject</a:t>
            </a:r>
          </a:p>
          <a:p>
            <a:pPr marL="0" indent="0">
              <a:buNone/>
            </a:pPr>
            <a:endParaRPr lang="en-US" dirty="0">
              <a:solidFill>
                <a:srgbClr val="0070C0"/>
              </a:solidFill>
            </a:endParaRPr>
          </a:p>
          <a:p>
            <a:pPr marL="0" indent="0">
              <a:buNone/>
            </a:pPr>
            <a:r>
              <a:rPr lang="en-US" b="1" dirty="0">
                <a:solidFill>
                  <a:srgbClr val="FF0000"/>
                </a:solidFill>
              </a:rPr>
              <a:t>Phenomena of Interest - POI</a:t>
            </a:r>
          </a:p>
          <a:p>
            <a:pPr marL="0" indent="0">
              <a:buNone/>
            </a:pPr>
            <a:endParaRPr lang="en-US" dirty="0">
              <a:solidFill>
                <a:srgbClr val="0070C0"/>
              </a:solidFill>
            </a:endParaRPr>
          </a:p>
          <a:p>
            <a:pPr marL="0" indent="0">
              <a:buNone/>
            </a:pPr>
            <a:r>
              <a:rPr lang="en-US" sz="2800" dirty="0">
                <a:solidFill>
                  <a:srgbClr val="0070C0"/>
                </a:solidFill>
              </a:rPr>
              <a:t>Introduction to subject matter and phenomena of interest you intend to study</a:t>
            </a:r>
          </a:p>
          <a:p>
            <a:pPr marL="0" indent="0">
              <a:buNone/>
            </a:pPr>
            <a:r>
              <a:rPr lang="en-US" sz="2800" dirty="0">
                <a:solidFill>
                  <a:srgbClr val="0070C0"/>
                </a:solidFill>
              </a:rPr>
              <a:t>Describe the broad foundations of your study— the readers understand what you intend to study </a:t>
            </a:r>
          </a:p>
          <a:p>
            <a:pPr marL="0" indent="0">
              <a:buNone/>
            </a:pPr>
            <a:endParaRPr lang="en-US" dirty="0"/>
          </a:p>
        </p:txBody>
      </p:sp>
      <p:sp>
        <p:nvSpPr>
          <p:cNvPr id="5" name="Rectangle 4"/>
          <p:cNvSpPr/>
          <p:nvPr/>
        </p:nvSpPr>
        <p:spPr>
          <a:xfrm>
            <a:off x="0" y="5870485"/>
            <a:ext cx="12147547" cy="646331"/>
          </a:xfrm>
          <a:prstGeom prst="rect">
            <a:avLst/>
          </a:prstGeom>
          <a:solidFill>
            <a:schemeClr val="bg1"/>
          </a:solid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0070C0"/>
                </a:solidFill>
                <a:effectLst/>
                <a:uLnTx/>
                <a:uFillTx/>
                <a:latin typeface="Arial"/>
                <a:ea typeface="+mn-ea"/>
                <a:cs typeface="+mn-cs"/>
              </a:rPr>
              <a:t>Sets the stage for the entire study, providing the reader with the background information for placing the study into a context of related research and justifying to the reader that a study is needed (</a:t>
            </a:r>
            <a:r>
              <a:rPr kumimoji="0" lang="en-US" sz="1800" b="1" i="1" u="none" strike="noStrike" kern="1200" cap="none" spc="0" normalizeH="0" baseline="0" noProof="0" dirty="0" err="1">
                <a:ln>
                  <a:noFill/>
                </a:ln>
                <a:solidFill>
                  <a:srgbClr val="0070C0"/>
                </a:solidFill>
                <a:effectLst/>
                <a:uLnTx/>
                <a:uFillTx/>
                <a:latin typeface="Arial"/>
                <a:ea typeface="+mn-ea"/>
                <a:cs typeface="+mn-cs"/>
              </a:rPr>
              <a:t>Wiersma</a:t>
            </a:r>
            <a:r>
              <a:rPr kumimoji="0" lang="en-US" sz="1800" b="1" i="1" u="none" strike="noStrike" kern="1200" cap="none" spc="0" normalizeH="0" baseline="0" noProof="0" dirty="0">
                <a:ln>
                  <a:noFill/>
                </a:ln>
                <a:solidFill>
                  <a:srgbClr val="0070C0"/>
                </a:solidFill>
                <a:effectLst/>
                <a:uLnTx/>
                <a:uFillTx/>
                <a:latin typeface="Arial"/>
                <a:ea typeface="+mn-ea"/>
                <a:cs typeface="+mn-cs"/>
              </a:rPr>
              <a:t>, 1995).</a:t>
            </a:r>
          </a:p>
        </p:txBody>
      </p:sp>
      <p:sp>
        <p:nvSpPr>
          <p:cNvPr id="4" name="TextBox 3"/>
          <p:cNvSpPr txBox="1"/>
          <p:nvPr/>
        </p:nvSpPr>
        <p:spPr>
          <a:xfrm>
            <a:off x="7239001" y="431569"/>
            <a:ext cx="4908547" cy="1938992"/>
          </a:xfrm>
          <a:prstGeom prst="rect">
            <a:avLst/>
          </a:prstGeom>
          <a:solidFill>
            <a:schemeClr val="bg1">
              <a:lumMod val="8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a:ea typeface="+mn-ea"/>
                <a:cs typeface="+mn-cs"/>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a:ea typeface="+mn-ea"/>
                <a:cs typeface="+mn-cs"/>
              </a:rPr>
              <a:t>Barriers towards Leadership positions: A qualitative study among women in the Malaysian Private Sector </a:t>
            </a:r>
          </a:p>
        </p:txBody>
      </p:sp>
      <p:sp>
        <p:nvSpPr>
          <p:cNvPr id="6" name="Footer Placeholder 5"/>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7" name="TextBox 6"/>
          <p:cNvSpPr txBox="1"/>
          <p:nvPr/>
        </p:nvSpPr>
        <p:spPr>
          <a:xfrm>
            <a:off x="7469758" y="3186934"/>
            <a:ext cx="4722242" cy="954107"/>
          </a:xfrm>
          <a:prstGeom prst="rect">
            <a:avLst/>
          </a:prstGeom>
          <a:solidFill>
            <a:schemeClr val="accent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Arial"/>
                <a:ea typeface="+mn-ea"/>
                <a:cs typeface="+mn-cs"/>
              </a:rPr>
              <a:t>Start with 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Arial"/>
                <a:ea typeface="+mn-ea"/>
                <a:cs typeface="+mn-cs"/>
              </a:rPr>
              <a:t>good Scenario</a:t>
            </a:r>
          </a:p>
        </p:txBody>
      </p:sp>
      <p:sp>
        <p:nvSpPr>
          <p:cNvPr id="9" name="TextBox 8"/>
          <p:cNvSpPr txBox="1"/>
          <p:nvPr/>
        </p:nvSpPr>
        <p:spPr>
          <a:xfrm>
            <a:off x="7086600" y="4274404"/>
            <a:ext cx="35814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Arial"/>
                <a:ea typeface="+mn-ea"/>
                <a:cs typeface="+mn-cs"/>
              </a:rPr>
              <a:t>G: Global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Arial"/>
                <a:ea typeface="+mn-ea"/>
                <a:cs typeface="+mn-cs"/>
              </a:rPr>
              <a:t>L: Local (Malaysia)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Arial"/>
                <a:ea typeface="+mn-ea"/>
                <a:cs typeface="+mn-cs"/>
              </a:rPr>
              <a:t>C: Context </a:t>
            </a:r>
            <a:r>
              <a:rPr kumimoji="0" lang="en-US" sz="1800" b="1" i="0" u="none" strike="noStrike" kern="1200" cap="none" spc="0" normalizeH="0" baseline="0" noProof="0" dirty="0">
                <a:ln>
                  <a:noFill/>
                </a:ln>
                <a:solidFill>
                  <a:srgbClr val="0070C0"/>
                </a:solidFill>
                <a:effectLst/>
                <a:uLnTx/>
                <a:uFillTx/>
                <a:latin typeface="Arial"/>
                <a:ea typeface="+mn-ea"/>
                <a:cs typeface="+mn-cs"/>
              </a:rPr>
              <a:t>(Sector/Industry)</a:t>
            </a:r>
          </a:p>
        </p:txBody>
      </p:sp>
    </p:spTree>
    <p:extLst>
      <p:ext uri="{BB962C8B-B14F-4D97-AF65-F5344CB8AC3E}">
        <p14:creationId xmlns:p14="http://schemas.microsoft.com/office/powerpoint/2010/main" val="364476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xmlns="" id="{8DED76B9-5273-4139-ACC9-B6E36ADE2385}"/>
              </a:ext>
            </a:extLst>
          </p:cNvPr>
          <p:cNvSpPr>
            <a:spLocks noGrp="1"/>
          </p:cNvSpPr>
          <p:nvPr>
            <p:ph type="title"/>
          </p:nvPr>
        </p:nvSpPr>
        <p:spPr>
          <a:xfrm>
            <a:off x="532264" y="776941"/>
            <a:ext cx="3209008" cy="5166659"/>
          </a:xfrm>
        </p:spPr>
        <p:txBody>
          <a:bodyPr/>
          <a:lstStyle/>
          <a:p>
            <a:pPr algn="ctr"/>
            <a:r>
              <a:rPr lang="en-US" dirty="0"/>
              <a:t>Learning Outcome</a:t>
            </a:r>
            <a:br>
              <a:rPr lang="en-US" dirty="0"/>
            </a:br>
            <a:r>
              <a:rPr lang="en-US" dirty="0"/>
              <a:t>2</a:t>
            </a:r>
          </a:p>
        </p:txBody>
      </p:sp>
      <p:sp>
        <p:nvSpPr>
          <p:cNvPr id="20" name="Footer Placeholder 19">
            <a:extLst>
              <a:ext uri="{FF2B5EF4-FFF2-40B4-BE49-F238E27FC236}">
                <a16:creationId xmlns:a16="http://schemas.microsoft.com/office/drawing/2014/main" xmlns=""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5" name="Picture Placeholder 4" descr="A person standing on a rock">
            <a:extLst>
              <a:ext uri="{FF2B5EF4-FFF2-40B4-BE49-F238E27FC236}">
                <a16:creationId xmlns:a16="http://schemas.microsoft.com/office/drawing/2014/main" xmlns=""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xmlns=""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xmlns="" id="{87F2C169-25EA-4609-BC8A-BCA7C433EEE4}"/>
              </a:ext>
            </a:extLst>
          </p:cNvPr>
          <p:cNvSpPr>
            <a:spLocks noGrp="1"/>
          </p:cNvSpPr>
          <p:nvPr>
            <p:ph type="body" sz="quarter" idx="15"/>
          </p:nvPr>
        </p:nvSpPr>
        <p:spPr>
          <a:xfrm>
            <a:off x="4076700" y="3476625"/>
            <a:ext cx="7659756" cy="3533775"/>
          </a:xfrm>
        </p:spPr>
        <p:txBody>
          <a:bodyPr>
            <a:normAutofit/>
          </a:bodyPr>
          <a:lstStyle/>
          <a:p>
            <a:pPr marL="0" indent="0">
              <a:buNone/>
            </a:pPr>
            <a:r>
              <a:rPr lang="en-US" sz="3200" b="1" dirty="0">
                <a:solidFill>
                  <a:srgbClr val="0070C0"/>
                </a:solidFill>
              </a:rPr>
              <a:t>Establish the research problem </a:t>
            </a:r>
          </a:p>
          <a:p>
            <a:pPr marL="457200" indent="-457200">
              <a:buFont typeface="+mj-lt"/>
              <a:buAutoNum type="arabicPeriod"/>
            </a:pPr>
            <a:endParaRPr lang="en-US" sz="1800" b="1" dirty="0">
              <a:solidFill>
                <a:srgbClr val="0070C0"/>
              </a:solidFill>
            </a:endParaRPr>
          </a:p>
          <a:p>
            <a:pPr marL="0" indent="0">
              <a:buNone/>
            </a:pPr>
            <a:r>
              <a:rPr lang="en-US" sz="1800" b="1" dirty="0">
                <a:solidFill>
                  <a:srgbClr val="C00000"/>
                </a:solidFill>
              </a:rPr>
              <a:t>Milestone 1: Student should be able to identify research topic </a:t>
            </a:r>
          </a:p>
        </p:txBody>
      </p:sp>
      <p:sp>
        <p:nvSpPr>
          <p:cNvPr id="21" name="Slide Number Placeholder 20">
            <a:extLst>
              <a:ext uri="{FF2B5EF4-FFF2-40B4-BE49-F238E27FC236}">
                <a16:creationId xmlns:a16="http://schemas.microsoft.com/office/drawing/2014/main" xmlns=""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48688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24689" y="609600"/>
            <a:ext cx="4152315" cy="8382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Arial"/>
                <a:ea typeface="+mn-ea"/>
                <a:cs typeface="+mn-cs"/>
              </a:rPr>
              <a:t>1.1 Background </a:t>
            </a:r>
          </a:p>
        </p:txBody>
      </p:sp>
      <p:sp>
        <p:nvSpPr>
          <p:cNvPr id="5" name="Rectangle 4"/>
          <p:cNvSpPr/>
          <p:nvPr/>
        </p:nvSpPr>
        <p:spPr>
          <a:xfrm>
            <a:off x="7619995" y="1447800"/>
            <a:ext cx="4613683" cy="609600"/>
          </a:xfrm>
          <a:prstGeom prst="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Arial"/>
                <a:ea typeface="+mn-ea"/>
                <a:cs typeface="+mn-cs"/>
              </a:rPr>
              <a:t>1.2 Problem Statement </a:t>
            </a:r>
          </a:p>
        </p:txBody>
      </p:sp>
      <p:sp>
        <p:nvSpPr>
          <p:cNvPr id="6" name="Rectangle 5"/>
          <p:cNvSpPr/>
          <p:nvPr/>
        </p:nvSpPr>
        <p:spPr>
          <a:xfrm>
            <a:off x="8039684" y="2051050"/>
            <a:ext cx="4152315" cy="533400"/>
          </a:xfrm>
          <a:prstGeom prst="rect">
            <a:avLst/>
          </a:prstGeom>
          <a:solidFill>
            <a:schemeClr val="accent5">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1.3 Objectives</a:t>
            </a:r>
          </a:p>
        </p:txBody>
      </p:sp>
      <p:sp>
        <p:nvSpPr>
          <p:cNvPr id="7" name="Rectangle 6"/>
          <p:cNvSpPr/>
          <p:nvPr/>
        </p:nvSpPr>
        <p:spPr>
          <a:xfrm>
            <a:off x="8001236" y="2626014"/>
            <a:ext cx="4232442" cy="609600"/>
          </a:xfrm>
          <a:prstGeom prst="rect">
            <a:avLst/>
          </a:prstGeom>
          <a:solidFill>
            <a:schemeClr val="accent5">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1.4 Research Questions</a:t>
            </a:r>
          </a:p>
        </p:txBody>
      </p:sp>
      <p:sp>
        <p:nvSpPr>
          <p:cNvPr id="8" name="Rectangle 7"/>
          <p:cNvSpPr/>
          <p:nvPr/>
        </p:nvSpPr>
        <p:spPr>
          <a:xfrm>
            <a:off x="8078131" y="3978879"/>
            <a:ext cx="4152315" cy="609600"/>
          </a:xfrm>
          <a:prstGeom prst="rect">
            <a:avLst/>
          </a:prstGeom>
          <a:solidFill>
            <a:schemeClr val="accent5">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1.6 Significance</a:t>
            </a:r>
          </a:p>
        </p:txBody>
      </p:sp>
      <p:sp>
        <p:nvSpPr>
          <p:cNvPr id="9" name="Rectangle 8"/>
          <p:cNvSpPr/>
          <p:nvPr/>
        </p:nvSpPr>
        <p:spPr>
          <a:xfrm>
            <a:off x="8078131" y="5358882"/>
            <a:ext cx="4152315" cy="609600"/>
          </a:xfrm>
          <a:prstGeom prst="rect">
            <a:avLst/>
          </a:prstGeom>
          <a:solidFill>
            <a:schemeClr val="accent5">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1.8 Limitations</a:t>
            </a:r>
          </a:p>
        </p:txBody>
      </p:sp>
      <p:sp>
        <p:nvSpPr>
          <p:cNvPr id="10" name="Rectangle 9"/>
          <p:cNvSpPr/>
          <p:nvPr/>
        </p:nvSpPr>
        <p:spPr>
          <a:xfrm>
            <a:off x="8201466" y="6096000"/>
            <a:ext cx="3990534" cy="762000"/>
          </a:xfrm>
          <a:prstGeom prst="rect">
            <a:avLst/>
          </a:prstGeom>
          <a:solidFill>
            <a:schemeClr val="accent5">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1.9 Definition of Terms</a:t>
            </a:r>
          </a:p>
        </p:txBody>
      </p:sp>
      <p:sp>
        <p:nvSpPr>
          <p:cNvPr id="2" name="Rectangle 1"/>
          <p:cNvSpPr/>
          <p:nvPr/>
        </p:nvSpPr>
        <p:spPr bwMode="auto">
          <a:xfrm>
            <a:off x="1" y="55632"/>
            <a:ext cx="12177004" cy="4572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mn-cs"/>
              </a:rPr>
              <a:t>RESEARCH TOPIC</a:t>
            </a:r>
          </a:p>
        </p:txBody>
      </p:sp>
      <p:sp>
        <p:nvSpPr>
          <p:cNvPr id="11" name="Rectangle 10"/>
          <p:cNvSpPr/>
          <p:nvPr/>
        </p:nvSpPr>
        <p:spPr>
          <a:xfrm>
            <a:off x="8070018" y="4660478"/>
            <a:ext cx="4152315" cy="609600"/>
          </a:xfrm>
          <a:prstGeom prst="rect">
            <a:avLst/>
          </a:prstGeom>
          <a:solidFill>
            <a:schemeClr val="accent5">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1.7 Scope</a:t>
            </a:r>
          </a:p>
        </p:txBody>
      </p:sp>
      <p:sp>
        <p:nvSpPr>
          <p:cNvPr id="12" name="Rectangle 11"/>
          <p:cNvSpPr/>
          <p:nvPr/>
        </p:nvSpPr>
        <p:spPr>
          <a:xfrm>
            <a:off x="8001236" y="3307719"/>
            <a:ext cx="4229210" cy="609600"/>
          </a:xfrm>
          <a:prstGeom prst="rect">
            <a:avLst/>
          </a:prstGeom>
          <a:solidFill>
            <a:schemeClr val="accent5">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a:ea typeface="+mn-ea"/>
                <a:cs typeface="+mn-cs"/>
              </a:rPr>
              <a:t>1.5 Research Hypothesis </a:t>
            </a:r>
          </a:p>
        </p:txBody>
      </p:sp>
      <p:sp>
        <p:nvSpPr>
          <p:cNvPr id="13" name="Footer Placeholder 12"/>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pic>
        <p:nvPicPr>
          <p:cNvPr id="1028" name="Picture 4" descr="Problem Statement Clipart | Clipart Panda - Free Clipart Images">
            <a:extLst>
              <a:ext uri="{FF2B5EF4-FFF2-40B4-BE49-F238E27FC236}">
                <a16:creationId xmlns:a16="http://schemas.microsoft.com/office/drawing/2014/main" xmlns="" id="{2A458E33-F4E9-4F71-9C92-947EE173A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 y="609600"/>
            <a:ext cx="7615307" cy="601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89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B8DDF0-29F2-4FA1-9763-62772522EA0E}"/>
              </a:ext>
            </a:extLst>
          </p:cNvPr>
          <p:cNvSpPr>
            <a:spLocks noGrp="1"/>
          </p:cNvSpPr>
          <p:nvPr>
            <p:ph type="title"/>
          </p:nvPr>
        </p:nvSpPr>
        <p:spPr>
          <a:xfrm>
            <a:off x="647700" y="274638"/>
            <a:ext cx="9389533" cy="1143000"/>
          </a:xfrm>
        </p:spPr>
        <p:txBody>
          <a:bodyPr wrap="square" anchor="ctr">
            <a:normAutofit/>
          </a:bodyPr>
          <a:lstStyle/>
          <a:p>
            <a:r>
              <a:rPr lang="en-MY" sz="4400" b="1" dirty="0"/>
              <a:t>What is a </a:t>
            </a:r>
            <a:r>
              <a:rPr lang="en-MY" sz="4400" b="1" dirty="0" smtClean="0"/>
              <a:t>Problem?</a:t>
            </a:r>
            <a:endParaRPr lang="en-MY" sz="4400" b="1" dirty="0"/>
          </a:p>
        </p:txBody>
      </p:sp>
      <p:sp>
        <p:nvSpPr>
          <p:cNvPr id="3" name="Content Placeholder 2">
            <a:extLst>
              <a:ext uri="{FF2B5EF4-FFF2-40B4-BE49-F238E27FC236}">
                <a16:creationId xmlns:a16="http://schemas.microsoft.com/office/drawing/2014/main" xmlns="" id="{12CF2A2D-DE29-42A5-8CD4-C9C4A4F398FF}"/>
              </a:ext>
            </a:extLst>
          </p:cNvPr>
          <p:cNvSpPr>
            <a:spLocks noGrp="1"/>
          </p:cNvSpPr>
          <p:nvPr>
            <p:ph sz="half" idx="1"/>
          </p:nvPr>
        </p:nvSpPr>
        <p:spPr>
          <a:xfrm>
            <a:off x="45221" y="1394144"/>
            <a:ext cx="7379597" cy="5411786"/>
          </a:xfrm>
        </p:spPr>
        <p:txBody>
          <a:bodyPr wrap="square" anchor="t">
            <a:normAutofit/>
          </a:bodyPr>
          <a:lstStyle/>
          <a:p>
            <a:pPr marL="0" indent="0">
              <a:buNone/>
            </a:pPr>
            <a:r>
              <a:rPr lang="en-US" sz="3200" dirty="0"/>
              <a:t>A research problem is an educational </a:t>
            </a:r>
            <a:r>
              <a:rPr lang="en-US" sz="3200" dirty="0">
                <a:solidFill>
                  <a:srgbClr val="FF0000"/>
                </a:solidFill>
              </a:rPr>
              <a:t>issue or concern </a:t>
            </a:r>
            <a:r>
              <a:rPr lang="en-US" sz="3200" dirty="0"/>
              <a:t>that an investigator presents and </a:t>
            </a:r>
            <a:r>
              <a:rPr lang="en-US" sz="3200" dirty="0">
                <a:solidFill>
                  <a:srgbClr val="FF0000"/>
                </a:solidFill>
              </a:rPr>
              <a:t>justifies </a:t>
            </a:r>
            <a:r>
              <a:rPr lang="en-US" sz="3200" dirty="0"/>
              <a:t>in a research study </a:t>
            </a:r>
            <a:r>
              <a:rPr lang="en-US" sz="2000" dirty="0" err="1"/>
              <a:t>Cresswell</a:t>
            </a:r>
            <a:r>
              <a:rPr lang="en-US" sz="2000" dirty="0"/>
              <a:t>, 2002</a:t>
            </a:r>
          </a:p>
          <a:p>
            <a:pPr marL="0" indent="0">
              <a:buNone/>
            </a:pPr>
            <a:endParaRPr lang="en-US" sz="2000" dirty="0"/>
          </a:p>
          <a:p>
            <a:pPr marL="0" indent="0">
              <a:buNone/>
            </a:pPr>
            <a:endParaRPr lang="en-US" sz="2000" dirty="0"/>
          </a:p>
          <a:p>
            <a:pPr marL="0" indent="0">
              <a:buNone/>
            </a:pPr>
            <a:r>
              <a:rPr lang="en-US" sz="3200" dirty="0"/>
              <a:t>A research problem is  an </a:t>
            </a:r>
            <a:r>
              <a:rPr lang="en-US" sz="3200" dirty="0">
                <a:solidFill>
                  <a:srgbClr val="FF0000"/>
                </a:solidFill>
              </a:rPr>
              <a:t>issue that attracts attention</a:t>
            </a:r>
            <a:r>
              <a:rPr lang="en-US" sz="3200" dirty="0"/>
              <a:t> of OR motivates a </a:t>
            </a:r>
            <a:r>
              <a:rPr lang="en-US" sz="3200" dirty="0">
                <a:solidFill>
                  <a:srgbClr val="FF0000"/>
                </a:solidFill>
              </a:rPr>
              <a:t>researcher to conduct a study </a:t>
            </a:r>
            <a:r>
              <a:rPr lang="en-US" sz="3200" dirty="0"/>
              <a:t>on it </a:t>
            </a:r>
          </a:p>
          <a:p>
            <a:pPr marL="0" indent="0">
              <a:buNone/>
            </a:pPr>
            <a:r>
              <a:rPr lang="en-US" sz="2400" dirty="0"/>
              <a:t>(Source: </a:t>
            </a:r>
            <a:r>
              <a:rPr lang="en-US" sz="2400" dirty="0" err="1"/>
              <a:t>Piaw</a:t>
            </a:r>
            <a:r>
              <a:rPr lang="en-US" sz="2400" dirty="0"/>
              <a:t>, C.Y. 2016)</a:t>
            </a:r>
          </a:p>
          <a:p>
            <a:pPr marL="0" indent="0">
              <a:buNone/>
            </a:pPr>
            <a:endParaRPr lang="en-US" sz="3200" dirty="0"/>
          </a:p>
        </p:txBody>
      </p:sp>
      <p:sp>
        <p:nvSpPr>
          <p:cNvPr id="4" name="Footer Placeholder 3">
            <a:extLst>
              <a:ext uri="{FF2B5EF4-FFF2-40B4-BE49-F238E27FC236}">
                <a16:creationId xmlns:a16="http://schemas.microsoft.com/office/drawing/2014/main" xmlns="" id="{92704064-F1C3-4CE7-9454-FD3D40CABC73}"/>
              </a:ext>
            </a:extLst>
          </p:cNvPr>
          <p:cNvSpPr>
            <a:spLocks noGrp="1"/>
          </p:cNvSpPr>
          <p:nvPr>
            <p:ph type="ftr" sz="quarter" idx="10"/>
          </p:nvPr>
        </p:nvSpPr>
        <p:spPr>
          <a:xfrm>
            <a:off x="8331200" y="6623050"/>
            <a:ext cx="3860800" cy="234950"/>
          </a:xfrm>
        </p:spPr>
        <p:txBody>
          <a:bodyPr wrap="square"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6" name="Rectangle 5">
            <a:extLst>
              <a:ext uri="{FF2B5EF4-FFF2-40B4-BE49-F238E27FC236}">
                <a16:creationId xmlns:a16="http://schemas.microsoft.com/office/drawing/2014/main" xmlns="" id="{B9327802-AB50-4646-8A21-BFC95F0EF3E4}"/>
              </a:ext>
            </a:extLst>
          </p:cNvPr>
          <p:cNvSpPr/>
          <p:nvPr/>
        </p:nvSpPr>
        <p:spPr bwMode="auto">
          <a:xfrm>
            <a:off x="9727095" y="0"/>
            <a:ext cx="2464905" cy="64638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MY" sz="4000" b="0" i="0" u="none" strike="noStrike" kern="1200" cap="none" spc="0" normalizeH="0" baseline="0" noProof="0" dirty="0" err="1">
                <a:ln>
                  <a:noFill/>
                </a:ln>
                <a:solidFill>
                  <a:srgbClr val="000000"/>
                </a:solidFill>
                <a:effectLst/>
                <a:uLnTx/>
                <a:uFillTx/>
                <a:latin typeface="Arial" charset="0"/>
                <a:ea typeface="+mn-ea"/>
                <a:cs typeface="+mn-cs"/>
              </a:rPr>
              <a:t>Masaalah</a:t>
            </a:r>
            <a:r>
              <a:rPr kumimoji="0" lang="en-MY" sz="4000" b="0" i="0" u="none" strike="noStrike" kern="1200" cap="none" spc="0" normalizeH="0" baseline="0" noProof="0" dirty="0">
                <a:ln>
                  <a:noFill/>
                </a:ln>
                <a:solidFill>
                  <a:srgbClr val="000000"/>
                </a:solidFill>
                <a:effectLst/>
                <a:uLnTx/>
                <a:uFillTx/>
                <a:latin typeface="Arial" charset="0"/>
                <a:ea typeface="+mn-ea"/>
                <a:cs typeface="+mn-cs"/>
              </a:rPr>
              <a:t> </a:t>
            </a:r>
          </a:p>
        </p:txBody>
      </p:sp>
      <p:pic>
        <p:nvPicPr>
          <p:cNvPr id="8" name="Picture 7">
            <a:extLst>
              <a:ext uri="{FF2B5EF4-FFF2-40B4-BE49-F238E27FC236}">
                <a16:creationId xmlns:a16="http://schemas.microsoft.com/office/drawing/2014/main" xmlns="" id="{529D15E9-4663-6C21-E722-55067E56FF33}"/>
              </a:ext>
            </a:extLst>
          </p:cNvPr>
          <p:cNvPicPr>
            <a:picLocks noChangeAspect="1"/>
          </p:cNvPicPr>
          <p:nvPr/>
        </p:nvPicPr>
        <p:blipFill>
          <a:blip r:embed="rId2"/>
          <a:stretch>
            <a:fillRect/>
          </a:stretch>
        </p:blipFill>
        <p:spPr>
          <a:xfrm>
            <a:off x="6949440" y="1951208"/>
            <a:ext cx="5242560" cy="3735216"/>
          </a:xfrm>
          <a:prstGeom prst="rect">
            <a:avLst/>
          </a:prstGeom>
        </p:spPr>
      </p:pic>
      <p:sp>
        <p:nvSpPr>
          <p:cNvPr id="9" name="TextBox 8">
            <a:extLst>
              <a:ext uri="{FF2B5EF4-FFF2-40B4-BE49-F238E27FC236}">
                <a16:creationId xmlns:a16="http://schemas.microsoft.com/office/drawing/2014/main" xmlns="" id="{0E611966-EEF3-0EB9-4A29-E0E6E176B21B}"/>
              </a:ext>
            </a:extLst>
          </p:cNvPr>
          <p:cNvSpPr txBox="1"/>
          <p:nvPr/>
        </p:nvSpPr>
        <p:spPr>
          <a:xfrm>
            <a:off x="7343335" y="1543326"/>
            <a:ext cx="4600136" cy="461665"/>
          </a:xfrm>
          <a:prstGeom prst="rect">
            <a:avLst/>
          </a:prstGeom>
          <a:noFill/>
        </p:spPr>
        <p:txBody>
          <a:bodyPr wrap="square" rtlCol="0">
            <a:spAutoFit/>
          </a:bodyPr>
          <a:lstStyle/>
          <a:p>
            <a:r>
              <a:rPr lang="en-US" sz="2400" b="1" dirty="0">
                <a:solidFill>
                  <a:srgbClr val="0070C0"/>
                </a:solidFill>
              </a:rPr>
              <a:t>Questions to ponder</a:t>
            </a:r>
          </a:p>
        </p:txBody>
      </p:sp>
    </p:spTree>
    <p:extLst>
      <p:ext uri="{BB962C8B-B14F-4D97-AF65-F5344CB8AC3E}">
        <p14:creationId xmlns:p14="http://schemas.microsoft.com/office/powerpoint/2010/main" val="209603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5263" y="1134174"/>
            <a:ext cx="3549747" cy="2800767"/>
          </a:xfrm>
          <a:prstGeom prst="rect">
            <a:avLst/>
          </a:prstGeom>
          <a:solidFill>
            <a:schemeClr val="bg1"/>
          </a:solid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a:ea typeface="+mn-ea"/>
                <a:cs typeface="+mn-cs"/>
              </a:rPr>
              <a:t>Example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a:ea typeface="+mn-ea"/>
                <a:cs typeface="+mn-cs"/>
              </a:rPr>
              <a:t>Explore the Motivation of Millennials to work in Gig Economy.  Evidence from Malaysia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0070C0"/>
              </a:solidFill>
              <a:effectLst/>
              <a:uLnTx/>
              <a:uFillTx/>
              <a:latin typeface="Arial"/>
              <a:ea typeface="+mn-ea"/>
              <a:cs typeface="+mn-cs"/>
            </a:endParaRPr>
          </a:p>
        </p:txBody>
      </p:sp>
      <p:sp>
        <p:nvSpPr>
          <p:cNvPr id="3" name="TextBox 2"/>
          <p:cNvSpPr txBox="1"/>
          <p:nvPr/>
        </p:nvSpPr>
        <p:spPr>
          <a:xfrm>
            <a:off x="221892" y="1221247"/>
            <a:ext cx="1624163" cy="523220"/>
          </a:xfrm>
          <a:prstGeom prst="rect">
            <a:avLst/>
          </a:prstGeom>
          <a:noFill/>
          <a:ln>
            <a:solidFill>
              <a:srgbClr val="FF000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0"/>
                <a:solidFill>
                  <a:srgbClr val="000000"/>
                </a:solidFill>
                <a:effectLst>
                  <a:outerShdw blurRad="38100" dist="19050" dir="2700000" algn="tl" rotWithShape="0">
                    <a:srgbClr val="000000">
                      <a:alpha val="40000"/>
                    </a:srgbClr>
                  </a:outerShdw>
                </a:effectLst>
                <a:uLnTx/>
                <a:uFillTx/>
                <a:latin typeface="Arial"/>
                <a:ea typeface="+mn-ea"/>
                <a:cs typeface="+mn-cs"/>
              </a:rPr>
              <a:t>Question</a:t>
            </a:r>
          </a:p>
        </p:txBody>
      </p:sp>
      <p:sp>
        <p:nvSpPr>
          <p:cNvPr id="4" name="Rectangle 3"/>
          <p:cNvSpPr/>
          <p:nvPr/>
        </p:nvSpPr>
        <p:spPr>
          <a:xfrm>
            <a:off x="2546252" y="4159361"/>
            <a:ext cx="3549747" cy="1938992"/>
          </a:xfrm>
          <a:prstGeom prst="rect">
            <a:avLst/>
          </a:prstGeom>
          <a:solidFill>
            <a:schemeClr val="bg1"/>
          </a:solid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a:ea typeface="+mn-ea"/>
                <a:cs typeface="+mn-cs"/>
              </a:rPr>
              <a:t>Example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a:ea typeface="+mn-ea"/>
                <a:cs typeface="+mn-cs"/>
              </a:rPr>
              <a:t>The barriers towards leadership role of Women: A Qualitative study in Brunei </a:t>
            </a:r>
          </a:p>
        </p:txBody>
      </p:sp>
      <p:sp>
        <p:nvSpPr>
          <p:cNvPr id="5" name="Footer Placeholder 4"/>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8" name="TextBox 7">
            <a:extLst>
              <a:ext uri="{FF2B5EF4-FFF2-40B4-BE49-F238E27FC236}">
                <a16:creationId xmlns:a16="http://schemas.microsoft.com/office/drawing/2014/main" xmlns="" id="{61046E7E-8521-4F23-A713-B29E308ED159}"/>
              </a:ext>
            </a:extLst>
          </p:cNvPr>
          <p:cNvSpPr txBox="1"/>
          <p:nvPr/>
        </p:nvSpPr>
        <p:spPr>
          <a:xfrm>
            <a:off x="7222434" y="25360"/>
            <a:ext cx="4969566" cy="6832640"/>
          </a:xfrm>
          <a:prstGeom prst="rect">
            <a:avLst/>
          </a:prstGeom>
          <a:solidFill>
            <a:schemeClr val="bg1">
              <a:lumMod val="95000"/>
            </a:schemeClr>
          </a:solidFill>
          <a:ln>
            <a:solidFill>
              <a:srgbClr val="FF0000"/>
            </a:solidFill>
          </a:ln>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1" i="0" u="none" strike="noStrike" kern="1200" cap="none" spc="0" normalizeH="0" baseline="0" noProof="0" dirty="0">
                <a:ln>
                  <a:noFill/>
                </a:ln>
                <a:solidFill>
                  <a:srgbClr val="0070C0"/>
                </a:solidFill>
                <a:effectLst/>
                <a:uLnTx/>
                <a:uFillTx/>
                <a:latin typeface="Arial"/>
                <a:ea typeface="+mn-ea"/>
                <a:cs typeface="+mn-cs"/>
              </a:rPr>
              <a:t>What is the </a:t>
            </a:r>
            <a:r>
              <a:rPr kumimoji="0" lang="en-US" sz="2800" b="1" i="0" u="none" strike="noStrike" kern="1200" cap="none" spc="0" normalizeH="0" baseline="0" noProof="0" dirty="0">
                <a:ln>
                  <a:noFill/>
                </a:ln>
                <a:solidFill>
                  <a:srgbClr val="FF0000"/>
                </a:solidFill>
                <a:effectLst/>
                <a:uLnTx/>
                <a:uFillTx/>
                <a:latin typeface="Arial"/>
                <a:ea typeface="+mn-ea"/>
                <a:cs typeface="+mn-cs"/>
              </a:rPr>
              <a:t>issue or controversy</a:t>
            </a:r>
            <a:r>
              <a:rPr kumimoji="0" lang="en-US" sz="2800" b="1" i="0" u="none" strike="noStrike" kern="1200" cap="none" spc="0" normalizeH="0" baseline="0" noProof="0" dirty="0">
                <a:ln>
                  <a:noFill/>
                </a:ln>
                <a:solidFill>
                  <a:srgbClr val="0070C0"/>
                </a:solidFill>
                <a:effectLst/>
                <a:uLnTx/>
                <a:uFillTx/>
                <a:latin typeface="Arial"/>
                <a:ea typeface="+mn-ea"/>
                <a:cs typeface="+mn-cs"/>
              </a:rPr>
              <a:t> that attracts attention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800" b="1" i="0" u="none" strike="noStrike" kern="1200" cap="none" spc="0" normalizeH="0" baseline="0" noProof="0" dirty="0">
              <a:ln>
                <a:noFill/>
              </a:ln>
              <a:solidFill>
                <a:srgbClr val="0070C0"/>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1" i="0" u="none" strike="noStrike" kern="1200" cap="none" spc="0" normalizeH="0" baseline="0" noProof="0" dirty="0">
                <a:ln>
                  <a:noFill/>
                </a:ln>
                <a:solidFill>
                  <a:srgbClr val="0070C0"/>
                </a:solidFill>
                <a:effectLst/>
                <a:uLnTx/>
                <a:uFillTx/>
                <a:latin typeface="Arial"/>
                <a:ea typeface="+mn-ea"/>
                <a:cs typeface="+mn-cs"/>
              </a:rPr>
              <a:t>What is the </a:t>
            </a:r>
            <a:r>
              <a:rPr kumimoji="0" lang="en-US" sz="2800" b="1" i="0" u="none" strike="noStrike" kern="1200" cap="none" spc="0" normalizeH="0" baseline="0" noProof="0" dirty="0">
                <a:ln>
                  <a:noFill/>
                </a:ln>
                <a:solidFill>
                  <a:srgbClr val="FF0000"/>
                </a:solidFill>
                <a:effectLst/>
                <a:uLnTx/>
                <a:uFillTx/>
                <a:latin typeface="Arial"/>
                <a:ea typeface="+mn-ea"/>
                <a:cs typeface="+mn-cs"/>
              </a:rPr>
              <a:t>justification</a:t>
            </a:r>
            <a:r>
              <a:rPr kumimoji="0" lang="en-US" sz="2800" b="1" i="0" u="none" strike="noStrike" kern="1200" cap="none" spc="0" normalizeH="0" baseline="0" noProof="0" dirty="0">
                <a:ln>
                  <a:noFill/>
                </a:ln>
                <a:solidFill>
                  <a:srgbClr val="0070C0"/>
                </a:solidFill>
                <a:effectLst/>
                <a:uLnTx/>
                <a:uFillTx/>
                <a:latin typeface="Arial"/>
                <a:ea typeface="+mn-ea"/>
                <a:cs typeface="+mn-cs"/>
              </a:rPr>
              <a:t> of doing this study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800" b="1" i="0" u="none" strike="noStrike" kern="1200" cap="none" spc="0" normalizeH="0" baseline="0" noProof="0" dirty="0">
              <a:ln>
                <a:noFill/>
              </a:ln>
              <a:solidFill>
                <a:srgbClr val="0070C0"/>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1" i="0" u="none" strike="noStrike" kern="1200" cap="none" spc="0" normalizeH="0" baseline="0" noProof="0" dirty="0">
                <a:ln>
                  <a:noFill/>
                </a:ln>
                <a:solidFill>
                  <a:srgbClr val="0070C0"/>
                </a:solidFill>
                <a:effectLst/>
                <a:uLnTx/>
                <a:uFillTx/>
                <a:latin typeface="Arial"/>
                <a:ea typeface="+mn-ea"/>
                <a:cs typeface="+mn-cs"/>
              </a:rPr>
              <a:t>What was </a:t>
            </a:r>
            <a:r>
              <a:rPr kumimoji="0" lang="en-US" sz="2800" b="1" i="0" u="none" strike="noStrike" kern="1200" cap="none" spc="0" normalizeH="0" baseline="0" noProof="0" dirty="0">
                <a:ln>
                  <a:noFill/>
                </a:ln>
                <a:solidFill>
                  <a:srgbClr val="FF0000"/>
                </a:solidFill>
                <a:effectLst/>
                <a:uLnTx/>
                <a:uFillTx/>
                <a:latin typeface="Arial"/>
                <a:ea typeface="+mn-ea"/>
                <a:cs typeface="+mn-cs"/>
              </a:rPr>
              <a:t>‘MISSING” GAP”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800" b="1" i="0" u="none" strike="noStrike" kern="1200" cap="none" spc="0" normalizeH="0" baseline="0" noProof="0" dirty="0">
              <a:ln>
                <a:noFill/>
              </a:ln>
              <a:solidFill>
                <a:srgbClr val="0070C0"/>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1" i="0" u="none" strike="noStrike" kern="1200" cap="none" spc="0" normalizeH="0" baseline="0" noProof="0" dirty="0">
                <a:ln>
                  <a:noFill/>
                </a:ln>
                <a:solidFill>
                  <a:srgbClr val="0070C0"/>
                </a:solidFill>
                <a:effectLst/>
                <a:uLnTx/>
                <a:uFillTx/>
                <a:latin typeface="Arial"/>
                <a:ea typeface="+mn-ea"/>
                <a:cs typeface="+mn-cs"/>
              </a:rPr>
              <a:t>What is the </a:t>
            </a:r>
            <a:r>
              <a:rPr kumimoji="0" lang="en-US" sz="2800" b="1" i="0" u="none" strike="noStrike" kern="1200" cap="none" spc="0" normalizeH="0" baseline="0" noProof="0" dirty="0">
                <a:ln>
                  <a:noFill/>
                </a:ln>
                <a:solidFill>
                  <a:srgbClr val="FF0000"/>
                </a:solidFill>
                <a:effectLst/>
                <a:uLnTx/>
                <a:uFillTx/>
                <a:latin typeface="Arial"/>
                <a:ea typeface="+mn-ea"/>
                <a:cs typeface="+mn-cs"/>
              </a:rPr>
              <a:t>“Deficiency” </a:t>
            </a:r>
            <a:r>
              <a:rPr kumimoji="0" lang="en-US" sz="2800" b="1" i="0" u="none" strike="noStrike" kern="1200" cap="none" spc="0" normalizeH="0" baseline="0" noProof="0" dirty="0">
                <a:ln>
                  <a:noFill/>
                </a:ln>
                <a:solidFill>
                  <a:srgbClr val="0070C0"/>
                </a:solidFill>
                <a:effectLst/>
                <a:uLnTx/>
                <a:uFillTx/>
                <a:latin typeface="Arial"/>
                <a:ea typeface="+mn-ea"/>
                <a:cs typeface="+mn-cs"/>
              </a:rPr>
              <a:t>in Literature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1" i="0" u="none" strike="noStrike" kern="1200" cap="none" spc="0" normalizeH="0" baseline="0" noProof="0" dirty="0">
                <a:ln>
                  <a:noFill/>
                </a:ln>
                <a:solidFill>
                  <a:srgbClr val="0070C0"/>
                </a:solidFill>
                <a:effectLst/>
                <a:uLnTx/>
                <a:uFillTx/>
                <a:latin typeface="Arial"/>
                <a:ea typeface="+mn-ea"/>
                <a:cs typeface="+mn-cs"/>
              </a:rPr>
              <a:t>Why is this problem </a:t>
            </a:r>
            <a:r>
              <a:rPr kumimoji="0" lang="en-US" sz="2800" b="1" i="0" u="none" strike="noStrike" kern="1200" cap="none" spc="0" normalizeH="0" baseline="0" noProof="0" dirty="0">
                <a:ln>
                  <a:noFill/>
                </a:ln>
                <a:solidFill>
                  <a:srgbClr val="C00000"/>
                </a:solidFill>
                <a:effectLst/>
                <a:uLnTx/>
                <a:uFillTx/>
                <a:latin typeface="Arial"/>
                <a:ea typeface="+mn-ea"/>
                <a:cs typeface="+mn-cs"/>
              </a:rPr>
              <a:t>important?</a:t>
            </a:r>
            <a:r>
              <a:rPr kumimoji="0" lang="en-US" sz="2800" b="1" i="0" u="none" strike="noStrike" kern="1200" cap="none" spc="0" normalizeH="0" baseline="0" noProof="0" dirty="0">
                <a:ln>
                  <a:noFill/>
                </a:ln>
                <a:solidFill>
                  <a:srgbClr val="0070C0"/>
                </a:solidFill>
                <a:effectLst/>
                <a:uLnTx/>
                <a:uFillTx/>
                <a:latin typeface="Arial"/>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1" i="0" u="none" strike="noStrike" kern="1200" cap="none" spc="0" normalizeH="0" baseline="0" noProof="0" dirty="0">
                <a:ln>
                  <a:noFill/>
                </a:ln>
                <a:solidFill>
                  <a:srgbClr val="0070C0"/>
                </a:solidFill>
                <a:effectLst/>
                <a:uLnTx/>
                <a:uFillTx/>
                <a:latin typeface="Arial"/>
                <a:ea typeface="+mn-ea"/>
                <a:cs typeface="+mn-cs"/>
              </a:rPr>
              <a:t>What is the </a:t>
            </a:r>
            <a:r>
              <a:rPr kumimoji="0" lang="en-US" sz="2800" b="1" i="0" u="none" strike="noStrike" kern="1200" cap="none" spc="0" normalizeH="0" baseline="0" noProof="0" dirty="0">
                <a:ln>
                  <a:noFill/>
                </a:ln>
                <a:solidFill>
                  <a:srgbClr val="C00000"/>
                </a:solidFill>
                <a:effectLst/>
                <a:uLnTx/>
                <a:uFillTx/>
                <a:latin typeface="Arial"/>
                <a:ea typeface="+mn-ea"/>
                <a:cs typeface="+mn-cs"/>
              </a:rPr>
              <a:t>contribution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MY" sz="18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10" name="Straight Arrow Connector 9">
            <a:extLst>
              <a:ext uri="{FF2B5EF4-FFF2-40B4-BE49-F238E27FC236}">
                <a16:creationId xmlns:a16="http://schemas.microsoft.com/office/drawing/2014/main" xmlns="" id="{321DE8A0-9B4E-4D2A-A8F9-8D35F9BA971F}"/>
              </a:ext>
            </a:extLst>
          </p:cNvPr>
          <p:cNvCxnSpPr>
            <a:cxnSpLocks/>
            <a:stCxn id="2" idx="3"/>
          </p:cNvCxnSpPr>
          <p:nvPr/>
        </p:nvCxnSpPr>
        <p:spPr bwMode="auto">
          <a:xfrm>
            <a:off x="6135010" y="2534558"/>
            <a:ext cx="1113184" cy="103746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xmlns="" id="{A34CB836-58FE-45D3-BB81-E33E3FC5AB41}"/>
              </a:ext>
            </a:extLst>
          </p:cNvPr>
          <p:cNvCxnSpPr>
            <a:cxnSpLocks/>
            <a:stCxn id="4" idx="3"/>
          </p:cNvCxnSpPr>
          <p:nvPr/>
        </p:nvCxnSpPr>
        <p:spPr bwMode="auto">
          <a:xfrm flipV="1">
            <a:off x="6095999" y="3825252"/>
            <a:ext cx="1126435" cy="130360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pic>
        <p:nvPicPr>
          <p:cNvPr id="9" name="Picture 8">
            <a:extLst>
              <a:ext uri="{FF2B5EF4-FFF2-40B4-BE49-F238E27FC236}">
                <a16:creationId xmlns:a16="http://schemas.microsoft.com/office/drawing/2014/main" xmlns="" id="{4E363459-5D18-41CC-9147-E7A7F7F9BC06}"/>
              </a:ext>
            </a:extLst>
          </p:cNvPr>
          <p:cNvPicPr>
            <a:picLocks noChangeAspect="1"/>
          </p:cNvPicPr>
          <p:nvPr/>
        </p:nvPicPr>
        <p:blipFill>
          <a:blip r:embed="rId2"/>
          <a:stretch>
            <a:fillRect/>
          </a:stretch>
        </p:blipFill>
        <p:spPr>
          <a:xfrm>
            <a:off x="0" y="1743476"/>
            <a:ext cx="2264897" cy="4086665"/>
          </a:xfrm>
          <a:prstGeom prst="rect">
            <a:avLst/>
          </a:prstGeom>
        </p:spPr>
      </p:pic>
      <p:sp>
        <p:nvSpPr>
          <p:cNvPr id="6" name="TextBox 5">
            <a:extLst>
              <a:ext uri="{FF2B5EF4-FFF2-40B4-BE49-F238E27FC236}">
                <a16:creationId xmlns:a16="http://schemas.microsoft.com/office/drawing/2014/main" xmlns="" id="{81C3B09E-5770-45D9-BD56-F551D1EC6C12}"/>
              </a:ext>
            </a:extLst>
          </p:cNvPr>
          <p:cNvSpPr txBox="1"/>
          <p:nvPr/>
        </p:nvSpPr>
        <p:spPr>
          <a:xfrm>
            <a:off x="25760" y="-50605"/>
            <a:ext cx="7222434"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sz="3600" b="1" i="0" u="none" strike="noStrike" kern="1200" cap="none" spc="0" normalizeH="0" baseline="0" noProof="0" dirty="0">
                <a:ln>
                  <a:noFill/>
                </a:ln>
                <a:solidFill>
                  <a:srgbClr val="C00000"/>
                </a:solidFill>
                <a:effectLst/>
                <a:uLnTx/>
                <a:uFillTx/>
                <a:latin typeface="Arial"/>
                <a:ea typeface="+mn-ea"/>
                <a:cs typeface="+mn-cs"/>
              </a:rPr>
              <a:t>A research starts with 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sz="3600" b="1" i="0" u="none" strike="noStrike" kern="1200" cap="none" spc="0" normalizeH="0" baseline="0" noProof="0" dirty="0">
                <a:ln>
                  <a:noFill/>
                </a:ln>
                <a:solidFill>
                  <a:srgbClr val="C00000"/>
                </a:solidFill>
                <a:effectLst/>
                <a:uLnTx/>
                <a:uFillTx/>
                <a:latin typeface="Arial"/>
                <a:ea typeface="+mn-ea"/>
                <a:cs typeface="+mn-cs"/>
              </a:rPr>
              <a:t>Problem Statement</a:t>
            </a:r>
          </a:p>
        </p:txBody>
      </p:sp>
    </p:spTree>
    <p:extLst>
      <p:ext uri="{BB962C8B-B14F-4D97-AF65-F5344CB8AC3E}">
        <p14:creationId xmlns:p14="http://schemas.microsoft.com/office/powerpoint/2010/main" val="359921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 y="76200"/>
            <a:ext cx="12191999" cy="857250"/>
          </a:xfrm>
          <a:solidFill>
            <a:srgbClr val="FFCCFF"/>
          </a:solidFill>
        </p:spPr>
        <p:txBody>
          <a:bodyPr>
            <a:normAutofit fontScale="90000"/>
          </a:bodyPr>
          <a:lstStyle/>
          <a:p>
            <a:r>
              <a:rPr lang="en-US" sz="4400" b="1" dirty="0">
                <a:solidFill>
                  <a:schemeClr val="tx1">
                    <a:lumMod val="95000"/>
                    <a:lumOff val="5000"/>
                  </a:schemeClr>
                </a:solidFill>
              </a:rPr>
              <a:t>Problem Identification</a:t>
            </a:r>
            <a:r>
              <a:rPr lang="en-US" sz="3100" b="1" dirty="0">
                <a:solidFill>
                  <a:schemeClr val="tx1">
                    <a:lumMod val="95000"/>
                    <a:lumOff val="5000"/>
                  </a:schemeClr>
                </a:solidFill>
              </a:rPr>
              <a:t> – Bryman, 2007</a:t>
            </a:r>
            <a:r>
              <a:rPr lang="en-US" sz="3100" b="1" dirty="0">
                <a:solidFill>
                  <a:schemeClr val="bg1"/>
                </a:solidFill>
              </a:rPr>
              <a:t/>
            </a:r>
            <a:br>
              <a:rPr lang="en-US" sz="3100" b="1" dirty="0">
                <a:solidFill>
                  <a:schemeClr val="bg1"/>
                </a:solidFill>
              </a:rPr>
            </a:br>
            <a:endParaRPr lang="en-US" sz="2400" b="1" dirty="0">
              <a:solidFill>
                <a:schemeClr val="bg1"/>
              </a:solidFill>
            </a:endParaRPr>
          </a:p>
        </p:txBody>
      </p:sp>
      <p:sp>
        <p:nvSpPr>
          <p:cNvPr id="190467" name="Rectangle 3"/>
          <p:cNvSpPr>
            <a:spLocks noGrp="1" noChangeArrowheads="1"/>
          </p:cNvSpPr>
          <p:nvPr>
            <p:ph type="body" idx="1"/>
          </p:nvPr>
        </p:nvSpPr>
        <p:spPr>
          <a:xfrm>
            <a:off x="2" y="933451"/>
            <a:ext cx="12191998" cy="3475204"/>
          </a:xfrm>
          <a:solidFill>
            <a:schemeClr val="bg1"/>
          </a:solidFill>
          <a:ln>
            <a:solidFill>
              <a:srgbClr val="FF0000"/>
            </a:solidFill>
          </a:ln>
        </p:spPr>
        <p:txBody>
          <a:bodyPr>
            <a:noAutofit/>
          </a:bodyPr>
          <a:lstStyle/>
          <a:p>
            <a:pPr marL="0" indent="0" algn="just">
              <a:spcBef>
                <a:spcPts val="0"/>
              </a:spcBef>
              <a:buNone/>
            </a:pPr>
            <a:r>
              <a:rPr lang="en-US" sz="2800" dirty="0">
                <a:solidFill>
                  <a:srgbClr val="002060"/>
                </a:solidFill>
              </a:rPr>
              <a:t>A research problem is a definite or clear expression [statement] about </a:t>
            </a:r>
          </a:p>
          <a:p>
            <a:pPr algn="just">
              <a:spcBef>
                <a:spcPts val="0"/>
              </a:spcBef>
            </a:pPr>
            <a:r>
              <a:rPr lang="en-US" sz="2800" dirty="0">
                <a:solidFill>
                  <a:srgbClr val="FF0000"/>
                </a:solidFill>
              </a:rPr>
              <a:t>an area of concern</a:t>
            </a:r>
            <a:r>
              <a:rPr lang="en-US" sz="2800" dirty="0">
                <a:solidFill>
                  <a:srgbClr val="002060"/>
                </a:solidFill>
              </a:rPr>
              <a:t>, </a:t>
            </a:r>
          </a:p>
          <a:p>
            <a:pPr algn="just">
              <a:spcBef>
                <a:spcPts val="0"/>
              </a:spcBef>
            </a:pPr>
            <a:r>
              <a:rPr lang="en-US" sz="2800" dirty="0">
                <a:solidFill>
                  <a:srgbClr val="FF0000"/>
                </a:solidFill>
              </a:rPr>
              <a:t>a condition to be improved upon</a:t>
            </a:r>
            <a:r>
              <a:rPr lang="en-US" sz="2800" dirty="0">
                <a:solidFill>
                  <a:srgbClr val="002060"/>
                </a:solidFill>
              </a:rPr>
              <a:t>, </a:t>
            </a:r>
          </a:p>
          <a:p>
            <a:pPr algn="just">
              <a:spcBef>
                <a:spcPts val="0"/>
              </a:spcBef>
            </a:pPr>
            <a:r>
              <a:rPr lang="en-US" sz="2800" dirty="0">
                <a:solidFill>
                  <a:srgbClr val="FF0000"/>
                </a:solidFill>
              </a:rPr>
              <a:t>a difficulty to be eliminated</a:t>
            </a:r>
            <a:r>
              <a:rPr lang="en-US" sz="2800" dirty="0">
                <a:solidFill>
                  <a:srgbClr val="002060"/>
                </a:solidFill>
              </a:rPr>
              <a:t>, </a:t>
            </a:r>
          </a:p>
          <a:p>
            <a:pPr algn="just">
              <a:spcBef>
                <a:spcPts val="0"/>
              </a:spcBef>
            </a:pPr>
            <a:r>
              <a:rPr lang="en-US" sz="2800" dirty="0">
                <a:solidFill>
                  <a:srgbClr val="FF0000"/>
                </a:solidFill>
              </a:rPr>
              <a:t>or a troubling question that exists in scholarly literature, in theory, or within existing practice </a:t>
            </a:r>
          </a:p>
          <a:p>
            <a:pPr marL="0" indent="0" algn="just">
              <a:spcBef>
                <a:spcPts val="0"/>
              </a:spcBef>
              <a:buNone/>
            </a:pPr>
            <a:r>
              <a:rPr lang="en-US" sz="2800" dirty="0">
                <a:solidFill>
                  <a:srgbClr val="002060"/>
                </a:solidFill>
              </a:rPr>
              <a:t>that points to a need for meaningful understanding and deliberate investigation </a:t>
            </a:r>
            <a:r>
              <a:rPr lang="en-US" sz="1800" i="1" dirty="0">
                <a:solidFill>
                  <a:srgbClr val="002060"/>
                </a:solidFill>
              </a:rPr>
              <a:t>(Bryman, 2007)</a:t>
            </a:r>
            <a:endParaRPr lang="en-US" i="1" dirty="0">
              <a:solidFill>
                <a:srgbClr val="002060"/>
              </a:solidFill>
            </a:endParaRPr>
          </a:p>
        </p:txBody>
      </p:sp>
      <p:sp>
        <p:nvSpPr>
          <p:cNvPr id="3" name="Slide Number Placeholder 2">
            <a:extLst>
              <a:ext uri="{FF2B5EF4-FFF2-40B4-BE49-F238E27FC236}">
                <a16:creationId xmlns:a16="http://schemas.microsoft.com/office/drawing/2014/main" xmlns="" id="{FCF7F8C0-2030-48A2-9370-572C8BCC0406}"/>
              </a:ext>
            </a:extLst>
          </p:cNvPr>
          <p:cNvSpPr>
            <a:spLocks noGrp="1"/>
          </p:cNvSpPr>
          <p:nvPr>
            <p:ph type="sldNum" sz="quarter" idx="4294967295"/>
          </p:nvPr>
        </p:nvSpPr>
        <p:spPr>
          <a:xfrm>
            <a:off x="8069192" y="6217920"/>
            <a:ext cx="27432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914400" rtl="0" eaLnBrk="1" latinLnBrk="0" hangingPunct="1">
              <a:defRPr sz="825" kern="1200" spc="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tabLst/>
              <a:defRPr/>
            </a:pPr>
            <a:fld id="{8A7A6979-0714-4377-B894-6BE4C2D6E202}" type="slidenum">
              <a:rPr kumimoji="0" lang="en-US" sz="825" b="0" i="0" u="none" strike="noStrike" kern="1200" cap="none" spc="0" normalizeH="0" baseline="0" noProof="0" smtClean="0">
                <a:ln>
                  <a:noFill/>
                </a:ln>
                <a:solidFill>
                  <a:srgbClr val="FFFFFF"/>
                </a:solidFill>
                <a:effectLst/>
                <a:uLnTx/>
                <a:uFillTx/>
                <a:latin typeface="Arial"/>
                <a:ea typeface="+mn-ea"/>
                <a:cs typeface="+mn-cs"/>
              </a:rPr>
              <a:pPr marL="0" marR="0" lvl="0" indent="0" algn="ctr" defTabSz="342900" rtl="0" eaLnBrk="1" fontAlgn="auto" latinLnBrk="0" hangingPunct="1">
                <a:lnSpc>
                  <a:spcPct val="100000"/>
                </a:lnSpc>
                <a:spcBef>
                  <a:spcPts val="0"/>
                </a:spcBef>
                <a:spcAft>
                  <a:spcPts val="0"/>
                </a:spcAft>
                <a:buClrTx/>
                <a:buSzTx/>
                <a:buFontTx/>
                <a:buNone/>
                <a:tabLst/>
                <a:defRPr/>
              </a:pPr>
              <a:t>15</a:t>
            </a:fld>
            <a:endParaRPr kumimoji="0" lang="en-US" sz="24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6" name="TextBox 5">
            <a:extLst>
              <a:ext uri="{FF2B5EF4-FFF2-40B4-BE49-F238E27FC236}">
                <a16:creationId xmlns:a16="http://schemas.microsoft.com/office/drawing/2014/main" xmlns="" id="{4F13BC62-9075-4B64-8759-402DB36FD4E1}"/>
              </a:ext>
            </a:extLst>
          </p:cNvPr>
          <p:cNvSpPr txBox="1"/>
          <p:nvPr/>
        </p:nvSpPr>
        <p:spPr>
          <a:xfrm>
            <a:off x="-2" y="5988189"/>
            <a:ext cx="12192000" cy="830997"/>
          </a:xfrm>
          <a:prstGeom prst="rect">
            <a:avLst/>
          </a:prstGeom>
          <a:solidFill>
            <a:schemeClr val="bg1"/>
          </a:solid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600" b="0" i="0" u="none" strike="noStrike" kern="1200" cap="none" spc="0" normalizeH="0" baseline="0" noProof="0" dirty="0">
                <a:ln>
                  <a:noFill/>
                </a:ln>
                <a:solidFill>
                  <a:srgbClr val="000000"/>
                </a:solidFill>
                <a:effectLst/>
                <a:uLnTx/>
                <a:uFillTx/>
                <a:latin typeface="Arial"/>
                <a:ea typeface="+mn-ea"/>
                <a:cs typeface="+mn-cs"/>
              </a:rPr>
              <a:t>Bryman, Alan. “The Research Question in Social Research: What is its Role?” International Journal of Social Research Methodology 10 (2007): 5-20; Guba, Egon G., and </a:t>
            </a:r>
            <a:r>
              <a:rPr kumimoji="0" lang="en-MY" sz="1600" b="0" i="0" u="none" strike="noStrike" kern="1200" cap="none" spc="0" normalizeH="0" baseline="0" noProof="0" dirty="0" err="1">
                <a:ln>
                  <a:noFill/>
                </a:ln>
                <a:solidFill>
                  <a:srgbClr val="000000"/>
                </a:solidFill>
                <a:effectLst/>
                <a:uLnTx/>
                <a:uFillTx/>
                <a:latin typeface="Arial"/>
                <a:ea typeface="+mn-ea"/>
                <a:cs typeface="+mn-cs"/>
              </a:rPr>
              <a:t>Yvonna</a:t>
            </a:r>
            <a:r>
              <a:rPr kumimoji="0" lang="en-MY" sz="1600" b="0" i="0" u="none" strike="noStrike" kern="1200" cap="none" spc="0" normalizeH="0" baseline="0" noProof="0" dirty="0">
                <a:ln>
                  <a:noFill/>
                </a:ln>
                <a:solidFill>
                  <a:srgbClr val="000000"/>
                </a:solidFill>
                <a:effectLst/>
                <a:uLnTx/>
                <a:uFillTx/>
                <a:latin typeface="Arial"/>
                <a:ea typeface="+mn-ea"/>
                <a:cs typeface="+mn-cs"/>
              </a:rPr>
              <a:t> S. Lincoln. “Competing Paradigms in Qualitative Research.” In Handbook of Qualitative Research. Norman K. Denzin and </a:t>
            </a:r>
            <a:r>
              <a:rPr kumimoji="0" lang="en-MY" sz="1600" b="0" i="0" u="none" strike="noStrike" kern="1200" cap="none" spc="0" normalizeH="0" baseline="0" noProof="0" dirty="0" err="1">
                <a:ln>
                  <a:noFill/>
                </a:ln>
                <a:solidFill>
                  <a:srgbClr val="000000"/>
                </a:solidFill>
                <a:effectLst/>
                <a:uLnTx/>
                <a:uFillTx/>
                <a:latin typeface="Arial"/>
                <a:ea typeface="+mn-ea"/>
                <a:cs typeface="+mn-cs"/>
              </a:rPr>
              <a:t>Yvonna</a:t>
            </a:r>
            <a:r>
              <a:rPr kumimoji="0" lang="en-MY" sz="1600" b="0" i="0" u="none" strike="noStrike" kern="1200" cap="none" spc="0" normalizeH="0" baseline="0" noProof="0" dirty="0">
                <a:ln>
                  <a:noFill/>
                </a:ln>
                <a:solidFill>
                  <a:srgbClr val="000000"/>
                </a:solidFill>
                <a:effectLst/>
                <a:uLnTx/>
                <a:uFillTx/>
                <a:latin typeface="Arial"/>
                <a:ea typeface="+mn-ea"/>
                <a:cs typeface="+mn-cs"/>
              </a:rPr>
              <a:t> S. Lincoln, editors. (Thousand Oaks, CA: Sage, 1994), pp. 105-117.</a:t>
            </a:r>
          </a:p>
        </p:txBody>
      </p:sp>
      <p:sp>
        <p:nvSpPr>
          <p:cNvPr id="8" name="TextBox 7">
            <a:extLst>
              <a:ext uri="{FF2B5EF4-FFF2-40B4-BE49-F238E27FC236}">
                <a16:creationId xmlns:a16="http://schemas.microsoft.com/office/drawing/2014/main" xmlns="" id="{643421DE-777C-42A9-9448-3DC277C1E03A}"/>
              </a:ext>
            </a:extLst>
          </p:cNvPr>
          <p:cNvSpPr txBox="1"/>
          <p:nvPr/>
        </p:nvSpPr>
        <p:spPr>
          <a:xfrm>
            <a:off x="0" y="4456037"/>
            <a:ext cx="8069192" cy="1569660"/>
          </a:xfrm>
          <a:prstGeom prst="rect">
            <a:avLst/>
          </a:prstGeom>
          <a:solidFill>
            <a:schemeClr val="bg1"/>
          </a:solidFill>
          <a:ln>
            <a:solidFill>
              <a:srgbClr val="FF0000"/>
            </a:solidFill>
          </a:ln>
        </p:spPr>
        <p:txBody>
          <a:bodyPr wrap="square">
            <a:spAutoFit/>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sz="2400" b="0" i="1" u="none" strike="noStrike" kern="0" cap="none" spc="0" normalizeH="0" baseline="0" noProof="0" dirty="0">
                <a:ln>
                  <a:noFill/>
                </a:ln>
                <a:solidFill>
                  <a:srgbClr val="0070C0"/>
                </a:solidFill>
                <a:effectLst/>
                <a:uLnTx/>
                <a:uFillTx/>
                <a:latin typeface="Arial"/>
                <a:ea typeface="+mn-ea"/>
                <a:cs typeface="+mn-cs"/>
              </a:rPr>
              <a:t>A problem area is an area of interest to the researcher where </a:t>
            </a:r>
            <a:r>
              <a:rPr kumimoji="0" lang="en-US" sz="2400" b="1" i="1" u="none" strike="noStrike" kern="0" cap="none" spc="0" normalizeH="0" baseline="0" noProof="0" dirty="0">
                <a:ln>
                  <a:noFill/>
                </a:ln>
                <a:solidFill>
                  <a:srgbClr val="002060"/>
                </a:solidFill>
                <a:effectLst/>
                <a:uLnTx/>
                <a:uFillTx/>
                <a:latin typeface="Arial"/>
                <a:ea typeface="+mn-ea"/>
                <a:cs typeface="+mn-cs"/>
              </a:rPr>
              <a:t>some aspect(s) is (are) still to be studied </a:t>
            </a:r>
            <a:r>
              <a:rPr kumimoji="0" lang="en-US" sz="2400" b="0" i="1" u="none" strike="noStrike" kern="0" cap="none" spc="0" normalizeH="0" baseline="0" noProof="0" dirty="0">
                <a:ln>
                  <a:noFill/>
                </a:ln>
                <a:solidFill>
                  <a:srgbClr val="0070C0"/>
                </a:solidFill>
                <a:effectLst/>
                <a:uLnTx/>
                <a:uFillTx/>
                <a:latin typeface="Arial"/>
                <a:ea typeface="+mn-ea"/>
                <a:cs typeface="+mn-cs"/>
              </a:rPr>
              <a:t>to find a complete or even a partial solution to an existing or an anticipated unanswered question</a:t>
            </a:r>
            <a:r>
              <a:rPr kumimoji="0" lang="en-US" sz="2000" b="0" i="1" u="none" strike="noStrike" kern="0" cap="none" spc="0" normalizeH="0" baseline="0" noProof="0" dirty="0">
                <a:ln>
                  <a:noFill/>
                </a:ln>
                <a:solidFill>
                  <a:srgbClr val="FF0000"/>
                </a:solidFill>
                <a:effectLst/>
                <a:uLnTx/>
                <a:uFillTx/>
                <a:latin typeface="Arial"/>
                <a:ea typeface="+mn-ea"/>
                <a:cs typeface="+mn-cs"/>
              </a:rPr>
              <a:t>.</a:t>
            </a:r>
          </a:p>
        </p:txBody>
      </p:sp>
      <p:sp>
        <p:nvSpPr>
          <p:cNvPr id="5" name="Rectangle 4">
            <a:extLst>
              <a:ext uri="{FF2B5EF4-FFF2-40B4-BE49-F238E27FC236}">
                <a16:creationId xmlns:a16="http://schemas.microsoft.com/office/drawing/2014/main" xmlns="" id="{2A5D07F2-DE40-4869-BC86-4F4844F16DE7}"/>
              </a:ext>
            </a:extLst>
          </p:cNvPr>
          <p:cNvSpPr/>
          <p:nvPr/>
        </p:nvSpPr>
        <p:spPr bwMode="auto">
          <a:xfrm>
            <a:off x="8998857" y="4456037"/>
            <a:ext cx="3033486" cy="1468512"/>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sz="2400" b="1" i="0" u="none" strike="noStrike" kern="1200" cap="none" spc="0" normalizeH="0" baseline="0" noProof="0" dirty="0">
                <a:ln>
                  <a:noFill/>
                </a:ln>
                <a:solidFill>
                  <a:srgbClr val="002060"/>
                </a:solidFill>
                <a:effectLst/>
                <a:uLnTx/>
                <a:uFillTx/>
                <a:latin typeface="Arial" charset="0"/>
                <a:ea typeface="+mn-ea"/>
                <a:cs typeface="+mn-cs"/>
              </a:rPr>
              <a:t>Purpose Statement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sz="2400" b="1" i="0" u="none" strike="noStrike" kern="1200" cap="none" spc="0" normalizeH="0" baseline="0" noProof="0" dirty="0">
                <a:ln>
                  <a:noFill/>
                </a:ln>
                <a:solidFill>
                  <a:srgbClr val="002060"/>
                </a:solidFill>
                <a:effectLst/>
                <a:uLnTx/>
                <a:uFillTx/>
                <a:latin typeface="Arial" charset="0"/>
                <a:ea typeface="+mn-ea"/>
                <a:cs typeface="+mn-cs"/>
              </a:rPr>
              <a:t>Objective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sz="2000" b="1" i="0" u="none" strike="noStrike" kern="1200" cap="none" spc="0" normalizeH="0" baseline="0" noProof="0" dirty="0">
                <a:ln>
                  <a:noFill/>
                </a:ln>
                <a:solidFill>
                  <a:srgbClr val="002060"/>
                </a:solidFill>
                <a:effectLst/>
                <a:uLnTx/>
                <a:uFillTx/>
                <a:latin typeface="Arial" charset="0"/>
                <a:ea typeface="+mn-ea"/>
                <a:cs typeface="+mn-cs"/>
              </a:rPr>
              <a:t>Research Questions</a:t>
            </a:r>
            <a:endParaRPr kumimoji="0" lang="en-MY" sz="16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7" name="Arrow: Right 6">
            <a:extLst>
              <a:ext uri="{FF2B5EF4-FFF2-40B4-BE49-F238E27FC236}">
                <a16:creationId xmlns:a16="http://schemas.microsoft.com/office/drawing/2014/main" xmlns="" id="{06532696-81D8-4552-BF9D-FB9D32E20362}"/>
              </a:ext>
            </a:extLst>
          </p:cNvPr>
          <p:cNvSpPr/>
          <p:nvPr/>
        </p:nvSpPr>
        <p:spPr bwMode="auto">
          <a:xfrm>
            <a:off x="8069192" y="4905829"/>
            <a:ext cx="755494" cy="595085"/>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697027400"/>
      </p:ext>
    </p:extLst>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45770"/>
          </a:xfrm>
          <a:solidFill>
            <a:srgbClr val="00B0F0"/>
          </a:solidFill>
        </p:spPr>
        <p:txBody>
          <a:bodyPr>
            <a:normAutofit fontScale="90000"/>
          </a:bodyPr>
          <a:lstStyle/>
          <a:p>
            <a:r>
              <a:rPr lang="en-US" b="1" dirty="0">
                <a:solidFill>
                  <a:schemeClr val="bg1"/>
                </a:solidFill>
              </a:rPr>
              <a:t>Research Problem – </a:t>
            </a:r>
            <a:r>
              <a:rPr lang="en-US" b="1" dirty="0" err="1">
                <a:solidFill>
                  <a:schemeClr val="bg1"/>
                </a:solidFill>
              </a:rPr>
              <a:t>Piaw</a:t>
            </a:r>
            <a:r>
              <a:rPr lang="en-US" b="1" dirty="0">
                <a:solidFill>
                  <a:schemeClr val="bg1"/>
                </a:solidFill>
              </a:rPr>
              <a:t>, 2016</a:t>
            </a:r>
          </a:p>
        </p:txBody>
      </p:sp>
      <p:sp>
        <p:nvSpPr>
          <p:cNvPr id="3" name="Content Placeholder 2"/>
          <p:cNvSpPr>
            <a:spLocks noGrp="1"/>
          </p:cNvSpPr>
          <p:nvPr>
            <p:ph idx="1"/>
          </p:nvPr>
        </p:nvSpPr>
        <p:spPr>
          <a:xfrm>
            <a:off x="229926" y="1632477"/>
            <a:ext cx="6828184" cy="3658977"/>
          </a:xfrm>
          <a:ln>
            <a:solidFill>
              <a:schemeClr val="accent1"/>
            </a:solidFill>
          </a:ln>
        </p:spPr>
        <p:txBody>
          <a:bodyPr>
            <a:normAutofit fontScale="70000" lnSpcReduction="20000"/>
          </a:bodyPr>
          <a:lstStyle/>
          <a:p>
            <a:pPr marL="0" indent="0">
              <a:buNone/>
            </a:pPr>
            <a:r>
              <a:rPr lang="en-US" sz="3200" dirty="0"/>
              <a:t>A research problem is  an</a:t>
            </a:r>
            <a:r>
              <a:rPr lang="en-US" sz="3200" dirty="0">
                <a:solidFill>
                  <a:srgbClr val="FF0000"/>
                </a:solidFill>
              </a:rPr>
              <a:t> issue that attracts attention</a:t>
            </a:r>
            <a:r>
              <a:rPr lang="en-US" sz="3200" dirty="0"/>
              <a:t> of OR </a:t>
            </a:r>
            <a:r>
              <a:rPr lang="en-US" sz="3200" dirty="0">
                <a:solidFill>
                  <a:srgbClr val="C00000"/>
                </a:solidFill>
              </a:rPr>
              <a:t>motivates a researcher to conduct a study </a:t>
            </a:r>
            <a:r>
              <a:rPr lang="en-US" sz="3200" dirty="0"/>
              <a:t>on it </a:t>
            </a:r>
          </a:p>
          <a:p>
            <a:pPr marL="0" indent="0">
              <a:buNone/>
            </a:pPr>
            <a:r>
              <a:rPr lang="en-US" sz="2800" dirty="0"/>
              <a:t>(Source: </a:t>
            </a:r>
            <a:r>
              <a:rPr lang="en-US" sz="2800" dirty="0" err="1"/>
              <a:t>Piaw</a:t>
            </a:r>
            <a:r>
              <a:rPr lang="en-US" sz="2800" dirty="0"/>
              <a:t>, C.Y. 2016)</a:t>
            </a:r>
          </a:p>
          <a:p>
            <a:pPr marL="0" indent="0">
              <a:buNone/>
            </a:pPr>
            <a:endParaRPr lang="en-US" sz="2800" dirty="0"/>
          </a:p>
          <a:p>
            <a:pPr marL="0" indent="0">
              <a:buNone/>
            </a:pPr>
            <a:r>
              <a:rPr lang="en-US" sz="2800" dirty="0">
                <a:solidFill>
                  <a:srgbClr val="0070C0"/>
                </a:solidFill>
              </a:rPr>
              <a:t>Eg: To study the cause of escalating violence in schools </a:t>
            </a:r>
          </a:p>
        </p:txBody>
      </p:sp>
      <p:sp>
        <p:nvSpPr>
          <p:cNvPr id="4" name="Footer Placeholder 3"/>
          <p:cNvSpPr>
            <a:spLocks noGrp="1"/>
          </p:cNvSpPr>
          <p:nvPr>
            <p:ph type="ftr"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Gill Sans MT" panose="020B0502020104020203"/>
                <a:ea typeface="+mn-ea"/>
                <a:cs typeface="+mn-cs"/>
              </a:rPr>
              <a:t>Dr Jugindar Singh</a:t>
            </a:r>
          </a:p>
        </p:txBody>
      </p:sp>
      <p:sp>
        <p:nvSpPr>
          <p:cNvPr id="5" name="Oval Callout 4"/>
          <p:cNvSpPr/>
          <p:nvPr/>
        </p:nvSpPr>
        <p:spPr bwMode="auto">
          <a:xfrm>
            <a:off x="-1" y="5646420"/>
            <a:ext cx="5592417" cy="1143000"/>
          </a:xfrm>
          <a:prstGeom prst="wedgeEllipseCallout">
            <a:avLst>
              <a:gd name="adj1" fmla="val 14126"/>
              <a:gd name="adj2" fmla="val -145686"/>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mn-cs"/>
              </a:rPr>
              <a:t>Explain the importance of a study or to justify it.</a:t>
            </a:r>
          </a:p>
        </p:txBody>
      </p:sp>
      <p:sp>
        <p:nvSpPr>
          <p:cNvPr id="6" name="Slide Number Placeholder 5">
            <a:extLst>
              <a:ext uri="{FF2B5EF4-FFF2-40B4-BE49-F238E27FC236}">
                <a16:creationId xmlns:a16="http://schemas.microsoft.com/office/drawing/2014/main" xmlns="" id="{3D414111-95DA-416D-83D9-11B5BF47FBDE}"/>
              </a:ext>
            </a:extLst>
          </p:cNvPr>
          <p:cNvSpPr>
            <a:spLocks noGrp="1"/>
          </p:cNvSpPr>
          <p:nvPr>
            <p:ph type="sldNum" sz="quarter" idx="4294967295"/>
          </p:nvPr>
        </p:nvSpPr>
        <p:spPr>
          <a:xfrm>
            <a:off x="8069192" y="6217920"/>
            <a:ext cx="27432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914400" rtl="0" eaLnBrk="1" latinLnBrk="0" hangingPunct="1">
              <a:defRPr sz="825" kern="1200" spc="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tabLst/>
              <a:defRPr/>
            </a:pPr>
            <a:fld id="{8A7A6979-0714-4377-B894-6BE4C2D6E202}" type="slidenum">
              <a:rPr kumimoji="0" lang="en-US" sz="825" b="0" i="0" u="none" strike="noStrike" kern="1200" cap="none" spc="0" normalizeH="0" baseline="0" noProof="0" smtClean="0">
                <a:ln>
                  <a:noFill/>
                </a:ln>
                <a:solidFill>
                  <a:srgbClr val="FFFFFF"/>
                </a:solidFill>
                <a:effectLst/>
                <a:uLnTx/>
                <a:uFillTx/>
                <a:latin typeface="Arial"/>
                <a:ea typeface="+mn-ea"/>
                <a:cs typeface="+mn-cs"/>
              </a:rPr>
              <a:pPr marL="0" marR="0" lvl="0" indent="0" algn="ctr" defTabSz="342900" rtl="0" eaLnBrk="1" fontAlgn="auto" latinLnBrk="0" hangingPunct="1">
                <a:lnSpc>
                  <a:spcPct val="100000"/>
                </a:lnSpc>
                <a:spcBef>
                  <a:spcPts val="0"/>
                </a:spcBef>
                <a:spcAft>
                  <a:spcPts val="0"/>
                </a:spcAft>
                <a:buClrTx/>
                <a:buSzTx/>
                <a:buFontTx/>
                <a:buNone/>
                <a:tabLst/>
                <a:defRPr/>
              </a:pPr>
              <a:t>16</a:t>
            </a:fld>
            <a:endParaRPr kumimoji="0" lang="en-US" sz="825"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8" name="TextBox 7">
            <a:extLst>
              <a:ext uri="{FF2B5EF4-FFF2-40B4-BE49-F238E27FC236}">
                <a16:creationId xmlns:a16="http://schemas.microsoft.com/office/drawing/2014/main" xmlns="" id="{4D62081F-B8E3-46F2-98FF-C2B8E6BB2C06}"/>
              </a:ext>
            </a:extLst>
          </p:cNvPr>
          <p:cNvSpPr txBox="1"/>
          <p:nvPr/>
        </p:nvSpPr>
        <p:spPr>
          <a:xfrm>
            <a:off x="7337286" y="1744285"/>
            <a:ext cx="4797287" cy="1384995"/>
          </a:xfrm>
          <a:prstGeom prst="rect">
            <a:avLst/>
          </a:prstGeom>
          <a:noFill/>
          <a:ln>
            <a:solidFill>
              <a:schemeClr val="accent1"/>
            </a:solidFill>
          </a:ln>
        </p:spPr>
        <p:txBody>
          <a:bodyPr wrap="square"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Gill Sans MT" panose="020B0502020104020203"/>
                <a:ea typeface="+mn-ea"/>
                <a:cs typeface="+mn-cs"/>
              </a:rPr>
              <a:t>The barriers towards leadership role of Women: A Qualitative study in Brunei </a:t>
            </a:r>
          </a:p>
        </p:txBody>
      </p:sp>
      <p:sp>
        <p:nvSpPr>
          <p:cNvPr id="9" name="Speech Bubble: Oval 8">
            <a:extLst>
              <a:ext uri="{FF2B5EF4-FFF2-40B4-BE49-F238E27FC236}">
                <a16:creationId xmlns:a16="http://schemas.microsoft.com/office/drawing/2014/main" xmlns="" id="{626081DB-8A8E-4E56-8FDF-B54A9488A28C}"/>
              </a:ext>
            </a:extLst>
          </p:cNvPr>
          <p:cNvSpPr/>
          <p:nvPr/>
        </p:nvSpPr>
        <p:spPr>
          <a:xfrm>
            <a:off x="7926786" y="4817331"/>
            <a:ext cx="4053179" cy="2040669"/>
          </a:xfrm>
          <a:prstGeom prst="wedgeEllipseCallout">
            <a:avLst>
              <a:gd name="adj1" fmla="val -6345"/>
              <a:gd name="adj2" fmla="val -133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Gill Sans MT" panose="020B0502020104020203"/>
                <a:ea typeface="+mn-ea"/>
                <a:cs typeface="+mn-cs"/>
              </a:rPr>
              <a:t>Exposing the Gap</a:t>
            </a:r>
          </a:p>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0000"/>
              </a:solidFill>
              <a:effectLst/>
              <a:uLnTx/>
              <a:uFillTx/>
              <a:latin typeface="Gill Sans MT" panose="020B0502020104020203"/>
              <a:ea typeface="+mn-ea"/>
              <a:cs typeface="+mn-cs"/>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Gill Sans MT" panose="020B0502020104020203"/>
                <a:ea typeface="+mn-ea"/>
                <a:cs typeface="+mn-cs"/>
              </a:rPr>
              <a:t>Your current study must clearly explain what other studies have not examined</a:t>
            </a:r>
          </a:p>
        </p:txBody>
      </p:sp>
    </p:spTree>
    <p:extLst>
      <p:ext uri="{BB962C8B-B14F-4D97-AF65-F5344CB8AC3E}">
        <p14:creationId xmlns:p14="http://schemas.microsoft.com/office/powerpoint/2010/main" val="26194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2BC02-7299-870C-6A40-CE33C938F929}"/>
              </a:ext>
            </a:extLst>
          </p:cNvPr>
          <p:cNvSpPr>
            <a:spLocks noGrp="1"/>
          </p:cNvSpPr>
          <p:nvPr>
            <p:ph type="title"/>
          </p:nvPr>
        </p:nvSpPr>
        <p:spPr>
          <a:xfrm>
            <a:off x="647700" y="274638"/>
            <a:ext cx="9389533" cy="772283"/>
          </a:xfrm>
        </p:spPr>
        <p:txBody>
          <a:bodyPr/>
          <a:lstStyle/>
          <a:p>
            <a:r>
              <a:rPr lang="en-US" sz="3600" b="1" dirty="0"/>
              <a:t>Definition</a:t>
            </a:r>
          </a:p>
        </p:txBody>
      </p:sp>
      <p:sp>
        <p:nvSpPr>
          <p:cNvPr id="4" name="Footer Placeholder 3">
            <a:extLst>
              <a:ext uri="{FF2B5EF4-FFF2-40B4-BE49-F238E27FC236}">
                <a16:creationId xmlns:a16="http://schemas.microsoft.com/office/drawing/2014/main" xmlns="" id="{E8380BB9-C9CB-2046-80D1-81291BA274BB}"/>
              </a:ext>
            </a:extLst>
          </p:cNvPr>
          <p:cNvSpPr>
            <a:spLocks noGrp="1"/>
          </p:cNvSpPr>
          <p:nvPr>
            <p:ph type="ftr" sz="quarter" idx="10"/>
          </p:nvPr>
        </p:nvSpPr>
        <p:spPr/>
        <p:txBody>
          <a:bodyPr/>
          <a:lstStyle/>
          <a:p>
            <a:r>
              <a:rPr lang="en-US">
                <a:solidFill>
                  <a:srgbClr val="000000"/>
                </a:solidFill>
              </a:rPr>
              <a:t>Dr Jugindar Singh</a:t>
            </a:r>
          </a:p>
        </p:txBody>
      </p:sp>
      <p:pic>
        <p:nvPicPr>
          <p:cNvPr id="5" name="Picture 4">
            <a:extLst>
              <a:ext uri="{FF2B5EF4-FFF2-40B4-BE49-F238E27FC236}">
                <a16:creationId xmlns:a16="http://schemas.microsoft.com/office/drawing/2014/main" xmlns="" id="{428DB9DF-179B-4C2E-7D05-64B8CF4CD387}"/>
              </a:ext>
            </a:extLst>
          </p:cNvPr>
          <p:cNvPicPr>
            <a:picLocks noChangeAspect="1"/>
          </p:cNvPicPr>
          <p:nvPr/>
        </p:nvPicPr>
        <p:blipFill>
          <a:blip r:embed="rId2"/>
          <a:stretch>
            <a:fillRect/>
          </a:stretch>
        </p:blipFill>
        <p:spPr>
          <a:xfrm>
            <a:off x="0" y="1046921"/>
            <a:ext cx="12192000" cy="3405908"/>
          </a:xfrm>
          <a:prstGeom prst="rect">
            <a:avLst/>
          </a:prstGeom>
        </p:spPr>
      </p:pic>
      <p:sp>
        <p:nvSpPr>
          <p:cNvPr id="7" name="TextBox 6">
            <a:extLst>
              <a:ext uri="{FF2B5EF4-FFF2-40B4-BE49-F238E27FC236}">
                <a16:creationId xmlns:a16="http://schemas.microsoft.com/office/drawing/2014/main" xmlns="" id="{8A063C3B-7909-E062-6669-60F2BB3F9B7D}"/>
              </a:ext>
            </a:extLst>
          </p:cNvPr>
          <p:cNvSpPr txBox="1"/>
          <p:nvPr/>
        </p:nvSpPr>
        <p:spPr>
          <a:xfrm>
            <a:off x="-1" y="4855780"/>
            <a:ext cx="12085983" cy="954107"/>
          </a:xfrm>
          <a:prstGeom prst="rect">
            <a:avLst/>
          </a:prstGeom>
          <a:noFill/>
        </p:spPr>
        <p:txBody>
          <a:bodyPr wrap="square">
            <a:spAutoFit/>
          </a:bodyPr>
          <a:lstStyle/>
          <a:p>
            <a:r>
              <a:rPr lang="en-US" sz="3200" dirty="0">
                <a:solidFill>
                  <a:srgbClr val="0070C0"/>
                </a:solidFill>
              </a:rPr>
              <a:t>Eg: To study the cause of escalating violence in schools</a:t>
            </a:r>
          </a:p>
          <a:p>
            <a:r>
              <a:rPr lang="en-US" sz="2400" dirty="0">
                <a:solidFill>
                  <a:srgbClr val="C00000"/>
                </a:solidFill>
              </a:rPr>
              <a:t>(there is an issue that needs a solution) </a:t>
            </a:r>
          </a:p>
        </p:txBody>
      </p:sp>
    </p:spTree>
    <p:extLst>
      <p:ext uri="{BB962C8B-B14F-4D97-AF65-F5344CB8AC3E}">
        <p14:creationId xmlns:p14="http://schemas.microsoft.com/office/powerpoint/2010/main" val="253186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7542473" y="6086415"/>
            <a:ext cx="2065310" cy="323968"/>
          </a:xfrm>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rPr>
              <a:t>Dr Jugindar Singh</a:t>
            </a:r>
            <a:endParaRPr kumimoji="0" lang="en-US" sz="2000"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endParaRPr>
          </a:p>
        </p:txBody>
      </p:sp>
      <p:sp>
        <p:nvSpPr>
          <p:cNvPr id="190466" name="Rectangle 2"/>
          <p:cNvSpPr>
            <a:spLocks noGrp="1" noChangeArrowheads="1"/>
          </p:cNvSpPr>
          <p:nvPr>
            <p:ph type="title"/>
          </p:nvPr>
        </p:nvSpPr>
        <p:spPr>
          <a:xfrm>
            <a:off x="0" y="60631"/>
            <a:ext cx="12206069" cy="857250"/>
          </a:xfrm>
          <a:solidFill>
            <a:srgbClr val="00B0F0"/>
          </a:solidFill>
        </p:spPr>
        <p:txBody>
          <a:bodyPr>
            <a:normAutofit/>
          </a:bodyPr>
          <a:lstStyle/>
          <a:p>
            <a:r>
              <a:rPr lang="en-US" sz="3600" b="1" dirty="0">
                <a:solidFill>
                  <a:schemeClr val="bg1"/>
                </a:solidFill>
              </a:rPr>
              <a:t>Problem Identification</a:t>
            </a:r>
            <a:r>
              <a:rPr lang="en-US" sz="2400" b="1" dirty="0">
                <a:solidFill>
                  <a:schemeClr val="bg1"/>
                </a:solidFill>
              </a:rPr>
              <a:t>? - Creswell</a:t>
            </a:r>
          </a:p>
        </p:txBody>
      </p:sp>
      <p:sp>
        <p:nvSpPr>
          <p:cNvPr id="190467" name="Rectangle 3"/>
          <p:cNvSpPr>
            <a:spLocks noGrp="1" noChangeArrowheads="1"/>
          </p:cNvSpPr>
          <p:nvPr>
            <p:ph type="body" idx="1"/>
          </p:nvPr>
        </p:nvSpPr>
        <p:spPr>
          <a:xfrm>
            <a:off x="0" y="843977"/>
            <a:ext cx="12192000" cy="857250"/>
          </a:xfrm>
          <a:solidFill>
            <a:schemeClr val="bg1">
              <a:lumMod val="95000"/>
            </a:schemeClr>
          </a:solidFill>
          <a:ln>
            <a:solidFill>
              <a:srgbClr val="FF0000"/>
            </a:solidFill>
          </a:ln>
        </p:spPr>
        <p:txBody>
          <a:bodyPr>
            <a:noAutofit/>
          </a:bodyPr>
          <a:lstStyle/>
          <a:p>
            <a:pPr algn="just">
              <a:buFontTx/>
              <a:buNone/>
            </a:pPr>
            <a:r>
              <a:rPr lang="en-US" i="1" dirty="0"/>
              <a:t>   </a:t>
            </a:r>
            <a:r>
              <a:rPr lang="en-US" sz="2800" i="1" dirty="0">
                <a:solidFill>
                  <a:srgbClr val="FF0000"/>
                </a:solidFill>
              </a:rPr>
              <a:t>Example: </a:t>
            </a:r>
            <a:r>
              <a:rPr lang="en-US" sz="3200" i="1" dirty="0">
                <a:solidFill>
                  <a:srgbClr val="FF0000"/>
                </a:solidFill>
              </a:rPr>
              <a:t>Escalating violence in schools </a:t>
            </a:r>
            <a:endParaRPr lang="en-US" sz="2800" i="1" dirty="0">
              <a:solidFill>
                <a:srgbClr val="FF0000"/>
              </a:solidFill>
            </a:endParaRPr>
          </a:p>
        </p:txBody>
      </p:sp>
      <p:sp>
        <p:nvSpPr>
          <p:cNvPr id="5" name="Slide Number Placeholder 4">
            <a:extLst>
              <a:ext uri="{FF2B5EF4-FFF2-40B4-BE49-F238E27FC236}">
                <a16:creationId xmlns:a16="http://schemas.microsoft.com/office/drawing/2014/main" xmlns="" id="{2360162A-F1CE-4B39-BE57-3A21FD9A1942}"/>
              </a:ext>
            </a:extLst>
          </p:cNvPr>
          <p:cNvSpPr>
            <a:spLocks noGrp="1"/>
          </p:cNvSpPr>
          <p:nvPr>
            <p:ph type="sldNum" sz="quarter" idx="4294967295"/>
          </p:nvPr>
        </p:nvSpPr>
        <p:spPr>
          <a:xfrm>
            <a:off x="8069192" y="6217920"/>
            <a:ext cx="27432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914400" rtl="0" eaLnBrk="1" latinLnBrk="0" hangingPunct="1">
              <a:defRPr sz="825" kern="1200" spc="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tabLst/>
              <a:defRPr/>
            </a:pPr>
            <a:fld id="{8A7A6979-0714-4377-B894-6BE4C2D6E202}" type="slidenum">
              <a:rPr kumimoji="0" lang="en-US" sz="825" b="0" i="0" u="none" strike="noStrike" kern="1200" cap="none" spc="0" normalizeH="0" baseline="0" noProof="0" smtClean="0">
                <a:ln>
                  <a:noFill/>
                </a:ln>
                <a:solidFill>
                  <a:srgbClr val="FFFFFF"/>
                </a:solidFill>
                <a:effectLst/>
                <a:uLnTx/>
                <a:uFillTx/>
                <a:latin typeface="Arial"/>
                <a:ea typeface="+mn-ea"/>
                <a:cs typeface="+mn-cs"/>
              </a:rPr>
              <a:pPr marL="0" marR="0" lvl="0" indent="0" algn="ctr" defTabSz="342900" rtl="0" eaLnBrk="1" fontAlgn="auto" latinLnBrk="0" hangingPunct="1">
                <a:lnSpc>
                  <a:spcPct val="100000"/>
                </a:lnSpc>
                <a:spcBef>
                  <a:spcPts val="0"/>
                </a:spcBef>
                <a:spcAft>
                  <a:spcPts val="0"/>
                </a:spcAft>
                <a:buClrTx/>
                <a:buSzTx/>
                <a:buFontTx/>
                <a:buNone/>
                <a:tabLst/>
                <a:defRPr/>
              </a:pPr>
              <a:t>18</a:t>
            </a:fld>
            <a:endParaRPr kumimoji="0" lang="en-US" sz="20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pic>
        <p:nvPicPr>
          <p:cNvPr id="2" name="Picture 1">
            <a:extLst>
              <a:ext uri="{FF2B5EF4-FFF2-40B4-BE49-F238E27FC236}">
                <a16:creationId xmlns:a16="http://schemas.microsoft.com/office/drawing/2014/main" xmlns="" id="{FF92B0AC-08DB-46B1-81EA-FAC207294D7A}"/>
              </a:ext>
            </a:extLst>
          </p:cNvPr>
          <p:cNvPicPr>
            <a:picLocks noChangeAspect="1"/>
          </p:cNvPicPr>
          <p:nvPr/>
        </p:nvPicPr>
        <p:blipFill>
          <a:blip r:embed="rId2"/>
          <a:stretch>
            <a:fillRect/>
          </a:stretch>
        </p:blipFill>
        <p:spPr>
          <a:xfrm>
            <a:off x="10386194" y="1"/>
            <a:ext cx="1826909" cy="1753826"/>
          </a:xfrm>
          <a:prstGeom prst="rect">
            <a:avLst/>
          </a:prstGeom>
        </p:spPr>
      </p:pic>
      <p:sp>
        <p:nvSpPr>
          <p:cNvPr id="10" name="TextBox 9">
            <a:extLst>
              <a:ext uri="{FF2B5EF4-FFF2-40B4-BE49-F238E27FC236}">
                <a16:creationId xmlns:a16="http://schemas.microsoft.com/office/drawing/2014/main" xmlns="" id="{3F5C8292-0451-4603-88B8-E9360EFBA431}"/>
              </a:ext>
            </a:extLst>
          </p:cNvPr>
          <p:cNvSpPr txBox="1"/>
          <p:nvPr/>
        </p:nvSpPr>
        <p:spPr>
          <a:xfrm>
            <a:off x="35229" y="1753826"/>
            <a:ext cx="12156771" cy="4893647"/>
          </a:xfrm>
          <a:prstGeom prst="rect">
            <a:avLst/>
          </a:prstGeom>
          <a:solidFill>
            <a:schemeClr val="bg1"/>
          </a:solidFill>
          <a:ln>
            <a:solidFill>
              <a:srgbClr val="C0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Start by posing several questions and then writing down short answers to them.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1" i="0" u="none" strike="noStrike" kern="1200" cap="none" spc="0" normalizeH="0" baseline="0" noProof="0" dirty="0">
                <a:ln>
                  <a:noFill/>
                </a:ln>
                <a:solidFill>
                  <a:srgbClr val="002060"/>
                </a:solidFill>
                <a:effectLst/>
                <a:uLnTx/>
                <a:uFillTx/>
                <a:latin typeface="Arial"/>
                <a:ea typeface="+mn-ea"/>
                <a:cs typeface="+mn-cs"/>
              </a:rPr>
              <a:t>What is the specific controversy or issue </a:t>
            </a:r>
            <a:r>
              <a:rPr kumimoji="0" lang="en-US" sz="2400" b="0" i="0" u="none" strike="noStrike" kern="1200" cap="none" spc="0" normalizeH="0" baseline="0" noProof="0" dirty="0">
                <a:ln>
                  <a:noFill/>
                </a:ln>
                <a:solidFill>
                  <a:srgbClr val="000000"/>
                </a:solidFill>
                <a:effectLst/>
                <a:uLnTx/>
                <a:uFillTx/>
                <a:latin typeface="Arial"/>
                <a:ea typeface="+mn-ea"/>
                <a:cs typeface="+mn-cs"/>
              </a:rPr>
              <a:t>that I need to address?” Escalating violence in the schools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1" i="0" u="none" strike="noStrike" kern="1200" cap="none" spc="0" normalizeH="0" baseline="0" noProof="0" dirty="0">
                <a:ln>
                  <a:noFill/>
                </a:ln>
                <a:solidFill>
                  <a:srgbClr val="002060"/>
                </a:solidFill>
                <a:effectLst/>
                <a:uLnTx/>
                <a:uFillTx/>
                <a:latin typeface="Arial"/>
                <a:ea typeface="+mn-ea"/>
                <a:cs typeface="+mn-cs"/>
              </a:rPr>
              <a:t>Why is this problem important?” </a:t>
            </a:r>
            <a:r>
              <a:rPr kumimoji="0" lang="en-US" sz="2400" b="0" i="0" u="none" strike="noStrike" kern="1200" cap="none" spc="0" normalizeH="0" baseline="0" noProof="0" dirty="0">
                <a:ln>
                  <a:noFill/>
                </a:ln>
                <a:solidFill>
                  <a:srgbClr val="000000"/>
                </a:solidFill>
                <a:effectLst/>
                <a:uLnTx/>
                <a:uFillTx/>
                <a:latin typeface="Arial"/>
                <a:ea typeface="+mn-ea"/>
                <a:cs typeface="+mn-cs"/>
              </a:rPr>
              <a:t>Schools need to reduce the violence; students will learn better if violence is less a part of their lives,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1" i="0" u="none" strike="noStrike" kern="1200" cap="none" spc="0" normalizeH="0" baseline="0" noProof="0" dirty="0">
                <a:ln>
                  <a:noFill/>
                </a:ln>
                <a:solidFill>
                  <a:srgbClr val="002060"/>
                </a:solidFill>
                <a:effectLst/>
                <a:uLnTx/>
                <a:uFillTx/>
                <a:latin typeface="Arial"/>
                <a:ea typeface="+mn-ea"/>
                <a:cs typeface="+mn-cs"/>
              </a:rPr>
              <a:t>How will my study add to what we already know about this problem?”</a:t>
            </a:r>
            <a:r>
              <a:rPr kumimoji="0" lang="en-US" sz="2400" b="0" i="0" u="none" strike="noStrike" kern="1200" cap="none" spc="0" normalizeH="0" baseline="0" noProof="0" dirty="0">
                <a:ln>
                  <a:noFill/>
                </a:ln>
                <a:solidFill>
                  <a:srgbClr val="000000"/>
                </a:solidFill>
                <a:effectLst/>
                <a:uLnTx/>
                <a:uFillTx/>
                <a:latin typeface="Arial"/>
                <a:ea typeface="+mn-ea"/>
                <a:cs typeface="+mn-cs"/>
              </a:rPr>
              <a:t> We really don’t have many school plans for addressing this escalating violence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1" i="0" u="none" strike="noStrike" kern="1200" cap="none" spc="0" normalizeH="0" baseline="0" noProof="0" dirty="0">
                <a:ln>
                  <a:noFill/>
                </a:ln>
                <a:solidFill>
                  <a:srgbClr val="000000"/>
                </a:solidFill>
                <a:effectLst/>
                <a:uLnTx/>
                <a:uFillTx/>
                <a:latin typeface="Arial"/>
                <a:ea typeface="+mn-ea"/>
                <a:cs typeface="+mn-cs"/>
              </a:rPr>
              <a:t>“</a:t>
            </a:r>
            <a:r>
              <a:rPr kumimoji="0" lang="en-US" sz="2400" b="1" i="0" u="none" strike="noStrike" kern="1200" cap="none" spc="0" normalizeH="0" baseline="0" noProof="0" dirty="0">
                <a:ln>
                  <a:noFill/>
                </a:ln>
                <a:solidFill>
                  <a:srgbClr val="002060"/>
                </a:solidFill>
                <a:effectLst/>
                <a:uLnTx/>
                <a:uFillTx/>
                <a:latin typeface="Arial"/>
                <a:ea typeface="+mn-ea"/>
                <a:cs typeface="+mn-cs"/>
              </a:rPr>
              <a:t>Who will benefit from what I learn about this problem?” </a:t>
            </a:r>
            <a:r>
              <a:rPr kumimoji="0" lang="en-US" sz="2400" b="0" i="0" u="none" strike="noStrike" kern="1200" cap="none" spc="0" normalizeH="0" baseline="0" noProof="0" dirty="0">
                <a:ln>
                  <a:noFill/>
                </a:ln>
                <a:solidFill>
                  <a:srgbClr val="000000"/>
                </a:solidFill>
                <a:effectLst/>
                <a:uLnTx/>
                <a:uFillTx/>
                <a:latin typeface="Arial"/>
                <a:ea typeface="+mn-ea"/>
                <a:cs typeface="+mn-cs"/>
              </a:rPr>
              <a:t>Schools, anybody interested in learning how schools can respond to escalating violence (the body of literature, administrators, teachers, etc.)</a:t>
            </a:r>
            <a:endParaRPr kumimoji="0" lang="en-MY"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0771576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7542473" y="6086415"/>
            <a:ext cx="2065310" cy="323968"/>
          </a:xfrm>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rPr>
              <a:t>Dr Jugindar Singh</a:t>
            </a:r>
            <a:endParaRPr kumimoji="0" lang="en-US" sz="2000"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endParaRPr>
          </a:p>
        </p:txBody>
      </p:sp>
      <p:sp>
        <p:nvSpPr>
          <p:cNvPr id="190466" name="Rectangle 2"/>
          <p:cNvSpPr>
            <a:spLocks noGrp="1" noChangeArrowheads="1"/>
          </p:cNvSpPr>
          <p:nvPr>
            <p:ph type="title"/>
          </p:nvPr>
        </p:nvSpPr>
        <p:spPr>
          <a:xfrm>
            <a:off x="0" y="60631"/>
            <a:ext cx="12206069" cy="857250"/>
          </a:xfrm>
          <a:solidFill>
            <a:srgbClr val="00B0F0"/>
          </a:solidFill>
        </p:spPr>
        <p:txBody>
          <a:bodyPr>
            <a:normAutofit/>
          </a:bodyPr>
          <a:lstStyle/>
          <a:p>
            <a:r>
              <a:rPr lang="en-US" sz="3600" b="1" dirty="0">
                <a:solidFill>
                  <a:schemeClr val="bg1"/>
                </a:solidFill>
              </a:rPr>
              <a:t>Problem Identification</a:t>
            </a:r>
            <a:r>
              <a:rPr lang="en-US" sz="2400" b="1" dirty="0">
                <a:solidFill>
                  <a:schemeClr val="bg1"/>
                </a:solidFill>
              </a:rPr>
              <a:t> Is a</a:t>
            </a:r>
            <a:r>
              <a:rPr lang="en-US" sz="1800" b="1" dirty="0">
                <a:solidFill>
                  <a:schemeClr val="bg1"/>
                </a:solidFill>
              </a:rPr>
              <a:t> </a:t>
            </a:r>
            <a:r>
              <a:rPr lang="en-US" sz="2400" b="1" i="1" dirty="0">
                <a:solidFill>
                  <a:schemeClr val="bg1"/>
                </a:solidFill>
              </a:rPr>
              <a:t>Research</a:t>
            </a:r>
            <a:r>
              <a:rPr lang="en-US" sz="1800" b="1" dirty="0">
                <a:solidFill>
                  <a:schemeClr val="bg1"/>
                </a:solidFill>
              </a:rPr>
              <a:t> </a:t>
            </a:r>
            <a:r>
              <a:rPr lang="en-US" sz="2400" b="1" dirty="0">
                <a:solidFill>
                  <a:schemeClr val="bg1"/>
                </a:solidFill>
              </a:rPr>
              <a:t>Problem? - Creswell</a:t>
            </a:r>
          </a:p>
        </p:txBody>
      </p:sp>
      <p:sp>
        <p:nvSpPr>
          <p:cNvPr id="190467" name="Rectangle 3"/>
          <p:cNvSpPr>
            <a:spLocks noGrp="1" noChangeArrowheads="1"/>
          </p:cNvSpPr>
          <p:nvPr>
            <p:ph type="body" idx="1"/>
          </p:nvPr>
        </p:nvSpPr>
        <p:spPr>
          <a:xfrm>
            <a:off x="0" y="962638"/>
            <a:ext cx="9280439" cy="1633128"/>
          </a:xfrm>
          <a:solidFill>
            <a:schemeClr val="bg1">
              <a:lumMod val="95000"/>
            </a:schemeClr>
          </a:solidFill>
          <a:ln>
            <a:solidFill>
              <a:srgbClr val="FF0000"/>
            </a:solidFill>
          </a:ln>
        </p:spPr>
        <p:txBody>
          <a:bodyPr>
            <a:noAutofit/>
          </a:bodyPr>
          <a:lstStyle/>
          <a:p>
            <a:pPr algn="just">
              <a:buFontTx/>
              <a:buNone/>
            </a:pPr>
            <a:r>
              <a:rPr lang="en-US" i="1" dirty="0"/>
              <a:t>   </a:t>
            </a:r>
            <a:r>
              <a:rPr lang="en-US" sz="3200" i="1" dirty="0"/>
              <a:t>A research problem is an educational </a:t>
            </a:r>
            <a:r>
              <a:rPr lang="en-US" sz="3200" b="1" i="1" dirty="0">
                <a:solidFill>
                  <a:srgbClr val="0070C0"/>
                </a:solidFill>
              </a:rPr>
              <a:t>issue or concern </a:t>
            </a:r>
            <a:r>
              <a:rPr lang="en-US" sz="3200" i="1" dirty="0"/>
              <a:t>that an investigator presents and </a:t>
            </a:r>
            <a:r>
              <a:rPr lang="en-US" sz="3200" b="1" i="1" dirty="0">
                <a:solidFill>
                  <a:srgbClr val="FF0000"/>
                </a:solidFill>
              </a:rPr>
              <a:t>justifies</a:t>
            </a:r>
            <a:r>
              <a:rPr lang="en-US" sz="3200" i="1" dirty="0"/>
              <a:t> in a research study </a:t>
            </a:r>
            <a:r>
              <a:rPr lang="en-US" sz="2800" i="1" dirty="0" err="1">
                <a:solidFill>
                  <a:srgbClr val="FF0000"/>
                </a:solidFill>
              </a:rPr>
              <a:t>Cresswell</a:t>
            </a:r>
            <a:r>
              <a:rPr lang="en-US" sz="2800" i="1" dirty="0">
                <a:solidFill>
                  <a:srgbClr val="FF0000"/>
                </a:solidFill>
              </a:rPr>
              <a:t>, 2002</a:t>
            </a:r>
          </a:p>
        </p:txBody>
      </p:sp>
      <p:sp>
        <p:nvSpPr>
          <p:cNvPr id="5" name="Slide Number Placeholder 4">
            <a:extLst>
              <a:ext uri="{FF2B5EF4-FFF2-40B4-BE49-F238E27FC236}">
                <a16:creationId xmlns:a16="http://schemas.microsoft.com/office/drawing/2014/main" xmlns="" id="{2360162A-F1CE-4B39-BE57-3A21FD9A1942}"/>
              </a:ext>
            </a:extLst>
          </p:cNvPr>
          <p:cNvSpPr>
            <a:spLocks noGrp="1"/>
          </p:cNvSpPr>
          <p:nvPr>
            <p:ph type="sldNum" sz="quarter" idx="4294967295"/>
          </p:nvPr>
        </p:nvSpPr>
        <p:spPr>
          <a:xfrm>
            <a:off x="8069192" y="6217920"/>
            <a:ext cx="27432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914400" rtl="0" eaLnBrk="1" latinLnBrk="0" hangingPunct="1">
              <a:defRPr sz="825" kern="1200" spc="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tabLst/>
              <a:defRPr/>
            </a:pPr>
            <a:fld id="{8A7A6979-0714-4377-B894-6BE4C2D6E202}" type="slidenum">
              <a:rPr kumimoji="0" lang="en-US" sz="825" b="0" i="0" u="none" strike="noStrike" kern="1200" cap="none" spc="0" normalizeH="0" baseline="0" noProof="0" smtClean="0">
                <a:ln>
                  <a:noFill/>
                </a:ln>
                <a:solidFill>
                  <a:srgbClr val="FFFFFF"/>
                </a:solidFill>
                <a:effectLst/>
                <a:uLnTx/>
                <a:uFillTx/>
                <a:latin typeface="Arial"/>
                <a:ea typeface="+mn-ea"/>
                <a:cs typeface="+mn-cs"/>
              </a:rPr>
              <a:pPr marL="0" marR="0" lvl="0" indent="0" algn="ctr" defTabSz="342900" rtl="0" eaLnBrk="1" fontAlgn="auto" latinLnBrk="0" hangingPunct="1">
                <a:lnSpc>
                  <a:spcPct val="100000"/>
                </a:lnSpc>
                <a:spcBef>
                  <a:spcPts val="0"/>
                </a:spcBef>
                <a:spcAft>
                  <a:spcPts val="0"/>
                </a:spcAft>
                <a:buClrTx/>
                <a:buSzTx/>
                <a:buFontTx/>
                <a:buNone/>
                <a:tabLst/>
                <a:defRPr/>
              </a:pPr>
              <a:t>19</a:t>
            </a:fld>
            <a:endParaRPr kumimoji="0" lang="en-US" sz="20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pic>
        <p:nvPicPr>
          <p:cNvPr id="2" name="Picture 1">
            <a:extLst>
              <a:ext uri="{FF2B5EF4-FFF2-40B4-BE49-F238E27FC236}">
                <a16:creationId xmlns:a16="http://schemas.microsoft.com/office/drawing/2014/main" xmlns="" id="{FF92B0AC-08DB-46B1-81EA-FAC207294D7A}"/>
              </a:ext>
            </a:extLst>
          </p:cNvPr>
          <p:cNvPicPr>
            <a:picLocks noChangeAspect="1"/>
          </p:cNvPicPr>
          <p:nvPr/>
        </p:nvPicPr>
        <p:blipFill>
          <a:blip r:embed="rId2"/>
          <a:stretch>
            <a:fillRect/>
          </a:stretch>
        </p:blipFill>
        <p:spPr>
          <a:xfrm>
            <a:off x="9329738" y="1769950"/>
            <a:ext cx="2827032" cy="3970318"/>
          </a:xfrm>
          <a:prstGeom prst="rect">
            <a:avLst/>
          </a:prstGeom>
        </p:spPr>
      </p:pic>
      <p:sp>
        <p:nvSpPr>
          <p:cNvPr id="10" name="TextBox 9">
            <a:extLst>
              <a:ext uri="{FF2B5EF4-FFF2-40B4-BE49-F238E27FC236}">
                <a16:creationId xmlns:a16="http://schemas.microsoft.com/office/drawing/2014/main" xmlns="" id="{3F5C8292-0451-4603-88B8-E9360EFBA431}"/>
              </a:ext>
            </a:extLst>
          </p:cNvPr>
          <p:cNvSpPr txBox="1"/>
          <p:nvPr/>
        </p:nvSpPr>
        <p:spPr>
          <a:xfrm>
            <a:off x="35230" y="2576919"/>
            <a:ext cx="9294509" cy="3970318"/>
          </a:xfrm>
          <a:prstGeom prst="rect">
            <a:avLst/>
          </a:prstGeom>
          <a:solidFill>
            <a:schemeClr val="bg1"/>
          </a:solid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Garamond-Light"/>
                <a:ea typeface="+mn-ea"/>
                <a:cs typeface="+mn-cs"/>
              </a:rPr>
              <a:t>To locate the research problem in a study, ask </a:t>
            </a:r>
            <a:r>
              <a:rPr kumimoji="0" lang="en-MY" sz="3200" b="0" i="0" u="none" strike="noStrike" kern="1200" cap="none" spc="0" normalizeH="0" baseline="0" noProof="0" dirty="0">
                <a:ln>
                  <a:noFill/>
                </a:ln>
                <a:solidFill>
                  <a:srgbClr val="000000"/>
                </a:solidFill>
                <a:effectLst/>
                <a:uLnTx/>
                <a:uFillTx/>
                <a:latin typeface="Garamond-Light"/>
                <a:ea typeface="+mn-ea"/>
                <a:cs typeface="+mn-cs"/>
              </a:rPr>
              <a:t>yourself: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AEF0"/>
                </a:solidFill>
                <a:effectLst/>
                <a:uLnTx/>
                <a:uFillTx/>
                <a:latin typeface="ZapfDingbats"/>
                <a:ea typeface="+mn-ea"/>
                <a:cs typeface="+mn-cs"/>
              </a:rPr>
              <a:t>◆ </a:t>
            </a:r>
            <a:r>
              <a:rPr kumimoji="0" lang="en-US" sz="3200" b="1" i="0" u="none" strike="noStrike" kern="1200" cap="none" spc="0" normalizeH="0" baseline="0" noProof="0" dirty="0">
                <a:ln>
                  <a:noFill/>
                </a:ln>
                <a:solidFill>
                  <a:srgbClr val="FF0000"/>
                </a:solidFill>
                <a:effectLst/>
                <a:uLnTx/>
                <a:uFillTx/>
                <a:latin typeface="Garamond-Light"/>
                <a:ea typeface="+mn-ea"/>
                <a:cs typeface="+mn-cs"/>
              </a:rPr>
              <a:t>What was the issue, problem</a:t>
            </a:r>
            <a:r>
              <a:rPr kumimoji="0" lang="en-US" sz="3200" b="0" i="0" u="none" strike="noStrike" kern="1200" cap="none" spc="0" normalizeH="0" baseline="0" noProof="0" dirty="0">
                <a:ln>
                  <a:noFill/>
                </a:ln>
                <a:solidFill>
                  <a:srgbClr val="000000"/>
                </a:solidFill>
                <a:effectLst/>
                <a:uLnTx/>
                <a:uFillTx/>
                <a:latin typeface="Garamond-Light"/>
                <a:ea typeface="+mn-ea"/>
                <a:cs typeface="+mn-cs"/>
              </a:rPr>
              <a:t>, or controversy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Garamond-Light"/>
                <a:ea typeface="+mn-ea"/>
                <a:cs typeface="+mn-cs"/>
              </a:rPr>
              <a:t>     the researcher wanted to address?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AEF0"/>
                </a:solidFill>
                <a:effectLst/>
                <a:uLnTx/>
                <a:uFillTx/>
                <a:latin typeface="ZapfDingbats"/>
                <a:ea typeface="+mn-ea"/>
                <a:cs typeface="+mn-cs"/>
              </a:rPr>
              <a:t>◆ </a:t>
            </a:r>
            <a:r>
              <a:rPr kumimoji="0" lang="en-US" sz="3200" b="1" i="0" u="none" strike="noStrike" kern="1200" cap="none" spc="0" normalizeH="0" baseline="0" noProof="0" dirty="0">
                <a:ln>
                  <a:noFill/>
                </a:ln>
                <a:solidFill>
                  <a:srgbClr val="FF0000"/>
                </a:solidFill>
                <a:effectLst/>
                <a:uLnTx/>
                <a:uFillTx/>
                <a:latin typeface="Garamond-Light"/>
                <a:ea typeface="+mn-ea"/>
                <a:cs typeface="+mn-cs"/>
              </a:rPr>
              <a:t>What controversy </a:t>
            </a:r>
            <a:r>
              <a:rPr kumimoji="0" lang="en-US" sz="3200" b="0" i="0" u="none" strike="noStrike" kern="1200" cap="none" spc="0" normalizeH="0" baseline="0" noProof="0" dirty="0">
                <a:ln>
                  <a:noFill/>
                </a:ln>
                <a:solidFill>
                  <a:srgbClr val="000000"/>
                </a:solidFill>
                <a:effectLst/>
                <a:uLnTx/>
                <a:uFillTx/>
                <a:latin typeface="Garamond-Light"/>
                <a:ea typeface="+mn-ea"/>
                <a:cs typeface="+mn-cs"/>
              </a:rPr>
              <a:t>leads to a need for this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AEF0"/>
                </a:solidFill>
                <a:effectLst/>
                <a:uLnTx/>
                <a:uFillTx/>
                <a:latin typeface="ZapfDingbats"/>
                <a:ea typeface="+mn-ea"/>
                <a:cs typeface="+mn-cs"/>
              </a:rPr>
              <a:t>◆ </a:t>
            </a:r>
            <a:r>
              <a:rPr kumimoji="0" lang="en-US" sz="3200" b="1" i="0" u="none" strike="noStrike" kern="1200" cap="none" spc="0" normalizeH="0" baseline="0" noProof="0" dirty="0">
                <a:ln>
                  <a:noFill/>
                </a:ln>
                <a:solidFill>
                  <a:srgbClr val="FF0000"/>
                </a:solidFill>
                <a:effectLst/>
                <a:uLnTx/>
                <a:uFillTx/>
                <a:latin typeface="Garamond-Light"/>
                <a:ea typeface="+mn-ea"/>
                <a:cs typeface="+mn-cs"/>
              </a:rPr>
              <a:t>What was the concern being addressed </a:t>
            </a:r>
            <a:r>
              <a:rPr kumimoji="0" lang="en-US" sz="3200" b="0" i="0" u="none" strike="noStrike" kern="1200" cap="none" spc="0" normalizeH="0" baseline="0" noProof="0" dirty="0">
                <a:ln>
                  <a:noFill/>
                </a:ln>
                <a:solidFill>
                  <a:srgbClr val="000000"/>
                </a:solidFill>
                <a:effectLst/>
                <a:uLnTx/>
                <a:uFillTx/>
                <a:latin typeface="Garamond-Light"/>
                <a:ea typeface="+mn-ea"/>
                <a:cs typeface="+mn-cs"/>
              </a:rPr>
              <a:t>“behind”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Garamond-Light"/>
                <a:ea typeface="+mn-ea"/>
                <a:cs typeface="+mn-cs"/>
              </a:rPr>
              <a:t>     this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AEF0"/>
                </a:solidFill>
                <a:effectLst/>
                <a:uLnTx/>
                <a:uFillTx/>
                <a:latin typeface="ZapfDingbats"/>
                <a:ea typeface="+mn-ea"/>
                <a:cs typeface="+mn-cs"/>
              </a:rPr>
              <a:t>◆ </a:t>
            </a:r>
            <a:r>
              <a:rPr kumimoji="0" lang="en-US" sz="3200" b="0" i="0" u="none" strike="noStrike" kern="1200" cap="none" spc="0" normalizeH="0" baseline="0" noProof="0" dirty="0">
                <a:ln>
                  <a:noFill/>
                </a:ln>
                <a:solidFill>
                  <a:srgbClr val="000000"/>
                </a:solidFill>
                <a:effectLst/>
                <a:uLnTx/>
                <a:uFillTx/>
                <a:latin typeface="Garamond-Light"/>
                <a:ea typeface="+mn-ea"/>
                <a:cs typeface="+mn-cs"/>
              </a:rPr>
              <a:t>Is there a sentence like “</a:t>
            </a:r>
            <a:r>
              <a:rPr kumimoji="0" lang="en-US" sz="2800" b="0" i="0" u="none" strike="noStrike" kern="1200" cap="none" spc="0" normalizeH="0" baseline="0" noProof="0" dirty="0">
                <a:ln>
                  <a:noFill/>
                </a:ln>
                <a:solidFill>
                  <a:srgbClr val="000000"/>
                </a:solidFill>
                <a:effectLst/>
                <a:uLnTx/>
                <a:uFillTx/>
                <a:latin typeface="Garamond-Light"/>
                <a:ea typeface="+mn-ea"/>
                <a:cs typeface="+mn-cs"/>
              </a:rPr>
              <a:t>The problem addressed in this study is..?</a:t>
            </a:r>
            <a:endParaRPr kumimoji="0" lang="en-MY"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1847644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10">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0"/>
                                  </p:stCondLst>
                                  <p:childTnLst>
                                    <p:set>
                                      <p:cBhvr>
                                        <p:cTn id="9" dur="1" fill="hold">
                                          <p:stCondLst>
                                            <p:cond delay="249"/>
                                          </p:stCondLst>
                                        </p:cTn>
                                        <p:tgtEl>
                                          <p:spTgt spid="10">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249"/>
                                          </p:stCondLst>
                                        </p:cTn>
                                        <p:tgtEl>
                                          <p:spTgt spid="10">
                                            <p:txEl>
                                              <p:pRg st="2" end="2"/>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0"/>
                                  </p:stCondLst>
                                  <p:childTnLst>
                                    <p:set>
                                      <p:cBhvr>
                                        <p:cTn id="15" dur="1" fill="hold">
                                          <p:stCondLst>
                                            <p:cond delay="249"/>
                                          </p:stCondLst>
                                        </p:cTn>
                                        <p:tgtEl>
                                          <p:spTgt spid="10">
                                            <p:txEl>
                                              <p:pRg st="3" end="3"/>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249"/>
                                          </p:stCondLst>
                                        </p:cTn>
                                        <p:tgtEl>
                                          <p:spTgt spid="10">
                                            <p:txEl>
                                              <p:pRg st="4" end="4"/>
                                            </p:txEl>
                                          </p:spTgt>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0"/>
                                  </p:stCondLst>
                                  <p:childTnLst>
                                    <p:set>
                                      <p:cBhvr>
                                        <p:cTn id="21" dur="1" fill="hold">
                                          <p:stCondLst>
                                            <p:cond delay="249"/>
                                          </p:stCondLst>
                                        </p:cTn>
                                        <p:tgtEl>
                                          <p:spTgt spid="10">
                                            <p:txEl>
                                              <p:pRg st="5" end="5"/>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249"/>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1608A8A6-5296-4CB0-9BCC-92DC25D0D67A}"/>
              </a:ext>
            </a:extLst>
          </p:cNvPr>
          <p:cNvSpPr>
            <a:spLocks noGrp="1" noChangeArrowheads="1"/>
          </p:cNvSpPr>
          <p:nvPr>
            <p:ph type="ctrTitle"/>
          </p:nvPr>
        </p:nvSpPr>
        <p:spPr>
          <a:xfrm>
            <a:off x="28637" y="105732"/>
            <a:ext cx="9006416" cy="1470025"/>
          </a:xfrm>
        </p:spPr>
        <p:txBody>
          <a:bodyPr/>
          <a:lstStyle/>
          <a:p>
            <a:r>
              <a:rPr lang="en-US" altLang="en-US" b="1" dirty="0">
                <a:solidFill>
                  <a:schemeClr val="accent5"/>
                </a:solidFill>
              </a:rPr>
              <a:t>Research Methodology</a:t>
            </a:r>
            <a:r>
              <a:rPr lang="en-US" altLang="en-US" dirty="0">
                <a:solidFill>
                  <a:schemeClr val="accent5"/>
                </a:solidFill>
              </a:rPr>
              <a:t/>
            </a:r>
            <a:br>
              <a:rPr lang="en-US" altLang="en-US" dirty="0">
                <a:solidFill>
                  <a:schemeClr val="accent5"/>
                </a:solidFill>
              </a:rPr>
            </a:br>
            <a:endParaRPr lang="en-US" altLang="en-US" sz="2000" dirty="0">
              <a:solidFill>
                <a:schemeClr val="accent5">
                  <a:lumMod val="40000"/>
                  <a:lumOff val="60000"/>
                </a:schemeClr>
              </a:solidFill>
            </a:endParaRPr>
          </a:p>
        </p:txBody>
      </p:sp>
      <p:sp>
        <p:nvSpPr>
          <p:cNvPr id="15363" name="Subtitle 2">
            <a:extLst>
              <a:ext uri="{FF2B5EF4-FFF2-40B4-BE49-F238E27FC236}">
                <a16:creationId xmlns:a16="http://schemas.microsoft.com/office/drawing/2014/main" xmlns="" id="{FFAB8255-CA4A-481F-90F7-644C96904C86}"/>
              </a:ext>
            </a:extLst>
          </p:cNvPr>
          <p:cNvSpPr>
            <a:spLocks noGrp="1" noChangeArrowheads="1"/>
          </p:cNvSpPr>
          <p:nvPr>
            <p:ph type="subTitle" idx="1"/>
          </p:nvPr>
        </p:nvSpPr>
        <p:spPr>
          <a:xfrm>
            <a:off x="5966460" y="1278576"/>
            <a:ext cx="6525476" cy="3430583"/>
          </a:xfrm>
        </p:spPr>
        <p:txBody>
          <a:bodyPr>
            <a:normAutofit fontScale="70000" lnSpcReduction="20000"/>
          </a:bodyPr>
          <a:lstStyle/>
          <a:p>
            <a:pPr marL="571500" indent="-571500">
              <a:buFont typeface="Arial" panose="020B0604020202020204" pitchFamily="34" charset="0"/>
              <a:buChar char="•"/>
            </a:pPr>
            <a:r>
              <a:rPr lang="en-US" altLang="en-US" sz="3600" dirty="0" smtClean="0">
                <a:solidFill>
                  <a:schemeClr val="bg1"/>
                </a:solidFill>
              </a:rPr>
              <a:t>Background of the study</a:t>
            </a:r>
          </a:p>
          <a:p>
            <a:pPr marL="571500" indent="-571500">
              <a:buFont typeface="Arial" panose="020B0604020202020204" pitchFamily="34" charset="0"/>
              <a:buChar char="•"/>
            </a:pPr>
            <a:r>
              <a:rPr lang="en-US" altLang="en-US" sz="3600" dirty="0" smtClean="0">
                <a:solidFill>
                  <a:schemeClr val="bg1"/>
                </a:solidFill>
              </a:rPr>
              <a:t>Problem Statement</a:t>
            </a:r>
          </a:p>
          <a:p>
            <a:pPr marL="571500" indent="-571500">
              <a:buFont typeface="Arial" panose="020B0604020202020204" pitchFamily="34" charset="0"/>
              <a:buChar char="•"/>
            </a:pPr>
            <a:r>
              <a:rPr lang="en-US" altLang="en-US" sz="3600" dirty="0" smtClean="0">
                <a:solidFill>
                  <a:schemeClr val="bg1"/>
                </a:solidFill>
              </a:rPr>
              <a:t>Research Gap</a:t>
            </a:r>
          </a:p>
          <a:p>
            <a:pPr marL="571500" indent="-571500">
              <a:buFont typeface="Arial" panose="020B0604020202020204" pitchFamily="34" charset="0"/>
              <a:buChar char="•"/>
            </a:pPr>
            <a:r>
              <a:rPr lang="en-US" altLang="en-US" sz="3600" dirty="0" smtClean="0">
                <a:solidFill>
                  <a:schemeClr val="bg1"/>
                </a:solidFill>
              </a:rPr>
              <a:t>Linkage of research problem with research objective, question and hypothesis</a:t>
            </a:r>
            <a:endParaRPr lang="en-US" altLang="en-US" sz="3600" dirty="0">
              <a:solidFill>
                <a:schemeClr val="bg1"/>
              </a:solidFill>
            </a:endParaRPr>
          </a:p>
        </p:txBody>
      </p:sp>
      <p:sp>
        <p:nvSpPr>
          <p:cNvPr id="2" name="Subtitle 7">
            <a:extLst>
              <a:ext uri="{FF2B5EF4-FFF2-40B4-BE49-F238E27FC236}">
                <a16:creationId xmlns:a16="http://schemas.microsoft.com/office/drawing/2014/main" xmlns="" id="{2711DDC7-EA39-3ED3-398C-46CA48E4B5D9}"/>
              </a:ext>
            </a:extLst>
          </p:cNvPr>
          <p:cNvSpPr txBox="1">
            <a:spLocks/>
          </p:cNvSpPr>
          <p:nvPr/>
        </p:nvSpPr>
        <p:spPr>
          <a:xfrm>
            <a:off x="254994" y="6151516"/>
            <a:ext cx="4837134" cy="706484"/>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800" b="1" i="0" u="none" strike="noStrike" kern="1200" cap="none" spc="-20" normalizeH="0" baseline="0" noProof="0" dirty="0">
                <a:ln>
                  <a:noFill/>
                </a:ln>
                <a:solidFill>
                  <a:sysClr val="window" lastClr="FFFFFF"/>
                </a:solidFill>
                <a:effectLst/>
                <a:uLnTx/>
                <a:uFillTx/>
                <a:latin typeface="Avenir Next LT Pro"/>
                <a:ea typeface="+mn-ea"/>
                <a:cs typeface="+mn-cs"/>
              </a:rPr>
              <a:t>Assoc. Prof Dr Jugindar Singh</a:t>
            </a:r>
          </a:p>
        </p:txBody>
      </p:sp>
    </p:spTree>
    <p:extLst>
      <p:ext uri="{BB962C8B-B14F-4D97-AF65-F5344CB8AC3E}">
        <p14:creationId xmlns:p14="http://schemas.microsoft.com/office/powerpoint/2010/main" val="3406179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 y="76200"/>
            <a:ext cx="12191999" cy="857250"/>
          </a:xfrm>
          <a:solidFill>
            <a:srgbClr val="00B0F0"/>
          </a:solidFill>
        </p:spPr>
        <p:txBody>
          <a:bodyPr>
            <a:normAutofit fontScale="90000"/>
          </a:bodyPr>
          <a:lstStyle/>
          <a:p>
            <a:r>
              <a:rPr lang="en-US" sz="3600" b="1" dirty="0">
                <a:solidFill>
                  <a:schemeClr val="bg1"/>
                </a:solidFill>
              </a:rPr>
              <a:t>Problem Identification</a:t>
            </a:r>
            <a:r>
              <a:rPr lang="en-US" sz="2400" b="1" dirty="0">
                <a:solidFill>
                  <a:schemeClr val="bg1"/>
                </a:solidFill>
              </a:rPr>
              <a:t> </a:t>
            </a:r>
            <a:br>
              <a:rPr lang="en-US" sz="2400" b="1" dirty="0">
                <a:solidFill>
                  <a:schemeClr val="bg1"/>
                </a:solidFill>
              </a:rPr>
            </a:br>
            <a:r>
              <a:rPr lang="en-US" sz="2400" b="1" dirty="0">
                <a:solidFill>
                  <a:schemeClr val="bg1"/>
                </a:solidFill>
              </a:rPr>
              <a:t>Sekaran &amp; Bougie (2016)</a:t>
            </a:r>
          </a:p>
        </p:txBody>
      </p:sp>
      <p:sp>
        <p:nvSpPr>
          <p:cNvPr id="190467" name="Rectangle 3"/>
          <p:cNvSpPr>
            <a:spLocks noGrp="1" noChangeArrowheads="1"/>
          </p:cNvSpPr>
          <p:nvPr>
            <p:ph type="body" idx="1"/>
          </p:nvPr>
        </p:nvSpPr>
        <p:spPr>
          <a:xfrm>
            <a:off x="0" y="1042989"/>
            <a:ext cx="8215313" cy="2424112"/>
          </a:xfrm>
          <a:ln>
            <a:solidFill>
              <a:srgbClr val="FF0000"/>
            </a:solidFill>
          </a:ln>
        </p:spPr>
        <p:txBody>
          <a:bodyPr>
            <a:noAutofit/>
          </a:bodyPr>
          <a:lstStyle/>
          <a:p>
            <a:pPr marL="0" indent="0">
              <a:buNone/>
            </a:pPr>
            <a:r>
              <a:rPr lang="en-US" sz="4000" b="1" i="1" dirty="0">
                <a:solidFill>
                  <a:srgbClr val="0070C0"/>
                </a:solidFill>
              </a:rPr>
              <a:t>A </a:t>
            </a:r>
            <a:r>
              <a:rPr lang="en-US" sz="4000" b="1" dirty="0">
                <a:solidFill>
                  <a:srgbClr val="0070C0"/>
                </a:solidFill>
                <a:latin typeface="MinionPro-Regular"/>
              </a:rPr>
              <a:t>problem as </a:t>
            </a:r>
            <a:r>
              <a:rPr lang="en-US" sz="4000" b="1" i="1" dirty="0">
                <a:solidFill>
                  <a:srgbClr val="0070C0"/>
                </a:solidFill>
                <a:latin typeface="MinionPro-It"/>
              </a:rPr>
              <a:t>any situation where a </a:t>
            </a:r>
            <a:r>
              <a:rPr lang="en-US" sz="4000" b="1" i="1" dirty="0">
                <a:solidFill>
                  <a:srgbClr val="FF0000"/>
                </a:solidFill>
                <a:latin typeface="MinionPro-It"/>
              </a:rPr>
              <a:t>gap </a:t>
            </a:r>
            <a:r>
              <a:rPr lang="en-US" sz="4000" b="1" i="1" dirty="0">
                <a:solidFill>
                  <a:srgbClr val="0070C0"/>
                </a:solidFill>
                <a:latin typeface="MinionPro-It"/>
              </a:rPr>
              <a:t>exists between an actual and a desired ideal state </a:t>
            </a:r>
            <a:r>
              <a:rPr lang="en-US" sz="3200" i="1" dirty="0">
                <a:latin typeface="MinionPro-It"/>
              </a:rPr>
              <a:t>- Sekaran &amp; Bougie (2016)</a:t>
            </a:r>
            <a:endParaRPr lang="en-US" sz="3200" i="1" dirty="0">
              <a:solidFill>
                <a:srgbClr val="FF0000"/>
              </a:solidFill>
            </a:endParaRPr>
          </a:p>
        </p:txBody>
      </p:sp>
      <p:sp>
        <p:nvSpPr>
          <p:cNvPr id="6" name="Rectangle 5"/>
          <p:cNvSpPr/>
          <p:nvPr/>
        </p:nvSpPr>
        <p:spPr>
          <a:xfrm>
            <a:off x="0" y="3467100"/>
            <a:ext cx="8215313" cy="3108543"/>
          </a:xfrm>
          <a:prstGeom prst="rect">
            <a:avLst/>
          </a:prstGeom>
          <a:solidFill>
            <a:schemeClr val="bg1"/>
          </a:solidFill>
          <a:ln>
            <a:solidFill>
              <a:srgbClr val="FF0000"/>
            </a:solidFill>
          </a:ln>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Gill Sans MT" panose="020B0502020104020203"/>
                <a:ea typeface="+mn-ea"/>
                <a:cs typeface="+mn-cs"/>
              </a:rPr>
              <a:t>A “</a:t>
            </a:r>
            <a:r>
              <a:rPr kumimoji="0" lang="en-US" sz="3200" b="0" i="0" u="none" strike="noStrike" kern="1200" cap="none" spc="0" normalizeH="0" baseline="0" noProof="0" dirty="0">
                <a:ln>
                  <a:noFill/>
                </a:ln>
                <a:solidFill>
                  <a:srgbClr val="FF0000"/>
                </a:solidFill>
                <a:effectLst/>
                <a:uLnTx/>
                <a:uFillTx/>
                <a:latin typeface="Gill Sans MT" panose="020B0502020104020203"/>
                <a:ea typeface="+mn-ea"/>
                <a:cs typeface="+mn-cs"/>
              </a:rPr>
              <a:t>problem” does not necessarily mean that something is seriously wrong </a:t>
            </a:r>
            <a:r>
              <a:rPr kumimoji="0" lang="en-US" sz="3200" b="0" i="0" u="none" strike="noStrike" kern="1200" cap="none" spc="0" normalizeH="0" baseline="0" noProof="0" dirty="0">
                <a:ln>
                  <a:noFill/>
                </a:ln>
                <a:solidFill>
                  <a:srgbClr val="0070C0"/>
                </a:solidFill>
                <a:effectLst/>
                <a:uLnTx/>
                <a:uFillTx/>
                <a:latin typeface="Gill Sans MT" panose="020B0502020104020203"/>
                <a:ea typeface="+mn-ea"/>
                <a:cs typeface="+mn-cs"/>
              </a:rPr>
              <a:t>with a current situation that needs to be rectified immediately. A problem could also indicate </a:t>
            </a:r>
            <a:r>
              <a:rPr kumimoji="0" lang="en-US" sz="3200" b="0" i="1" u="none" strike="noStrike" kern="1200" cap="none" spc="0" normalizeH="0" baseline="0" noProof="0" dirty="0">
                <a:ln>
                  <a:noFill/>
                </a:ln>
                <a:solidFill>
                  <a:srgbClr val="00B0F0"/>
                </a:solidFill>
                <a:effectLst/>
                <a:uLnTx/>
                <a:uFillTx/>
                <a:latin typeface="Gill Sans MT" panose="020B0502020104020203"/>
                <a:ea typeface="+mn-ea"/>
                <a:cs typeface="+mn-cs"/>
              </a:rPr>
              <a:t>an </a:t>
            </a:r>
            <a:r>
              <a:rPr kumimoji="0" lang="en-US" sz="3600" b="0" i="1" u="none" strike="noStrike" kern="1200" cap="none" spc="0" normalizeH="0" baseline="0" noProof="0" dirty="0">
                <a:ln>
                  <a:noFill/>
                </a:ln>
                <a:solidFill>
                  <a:srgbClr val="00B0F0"/>
                </a:solidFill>
                <a:effectLst/>
                <a:uLnTx/>
                <a:uFillTx/>
                <a:latin typeface="Gill Sans MT" panose="020B0502020104020203"/>
                <a:ea typeface="+mn-ea"/>
                <a:cs typeface="+mn-cs"/>
              </a:rPr>
              <a:t>i</a:t>
            </a:r>
            <a:r>
              <a:rPr kumimoji="0" lang="en-US" sz="3200" b="0" i="1" u="none" strike="noStrike" kern="1200" cap="none" spc="0" normalizeH="0" baseline="0" noProof="0" dirty="0">
                <a:ln>
                  <a:noFill/>
                </a:ln>
                <a:solidFill>
                  <a:srgbClr val="00B0F0"/>
                </a:solidFill>
                <a:effectLst/>
                <a:uLnTx/>
                <a:uFillTx/>
                <a:latin typeface="Gill Sans MT" panose="020B0502020104020203"/>
                <a:ea typeface="+mn-ea"/>
                <a:cs typeface="+mn-cs"/>
              </a:rPr>
              <a:t>nterest in an issue </a:t>
            </a:r>
            <a:r>
              <a:rPr kumimoji="0" lang="en-US" sz="3200" b="0" i="0" u="none" strike="noStrike" kern="1200" cap="none" spc="0" normalizeH="0" baseline="0" noProof="0" dirty="0">
                <a:ln>
                  <a:noFill/>
                </a:ln>
                <a:solidFill>
                  <a:srgbClr val="0070C0"/>
                </a:solidFill>
                <a:effectLst/>
                <a:uLnTx/>
                <a:uFillTx/>
                <a:latin typeface="Gill Sans MT" panose="020B0502020104020203"/>
                <a:ea typeface="+mn-ea"/>
                <a:cs typeface="+mn-cs"/>
              </a:rPr>
              <a:t>where finding the right answers might help to </a:t>
            </a:r>
            <a:r>
              <a:rPr kumimoji="0" lang="en-US" sz="3200" b="0" i="0" u="none" strike="noStrike" kern="1200" cap="none" spc="0" normalizeH="0" baseline="0" noProof="0" dirty="0">
                <a:ln>
                  <a:noFill/>
                </a:ln>
                <a:solidFill>
                  <a:srgbClr val="FF0000"/>
                </a:solidFill>
                <a:effectLst/>
                <a:uLnTx/>
                <a:uFillTx/>
                <a:latin typeface="Gill Sans MT" panose="020B0502020104020203"/>
                <a:ea typeface="+mn-ea"/>
                <a:cs typeface="+mn-cs"/>
              </a:rPr>
              <a:t>improve an existing situation</a:t>
            </a:r>
            <a:endParaRPr kumimoji="0" lang="en-US" sz="2800" b="0" i="0" u="none" strike="noStrike" kern="1200" cap="none" spc="0" normalizeH="0" baseline="0" noProof="0" dirty="0">
              <a:ln>
                <a:noFill/>
              </a:ln>
              <a:solidFill>
                <a:srgbClr val="FF0000"/>
              </a:solidFill>
              <a:effectLst/>
              <a:uLnTx/>
              <a:uFillTx/>
              <a:latin typeface="Gill Sans MT" panose="020B0502020104020203"/>
              <a:ea typeface="+mn-ea"/>
              <a:cs typeface="+mn-cs"/>
            </a:endParaRPr>
          </a:p>
        </p:txBody>
      </p:sp>
      <p:sp>
        <p:nvSpPr>
          <p:cNvPr id="3" name="Slide Number Placeholder 2">
            <a:extLst>
              <a:ext uri="{FF2B5EF4-FFF2-40B4-BE49-F238E27FC236}">
                <a16:creationId xmlns:a16="http://schemas.microsoft.com/office/drawing/2014/main" xmlns="" id="{FCF7F8C0-2030-48A2-9370-572C8BCC0406}"/>
              </a:ext>
            </a:extLst>
          </p:cNvPr>
          <p:cNvSpPr>
            <a:spLocks noGrp="1"/>
          </p:cNvSpPr>
          <p:nvPr>
            <p:ph type="sldNum" sz="quarter" idx="4294967295"/>
          </p:nvPr>
        </p:nvSpPr>
        <p:spPr>
          <a:xfrm>
            <a:off x="8069192" y="6217920"/>
            <a:ext cx="27432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914400" rtl="0" eaLnBrk="1" latinLnBrk="0" hangingPunct="1">
              <a:defRPr sz="825" kern="1200" spc="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tabLst/>
              <a:defRPr/>
            </a:pPr>
            <a:fld id="{8A7A6979-0714-4377-B894-6BE4C2D6E202}" type="slidenum">
              <a:rPr kumimoji="0" lang="en-US" sz="825" b="0" i="0" u="none" strike="noStrike" kern="1200" cap="none" spc="0" normalizeH="0" baseline="0" noProof="0" smtClean="0">
                <a:ln>
                  <a:noFill/>
                </a:ln>
                <a:solidFill>
                  <a:srgbClr val="FFFFFF"/>
                </a:solidFill>
                <a:effectLst/>
                <a:uLnTx/>
                <a:uFillTx/>
                <a:latin typeface="Arial"/>
                <a:ea typeface="+mn-ea"/>
                <a:cs typeface="+mn-cs"/>
              </a:rPr>
              <a:pPr marL="0" marR="0" lvl="0" indent="0" algn="ctr" defTabSz="342900" rtl="0" eaLnBrk="1" fontAlgn="auto" latinLnBrk="0" hangingPunct="1">
                <a:lnSpc>
                  <a:spcPct val="100000"/>
                </a:lnSpc>
                <a:spcBef>
                  <a:spcPts val="0"/>
                </a:spcBef>
                <a:spcAft>
                  <a:spcPts val="0"/>
                </a:spcAft>
                <a:buClrTx/>
                <a:buSzTx/>
                <a:buFontTx/>
                <a:buNone/>
                <a:tabLst/>
                <a:defRPr/>
              </a:pPr>
              <a:t>20</a:t>
            </a:fld>
            <a:endParaRPr kumimoji="0" lang="en-US" sz="24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pic>
        <p:nvPicPr>
          <p:cNvPr id="2" name="Picture 1">
            <a:extLst>
              <a:ext uri="{FF2B5EF4-FFF2-40B4-BE49-F238E27FC236}">
                <a16:creationId xmlns:a16="http://schemas.microsoft.com/office/drawing/2014/main" xmlns="" id="{4CBAF056-BFC4-4591-B9C8-5C7BED372465}"/>
              </a:ext>
            </a:extLst>
          </p:cNvPr>
          <p:cNvPicPr>
            <a:picLocks noChangeAspect="1"/>
          </p:cNvPicPr>
          <p:nvPr/>
        </p:nvPicPr>
        <p:blipFill>
          <a:blip r:embed="rId2"/>
          <a:stretch>
            <a:fillRect/>
          </a:stretch>
        </p:blipFill>
        <p:spPr>
          <a:xfrm>
            <a:off x="8343512" y="933450"/>
            <a:ext cx="3729426" cy="5650229"/>
          </a:xfrm>
          <a:prstGeom prst="rect">
            <a:avLst/>
          </a:prstGeom>
        </p:spPr>
      </p:pic>
    </p:spTree>
    <p:extLst>
      <p:ext uri="{BB962C8B-B14F-4D97-AF65-F5344CB8AC3E}">
        <p14:creationId xmlns:p14="http://schemas.microsoft.com/office/powerpoint/2010/main" val="1476833618"/>
      </p:ext>
    </p:extLst>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AB427-1DD5-81DA-A37C-6C06BA5673FD}"/>
              </a:ext>
            </a:extLst>
          </p:cNvPr>
          <p:cNvSpPr>
            <a:spLocks noGrp="1"/>
          </p:cNvSpPr>
          <p:nvPr>
            <p:ph type="title"/>
          </p:nvPr>
        </p:nvSpPr>
        <p:spPr>
          <a:xfrm>
            <a:off x="0" y="23809"/>
            <a:ext cx="12192000" cy="1143000"/>
          </a:xfrm>
          <a:solidFill>
            <a:schemeClr val="bg1"/>
          </a:solidFill>
          <a:ln>
            <a:solidFill>
              <a:schemeClr val="accent1"/>
            </a:solidFill>
          </a:ln>
        </p:spPr>
        <p:txBody>
          <a:bodyPr>
            <a:normAutofit fontScale="90000"/>
          </a:bodyPr>
          <a:lstStyle/>
          <a:p>
            <a:r>
              <a:rPr lang="en-US" b="1" dirty="0">
                <a:solidFill>
                  <a:srgbClr val="0070C0"/>
                </a:solidFill>
              </a:rPr>
              <a:t>Example: Barriers to career advancement of millennium females in Bangladesh</a:t>
            </a:r>
          </a:p>
        </p:txBody>
      </p:sp>
      <p:sp>
        <p:nvSpPr>
          <p:cNvPr id="3" name="Content Placeholder 2">
            <a:extLst>
              <a:ext uri="{FF2B5EF4-FFF2-40B4-BE49-F238E27FC236}">
                <a16:creationId xmlns:a16="http://schemas.microsoft.com/office/drawing/2014/main" xmlns="" id="{618CF2D1-7B50-9760-1CD4-2FB751DEA3CB}"/>
              </a:ext>
            </a:extLst>
          </p:cNvPr>
          <p:cNvSpPr>
            <a:spLocks noGrp="1"/>
          </p:cNvSpPr>
          <p:nvPr>
            <p:ph idx="1"/>
          </p:nvPr>
        </p:nvSpPr>
        <p:spPr>
          <a:xfrm>
            <a:off x="0" y="1338470"/>
            <a:ext cx="11603567" cy="4924221"/>
          </a:xfrm>
        </p:spPr>
        <p:txBody>
          <a:bodyPr/>
          <a:lstStyle/>
          <a:p>
            <a:pPr marL="0" indent="0">
              <a:buNone/>
            </a:pPr>
            <a:r>
              <a:rPr lang="en-US" dirty="0"/>
              <a:t>Justification on the need to do this study</a:t>
            </a:r>
          </a:p>
          <a:p>
            <a:pPr marL="0" indent="0">
              <a:buNone/>
            </a:pPr>
            <a:r>
              <a:rPr lang="en-US" dirty="0"/>
              <a:t>What is the problem or issue on this subject the need improvement/solution</a:t>
            </a:r>
          </a:p>
          <a:p>
            <a:pPr marL="0" indent="0">
              <a:buNone/>
            </a:pPr>
            <a:r>
              <a:rPr lang="en-US" dirty="0"/>
              <a:t>What is the ‘gap”</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xmlns="" id="{83CB89AF-B89D-8005-596E-4B002C86FA32}"/>
              </a:ext>
            </a:extLst>
          </p:cNvPr>
          <p:cNvSpPr>
            <a:spLocks noGrp="1"/>
          </p:cNvSpPr>
          <p:nvPr>
            <p:ph type="ftr" sz="quarter" idx="10"/>
          </p:nvPr>
        </p:nvSpPr>
        <p:spPr/>
        <p:txBody>
          <a:bodyPr/>
          <a:lstStyle/>
          <a:p>
            <a:r>
              <a:rPr lang="en-US">
                <a:solidFill>
                  <a:srgbClr val="000000"/>
                </a:solidFill>
              </a:rPr>
              <a:t>Dr Jugindar Singh</a:t>
            </a:r>
          </a:p>
        </p:txBody>
      </p:sp>
      <p:sp>
        <p:nvSpPr>
          <p:cNvPr id="6" name="TextBox 5">
            <a:extLst>
              <a:ext uri="{FF2B5EF4-FFF2-40B4-BE49-F238E27FC236}">
                <a16:creationId xmlns:a16="http://schemas.microsoft.com/office/drawing/2014/main" xmlns="" id="{6DA1DD57-4190-73F8-DBC2-7FC19CA7FFAB}"/>
              </a:ext>
            </a:extLst>
          </p:cNvPr>
          <p:cNvSpPr txBox="1"/>
          <p:nvPr/>
        </p:nvSpPr>
        <p:spPr>
          <a:xfrm>
            <a:off x="-1" y="3200415"/>
            <a:ext cx="12191999" cy="3046988"/>
          </a:xfrm>
          <a:prstGeom prst="rect">
            <a:avLst/>
          </a:prstGeom>
          <a:noFill/>
          <a:ln>
            <a:solidFill>
              <a:schemeClr val="accent1"/>
            </a:solidFill>
          </a:ln>
        </p:spPr>
        <p:txBody>
          <a:bodyPr wrap="square">
            <a:spAutoFit/>
          </a:bodyPr>
          <a:lstStyle/>
          <a:p>
            <a:r>
              <a:rPr lang="en-US" sz="2400" dirty="0">
                <a:solidFill>
                  <a:srgbClr val="C00000"/>
                </a:solidFill>
              </a:rPr>
              <a:t>Example</a:t>
            </a:r>
            <a:r>
              <a:rPr lang="en-US" sz="2400" dirty="0"/>
              <a:t> of a </a:t>
            </a:r>
            <a:r>
              <a:rPr lang="en-US" sz="2400" dirty="0">
                <a:solidFill>
                  <a:srgbClr val="C00000"/>
                </a:solidFill>
              </a:rPr>
              <a:t>proper, specific, evidence-based, real-life dissertation </a:t>
            </a:r>
            <a:r>
              <a:rPr lang="en-US" sz="2400" dirty="0"/>
              <a:t>research problem:</a:t>
            </a:r>
          </a:p>
          <a:p>
            <a:endParaRPr lang="en-US" sz="2400" dirty="0"/>
          </a:p>
          <a:p>
            <a:r>
              <a:rPr lang="en-US" sz="2400" dirty="0"/>
              <a:t>“Only 6% of CEOs in Fortune 500 companies are women” (Center for Leadership Studies, 2019).</a:t>
            </a:r>
          </a:p>
          <a:p>
            <a:r>
              <a:rPr lang="en-US" sz="2400" dirty="0"/>
              <a:t>Women in the RMG sector in Bangladesh are struggling to get better positions</a:t>
            </a:r>
          </a:p>
          <a:p>
            <a:r>
              <a:rPr lang="en-US" sz="2400" dirty="0"/>
              <a:t>Most women are in low paid production section (97.1%). </a:t>
            </a:r>
          </a:p>
          <a:p>
            <a:r>
              <a:rPr lang="en-US" sz="2400" dirty="0"/>
              <a:t>There are more men than women in higher level positions (ILO, 2020)</a:t>
            </a:r>
          </a:p>
          <a:p>
            <a:r>
              <a:rPr lang="en-US" sz="2400" dirty="0"/>
              <a:t>Only 9.1% in Managerial positions (ILO, 2020).</a:t>
            </a:r>
          </a:p>
        </p:txBody>
      </p:sp>
    </p:spTree>
    <p:extLst>
      <p:ext uri="{BB962C8B-B14F-4D97-AF65-F5344CB8AC3E}">
        <p14:creationId xmlns:p14="http://schemas.microsoft.com/office/powerpoint/2010/main" val="302059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939EAD6-4389-4930-98FF-5E01B8631559}"/>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6" name="TextBox 5">
            <a:extLst>
              <a:ext uri="{FF2B5EF4-FFF2-40B4-BE49-F238E27FC236}">
                <a16:creationId xmlns:a16="http://schemas.microsoft.com/office/drawing/2014/main" xmlns="" id="{D89275A8-6F85-439E-B688-50AB57677B0E}"/>
              </a:ext>
            </a:extLst>
          </p:cNvPr>
          <p:cNvSpPr txBox="1"/>
          <p:nvPr/>
        </p:nvSpPr>
        <p:spPr>
          <a:xfrm>
            <a:off x="1" y="-52090"/>
            <a:ext cx="12191999" cy="4647426"/>
          </a:xfrm>
          <a:prstGeom prst="rect">
            <a:avLst/>
          </a:prstGeom>
          <a:solidFill>
            <a:schemeClr val="bg1"/>
          </a:solidFill>
          <a:ln>
            <a:solidFill>
              <a:schemeClr val="accent1"/>
            </a:solidFill>
          </a:ln>
        </p:spPr>
        <p:txBody>
          <a:bodyPr wrap="square"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Gill Sans MT" panose="020B0502020104020203"/>
                <a:ea typeface="+mn-ea"/>
                <a:cs typeface="+mn-cs"/>
              </a:rPr>
              <a:t>More Examples</a:t>
            </a:r>
          </a:p>
          <a:p>
            <a:pPr marL="385763" marR="0" lvl="0" indent="-385763" algn="l" defTabSz="3429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Abadi" panose="020B0604020202020204" pitchFamily="34" charset="0"/>
                <a:ea typeface="Microsoft Yi Baiti" panose="03000500000000000000" pitchFamily="66" charset="0"/>
                <a:cs typeface="+mn-cs"/>
              </a:rPr>
              <a:t>Staff turnover is higher than anticipated</a:t>
            </a:r>
            <a:r>
              <a:rPr kumimoji="0" lang="en-US" sz="2400" b="0" i="0" u="none" strike="noStrike" kern="1200" cap="none" spc="0" normalizeH="0" baseline="0" noProof="0" dirty="0">
                <a:ln>
                  <a:noFill/>
                </a:ln>
                <a:solidFill>
                  <a:srgbClr val="000000"/>
                </a:solidFill>
                <a:effectLst/>
                <a:uLnTx/>
                <a:uFillTx/>
                <a:latin typeface="Abadi" panose="020B0604020202020204" pitchFamily="34" charset="0"/>
                <a:ea typeface="Microsoft Yi Baiti" panose="03000500000000000000" pitchFamily="66" charset="0"/>
                <a:cs typeface="+mn-cs"/>
              </a:rPr>
              <a:t>.</a:t>
            </a:r>
          </a:p>
          <a:p>
            <a:pPr marL="385763" marR="0" lvl="0" indent="-385763" algn="l" defTabSz="3429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2060"/>
                </a:solidFill>
                <a:effectLst/>
                <a:uLnTx/>
                <a:uFillTx/>
                <a:latin typeface="Abadi" panose="020B0604020202020204" pitchFamily="34" charset="0"/>
                <a:ea typeface="Microsoft Yi Baiti" panose="03000500000000000000" pitchFamily="66" charset="0"/>
                <a:cs typeface="+mn-cs"/>
              </a:rPr>
              <a:t>Long and frequent delays lead to much frustration among airline passengers. These feelings may eventually lead to switching behavior, negative word‐of‐mouth communication, and customer complaints</a:t>
            </a:r>
          </a:p>
          <a:p>
            <a:pPr marL="342900" marR="0" lvl="0" indent="-342900" algn="l" defTabSz="3429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Abadi" panose="020B0604020202020204" pitchFamily="34" charset="0"/>
                <a:ea typeface="Microsoft Yi Baiti" panose="03000500000000000000" pitchFamily="66" charset="0"/>
                <a:cs typeface="+mn-cs"/>
              </a:rPr>
              <a:t>The current instrument for the assessment of potential employees for management positions is imperfect.</a:t>
            </a:r>
          </a:p>
          <a:p>
            <a:pPr marL="342900" marR="0" lvl="0" indent="-342900" algn="l" defTabSz="3429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2060"/>
                </a:solidFill>
                <a:effectLst/>
                <a:uLnTx/>
                <a:uFillTx/>
                <a:latin typeface="Abadi" panose="020B0604020202020204" pitchFamily="34" charset="0"/>
                <a:ea typeface="Microsoft Yi Baiti" panose="03000500000000000000" pitchFamily="66" charset="0"/>
                <a:cs typeface="+mn-cs"/>
              </a:rPr>
              <a:t>Minority group members in organizations are not advancing in their careers.</a:t>
            </a:r>
          </a:p>
          <a:p>
            <a:pPr marL="342900" marR="0" lvl="0" indent="-342900" algn="l" defTabSz="3429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Abadi" panose="020B0604020202020204" pitchFamily="34" charset="0"/>
                <a:ea typeface="Microsoft Yi Baiti" panose="03000500000000000000" pitchFamily="66" charset="0"/>
                <a:cs typeface="+mn-cs"/>
              </a:rPr>
              <a:t>The newly installed information system is not being used by the managers for whom it was primarily designed.</a:t>
            </a:r>
          </a:p>
          <a:p>
            <a:pPr marL="342900" marR="0" lvl="0" indent="-342900" algn="l" defTabSz="3429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2060"/>
                </a:solidFill>
                <a:effectLst/>
                <a:uLnTx/>
                <a:uFillTx/>
                <a:latin typeface="Abadi" panose="020B0604020202020204" pitchFamily="34" charset="0"/>
                <a:ea typeface="Microsoft Yi Baiti" panose="03000500000000000000" pitchFamily="66" charset="0"/>
                <a:cs typeface="+mn-cs"/>
              </a:rPr>
              <a:t>The introduction of flexible work hours has created more problems than it has solved. </a:t>
            </a:r>
          </a:p>
          <a:p>
            <a:pPr marL="342900" marR="0" lvl="0" indent="-342900" algn="l" defTabSz="3429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Abadi" panose="020B0604020202020204" pitchFamily="34" charset="0"/>
                <a:ea typeface="Microsoft Yi Baiti" panose="03000500000000000000" pitchFamily="66" charset="0"/>
                <a:cs typeface="+mn-cs"/>
              </a:rPr>
              <a:t>Young workers in the organization show low levels of commitment to the organization.</a:t>
            </a:r>
          </a:p>
        </p:txBody>
      </p:sp>
      <p:sp>
        <p:nvSpPr>
          <p:cNvPr id="8" name="TextBox 7">
            <a:extLst>
              <a:ext uri="{FF2B5EF4-FFF2-40B4-BE49-F238E27FC236}">
                <a16:creationId xmlns:a16="http://schemas.microsoft.com/office/drawing/2014/main" xmlns="" id="{5C85299B-54F2-4BDD-972B-2F621798954F}"/>
              </a:ext>
            </a:extLst>
          </p:cNvPr>
          <p:cNvSpPr txBox="1"/>
          <p:nvPr/>
        </p:nvSpPr>
        <p:spPr>
          <a:xfrm>
            <a:off x="0" y="4595336"/>
            <a:ext cx="8331200" cy="2123658"/>
          </a:xfrm>
          <a:prstGeom prst="rect">
            <a:avLst/>
          </a:prstGeom>
          <a:solidFill>
            <a:schemeClr val="bg1"/>
          </a:solid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Arial"/>
                <a:ea typeface="+mn-ea"/>
                <a:cs typeface="+mn-cs"/>
              </a:rPr>
              <a:t>These </a:t>
            </a:r>
            <a:r>
              <a:rPr kumimoji="0" lang="en-US" sz="2800" b="0" i="0" u="none" strike="noStrike" kern="1200" cap="none" spc="0" normalizeH="0" baseline="0" noProof="0" dirty="0">
                <a:ln>
                  <a:noFill/>
                </a:ln>
                <a:solidFill>
                  <a:srgbClr val="FF0000"/>
                </a:solidFill>
                <a:effectLst/>
                <a:uLnTx/>
                <a:uFillTx/>
                <a:latin typeface="Arial"/>
                <a:ea typeface="+mn-ea"/>
                <a:cs typeface="+mn-cs"/>
              </a:rPr>
              <a:t>problems also have in common is that they still have to be </a:t>
            </a:r>
            <a:r>
              <a:rPr kumimoji="0" lang="en-US" sz="2800" b="1" i="0" u="none" strike="noStrike" kern="1200" cap="none" spc="0" normalizeH="0" baseline="0" noProof="0" dirty="0">
                <a:ln>
                  <a:noFill/>
                </a:ln>
                <a:solidFill>
                  <a:srgbClr val="C00000"/>
                </a:solidFill>
                <a:effectLst/>
                <a:uLnTx/>
                <a:uFillTx/>
                <a:latin typeface="Arial"/>
                <a:ea typeface="+mn-ea"/>
                <a:cs typeface="+mn-cs"/>
              </a:rPr>
              <a:t>transformed into a researchable topic for investigation.</a:t>
            </a:r>
            <a:r>
              <a:rPr kumimoji="0" lang="en-US" sz="2800" b="0" i="0" u="none" strike="noStrike" kern="1200" cap="none" spc="0" normalizeH="0" baseline="0" noProof="0" dirty="0">
                <a:ln>
                  <a:noFill/>
                </a:ln>
                <a:solidFill>
                  <a:srgbClr val="00206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Arial"/>
                <a:ea typeface="+mn-ea"/>
                <a:cs typeface="+mn-cs"/>
              </a:rPr>
              <a:t>Once we have identified the management problem, it needs to be narrowed down to a </a:t>
            </a:r>
            <a:r>
              <a:rPr kumimoji="0" lang="en-US" sz="2000" b="1" i="0" u="none" strike="noStrike" kern="1200" cap="none" spc="0" normalizeH="0" baseline="0" noProof="0" dirty="0">
                <a:ln>
                  <a:noFill/>
                </a:ln>
                <a:solidFill>
                  <a:srgbClr val="002060"/>
                </a:solidFill>
                <a:effectLst/>
                <a:uLnTx/>
                <a:uFillTx/>
                <a:latin typeface="Arial"/>
                <a:ea typeface="+mn-ea"/>
                <a:cs typeface="+mn-cs"/>
              </a:rPr>
              <a:t>researchable topic for study</a:t>
            </a:r>
            <a:endParaRPr kumimoji="0" lang="en-MY" sz="2400" b="1" i="0" u="none" strike="noStrike" kern="1200" cap="none" spc="0" normalizeH="0" baseline="0" noProof="0" dirty="0">
              <a:ln>
                <a:noFill/>
              </a:ln>
              <a:solidFill>
                <a:srgbClr val="002060"/>
              </a:solidFill>
              <a:effectLst/>
              <a:uLnTx/>
              <a:uFillTx/>
              <a:latin typeface="Arial"/>
              <a:ea typeface="+mn-ea"/>
              <a:cs typeface="+mn-cs"/>
            </a:endParaRPr>
          </a:p>
        </p:txBody>
      </p:sp>
      <p:pic>
        <p:nvPicPr>
          <p:cNvPr id="9" name="Picture 8">
            <a:extLst>
              <a:ext uri="{FF2B5EF4-FFF2-40B4-BE49-F238E27FC236}">
                <a16:creationId xmlns:a16="http://schemas.microsoft.com/office/drawing/2014/main" xmlns="" id="{004E3230-F710-43C1-AEC5-AAD97D91799D}"/>
              </a:ext>
            </a:extLst>
          </p:cNvPr>
          <p:cNvPicPr>
            <a:picLocks noChangeAspect="1"/>
          </p:cNvPicPr>
          <p:nvPr/>
        </p:nvPicPr>
        <p:blipFill>
          <a:blip r:embed="rId2"/>
          <a:stretch>
            <a:fillRect/>
          </a:stretch>
        </p:blipFill>
        <p:spPr>
          <a:xfrm>
            <a:off x="8844970" y="4824168"/>
            <a:ext cx="3103133" cy="1390008"/>
          </a:xfrm>
          <a:prstGeom prst="rect">
            <a:avLst/>
          </a:prstGeom>
        </p:spPr>
      </p:pic>
      <p:sp>
        <p:nvSpPr>
          <p:cNvPr id="11" name="Arrow: Right 10">
            <a:extLst>
              <a:ext uri="{FF2B5EF4-FFF2-40B4-BE49-F238E27FC236}">
                <a16:creationId xmlns:a16="http://schemas.microsoft.com/office/drawing/2014/main" xmlns="" id="{5D943834-51CD-4D48-96CC-942087CDBFF7}"/>
              </a:ext>
            </a:extLst>
          </p:cNvPr>
          <p:cNvSpPr/>
          <p:nvPr/>
        </p:nvSpPr>
        <p:spPr bwMode="auto">
          <a:xfrm>
            <a:off x="8475876" y="5226278"/>
            <a:ext cx="369888" cy="585788"/>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 name="TextBox 1">
            <a:extLst>
              <a:ext uri="{FF2B5EF4-FFF2-40B4-BE49-F238E27FC236}">
                <a16:creationId xmlns:a16="http://schemas.microsoft.com/office/drawing/2014/main" xmlns="" id="{7AC10247-47CA-46E3-9005-2B539B9D5A3E}"/>
              </a:ext>
            </a:extLst>
          </p:cNvPr>
          <p:cNvSpPr txBox="1"/>
          <p:nvPr/>
        </p:nvSpPr>
        <p:spPr>
          <a:xfrm>
            <a:off x="8458200" y="0"/>
            <a:ext cx="314220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2400" b="1" i="0" u="none" strike="noStrike" kern="1200" cap="none" spc="0" normalizeH="0" baseline="0" noProof="0" dirty="0">
                <a:ln>
                  <a:noFill/>
                </a:ln>
                <a:solidFill>
                  <a:srgbClr val="000000"/>
                </a:solidFill>
                <a:effectLst/>
                <a:uLnTx/>
                <a:uFillTx/>
                <a:latin typeface="Arial"/>
                <a:ea typeface="+mn-ea"/>
                <a:cs typeface="+mn-cs"/>
              </a:rPr>
              <a:t>Sekaran and Bougie</a:t>
            </a:r>
          </a:p>
        </p:txBody>
      </p:sp>
    </p:spTree>
    <p:extLst>
      <p:ext uri="{BB962C8B-B14F-4D97-AF65-F5344CB8AC3E}">
        <p14:creationId xmlns:p14="http://schemas.microsoft.com/office/powerpoint/2010/main" val="3567914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46215-CEE5-4B79-5ADF-ADBD141FCC42}"/>
              </a:ext>
            </a:extLst>
          </p:cNvPr>
          <p:cNvSpPr>
            <a:spLocks noGrp="1"/>
          </p:cNvSpPr>
          <p:nvPr>
            <p:ph type="title"/>
          </p:nvPr>
        </p:nvSpPr>
        <p:spPr>
          <a:xfrm>
            <a:off x="647700" y="274638"/>
            <a:ext cx="9389533" cy="1143000"/>
          </a:xfrm>
        </p:spPr>
        <p:txBody>
          <a:bodyPr wrap="square" anchor="ctr">
            <a:normAutofit/>
          </a:bodyPr>
          <a:lstStyle/>
          <a:p>
            <a:r>
              <a:rPr lang="en-US" sz="4000" b="1" dirty="0"/>
              <a:t>How to write the Problem </a:t>
            </a:r>
            <a:r>
              <a:rPr lang="en-US" sz="4000" b="1" dirty="0" smtClean="0"/>
              <a:t>statement?</a:t>
            </a:r>
            <a:endParaRPr lang="en-US" sz="4000" b="1" dirty="0"/>
          </a:p>
        </p:txBody>
      </p:sp>
      <p:pic>
        <p:nvPicPr>
          <p:cNvPr id="3" name="Picture 2">
            <a:extLst>
              <a:ext uri="{FF2B5EF4-FFF2-40B4-BE49-F238E27FC236}">
                <a16:creationId xmlns:a16="http://schemas.microsoft.com/office/drawing/2014/main" xmlns="" id="{300D8EF2-3CEA-5BD2-011B-C2637A04665B}"/>
              </a:ext>
            </a:extLst>
          </p:cNvPr>
          <p:cNvPicPr>
            <a:picLocks noChangeAspect="1"/>
          </p:cNvPicPr>
          <p:nvPr/>
        </p:nvPicPr>
        <p:blipFill rotWithShape="1">
          <a:blip r:embed="rId2"/>
          <a:srcRect t="11753" b="5753"/>
          <a:stretch/>
        </p:blipFill>
        <p:spPr>
          <a:xfrm>
            <a:off x="630767" y="1736728"/>
            <a:ext cx="10972800" cy="4525963"/>
          </a:xfrm>
          <a:prstGeom prst="rect">
            <a:avLst/>
          </a:prstGeom>
          <a:noFill/>
        </p:spPr>
      </p:pic>
      <p:sp>
        <p:nvSpPr>
          <p:cNvPr id="4" name="Footer Placeholder 3">
            <a:extLst>
              <a:ext uri="{FF2B5EF4-FFF2-40B4-BE49-F238E27FC236}">
                <a16:creationId xmlns:a16="http://schemas.microsoft.com/office/drawing/2014/main" xmlns="" id="{3A9D92C5-D03F-30F4-4E6B-C8DFDA414A96}"/>
              </a:ext>
            </a:extLst>
          </p:cNvPr>
          <p:cNvSpPr>
            <a:spLocks noGrp="1"/>
          </p:cNvSpPr>
          <p:nvPr>
            <p:ph type="ftr" sz="quarter" idx="10"/>
          </p:nvPr>
        </p:nvSpPr>
        <p:spPr>
          <a:xfrm>
            <a:off x="8331200" y="6623050"/>
            <a:ext cx="3860800" cy="234950"/>
          </a:xfrm>
        </p:spPr>
        <p:txBody>
          <a:bodyPr wrap="square" anchor="t">
            <a:normAutofit fontScale="92500" lnSpcReduction="20000"/>
          </a:bodyPr>
          <a:lstStyle/>
          <a:p>
            <a:pPr>
              <a:spcAft>
                <a:spcPts val="600"/>
              </a:spcAft>
            </a:pPr>
            <a:r>
              <a:rPr lang="en-US">
                <a:solidFill>
                  <a:srgbClr val="000000"/>
                </a:solidFill>
              </a:rPr>
              <a:t>Dr Jugindar Singh</a:t>
            </a:r>
          </a:p>
        </p:txBody>
      </p:sp>
    </p:spTree>
    <p:extLst>
      <p:ext uri="{BB962C8B-B14F-4D97-AF65-F5344CB8AC3E}">
        <p14:creationId xmlns:p14="http://schemas.microsoft.com/office/powerpoint/2010/main" val="53186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repeatCount="indefinite" fill="hold" grpId="1" nodeType="withEffect">
                                  <p:stCondLst>
                                    <p:cond delay="0"/>
                                  </p:stCondLst>
                                  <p:endCondLst>
                                    <p:cond evt="onNext" delay="0">
                                      <p:tgtEl>
                                        <p:sldTgt/>
                                      </p:tgtEl>
                                    </p:cond>
                                  </p:endCondLst>
                                  <p:childTnLst>
                                    <p:animScale>
                                      <p:cBhvr>
                                        <p:cTn id="8"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143000"/>
          </a:xfrm>
        </p:spPr>
        <p:txBody>
          <a:bodyPr wrap="square" anchor="ctr">
            <a:normAutofit fontScale="90000"/>
          </a:bodyPr>
          <a:lstStyle/>
          <a:p>
            <a:r>
              <a:rPr lang="en-US" sz="3600" b="1" dirty="0"/>
              <a:t>Problem Statement. </a:t>
            </a:r>
            <a:br>
              <a:rPr lang="en-US" sz="3600" b="1" dirty="0"/>
            </a:br>
            <a:r>
              <a:rPr lang="en-US" sz="3600" b="1" dirty="0"/>
              <a:t>Context, Gap, Significance</a:t>
            </a:r>
          </a:p>
        </p:txBody>
      </p:sp>
      <p:sp>
        <p:nvSpPr>
          <p:cNvPr id="4" name="Footer Placeholder 3"/>
          <p:cNvSpPr>
            <a:spLocks noGrp="1"/>
          </p:cNvSpPr>
          <p:nvPr>
            <p:ph type="ftr" sz="quarter" idx="10"/>
          </p:nvPr>
        </p:nvSpPr>
        <p:spPr>
          <a:xfrm>
            <a:off x="8331200" y="6623050"/>
            <a:ext cx="3860800" cy="234950"/>
          </a:xfrm>
        </p:spPr>
        <p:txBody>
          <a:bodyPr wrap="square"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ms-MY" sz="600" b="0" i="0" u="none" strike="noStrike" kern="1200" cap="none" spc="0" normalizeH="0" baseline="0" noProof="0">
                <a:ln>
                  <a:noFill/>
                </a:ln>
                <a:solidFill>
                  <a:srgbClr val="000000"/>
                </a:solidFill>
                <a:effectLst/>
                <a:uLnTx/>
                <a:uFillTx/>
                <a:latin typeface="Arial"/>
                <a:ea typeface="+mn-ea"/>
                <a:cs typeface="+mn-cs"/>
              </a:rPr>
              <a:t>Dr Jugindar Singh</a:t>
            </a:r>
          </a:p>
        </p:txBody>
      </p:sp>
      <p:pic>
        <p:nvPicPr>
          <p:cNvPr id="6" name="Picture 2" descr="Qualitative Research">
            <a:extLst>
              <a:ext uri="{FF2B5EF4-FFF2-40B4-BE49-F238E27FC236}">
                <a16:creationId xmlns:a16="http://schemas.microsoft.com/office/drawing/2014/main" xmlns="" id="{770DBD3A-8B9B-4F9E-A3D6-7DD43F33A6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85048" y="1167619"/>
            <a:ext cx="3906952" cy="5690381"/>
          </a:xfrm>
          <a:prstGeom prst="rect">
            <a:avLst/>
          </a:prstGeom>
          <a:solidFill>
            <a:srgbClr val="FFFFFF"/>
          </a:solidFill>
        </p:spPr>
      </p:pic>
      <p:sp>
        <p:nvSpPr>
          <p:cNvPr id="3" name="Rectangle 2">
            <a:extLst>
              <a:ext uri="{FF2B5EF4-FFF2-40B4-BE49-F238E27FC236}">
                <a16:creationId xmlns:a16="http://schemas.microsoft.com/office/drawing/2014/main" xmlns="" id="{A4CB0DA7-F57E-3CC8-9C45-10C187BB0E21}"/>
              </a:ext>
            </a:extLst>
          </p:cNvPr>
          <p:cNvSpPr/>
          <p:nvPr/>
        </p:nvSpPr>
        <p:spPr bwMode="auto">
          <a:xfrm>
            <a:off x="331304" y="1828800"/>
            <a:ext cx="3379305" cy="808383"/>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1. Context</a:t>
            </a:r>
          </a:p>
        </p:txBody>
      </p:sp>
      <p:sp>
        <p:nvSpPr>
          <p:cNvPr id="5" name="Rectangle 4">
            <a:extLst>
              <a:ext uri="{FF2B5EF4-FFF2-40B4-BE49-F238E27FC236}">
                <a16:creationId xmlns:a16="http://schemas.microsoft.com/office/drawing/2014/main" xmlns="" id="{0F9A9F43-A2A4-B1E9-D020-3A9068A7163F}"/>
              </a:ext>
            </a:extLst>
          </p:cNvPr>
          <p:cNvSpPr/>
          <p:nvPr/>
        </p:nvSpPr>
        <p:spPr bwMode="auto">
          <a:xfrm>
            <a:off x="331303" y="3024808"/>
            <a:ext cx="3379305" cy="808383"/>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2. Gap</a:t>
            </a:r>
          </a:p>
        </p:txBody>
      </p:sp>
      <p:sp>
        <p:nvSpPr>
          <p:cNvPr id="7" name="Rectangle 6">
            <a:extLst>
              <a:ext uri="{FF2B5EF4-FFF2-40B4-BE49-F238E27FC236}">
                <a16:creationId xmlns:a16="http://schemas.microsoft.com/office/drawing/2014/main" xmlns="" id="{5D2B3D12-CF58-9E09-B356-E24C0BA4EA77}"/>
              </a:ext>
            </a:extLst>
          </p:cNvPr>
          <p:cNvSpPr/>
          <p:nvPr/>
        </p:nvSpPr>
        <p:spPr bwMode="auto">
          <a:xfrm>
            <a:off x="331304" y="4359965"/>
            <a:ext cx="3379305" cy="808383"/>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3. Significance. </a:t>
            </a:r>
          </a:p>
        </p:txBody>
      </p:sp>
      <p:sp>
        <p:nvSpPr>
          <p:cNvPr id="9" name="TextBox 8">
            <a:extLst>
              <a:ext uri="{FF2B5EF4-FFF2-40B4-BE49-F238E27FC236}">
                <a16:creationId xmlns:a16="http://schemas.microsoft.com/office/drawing/2014/main" xmlns="" id="{3DCBE9AD-962D-A8CE-35DE-6C9897F4A798}"/>
              </a:ext>
            </a:extLst>
          </p:cNvPr>
          <p:cNvSpPr txBox="1"/>
          <p:nvPr/>
        </p:nvSpPr>
        <p:spPr>
          <a:xfrm>
            <a:off x="4426226" y="1828800"/>
            <a:ext cx="3713047" cy="4093428"/>
          </a:xfrm>
          <a:prstGeom prst="rect">
            <a:avLst/>
          </a:prstGeom>
          <a:noFill/>
          <a:ln>
            <a:solidFill>
              <a:schemeClr val="accent1"/>
            </a:solidFill>
          </a:ln>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chemeClr val="accent5">
                    <a:lumMod val="10000"/>
                  </a:schemeClr>
                </a:solidFill>
                <a:effectLst/>
                <a:uLnTx/>
                <a:uFillTx/>
                <a:latin typeface="Arial"/>
                <a:ea typeface="+mn-ea"/>
                <a:cs typeface="+mn-cs"/>
              </a:rPr>
              <a:t>Inconsistency of Findings in the area</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chemeClr val="accent5">
                    <a:lumMod val="10000"/>
                  </a:schemeClr>
                </a:solidFill>
                <a:effectLst/>
                <a:uLnTx/>
                <a:uFillTx/>
                <a:latin typeface="Arial"/>
                <a:ea typeface="+mn-ea"/>
                <a:cs typeface="+mn-cs"/>
              </a:rPr>
              <a:t>Relatively little OR dearth of empirical research</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chemeClr val="accent5">
                    <a:lumMod val="10000"/>
                  </a:schemeClr>
                </a:solidFill>
                <a:effectLst/>
                <a:uLnTx/>
                <a:uFillTx/>
                <a:latin typeface="Arial"/>
                <a:ea typeface="+mn-ea"/>
                <a:cs typeface="+mn-cs"/>
              </a:rPr>
              <a:t>No attempt to relate the possible factors</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chemeClr val="accent5">
                    <a:lumMod val="10000"/>
                  </a:schemeClr>
                </a:solidFill>
                <a:effectLst/>
                <a:uLnTx/>
                <a:uFillTx/>
                <a:latin typeface="Arial"/>
                <a:ea typeface="+mn-ea"/>
                <a:cs typeface="+mn-cs"/>
              </a:rPr>
              <a:t>Previous studies focused on other industries</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000" dirty="0">
                <a:solidFill>
                  <a:schemeClr val="accent5">
                    <a:lumMod val="10000"/>
                  </a:schemeClr>
                </a:solidFill>
                <a:latin typeface="Arial"/>
              </a:rPr>
              <a:t>Lack of tools</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chemeClr val="accent5">
                    <a:lumMod val="10000"/>
                  </a:schemeClr>
                </a:solidFill>
                <a:effectLst/>
                <a:uLnTx/>
                <a:uFillTx/>
                <a:latin typeface="Arial"/>
                <a:ea typeface="+mn-ea"/>
                <a:cs typeface="+mn-cs"/>
              </a:rPr>
              <a:t>Difficulties due to unknown factors</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chemeClr val="accent5">
                    <a:lumMod val="10000"/>
                  </a:schemeClr>
                </a:solidFill>
                <a:effectLst/>
                <a:uLnTx/>
                <a:uFillTx/>
                <a:latin typeface="Arial"/>
                <a:ea typeface="+mn-ea"/>
                <a:cs typeface="+mn-cs"/>
              </a:rPr>
              <a:t>Lack of understanding. </a:t>
            </a:r>
            <a:r>
              <a:rPr kumimoji="0" lang="en-US" sz="2000" b="0" i="0" u="none" strike="noStrike" kern="1200" cap="none" spc="0" normalizeH="0" baseline="0" noProof="0" dirty="0" err="1">
                <a:ln>
                  <a:noFill/>
                </a:ln>
                <a:solidFill>
                  <a:schemeClr val="accent5">
                    <a:lumMod val="10000"/>
                  </a:schemeClr>
                </a:solidFill>
                <a:effectLst/>
                <a:uLnTx/>
                <a:uFillTx/>
                <a:latin typeface="Arial"/>
                <a:ea typeface="+mn-ea"/>
                <a:cs typeface="+mn-cs"/>
              </a:rPr>
              <a:t>Eg</a:t>
            </a:r>
            <a:r>
              <a:rPr kumimoji="0" lang="en-US" sz="2000" b="0" i="0" u="none" strike="noStrike" kern="1200" cap="none" spc="0" normalizeH="0" baseline="0" noProof="0" dirty="0">
                <a:ln>
                  <a:noFill/>
                </a:ln>
                <a:solidFill>
                  <a:schemeClr val="accent5">
                    <a:lumMod val="10000"/>
                  </a:schemeClr>
                </a:solidFill>
                <a:effectLst/>
                <a:uLnTx/>
                <a:uFillTx/>
                <a:latin typeface="Arial"/>
                <a:ea typeface="+mn-ea"/>
                <a:cs typeface="+mn-cs"/>
              </a:rPr>
              <a:t> interview to find out..</a:t>
            </a:r>
          </a:p>
        </p:txBody>
      </p:sp>
      <p:cxnSp>
        <p:nvCxnSpPr>
          <p:cNvPr id="11" name="Straight Arrow Connector 10">
            <a:extLst>
              <a:ext uri="{FF2B5EF4-FFF2-40B4-BE49-F238E27FC236}">
                <a16:creationId xmlns:a16="http://schemas.microsoft.com/office/drawing/2014/main" xmlns="" id="{E6F8B796-8459-009E-6766-3CE711E3DA21}"/>
              </a:ext>
            </a:extLst>
          </p:cNvPr>
          <p:cNvCxnSpPr>
            <a:stCxn id="5" idx="3"/>
          </p:cNvCxnSpPr>
          <p:nvPr/>
        </p:nvCxnSpPr>
        <p:spPr bwMode="auto">
          <a:xfrm flipV="1">
            <a:off x="3710608" y="3428999"/>
            <a:ext cx="715618" cy="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47971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638"/>
            <a:ext cx="9389533" cy="427727"/>
          </a:xfrm>
        </p:spPr>
        <p:txBody>
          <a:bodyPr>
            <a:normAutofit fontScale="90000"/>
          </a:bodyPr>
          <a:lstStyle/>
          <a:p>
            <a:r>
              <a:rPr lang="en-US" b="1" dirty="0">
                <a:solidFill>
                  <a:schemeClr val="accent6">
                    <a:lumMod val="75000"/>
                  </a:schemeClr>
                </a:solidFill>
              </a:rPr>
              <a:t>Problem Statement</a:t>
            </a:r>
          </a:p>
        </p:txBody>
      </p:sp>
      <p:sp>
        <p:nvSpPr>
          <p:cNvPr id="3" name="Footer Placeholder 2"/>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4" name="TextBox 3"/>
          <p:cNvSpPr txBox="1"/>
          <p:nvPr/>
        </p:nvSpPr>
        <p:spPr>
          <a:xfrm>
            <a:off x="0" y="1119502"/>
            <a:ext cx="12192000" cy="62786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2060"/>
                </a:solidFill>
                <a:effectLst/>
                <a:uLnTx/>
                <a:uFillTx/>
                <a:latin typeface="Arial"/>
                <a:ea typeface="+mn-ea"/>
                <a:cs typeface="+mn-cs"/>
              </a:rPr>
              <a:t>Model by Merriam, S. and </a:t>
            </a:r>
            <a:r>
              <a:rPr kumimoji="0" lang="en-US" sz="4000" b="0" i="0" u="none" strike="noStrike" kern="1200" cap="none" spc="0" normalizeH="0" baseline="0" noProof="0" dirty="0" err="1">
                <a:ln>
                  <a:noFill/>
                </a:ln>
                <a:solidFill>
                  <a:srgbClr val="002060"/>
                </a:solidFill>
                <a:effectLst/>
                <a:uLnTx/>
                <a:uFillTx/>
                <a:latin typeface="Arial"/>
                <a:ea typeface="+mn-ea"/>
                <a:cs typeface="+mn-cs"/>
              </a:rPr>
              <a:t>Tisdell</a:t>
            </a:r>
            <a:r>
              <a:rPr kumimoji="0" lang="en-US" sz="4000" b="0" i="0" u="none" strike="noStrike" kern="1200" cap="none" spc="0" normalizeH="0" baseline="0" noProof="0" dirty="0">
                <a:ln>
                  <a:noFill/>
                </a:ln>
                <a:solidFill>
                  <a:srgbClr val="002060"/>
                </a:solidFill>
                <a:effectLst/>
                <a:uLnTx/>
                <a:uFillTx/>
                <a:latin typeface="Arial"/>
                <a:ea typeface="+mn-ea"/>
                <a:cs typeface="+mn-cs"/>
              </a:rPr>
              <a:t> (2015)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Arial"/>
                <a:ea typeface="+mn-ea"/>
                <a:cs typeface="+mn-cs"/>
              </a:rPr>
              <a:t>1. </a:t>
            </a:r>
            <a:r>
              <a:rPr kumimoji="0" lang="en-US" sz="2800" b="1" i="0" u="none" strike="noStrike" kern="1200" cap="none" spc="0" normalizeH="0" baseline="0" noProof="0" dirty="0">
                <a:ln>
                  <a:noFill/>
                </a:ln>
                <a:solidFill>
                  <a:srgbClr val="FF0000"/>
                </a:solidFill>
                <a:effectLst/>
                <a:uLnTx/>
                <a:uFillTx/>
                <a:latin typeface="Arial"/>
                <a:ea typeface="+mn-ea"/>
                <a:cs typeface="+mn-cs"/>
              </a:rPr>
              <a:t>Context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What is the area or topic you are interested in and about which you have a particular question? What is wrong with the current situation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Arial"/>
                <a:ea typeface="+mn-ea"/>
                <a:cs typeface="+mn-cs"/>
              </a:rPr>
              <a:t>2. </a:t>
            </a:r>
            <a:r>
              <a:rPr kumimoji="0" lang="en-US" sz="2800" b="1" i="0" u="none" strike="noStrike" kern="1200" cap="none" spc="0" normalizeH="0" baseline="0" noProof="0" dirty="0">
                <a:ln>
                  <a:noFill/>
                </a:ln>
                <a:solidFill>
                  <a:srgbClr val="FF0000"/>
                </a:solidFill>
                <a:effectLst/>
                <a:uLnTx/>
                <a:uFillTx/>
                <a:latin typeface="Arial"/>
                <a:ea typeface="+mn-ea"/>
                <a:cs typeface="+mn-cs"/>
              </a:rPr>
              <a:t>Gap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The identification of the gap in the knowledge base—what we don’t know that your research will address. What researchers have not discovered..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Arial"/>
                <a:ea typeface="+mn-ea"/>
                <a:cs typeface="+mn-cs"/>
              </a:rPr>
              <a:t>3. </a:t>
            </a:r>
            <a:r>
              <a:rPr kumimoji="0" lang="en-US" sz="2800" b="1" i="0" u="none" strike="noStrike" kern="1200" cap="none" spc="0" normalizeH="0" baseline="0" noProof="0" dirty="0">
                <a:ln>
                  <a:noFill/>
                </a:ln>
                <a:solidFill>
                  <a:srgbClr val="FF0000"/>
                </a:solidFill>
                <a:effectLst/>
                <a:uLnTx/>
                <a:uFillTx/>
                <a:latin typeface="Arial"/>
                <a:ea typeface="+mn-ea"/>
                <a:cs typeface="+mn-cs"/>
              </a:rPr>
              <a:t>Significance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How big is the problem, why it is important to fill the gap, consequence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Arial"/>
                <a:ea typeface="+mn-ea"/>
                <a:cs typeface="+mn-cs"/>
              </a:rPr>
              <a:t>Purpose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The purpose statement is followed by three research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86608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80129-648B-48A0-AF40-75B1512F2CA0}"/>
              </a:ext>
            </a:extLst>
          </p:cNvPr>
          <p:cNvSpPr>
            <a:spLocks noGrp="1"/>
          </p:cNvSpPr>
          <p:nvPr>
            <p:ph type="title"/>
          </p:nvPr>
        </p:nvSpPr>
        <p:spPr>
          <a:xfrm>
            <a:off x="647700" y="274638"/>
            <a:ext cx="9389533" cy="467484"/>
          </a:xfrm>
        </p:spPr>
        <p:txBody>
          <a:bodyPr>
            <a:normAutofit fontScale="90000"/>
          </a:bodyPr>
          <a:lstStyle/>
          <a:p>
            <a:r>
              <a:rPr lang="en-US" sz="2800" b="1" dirty="0"/>
              <a:t>Three important components to the problem statement</a:t>
            </a:r>
            <a:r>
              <a:rPr lang="en-US" sz="2800" dirty="0"/>
              <a:t>.</a:t>
            </a:r>
            <a:endParaRPr lang="en-MY" sz="2800" dirty="0"/>
          </a:p>
        </p:txBody>
      </p:sp>
      <p:sp>
        <p:nvSpPr>
          <p:cNvPr id="3" name="Content Placeholder 2">
            <a:extLst>
              <a:ext uri="{FF2B5EF4-FFF2-40B4-BE49-F238E27FC236}">
                <a16:creationId xmlns:a16="http://schemas.microsoft.com/office/drawing/2014/main" xmlns="" id="{A59E7938-0CBF-4408-858A-A3741A21CF1F}"/>
              </a:ext>
            </a:extLst>
          </p:cNvPr>
          <p:cNvSpPr>
            <a:spLocks noGrp="1"/>
          </p:cNvSpPr>
          <p:nvPr>
            <p:ph idx="1"/>
          </p:nvPr>
        </p:nvSpPr>
        <p:spPr>
          <a:xfrm>
            <a:off x="325966" y="981354"/>
            <a:ext cx="11866033" cy="4525963"/>
          </a:xfrm>
          <a:solidFill>
            <a:schemeClr val="bg1"/>
          </a:solidFill>
        </p:spPr>
        <p:txBody>
          <a:bodyPr>
            <a:normAutofit fontScale="92500" lnSpcReduction="10000"/>
          </a:bodyPr>
          <a:lstStyle/>
          <a:p>
            <a:pPr marL="457200" indent="-457200">
              <a:buAutoNum type="arabicPeriod"/>
            </a:pPr>
            <a:r>
              <a:rPr lang="en-MY" sz="3200" b="1" dirty="0">
                <a:solidFill>
                  <a:srgbClr val="002060"/>
                </a:solidFill>
              </a:rPr>
              <a:t>C</a:t>
            </a:r>
            <a:r>
              <a:rPr lang="en-US" sz="3200" b="1" dirty="0" err="1">
                <a:solidFill>
                  <a:srgbClr val="002060"/>
                </a:solidFill>
              </a:rPr>
              <a:t>ontext</a:t>
            </a:r>
            <a:endParaRPr lang="en-US" sz="3200" dirty="0">
              <a:solidFill>
                <a:srgbClr val="002060"/>
              </a:solidFill>
            </a:endParaRPr>
          </a:p>
          <a:p>
            <a:pPr marL="0" indent="0">
              <a:buNone/>
            </a:pPr>
            <a:r>
              <a:rPr lang="en-US" dirty="0"/>
              <a:t>What is the current situation?</a:t>
            </a:r>
          </a:p>
          <a:p>
            <a:pPr marL="0" indent="0">
              <a:buNone/>
            </a:pPr>
            <a:r>
              <a:rPr lang="en-US" dirty="0"/>
              <a:t>What is wrong with the current situation?</a:t>
            </a:r>
            <a:br>
              <a:rPr lang="en-US" dirty="0"/>
            </a:br>
            <a:r>
              <a:rPr lang="en-US" dirty="0"/>
              <a:t>What  led to the current situation?</a:t>
            </a:r>
            <a:br>
              <a:rPr lang="en-US" dirty="0"/>
            </a:br>
            <a:endParaRPr lang="en-US" dirty="0"/>
          </a:p>
          <a:p>
            <a:pPr marL="0" indent="0">
              <a:buNone/>
            </a:pPr>
            <a:endParaRPr lang="en-US" sz="2000" dirty="0"/>
          </a:p>
          <a:p>
            <a:pPr marL="0" indent="0">
              <a:buNone/>
            </a:pPr>
            <a:r>
              <a:rPr lang="en-US" dirty="0"/>
              <a:t>Eg: Technostress among female employees working remotely</a:t>
            </a:r>
          </a:p>
          <a:p>
            <a:pPr marL="0" indent="0">
              <a:buNone/>
            </a:pPr>
            <a:r>
              <a:rPr lang="en-US" dirty="0"/>
              <a:t>       Career advancement of millennium females in the IT sector in South Africa</a:t>
            </a:r>
          </a:p>
          <a:p>
            <a:pPr marL="0" indent="0">
              <a:buNone/>
            </a:pPr>
            <a:endParaRPr lang="en-MY" dirty="0"/>
          </a:p>
        </p:txBody>
      </p:sp>
      <p:sp>
        <p:nvSpPr>
          <p:cNvPr id="4" name="Footer Placeholder 3">
            <a:extLst>
              <a:ext uri="{FF2B5EF4-FFF2-40B4-BE49-F238E27FC236}">
                <a16:creationId xmlns:a16="http://schemas.microsoft.com/office/drawing/2014/main" xmlns="" id="{D5A30935-1942-46DC-A9BA-9A86914A3F81}"/>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5" name="Rectangle 4">
            <a:extLst>
              <a:ext uri="{FF2B5EF4-FFF2-40B4-BE49-F238E27FC236}">
                <a16:creationId xmlns:a16="http://schemas.microsoft.com/office/drawing/2014/main" xmlns="" id="{C2A002BA-3389-49F6-A78B-267B8F682452}"/>
              </a:ext>
            </a:extLst>
          </p:cNvPr>
          <p:cNvSpPr/>
          <p:nvPr/>
        </p:nvSpPr>
        <p:spPr>
          <a:xfrm>
            <a:off x="0" y="5091341"/>
            <a:ext cx="12192000" cy="461665"/>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What the current situation is and what is wrong.</a:t>
            </a:r>
          </a:p>
        </p:txBody>
      </p:sp>
    </p:spTree>
    <p:extLst>
      <p:ext uri="{BB962C8B-B14F-4D97-AF65-F5344CB8AC3E}">
        <p14:creationId xmlns:p14="http://schemas.microsoft.com/office/powerpoint/2010/main" val="4226669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9E7938-0CBF-4408-858A-A3741A21CF1F}"/>
              </a:ext>
            </a:extLst>
          </p:cNvPr>
          <p:cNvSpPr>
            <a:spLocks noGrp="1"/>
          </p:cNvSpPr>
          <p:nvPr>
            <p:ph idx="1"/>
          </p:nvPr>
        </p:nvSpPr>
        <p:spPr>
          <a:xfrm>
            <a:off x="1" y="0"/>
            <a:ext cx="12191999" cy="6623050"/>
          </a:xfrm>
          <a:solidFill>
            <a:schemeClr val="bg1"/>
          </a:solidFill>
        </p:spPr>
        <p:txBody>
          <a:bodyPr>
            <a:normAutofit fontScale="85000" lnSpcReduction="20000"/>
          </a:bodyPr>
          <a:lstStyle/>
          <a:p>
            <a:pPr marL="0" indent="0">
              <a:buNone/>
            </a:pPr>
            <a:r>
              <a:rPr lang="en-US" sz="3600" b="1" dirty="0">
                <a:solidFill>
                  <a:srgbClr val="002060"/>
                </a:solidFill>
              </a:rPr>
              <a:t>2. The knowledge gap</a:t>
            </a:r>
          </a:p>
          <a:p>
            <a:pPr marL="0" indent="0">
              <a:buNone/>
            </a:pPr>
            <a:r>
              <a:rPr lang="en-US" dirty="0"/>
              <a:t>A second component is the identification of the gap in the knowledge base—</a:t>
            </a:r>
            <a:r>
              <a:rPr lang="en-US" dirty="0">
                <a:solidFill>
                  <a:srgbClr val="FF0000"/>
                </a:solidFill>
              </a:rPr>
              <a:t>what we don’t know that your research will address</a:t>
            </a:r>
            <a:r>
              <a:rPr lang="en-US" dirty="0"/>
              <a:t>.</a:t>
            </a:r>
          </a:p>
          <a:p>
            <a:pPr marL="457200" indent="-457200">
              <a:buAutoNum type="arabicPeriod"/>
            </a:pPr>
            <a:r>
              <a:rPr lang="en-US" i="1" dirty="0">
                <a:solidFill>
                  <a:srgbClr val="002060"/>
                </a:solidFill>
              </a:rPr>
              <a:t>What have researchers in similar settings discovered? </a:t>
            </a:r>
          </a:p>
          <a:p>
            <a:pPr marL="457200" indent="-457200">
              <a:buAutoNum type="arabicPeriod"/>
            </a:pPr>
            <a:r>
              <a:rPr lang="en-US" i="1" dirty="0">
                <a:solidFill>
                  <a:srgbClr val="002060"/>
                </a:solidFill>
              </a:rPr>
              <a:t>What have researchers in other settings discovered?</a:t>
            </a:r>
          </a:p>
          <a:p>
            <a:pPr marL="457200" indent="-457200">
              <a:buAutoNum type="arabicPeriod"/>
            </a:pPr>
            <a:r>
              <a:rPr lang="en-US" i="1" dirty="0">
                <a:solidFill>
                  <a:srgbClr val="002060"/>
                </a:solidFill>
              </a:rPr>
              <a:t>What remain unknown about the problem?</a:t>
            </a:r>
          </a:p>
          <a:p>
            <a:pPr marL="0" indent="0">
              <a:buNone/>
            </a:pPr>
            <a:r>
              <a:rPr lang="en-US" dirty="0"/>
              <a:t>“While ……………….is known ……………..remain unknown”</a:t>
            </a:r>
          </a:p>
          <a:p>
            <a:pPr marL="0" indent="0">
              <a:buNone/>
            </a:pPr>
            <a:r>
              <a:rPr lang="en-US" b="1" dirty="0">
                <a:solidFill>
                  <a:srgbClr val="0070C0"/>
                </a:solidFill>
              </a:rPr>
              <a:t>Perhaps nothing in the literature addresses your question, or there may be some research but, for reasons you make clear, it is inadequate or flawed in some important way.</a:t>
            </a:r>
          </a:p>
          <a:p>
            <a:pPr marL="0" indent="0">
              <a:buNone/>
            </a:pPr>
            <a:r>
              <a:rPr lang="en-US" sz="2000" dirty="0"/>
              <a:t>Lead the reader to the point that where the necessity for the study is obvious</a:t>
            </a:r>
          </a:p>
          <a:p>
            <a:pPr marL="0" indent="0">
              <a:buNone/>
            </a:pPr>
            <a:r>
              <a:rPr lang="en-US" sz="2000" dirty="0"/>
              <a:t>Eg: Point out the lack of research related to the exact topic, and then problem statements often conclude with the statement, “The purpose of this study is to . . …………</a:t>
            </a:r>
          </a:p>
          <a:p>
            <a:pPr marL="0" indent="0">
              <a:buNone/>
            </a:pPr>
            <a:r>
              <a:rPr lang="en-US" sz="2000" dirty="0"/>
              <a:t>Eg: Despite the fact that there is much discussion on embodied learning in the literature, there is a paucity of data-based published research studies on how people actually learn through the body. "The purpose of this study</a:t>
            </a:r>
            <a:endParaRPr lang="en-MY" sz="2000" dirty="0"/>
          </a:p>
        </p:txBody>
      </p:sp>
      <p:sp>
        <p:nvSpPr>
          <p:cNvPr id="4" name="Footer Placeholder 3">
            <a:extLst>
              <a:ext uri="{FF2B5EF4-FFF2-40B4-BE49-F238E27FC236}">
                <a16:creationId xmlns:a16="http://schemas.microsoft.com/office/drawing/2014/main" xmlns="" id="{D5A30935-1942-46DC-A9BA-9A86914A3F81}"/>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Tree>
    <p:extLst>
      <p:ext uri="{BB962C8B-B14F-4D97-AF65-F5344CB8AC3E}">
        <p14:creationId xmlns:p14="http://schemas.microsoft.com/office/powerpoint/2010/main" val="2469900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9E7938-0CBF-4408-858A-A3741A21CF1F}"/>
              </a:ext>
            </a:extLst>
          </p:cNvPr>
          <p:cNvSpPr>
            <a:spLocks noGrp="1"/>
          </p:cNvSpPr>
          <p:nvPr>
            <p:ph idx="1"/>
          </p:nvPr>
        </p:nvSpPr>
        <p:spPr>
          <a:xfrm>
            <a:off x="0" y="0"/>
            <a:ext cx="11866033" cy="5061637"/>
          </a:xfrm>
          <a:solidFill>
            <a:schemeClr val="bg1"/>
          </a:solidFill>
        </p:spPr>
        <p:txBody>
          <a:bodyPr>
            <a:normAutofit fontScale="55000" lnSpcReduction="20000"/>
          </a:bodyPr>
          <a:lstStyle/>
          <a:p>
            <a:pPr marL="0" indent="0">
              <a:buNone/>
            </a:pPr>
            <a:r>
              <a:rPr lang="en-US" sz="3600" b="1" dirty="0">
                <a:solidFill>
                  <a:srgbClr val="002060"/>
                </a:solidFill>
              </a:rPr>
              <a:t>3. Significance </a:t>
            </a:r>
          </a:p>
          <a:p>
            <a:pPr marL="0" indent="0">
              <a:buNone/>
            </a:pPr>
            <a:r>
              <a:rPr lang="en-US" b="1" dirty="0">
                <a:solidFill>
                  <a:srgbClr val="FF0000"/>
                </a:solidFill>
              </a:rPr>
              <a:t>Implicitly or explicitly, that this is a significant problem to address.</a:t>
            </a:r>
          </a:p>
          <a:p>
            <a:pPr marL="0" indent="0">
              <a:buNone/>
            </a:pPr>
            <a:r>
              <a:rPr lang="en-US" b="1" dirty="0">
                <a:solidFill>
                  <a:srgbClr val="002060"/>
                </a:solidFill>
              </a:rPr>
              <a:t>1. </a:t>
            </a:r>
            <a:r>
              <a:rPr lang="en-US" b="1" i="1" dirty="0">
                <a:solidFill>
                  <a:srgbClr val="002060"/>
                </a:solidFill>
              </a:rPr>
              <a:t>Why is it important to fill in the knowledge gap?</a:t>
            </a:r>
          </a:p>
          <a:p>
            <a:pPr marL="0" indent="0">
              <a:buNone/>
            </a:pPr>
            <a:r>
              <a:rPr lang="en-US" b="1" i="1" dirty="0">
                <a:solidFill>
                  <a:srgbClr val="002060"/>
                </a:solidFill>
              </a:rPr>
              <a:t>2. How big is the problem. How many people are affected?</a:t>
            </a:r>
          </a:p>
          <a:p>
            <a:pPr marL="0" indent="0">
              <a:buNone/>
            </a:pPr>
            <a:r>
              <a:rPr lang="en-US" b="1" i="1" dirty="0">
                <a:solidFill>
                  <a:srgbClr val="002060"/>
                </a:solidFill>
              </a:rPr>
              <a:t>3. Consequences. What are the consequences of not addressing this problem?</a:t>
            </a:r>
          </a:p>
          <a:p>
            <a:pPr marL="0" indent="0">
              <a:buNone/>
            </a:pPr>
            <a:r>
              <a:rPr lang="en-US" b="1" i="1" dirty="0">
                <a:solidFill>
                  <a:srgbClr val="002060"/>
                </a:solidFill>
              </a:rPr>
              <a:t>Contribution. How will your study  contribute to the problems solution? </a:t>
            </a:r>
          </a:p>
          <a:p>
            <a:pPr marL="0" indent="0">
              <a:buNone/>
            </a:pPr>
            <a:r>
              <a:rPr lang="en-US" b="1" i="1" dirty="0">
                <a:solidFill>
                  <a:srgbClr val="002060"/>
                </a:solidFill>
              </a:rPr>
              <a:t>                        How does filling the gap help?    </a:t>
            </a:r>
          </a:p>
          <a:p>
            <a:pPr marL="0" indent="0">
              <a:buNone/>
            </a:pPr>
            <a:r>
              <a:rPr lang="en-US" sz="2800" dirty="0"/>
              <a:t>The third component is making it clear, either implicitly or explicitly, that this is a significant problem to address.</a:t>
            </a:r>
          </a:p>
          <a:p>
            <a:pPr marL="0" indent="0">
              <a:buNone/>
            </a:pPr>
            <a:r>
              <a:rPr lang="en-US" sz="2800" b="1" dirty="0">
                <a:solidFill>
                  <a:srgbClr val="002060"/>
                </a:solidFill>
              </a:rPr>
              <a:t>There is some urgency about addressing this problem</a:t>
            </a:r>
            <a:r>
              <a:rPr lang="en-US" sz="2800" b="1" dirty="0"/>
              <a:t>. </a:t>
            </a:r>
          </a:p>
          <a:p>
            <a:pPr marL="0" indent="0">
              <a:buNone/>
            </a:pPr>
            <a:endParaRPr lang="en-US" sz="2800" dirty="0"/>
          </a:p>
          <a:p>
            <a:pPr marL="0" indent="0">
              <a:buNone/>
            </a:pPr>
            <a:r>
              <a:rPr lang="en-US" sz="2800" dirty="0"/>
              <a:t>The problem statement ends with the purpose statement and research questions.</a:t>
            </a:r>
            <a:endParaRPr lang="en-MY" sz="2800" dirty="0"/>
          </a:p>
        </p:txBody>
      </p:sp>
      <p:sp>
        <p:nvSpPr>
          <p:cNvPr id="4" name="Footer Placeholder 3">
            <a:extLst>
              <a:ext uri="{FF2B5EF4-FFF2-40B4-BE49-F238E27FC236}">
                <a16:creationId xmlns:a16="http://schemas.microsoft.com/office/drawing/2014/main" xmlns="" id="{D5A30935-1942-46DC-A9BA-9A86914A3F81}"/>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Tree>
    <p:extLst>
      <p:ext uri="{BB962C8B-B14F-4D97-AF65-F5344CB8AC3E}">
        <p14:creationId xmlns:p14="http://schemas.microsoft.com/office/powerpoint/2010/main" val="3111396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76CBD-2134-4D4E-A8F4-D136A23BC275}"/>
              </a:ext>
            </a:extLst>
          </p:cNvPr>
          <p:cNvSpPr>
            <a:spLocks noGrp="1"/>
          </p:cNvSpPr>
          <p:nvPr>
            <p:ph type="title"/>
          </p:nvPr>
        </p:nvSpPr>
        <p:spPr>
          <a:xfrm>
            <a:off x="0" y="1"/>
            <a:ext cx="12192000" cy="651184"/>
          </a:xfrm>
          <a:solidFill>
            <a:schemeClr val="bg1">
              <a:lumMod val="85000"/>
            </a:schemeClr>
          </a:solidFill>
        </p:spPr>
        <p:txBody>
          <a:bodyPr>
            <a:normAutofit fontScale="90000"/>
          </a:bodyPr>
          <a:lstStyle/>
          <a:p>
            <a:r>
              <a:rPr lang="en-US" sz="2400" b="1" dirty="0">
                <a:solidFill>
                  <a:srgbClr val="0070C0"/>
                </a:solidFill>
              </a:rPr>
              <a:t>PROBLEM STATEMENT: </a:t>
            </a:r>
            <a:r>
              <a:rPr lang="en-US" sz="2400" dirty="0">
                <a:solidFill>
                  <a:srgbClr val="0070C0"/>
                </a:solidFill>
              </a:rPr>
              <a:t>ENGAGING MOMENTS: ADULT EDUCATORS READING AND RESPONDING TO EMOTION IN THE CLASSROOM. An exploratory study.</a:t>
            </a:r>
            <a:endParaRPr lang="en-MY" sz="2400" dirty="0">
              <a:solidFill>
                <a:srgbClr val="0070C0"/>
              </a:solidFill>
            </a:endParaRPr>
          </a:p>
        </p:txBody>
      </p:sp>
      <p:sp>
        <p:nvSpPr>
          <p:cNvPr id="3" name="Footer Placeholder 2">
            <a:extLst>
              <a:ext uri="{FF2B5EF4-FFF2-40B4-BE49-F238E27FC236}">
                <a16:creationId xmlns:a16="http://schemas.microsoft.com/office/drawing/2014/main" xmlns="" id="{318443AA-D5B5-482F-AE2F-ED5B77CD2670}"/>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4" name="Rectangle 3">
            <a:extLst>
              <a:ext uri="{FF2B5EF4-FFF2-40B4-BE49-F238E27FC236}">
                <a16:creationId xmlns:a16="http://schemas.microsoft.com/office/drawing/2014/main" xmlns="" id="{E705B4E8-F600-4136-A4E0-2A99B3C6A993}"/>
              </a:ext>
            </a:extLst>
          </p:cNvPr>
          <p:cNvSpPr/>
          <p:nvPr/>
        </p:nvSpPr>
        <p:spPr>
          <a:xfrm>
            <a:off x="0" y="651185"/>
            <a:ext cx="12192000" cy="6555641"/>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2000" b="1" i="1" u="none" strike="noStrike" kern="1200" cap="none" spc="0" normalizeH="0" baseline="0" noProof="0" dirty="0">
                <a:ln>
                  <a:noFill/>
                </a:ln>
                <a:solidFill>
                  <a:srgbClr val="FF0000"/>
                </a:solidFill>
                <a:effectLst/>
                <a:uLnTx/>
                <a:uFillTx/>
                <a:latin typeface="Arial"/>
                <a:ea typeface="+mn-ea"/>
                <a:cs typeface="+mn-cs"/>
              </a:rPr>
              <a:t>Context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Research in neuroscience indicates that emotional states are the starting point for all learning (Damasio, 1994a,1999, 2003; LeDoux, 1996, 1999, 2002). There are thousands of states, each containing a unique mix of potential behaviors, feelings, and 16 emotions that can either enhance or impede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ea typeface="+mn-ea"/>
                <a:cs typeface="+mn-cs"/>
              </a:rPr>
              <a:t>Gap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literature in the fields of adult education and learning readily acknowledges that emotions influence the learning process (Argyris, Putnam, &amp; Smith, 1985; </a:t>
            </a:r>
            <a:r>
              <a:rPr kumimoji="0" lang="en-US" sz="2000" b="0" i="0" u="none" strike="noStrike" kern="1200" cap="none" spc="0" normalizeH="0" baseline="0" noProof="0" dirty="0" err="1">
                <a:ln>
                  <a:noFill/>
                </a:ln>
                <a:solidFill>
                  <a:srgbClr val="000000"/>
                </a:solidFill>
                <a:effectLst/>
                <a:uLnTx/>
                <a:uFillTx/>
                <a:latin typeface="Arial"/>
                <a:ea typeface="+mn-ea"/>
                <a:cs typeface="+mn-cs"/>
              </a:rPr>
              <a:t>Dirkx</a:t>
            </a:r>
            <a:r>
              <a:rPr kumimoji="0" lang="en-US" sz="2000" b="0" i="0" u="none" strike="noStrike" kern="1200" cap="none" spc="0" normalizeH="0" baseline="0" noProof="0" dirty="0">
                <a:ln>
                  <a:noFill/>
                </a:ln>
                <a:solidFill>
                  <a:srgbClr val="000000"/>
                </a:solidFill>
                <a:effectLst/>
                <a:uLnTx/>
                <a:uFillTx/>
                <a:latin typeface="Arial"/>
                <a:ea typeface="+mn-ea"/>
                <a:cs typeface="+mn-cs"/>
              </a:rPr>
              <a:t>, 2001; Heron, 1999; </a:t>
            </a:r>
            <a:r>
              <a:rPr kumimoji="0" lang="nb-NO" sz="2000" b="0" i="0" u="none" strike="noStrike" kern="1200" cap="none" spc="0" normalizeH="0" baseline="0" noProof="0" dirty="0">
                <a:ln>
                  <a:noFill/>
                </a:ln>
                <a:solidFill>
                  <a:srgbClr val="000000"/>
                </a:solidFill>
                <a:effectLst/>
                <a:uLnTx/>
                <a:uFillTx/>
                <a:latin typeface="Arial"/>
                <a:ea typeface="+mn-ea"/>
                <a:cs typeface="+mn-cs"/>
              </a:rPr>
              <a:t>Lovell, 1980; MacKeracher, 2004; Merriam et al., 2007; </a:t>
            </a:r>
            <a:r>
              <a:rPr kumimoji="0" lang="en-US" sz="2000" b="0" i="0" u="none" strike="noStrike" kern="1200" cap="none" spc="0" normalizeH="0" baseline="0" noProof="0" dirty="0">
                <a:ln>
                  <a:noFill/>
                </a:ln>
                <a:solidFill>
                  <a:srgbClr val="000000"/>
                </a:solidFill>
                <a:effectLst/>
                <a:uLnTx/>
                <a:uFillTx/>
                <a:latin typeface="Arial"/>
                <a:ea typeface="+mn-ea"/>
                <a:cs typeface="+mn-cs"/>
              </a:rPr>
              <a:t>More, 1974)……. </a:t>
            </a:r>
            <a:r>
              <a:rPr kumimoji="0" lang="en-US" sz="2000" b="1" i="0" u="none" strike="noStrike" kern="1200" cap="none" spc="0" normalizeH="0" baseline="0" noProof="0" dirty="0">
                <a:ln>
                  <a:noFill/>
                </a:ln>
                <a:solidFill>
                  <a:srgbClr val="000000"/>
                </a:solidFill>
                <a:effectLst/>
                <a:uLnTx/>
                <a:uFillTx/>
                <a:latin typeface="Arial"/>
                <a:ea typeface="+mn-ea"/>
                <a:cs typeface="+mn-cs"/>
              </a:rPr>
              <a:t>However,</a:t>
            </a:r>
            <a:r>
              <a:rPr kumimoji="0" lang="en-US" sz="2000" b="0" i="0" u="none" strike="noStrike" kern="1200" cap="none" spc="0" normalizeH="0" baseline="0" noProof="0" dirty="0">
                <a:ln>
                  <a:noFill/>
                </a:ln>
                <a:solidFill>
                  <a:srgbClr val="000000"/>
                </a:solidFill>
                <a:effectLst/>
                <a:uLnTx/>
                <a:uFillTx/>
                <a:latin typeface="Arial"/>
                <a:ea typeface="+mn-ea"/>
                <a:cs typeface="+mn-cs"/>
              </a:rPr>
              <a:t> there is surprisingly little research and/or literature on how this process plays out in the </a:t>
            </a:r>
            <a:r>
              <a:rPr kumimoji="0" lang="en-US" sz="2000" b="0" i="0" u="none" strike="noStrike" kern="1200" cap="none" spc="0" normalizeH="0" baseline="0" noProof="0" dirty="0">
                <a:ln>
                  <a:noFill/>
                </a:ln>
                <a:solidFill>
                  <a:srgbClr val="FF0000"/>
                </a:solidFill>
                <a:effectLst/>
                <a:uLnTx/>
                <a:uFillTx/>
                <a:latin typeface="Arial"/>
                <a:ea typeface="+mn-ea"/>
                <a:cs typeface="+mn-cs"/>
              </a:rPr>
              <a:t>adult classroom</a:t>
            </a:r>
            <a:r>
              <a:rPr kumimoji="0" lang="en-US" sz="2000" b="0" i="0" u="none" strike="noStrike" kern="1200" cap="none" spc="0" normalizeH="0" baseline="0" noProof="0" dirty="0">
                <a:ln>
                  <a:noFill/>
                </a:ln>
                <a:solidFill>
                  <a:srgbClr val="000000"/>
                </a:solidFill>
                <a:effectLst/>
                <a:uLnTx/>
                <a:uFillTx/>
                <a:latin typeface="Arial"/>
                <a:ea typeface="+mn-ea"/>
                <a:cs typeface="+mn-cs"/>
              </a:rPr>
              <a:t>. This study sought to have </a:t>
            </a:r>
            <a:r>
              <a:rPr kumimoji="0" lang="en-US" sz="2000" b="0" i="0" u="none" strike="noStrike" kern="1200" cap="none" spc="0" normalizeH="0" baseline="0" noProof="0" dirty="0">
                <a:ln>
                  <a:noFill/>
                </a:ln>
                <a:solidFill>
                  <a:srgbClr val="FF0000"/>
                </a:solidFill>
                <a:effectLst/>
                <a:uLnTx/>
                <a:uFillTx/>
                <a:latin typeface="Arial"/>
                <a:ea typeface="+mn-ea"/>
                <a:cs typeface="+mn-cs"/>
              </a:rPr>
              <a:t>in-depth understanding </a:t>
            </a:r>
            <a:r>
              <a:rPr kumimoji="0" lang="en-US" sz="2000" b="0" i="0" u="none" strike="noStrike" kern="1200" cap="none" spc="0" normalizeH="0" baseline="0" noProof="0" dirty="0">
                <a:ln>
                  <a:noFill/>
                </a:ln>
                <a:solidFill>
                  <a:srgbClr val="000000"/>
                </a:solidFill>
                <a:effectLst/>
                <a:uLnTx/>
                <a:uFillTx/>
                <a:latin typeface="Arial"/>
                <a:ea typeface="+mn-ea"/>
                <a:cs typeface="+mn-cs"/>
              </a:rPr>
              <a:t>and thick description of the nature of the experiences of a group of adult educators and how they go about reading and responding to learners’ emotional states in practice.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ea typeface="+mn-ea"/>
                <a:cs typeface="+mn-cs"/>
              </a:rPr>
              <a:t>Significance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This study was undertaken to provide an in-depth portrait of emotions in the adult classroom through the eyes of adult educators who work in formal learning environments. The solution to this problem will result in better understanding of the emotional states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a:ea typeface="+mn-ea"/>
                <a:cs typeface="+mn-cs"/>
              </a:rPr>
              <a:t>Purpose Statement and Research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purpose of this study was to better understand the practices of adult educators in reading and responding to emotional states exhibited by learners. The study was guided by the following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1. What indicators do adult educators use to read and determine </a:t>
            </a:r>
            <a:r>
              <a:rPr kumimoji="0" lang="en-MY" sz="2000" b="0" i="0" u="none" strike="noStrike" kern="1200" cap="none" spc="0" normalizeH="0" baseline="0" noProof="0" dirty="0">
                <a:ln>
                  <a:noFill/>
                </a:ln>
                <a:solidFill>
                  <a:srgbClr val="000000"/>
                </a:solidFill>
                <a:effectLst/>
                <a:uLnTx/>
                <a:uFillTx/>
                <a:latin typeface="Arial"/>
                <a:ea typeface="+mn-ea"/>
                <a:cs typeface="+mn-cs"/>
              </a:rPr>
              <a:t>emotional states?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2. What actions do adult educators take in response to learners’ </a:t>
            </a:r>
            <a:r>
              <a:rPr kumimoji="0" lang="en-MY" sz="2000" b="0" i="0" u="none" strike="noStrike" kern="1200" cap="none" spc="0" normalizeH="0" baseline="0" noProof="0" dirty="0">
                <a:ln>
                  <a:noFill/>
                </a:ln>
                <a:solidFill>
                  <a:srgbClr val="000000"/>
                </a:solidFill>
                <a:effectLst/>
                <a:uLnTx/>
                <a:uFillTx/>
                <a:latin typeface="Arial"/>
                <a:ea typeface="+mn-ea"/>
                <a:cs typeface="+mn-cs"/>
              </a:rPr>
              <a:t>emotional states?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3. What is the reasoning behind the actions taken?</a:t>
            </a:r>
            <a:endParaRPr kumimoji="0" lang="en-MY" sz="20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2825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1CA7C65E-0F1F-4D16-AFBC-10455A39D982}"/>
              </a:ext>
            </a:extLst>
          </p:cNvPr>
          <p:cNvSpPr>
            <a:spLocks noGrp="1"/>
          </p:cNvSpPr>
          <p:nvPr>
            <p:ph type="title"/>
          </p:nvPr>
        </p:nvSpPr>
        <p:spPr>
          <a:xfrm>
            <a:off x="647700" y="274638"/>
            <a:ext cx="9389533" cy="1143000"/>
          </a:xfrm>
        </p:spPr>
        <p:txBody>
          <a:bodyPr>
            <a:normAutofit/>
          </a:bodyPr>
          <a:lstStyle/>
          <a:p>
            <a:r>
              <a:rPr lang="en-US" b="1" dirty="0">
                <a:solidFill>
                  <a:schemeClr val="accent6">
                    <a:lumMod val="50000"/>
                  </a:schemeClr>
                </a:solidFill>
              </a:rPr>
              <a:t>Proceed to write Chapter 1</a:t>
            </a:r>
          </a:p>
        </p:txBody>
      </p:sp>
      <p:pic>
        <p:nvPicPr>
          <p:cNvPr id="4" name="Picture 3">
            <a:extLst>
              <a:ext uri="{FF2B5EF4-FFF2-40B4-BE49-F238E27FC236}">
                <a16:creationId xmlns:a16="http://schemas.microsoft.com/office/drawing/2014/main" xmlns="" id="{3AE20142-7198-B077-980A-4C5D6DFC696F}"/>
              </a:ext>
            </a:extLst>
          </p:cNvPr>
          <p:cNvPicPr>
            <a:picLocks noChangeAspect="1"/>
          </p:cNvPicPr>
          <p:nvPr/>
        </p:nvPicPr>
        <p:blipFill>
          <a:blip r:embed="rId2"/>
          <a:stretch>
            <a:fillRect/>
          </a:stretch>
        </p:blipFill>
        <p:spPr>
          <a:xfrm>
            <a:off x="647700" y="1396545"/>
            <a:ext cx="6357257" cy="5186817"/>
          </a:xfrm>
          <a:prstGeom prst="rect">
            <a:avLst/>
          </a:prstGeom>
        </p:spPr>
      </p:pic>
      <p:sp>
        <p:nvSpPr>
          <p:cNvPr id="5" name="TextBox 4">
            <a:extLst>
              <a:ext uri="{FF2B5EF4-FFF2-40B4-BE49-F238E27FC236}">
                <a16:creationId xmlns:a16="http://schemas.microsoft.com/office/drawing/2014/main" xmlns="" id="{EC120230-1C1E-03DE-4A6E-2C73B0BFBBF7}"/>
              </a:ext>
            </a:extLst>
          </p:cNvPr>
          <p:cNvSpPr txBox="1"/>
          <p:nvPr/>
        </p:nvSpPr>
        <p:spPr>
          <a:xfrm>
            <a:off x="7004957" y="2800170"/>
            <a:ext cx="5187043"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386ECE">
                    <a:lumMod val="50000"/>
                  </a:srgbClr>
                </a:solidFill>
                <a:effectLst/>
                <a:uLnTx/>
                <a:uFillTx/>
                <a:latin typeface="Avenir Next LT Pro"/>
                <a:ea typeface="+mn-ea"/>
                <a:cs typeface="+mn-cs"/>
              </a:rPr>
              <a:t>Defining the Problem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386ECE">
                    <a:lumMod val="50000"/>
                  </a:srgbClr>
                </a:solidFill>
                <a:latin typeface="Avenir Next LT Pro"/>
              </a:rPr>
              <a:t>Statement is the most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386ECE">
                    <a:lumMod val="50000"/>
                  </a:srgbClr>
                </a:solidFill>
                <a:latin typeface="Avenir Next LT Pro"/>
              </a:rPr>
              <a:t> important p</a:t>
            </a:r>
            <a:r>
              <a:rPr kumimoji="0" lang="en-US" sz="3600" b="1" i="0" u="none" strike="noStrike" kern="1200" cap="none" spc="0" normalizeH="0" baseline="0" noProof="0" dirty="0">
                <a:ln>
                  <a:noFill/>
                </a:ln>
                <a:solidFill>
                  <a:srgbClr val="386ECE">
                    <a:lumMod val="50000"/>
                  </a:srgbClr>
                </a:solidFill>
                <a:effectLst/>
                <a:uLnTx/>
                <a:uFillTx/>
                <a:latin typeface="Avenir Next LT Pro"/>
                <a:ea typeface="+mn-ea"/>
                <a:cs typeface="+mn-cs"/>
              </a:rPr>
              <a:t>art of your research</a:t>
            </a:r>
          </a:p>
        </p:txBody>
      </p:sp>
    </p:spTree>
    <p:extLst>
      <p:ext uri="{BB962C8B-B14F-4D97-AF65-F5344CB8AC3E}">
        <p14:creationId xmlns:p14="http://schemas.microsoft.com/office/powerpoint/2010/main" val="3042503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87326B-CCA7-4006-B0A5-84129729F69F}"/>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xmlns="" id="{53C7B99B-D0B8-46EA-8B0B-BCBEB069BBB4}"/>
              </a:ext>
            </a:extLst>
          </p:cNvPr>
          <p:cNvSpPr>
            <a:spLocks noGrp="1"/>
          </p:cNvSpPr>
          <p:nvPr>
            <p:ph idx="1"/>
          </p:nvPr>
        </p:nvSpPr>
        <p:spPr>
          <a:xfrm>
            <a:off x="3197352" y="2617123"/>
            <a:ext cx="5797296" cy="1599554"/>
          </a:xfrm>
        </p:spPr>
        <p:txBody>
          <a:bodyPr>
            <a:normAutofit fontScale="77500" lnSpcReduction="20000"/>
          </a:bodyPr>
          <a:lstStyle/>
          <a:p>
            <a:endParaRPr lang="en-US" b="1" dirty="0">
              <a:solidFill>
                <a:srgbClr val="FF0000"/>
              </a:solidFill>
            </a:endParaRPr>
          </a:p>
          <a:p>
            <a:pPr marL="0" indent="0">
              <a:buNone/>
            </a:pPr>
            <a:r>
              <a:rPr lang="en-US" sz="2100" b="1" dirty="0">
                <a:solidFill>
                  <a:srgbClr val="FF0000"/>
                </a:solidFill>
              </a:rPr>
              <a:t>Parents Raising Children with Disabilities: An exploratory study among parents of disabled children in Kuala Lumpur</a:t>
            </a:r>
            <a:endParaRPr lang="en-US" sz="2100" dirty="0"/>
          </a:p>
        </p:txBody>
      </p:sp>
      <p:sp>
        <p:nvSpPr>
          <p:cNvPr id="4" name="TextBox 3">
            <a:extLst>
              <a:ext uri="{FF2B5EF4-FFF2-40B4-BE49-F238E27FC236}">
                <a16:creationId xmlns:a16="http://schemas.microsoft.com/office/drawing/2014/main" xmlns="" id="{05C6AC81-F72A-4A1B-95F8-A6C1233C4427}"/>
              </a:ext>
            </a:extLst>
          </p:cNvPr>
          <p:cNvSpPr txBox="1"/>
          <p:nvPr/>
        </p:nvSpPr>
        <p:spPr>
          <a:xfrm>
            <a:off x="3432314" y="4952172"/>
            <a:ext cx="4097853" cy="415498"/>
          </a:xfrm>
          <a:prstGeom prst="rect">
            <a:avLst/>
          </a:prstGeom>
          <a:noFill/>
        </p:spPr>
        <p:txBody>
          <a:bodyPr wrap="none"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000000"/>
                </a:solidFill>
                <a:effectLst/>
                <a:uLnTx/>
                <a:uFillTx/>
                <a:latin typeface="Gill Sans MT" panose="020B0502020104020203"/>
                <a:ea typeface="+mn-ea"/>
                <a:cs typeface="+mn-cs"/>
              </a:rPr>
              <a:t>Write the Problem Statement </a:t>
            </a:r>
          </a:p>
        </p:txBody>
      </p:sp>
      <p:sp>
        <p:nvSpPr>
          <p:cNvPr id="6" name="Footer Placeholder 5">
            <a:extLst>
              <a:ext uri="{FF2B5EF4-FFF2-40B4-BE49-F238E27FC236}">
                <a16:creationId xmlns:a16="http://schemas.microsoft.com/office/drawing/2014/main" xmlns="" id="{1002B944-AF63-4F01-B52C-C05F52BE740C}"/>
              </a:ext>
            </a:extLst>
          </p:cNvPr>
          <p:cNvSpPr>
            <a:spLocks noGrp="1"/>
          </p:cNvSpPr>
          <p:nvPr>
            <p:ph type="ftr" sz="quarter" idx="4294967295"/>
          </p:nvPr>
        </p:nvSpPr>
        <p:spPr>
          <a:xfrm>
            <a:off x="1200150" y="6236208"/>
            <a:ext cx="4425892" cy="320040"/>
          </a:xfrm>
          <a:prstGeom prst="rect">
            <a:avLst/>
          </a:prstGeom>
        </p:spPr>
        <p:txBody>
          <a:bodyPr vert="horz" lIns="91440" tIns="45720" rIns="91440" bIns="45720" rtlCol="0" anchor="ctr"/>
          <a:lstStyle>
            <a:defPPr>
              <a:defRPr lang="en-US"/>
            </a:defPPr>
            <a:lvl1pPr marL="0" algn="l" defTabSz="914400" rtl="0" eaLnBrk="1" latinLnBrk="0" hangingPunct="1">
              <a:defRPr sz="788" kern="120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788" b="0" i="0" u="none" strike="noStrike" kern="1200" cap="none" spc="0" normalizeH="0" baseline="0" noProof="0">
                <a:ln>
                  <a:noFill/>
                </a:ln>
                <a:solidFill>
                  <a:srgbClr val="000000">
                    <a:alpha val="70000"/>
                  </a:srgbClr>
                </a:solidFill>
                <a:effectLst/>
                <a:uLnTx/>
                <a:uFillTx/>
                <a:latin typeface="Arial"/>
                <a:ea typeface="+mn-ea"/>
                <a:cs typeface="+mn-cs"/>
              </a:rPr>
              <a:t>Dr Jugindar Singh</a:t>
            </a:r>
            <a:endParaRPr kumimoji="0" lang="en-US" sz="788" b="0" i="0" u="none" strike="noStrike" kern="1200" cap="none" spc="0" normalizeH="0" baseline="0" noProof="0" dirty="0">
              <a:ln>
                <a:noFill/>
              </a:ln>
              <a:solidFill>
                <a:srgbClr val="000000">
                  <a:alpha val="70000"/>
                </a:srgbClr>
              </a:solidFill>
              <a:effectLst/>
              <a:uLnTx/>
              <a:uFillTx/>
              <a:latin typeface="Gill Sans MT" panose="020B0502020104020203"/>
              <a:ea typeface="+mn-ea"/>
              <a:cs typeface="+mn-cs"/>
            </a:endParaRPr>
          </a:p>
        </p:txBody>
      </p:sp>
      <p:sp>
        <p:nvSpPr>
          <p:cNvPr id="7" name="Slide Number Placeholder 6">
            <a:extLst>
              <a:ext uri="{FF2B5EF4-FFF2-40B4-BE49-F238E27FC236}">
                <a16:creationId xmlns:a16="http://schemas.microsoft.com/office/drawing/2014/main" xmlns="" id="{A0F7D321-C733-4C65-8BBB-14EA3D1972E9}"/>
              </a:ext>
            </a:extLst>
          </p:cNvPr>
          <p:cNvSpPr>
            <a:spLocks noGrp="1"/>
          </p:cNvSpPr>
          <p:nvPr>
            <p:ph type="sldNum" sz="quarter" idx="4294967295"/>
          </p:nvPr>
        </p:nvSpPr>
        <p:spPr>
          <a:xfrm>
            <a:off x="8069192" y="6217920"/>
            <a:ext cx="27432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914400" rtl="0" eaLnBrk="1" latinLnBrk="0" hangingPunct="1">
              <a:defRPr sz="825" kern="1200" spc="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tabLst/>
              <a:defRPr/>
            </a:pPr>
            <a:fld id="{8A7A6979-0714-4377-B894-6BE4C2D6E202}" type="slidenum">
              <a:rPr kumimoji="0" lang="en-US" sz="825" b="0" i="0" u="none" strike="noStrike" kern="1200" cap="none" spc="0" normalizeH="0" baseline="0" noProof="0" smtClean="0">
                <a:ln>
                  <a:noFill/>
                </a:ln>
                <a:solidFill>
                  <a:srgbClr val="FFFFFF"/>
                </a:solidFill>
                <a:effectLst/>
                <a:uLnTx/>
                <a:uFillTx/>
                <a:latin typeface="Arial"/>
                <a:ea typeface="+mn-ea"/>
                <a:cs typeface="+mn-cs"/>
              </a:rPr>
              <a:pPr marL="0" marR="0" lvl="0" indent="0" algn="ctr" defTabSz="342900" rtl="0" eaLnBrk="1" fontAlgn="auto" latinLnBrk="0" hangingPunct="1">
                <a:lnSpc>
                  <a:spcPct val="100000"/>
                </a:lnSpc>
                <a:spcBef>
                  <a:spcPts val="0"/>
                </a:spcBef>
                <a:spcAft>
                  <a:spcPts val="0"/>
                </a:spcAft>
                <a:buClrTx/>
                <a:buSzTx/>
                <a:buFontTx/>
                <a:buNone/>
                <a:tabLst/>
                <a:defRPr/>
              </a:pPr>
              <a:t>30</a:t>
            </a:fld>
            <a:endParaRPr kumimoji="0" lang="en-US" sz="825"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94317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49431-74BC-4FB5-91AB-EC4261B73C88}"/>
              </a:ext>
            </a:extLst>
          </p:cNvPr>
          <p:cNvSpPr>
            <a:spLocks noGrp="1"/>
          </p:cNvSpPr>
          <p:nvPr>
            <p:ph type="title"/>
          </p:nvPr>
        </p:nvSpPr>
        <p:spPr>
          <a:xfrm>
            <a:off x="647700" y="274638"/>
            <a:ext cx="10576560" cy="914082"/>
          </a:xfrm>
        </p:spPr>
        <p:txBody>
          <a:bodyPr wrap="square" anchor="ctr">
            <a:normAutofit fontScale="90000"/>
          </a:bodyPr>
          <a:lstStyle/>
          <a:p>
            <a:r>
              <a:rPr lang="en-MY" sz="3600" b="1" i="0" u="none" strike="noStrike" baseline="0" dirty="0"/>
              <a:t>Putting It Together: Title, Problem Statements,</a:t>
            </a:r>
            <a:br>
              <a:rPr lang="en-MY" sz="3600" b="1" i="0" u="none" strike="noStrike" baseline="0" dirty="0"/>
            </a:br>
            <a:r>
              <a:rPr lang="en-US" sz="3600" b="1" i="0" u="none" strike="noStrike" baseline="0" dirty="0"/>
              <a:t>Purpose Statements, and Research Questions</a:t>
            </a:r>
            <a:endParaRPr lang="en-MY" sz="3600" dirty="0"/>
          </a:p>
        </p:txBody>
      </p:sp>
      <p:pic>
        <p:nvPicPr>
          <p:cNvPr id="1026" name="Picture 2" descr="Put All Together Puzzle Pieces Solving Stock Illustration 296344148">
            <a:extLst>
              <a:ext uri="{FF2B5EF4-FFF2-40B4-BE49-F238E27FC236}">
                <a16:creationId xmlns:a16="http://schemas.microsoft.com/office/drawing/2014/main" xmlns="" id="{C12BF9BF-18A5-432A-9176-32CCE96BBD8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778168" y="1736728"/>
            <a:ext cx="4677997" cy="4525963"/>
          </a:xfrm>
          <a:prstGeom prst="rect">
            <a:avLst/>
          </a:prstGeom>
          <a:solidFill>
            <a:srgbClr val="FFFFFF"/>
          </a:solidFill>
        </p:spPr>
      </p:pic>
      <p:sp>
        <p:nvSpPr>
          <p:cNvPr id="4" name="Footer Placeholder 3">
            <a:extLst>
              <a:ext uri="{FF2B5EF4-FFF2-40B4-BE49-F238E27FC236}">
                <a16:creationId xmlns:a16="http://schemas.microsoft.com/office/drawing/2014/main" xmlns="" id="{494958CF-7026-414A-BB9E-4A2A38E9285F}"/>
              </a:ext>
            </a:extLst>
          </p:cNvPr>
          <p:cNvSpPr>
            <a:spLocks noGrp="1"/>
          </p:cNvSpPr>
          <p:nvPr>
            <p:ph type="ftr" sz="quarter" idx="10"/>
          </p:nvPr>
        </p:nvSpPr>
        <p:spPr>
          <a:xfrm>
            <a:off x="8331200" y="6623050"/>
            <a:ext cx="3860800" cy="234950"/>
          </a:xfrm>
        </p:spPr>
        <p:txBody>
          <a:bodyPr wrap="square"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Tree>
    <p:extLst>
      <p:ext uri="{BB962C8B-B14F-4D97-AF65-F5344CB8AC3E}">
        <p14:creationId xmlns:p14="http://schemas.microsoft.com/office/powerpoint/2010/main" val="95614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D350E7F-9347-4C50-9A26-7DE3A9B2DB38}"/>
              </a:ext>
            </a:extLst>
          </p:cNvPr>
          <p:cNvSpPr/>
          <p:nvPr/>
        </p:nvSpPr>
        <p:spPr>
          <a:xfrm>
            <a:off x="159026" y="1590261"/>
            <a:ext cx="2968487" cy="1179443"/>
          </a:xfrm>
          <a:prstGeom prst="rect">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Your Research</a:t>
            </a:r>
          </a:p>
        </p:txBody>
      </p:sp>
      <p:sp>
        <p:nvSpPr>
          <p:cNvPr id="3" name="Rectangle 2">
            <a:extLst>
              <a:ext uri="{FF2B5EF4-FFF2-40B4-BE49-F238E27FC236}">
                <a16:creationId xmlns:a16="http://schemas.microsoft.com/office/drawing/2014/main" xmlns="" id="{ACE4D5E5-CF62-0912-198D-F272D7D3D453}"/>
              </a:ext>
            </a:extLst>
          </p:cNvPr>
          <p:cNvSpPr/>
          <p:nvPr/>
        </p:nvSpPr>
        <p:spPr>
          <a:xfrm>
            <a:off x="3902765" y="1201649"/>
            <a:ext cx="2968487" cy="117944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Normal Research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Small scale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Short Term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xmlns="" id="{87A69756-3E34-A179-AA05-474ADCDDFB5E}"/>
              </a:ext>
            </a:extLst>
          </p:cNvPr>
          <p:cNvSpPr/>
          <p:nvPr/>
        </p:nvSpPr>
        <p:spPr>
          <a:xfrm>
            <a:off x="3902766" y="2504659"/>
            <a:ext cx="2968487" cy="117944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High Impact Research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Large Scale/Long Term</a:t>
            </a:r>
            <a:b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Gap – in knowledge</a:t>
            </a:r>
          </a:p>
        </p:txBody>
      </p:sp>
      <p:sp>
        <p:nvSpPr>
          <p:cNvPr id="5" name="Rectangle 4">
            <a:extLst>
              <a:ext uri="{FF2B5EF4-FFF2-40B4-BE49-F238E27FC236}">
                <a16:creationId xmlns:a16="http://schemas.microsoft.com/office/drawing/2014/main" xmlns="" id="{D541FD6F-050F-6CF3-0931-8E39DF93F81D}"/>
              </a:ext>
            </a:extLst>
          </p:cNvPr>
          <p:cNvSpPr/>
          <p:nvPr/>
        </p:nvSpPr>
        <p:spPr>
          <a:xfrm>
            <a:off x="7321825" y="1643941"/>
            <a:ext cx="4711149" cy="1344378"/>
          </a:xfrm>
          <a:prstGeom prst="rect">
            <a:avLst/>
          </a:prstGeom>
          <a:solidFill>
            <a:srgbClr val="FF0000"/>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Contribution</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 Model (formula, framework)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xmlns="" id="{D4C7817D-0B44-970A-2CA6-710010F113DA}"/>
              </a:ext>
            </a:extLst>
          </p:cNvPr>
          <p:cNvSpPr/>
          <p:nvPr/>
        </p:nvSpPr>
        <p:spPr>
          <a:xfrm>
            <a:off x="0" y="3869681"/>
            <a:ext cx="11873948" cy="1303010"/>
          </a:xfrm>
          <a:prstGeom prst="rect">
            <a:avLst/>
          </a:prstGeom>
          <a:solidFill>
            <a:schemeClr val="accent5">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Objective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Main Objective</a:t>
            </a: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Specific Objectives</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792897A7-0643-5E28-9586-C798712B2610}"/>
              </a:ext>
            </a:extLst>
          </p:cNvPr>
          <p:cNvSpPr txBox="1"/>
          <p:nvPr/>
        </p:nvSpPr>
        <p:spPr>
          <a:xfrm>
            <a:off x="20693" y="-25062"/>
            <a:ext cx="12192000" cy="1015663"/>
          </a:xfrm>
          <a:prstGeom prst="rect">
            <a:avLst/>
          </a:prstGeom>
          <a:solidFill>
            <a:schemeClr val="accent5">
              <a:lumMod val="40000"/>
              <a:lumOff val="60000"/>
            </a:schemeClr>
          </a:solid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Title</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E.g.: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Examining the influence of IOT and Cloud computing towards managers performance in the Maritime industry in Malaysia</a:t>
            </a:r>
          </a:p>
        </p:txBody>
      </p:sp>
      <p:sp>
        <p:nvSpPr>
          <p:cNvPr id="8" name="Rectangle 7">
            <a:extLst>
              <a:ext uri="{FF2B5EF4-FFF2-40B4-BE49-F238E27FC236}">
                <a16:creationId xmlns:a16="http://schemas.microsoft.com/office/drawing/2014/main" xmlns="" id="{92E7D337-813B-4DFE-FB83-A4C04F55FF2F}"/>
              </a:ext>
            </a:extLst>
          </p:cNvPr>
          <p:cNvSpPr/>
          <p:nvPr/>
        </p:nvSpPr>
        <p:spPr>
          <a:xfrm>
            <a:off x="0" y="5397570"/>
            <a:ext cx="5406887" cy="1274900"/>
          </a:xfrm>
          <a:prstGeom prst="rect">
            <a:avLst/>
          </a:prstGeom>
          <a:solidFill>
            <a:schemeClr val="accent5">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Main Objective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aim of this study is to examine </a:t>
            </a: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the effect of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IOT and Cloud computing towards managers performance in the Maritime industry in Malaysia</a:t>
            </a:r>
          </a:p>
        </p:txBody>
      </p:sp>
      <p:sp>
        <p:nvSpPr>
          <p:cNvPr id="9" name="Rectangle 8">
            <a:extLst>
              <a:ext uri="{FF2B5EF4-FFF2-40B4-BE49-F238E27FC236}">
                <a16:creationId xmlns:a16="http://schemas.microsoft.com/office/drawing/2014/main" xmlns="" id="{8879E2C3-F757-779E-D1D7-B1F69E013FB8}"/>
              </a:ext>
            </a:extLst>
          </p:cNvPr>
          <p:cNvSpPr/>
          <p:nvPr/>
        </p:nvSpPr>
        <p:spPr>
          <a:xfrm>
            <a:off x="5526156" y="5397570"/>
            <a:ext cx="6665843" cy="1274900"/>
          </a:xfrm>
          <a:prstGeom prst="rect">
            <a:avLst/>
          </a:prstGeom>
          <a:solidFill>
            <a:schemeClr val="accent5">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Specific Objective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 examine the relationship bet. IOT and managers performance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 examine the relationship bet. Cloud Computing  and managers performance</a:t>
            </a:r>
          </a:p>
          <a:p>
            <a:pPr marL="342900" marR="0" lvl="0" indent="-342900" algn="ctr"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ctr"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Straight Arrow Connector 10">
            <a:extLst>
              <a:ext uri="{FF2B5EF4-FFF2-40B4-BE49-F238E27FC236}">
                <a16:creationId xmlns:a16="http://schemas.microsoft.com/office/drawing/2014/main" xmlns="" id="{0FFF1F2D-5C12-5627-3F51-E5312EA16298}"/>
              </a:ext>
            </a:extLst>
          </p:cNvPr>
          <p:cNvCxnSpPr>
            <a:stCxn id="2" idx="3"/>
            <a:endCxn id="3" idx="1"/>
          </p:cNvCxnSpPr>
          <p:nvPr/>
        </p:nvCxnSpPr>
        <p:spPr>
          <a:xfrm flipV="1">
            <a:off x="3127513" y="1791371"/>
            <a:ext cx="775252" cy="388612"/>
          </a:xfrm>
          <a:prstGeom prst="straightConnector1">
            <a:avLst/>
          </a:prstGeom>
          <a:ln w="53975" cmpd="thickThin">
            <a:solidFill>
              <a:schemeClr val="accent1">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C5179EB8-65E9-6547-3B8B-C229525170E1}"/>
              </a:ext>
            </a:extLst>
          </p:cNvPr>
          <p:cNvCxnSpPr>
            <a:cxnSpLocks/>
          </p:cNvCxnSpPr>
          <p:nvPr/>
        </p:nvCxnSpPr>
        <p:spPr>
          <a:xfrm>
            <a:off x="3064565" y="2374289"/>
            <a:ext cx="838200" cy="344554"/>
          </a:xfrm>
          <a:prstGeom prst="straightConnector1">
            <a:avLst/>
          </a:prstGeom>
          <a:ln w="53975" cmpd="thickThin">
            <a:solidFill>
              <a:schemeClr val="accent1">
                <a:alpha val="99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Arrow: Right 13">
            <a:extLst>
              <a:ext uri="{FF2B5EF4-FFF2-40B4-BE49-F238E27FC236}">
                <a16:creationId xmlns:a16="http://schemas.microsoft.com/office/drawing/2014/main" xmlns="" id="{3E53AF10-BF46-5889-C77C-71E8D3B2DA66}"/>
              </a:ext>
            </a:extLst>
          </p:cNvPr>
          <p:cNvSpPr/>
          <p:nvPr/>
        </p:nvSpPr>
        <p:spPr>
          <a:xfrm>
            <a:off x="6871252" y="2272567"/>
            <a:ext cx="345474" cy="892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row: Down 14">
            <a:extLst>
              <a:ext uri="{FF2B5EF4-FFF2-40B4-BE49-F238E27FC236}">
                <a16:creationId xmlns:a16="http://schemas.microsoft.com/office/drawing/2014/main" xmlns="" id="{B35920DF-D6CE-303B-B87A-CCE43D49BA58}"/>
              </a:ext>
            </a:extLst>
          </p:cNvPr>
          <p:cNvSpPr/>
          <p:nvPr/>
        </p:nvSpPr>
        <p:spPr>
          <a:xfrm>
            <a:off x="9566032" y="2988319"/>
            <a:ext cx="273708" cy="819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xmlns="" id="{BE79DBB3-8900-2807-621A-C3A15CF53BAF}"/>
              </a:ext>
            </a:extLst>
          </p:cNvPr>
          <p:cNvCxnSpPr>
            <a:cxnSpLocks/>
          </p:cNvCxnSpPr>
          <p:nvPr/>
        </p:nvCxnSpPr>
        <p:spPr>
          <a:xfrm>
            <a:off x="3404152" y="1091156"/>
            <a:ext cx="0" cy="2716513"/>
          </a:xfrm>
          <a:prstGeom prst="straightConnector1">
            <a:avLst/>
          </a:prstGeom>
          <a:ln w="53975" cmpd="thickThin">
            <a:solidFill>
              <a:srgbClr val="FF0000">
                <a:alpha val="99000"/>
              </a:srgbClr>
            </a:solidFill>
            <a:tailEnd type="triangle"/>
          </a:ln>
        </p:spPr>
        <p:style>
          <a:lnRef idx="1">
            <a:schemeClr val="accent1"/>
          </a:lnRef>
          <a:fillRef idx="0">
            <a:schemeClr val="accent1"/>
          </a:fillRef>
          <a:effectRef idx="0">
            <a:schemeClr val="accent1"/>
          </a:effectRef>
          <a:fontRef idx="minor">
            <a:schemeClr val="tx1"/>
          </a:fontRef>
        </p:style>
      </p:cxnSp>
      <p:sp>
        <p:nvSpPr>
          <p:cNvPr id="18" name="Speech Bubble: Oval 17">
            <a:extLst>
              <a:ext uri="{FF2B5EF4-FFF2-40B4-BE49-F238E27FC236}">
                <a16:creationId xmlns:a16="http://schemas.microsoft.com/office/drawing/2014/main" xmlns="" id="{E6B9DAB4-539F-35BA-1A1A-434CA1B6677A}"/>
              </a:ext>
            </a:extLst>
          </p:cNvPr>
          <p:cNvSpPr/>
          <p:nvPr/>
        </p:nvSpPr>
        <p:spPr>
          <a:xfrm>
            <a:off x="81538" y="2914003"/>
            <a:ext cx="2380307" cy="893665"/>
          </a:xfrm>
          <a:prstGeom prst="wedgeEllipseCallout">
            <a:avLst>
              <a:gd name="adj1" fmla="val 57951"/>
              <a:gd name="adj2" fmla="val 2388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Title Reflecting Main Objective</a:t>
            </a:r>
          </a:p>
        </p:txBody>
      </p:sp>
    </p:spTree>
    <p:extLst>
      <p:ext uri="{BB962C8B-B14F-4D97-AF65-F5344CB8AC3E}">
        <p14:creationId xmlns:p14="http://schemas.microsoft.com/office/powerpoint/2010/main" val="11078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repeatCount="10000" fill="hold" grpId="1" nodeType="clickEffect">
                                  <p:stCondLst>
                                    <p:cond delay="0"/>
                                  </p:stCondLst>
                                  <p:childTnLst>
                                    <p:animScale>
                                      <p:cBhvr>
                                        <p:cTn id="14"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117256" y="5486401"/>
            <a:ext cx="2171700" cy="176213"/>
          </a:xfrm>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rPr>
              <a:t>Dr Jugindar Singh</a:t>
            </a:r>
            <a:endParaRPr kumimoji="0" lang="en-US" sz="800" b="0" i="0" u="none" strike="noStrike" kern="1200" cap="none" spc="0" normalizeH="0" baseline="0" noProof="0" dirty="0">
              <a:ln>
                <a:noFill/>
              </a:ln>
              <a:solidFill>
                <a:srgbClr val="000000">
                  <a:alpha val="70000"/>
                </a:srgbClr>
              </a:solidFill>
              <a:effectLst/>
              <a:uLnTx/>
              <a:uFillTx/>
              <a:latin typeface="Gill Sans MT" panose="020B0502020104020203"/>
              <a:ea typeface="+mn-ea"/>
              <a:cs typeface="+mn-cs"/>
            </a:endParaRPr>
          </a:p>
        </p:txBody>
      </p:sp>
      <p:sp>
        <p:nvSpPr>
          <p:cNvPr id="194562" name="Rectangle 2"/>
          <p:cNvSpPr>
            <a:spLocks noGrp="1" noChangeArrowheads="1"/>
          </p:cNvSpPr>
          <p:nvPr>
            <p:ph type="title"/>
          </p:nvPr>
        </p:nvSpPr>
        <p:spPr>
          <a:xfrm>
            <a:off x="122994" y="26258"/>
            <a:ext cx="12192000" cy="1176700"/>
          </a:xfrm>
          <a:solidFill>
            <a:srgbClr val="0070C0"/>
          </a:solidFill>
        </p:spPr>
        <p:txBody>
          <a:bodyPr>
            <a:normAutofit fontScale="90000"/>
          </a:bodyPr>
          <a:lstStyle/>
          <a:p>
            <a:r>
              <a:rPr lang="en-US" sz="3600" dirty="0">
                <a:solidFill>
                  <a:schemeClr val="bg1"/>
                </a:solidFill>
              </a:rPr>
              <a:t>Putting It Together: Title, Problem Statements, Purpose Statements, and Research </a:t>
            </a:r>
            <a:r>
              <a:rPr lang="en-US" sz="3600" dirty="0" smtClean="0">
                <a:solidFill>
                  <a:schemeClr val="bg1"/>
                </a:solidFill>
              </a:rPr>
              <a:t>Questions</a:t>
            </a:r>
            <a:endParaRPr lang="en-US" b="1" dirty="0">
              <a:solidFill>
                <a:schemeClr val="bg1"/>
              </a:solidFill>
            </a:endParaRPr>
          </a:p>
        </p:txBody>
      </p:sp>
      <p:sp>
        <p:nvSpPr>
          <p:cNvPr id="194563" name="Oval 3"/>
          <p:cNvSpPr>
            <a:spLocks noChangeArrowheads="1"/>
          </p:cNvSpPr>
          <p:nvPr/>
        </p:nvSpPr>
        <p:spPr bwMode="auto">
          <a:xfrm>
            <a:off x="1650725" y="2228850"/>
            <a:ext cx="1085850" cy="628650"/>
          </a:xfrm>
          <a:prstGeom prst="ellipse">
            <a:avLst/>
          </a:prstGeom>
          <a:solidFill>
            <a:schemeClr val="bg1"/>
          </a:solidFill>
          <a:ln w="9525">
            <a:solidFill>
              <a:srgbClr val="FF0000"/>
            </a:solidFill>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sp3d>
        </p:spPr>
        <p:txBody>
          <a:bodyPr wrap="none" anchor="ctr">
            <a:flatTx/>
          </a:bodyPr>
          <a:lstStyle/>
          <a:p>
            <a:pPr marL="0" marR="0" lvl="0" indent="0" algn="ctr" defTabSz="342900" rtl="0" eaLnBrk="0"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2060"/>
                </a:solidFill>
                <a:effectLst/>
                <a:uLnTx/>
                <a:uFillTx/>
                <a:latin typeface="Times New Roman"/>
                <a:ea typeface="+mn-ea"/>
                <a:cs typeface="+mn-cs"/>
              </a:rPr>
              <a:t>General</a:t>
            </a:r>
            <a:endParaRPr kumimoji="0" lang="en-US" sz="1800" b="0" i="0" u="none" strike="noStrike" kern="1200" cap="none" spc="0" normalizeH="0" baseline="0" noProof="0">
              <a:ln>
                <a:noFill/>
              </a:ln>
              <a:solidFill>
                <a:srgbClr val="002060"/>
              </a:solidFill>
              <a:effectLst/>
              <a:uLnTx/>
              <a:uFillTx/>
              <a:latin typeface="Times New Roman"/>
              <a:ea typeface="+mn-ea"/>
              <a:cs typeface="+mn-cs"/>
            </a:endParaRPr>
          </a:p>
        </p:txBody>
      </p:sp>
      <p:sp>
        <p:nvSpPr>
          <p:cNvPr id="194564" name="Oval 4"/>
          <p:cNvSpPr>
            <a:spLocks noChangeArrowheads="1"/>
          </p:cNvSpPr>
          <p:nvPr/>
        </p:nvSpPr>
        <p:spPr bwMode="auto">
          <a:xfrm>
            <a:off x="1593575" y="4686300"/>
            <a:ext cx="1085850" cy="628650"/>
          </a:xfrm>
          <a:prstGeom prst="ellipse">
            <a:avLst/>
          </a:prstGeom>
          <a:solidFill>
            <a:schemeClr val="bg1"/>
          </a:solidFill>
          <a:ln w="9525">
            <a:solidFill>
              <a:srgbClr val="FF0000"/>
            </a:solidFill>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sp3d>
        </p:spPr>
        <p:txBody>
          <a:bodyPr wrap="none" anchor="ctr">
            <a:flatTx/>
          </a:bodyPr>
          <a:lstStyle/>
          <a:p>
            <a:pPr marL="0" marR="0" lvl="0" indent="0" algn="ctr" defTabSz="342900" rtl="0" eaLnBrk="0"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2060"/>
              </a:solidFill>
              <a:effectLst/>
              <a:uLnTx/>
              <a:uFillTx/>
              <a:latin typeface="Times New Roman"/>
              <a:ea typeface="+mn-ea"/>
              <a:cs typeface="+mn-cs"/>
            </a:endParaRPr>
          </a:p>
        </p:txBody>
      </p:sp>
      <p:sp>
        <p:nvSpPr>
          <p:cNvPr id="194565" name="Text Box 5"/>
          <p:cNvSpPr txBox="1">
            <a:spLocks noChangeArrowheads="1"/>
          </p:cNvSpPr>
          <p:nvPr/>
        </p:nvSpPr>
        <p:spPr bwMode="auto">
          <a:xfrm>
            <a:off x="1695971" y="4800601"/>
            <a:ext cx="1208985" cy="461665"/>
          </a:xfrm>
          <a:prstGeom prst="rect">
            <a:avLst/>
          </a:prstGeom>
          <a:solidFill>
            <a:schemeClr val="bg1"/>
          </a:solidFill>
          <a:ln>
            <a:solidFill>
              <a:srgbClr val="FF0000"/>
            </a:solidFill>
          </a:ln>
          <a:effectLst/>
        </p:spPr>
        <p:txBody>
          <a:bodyPr wrap="none">
            <a:spAutoFit/>
          </a:bodyPr>
          <a:lstStyle/>
          <a:p>
            <a:pPr marL="0" marR="0" lvl="0" indent="0" algn="l" defTabSz="342900" rtl="0" eaLnBrk="0" fontAlgn="auto" latinLnBrk="0" hangingPunct="0">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2060"/>
                </a:solidFill>
                <a:effectLst/>
                <a:uLnTx/>
                <a:uFillTx/>
                <a:latin typeface="Times New Roman"/>
                <a:ea typeface="+mn-ea"/>
                <a:cs typeface="+mn-cs"/>
              </a:rPr>
              <a:t>Specific</a:t>
            </a:r>
            <a:endParaRPr kumimoji="0" lang="en-US" sz="2400" b="0" i="0" u="none" strike="noStrike" kern="1200" cap="none" spc="0" normalizeH="0" baseline="0" noProof="0">
              <a:ln>
                <a:noFill/>
              </a:ln>
              <a:solidFill>
                <a:srgbClr val="002060"/>
              </a:solidFill>
              <a:effectLst/>
              <a:uLnTx/>
              <a:uFillTx/>
              <a:latin typeface="Times New Roman"/>
              <a:ea typeface="+mn-ea"/>
              <a:cs typeface="+mn-cs"/>
            </a:endParaRPr>
          </a:p>
        </p:txBody>
      </p:sp>
      <p:sp>
        <p:nvSpPr>
          <p:cNvPr id="194566" name="AutoShape 6"/>
          <p:cNvSpPr>
            <a:spLocks noChangeArrowheads="1"/>
          </p:cNvSpPr>
          <p:nvPr/>
        </p:nvSpPr>
        <p:spPr bwMode="auto">
          <a:xfrm>
            <a:off x="1936475" y="3028950"/>
            <a:ext cx="514350" cy="1600200"/>
          </a:xfrm>
          <a:prstGeom prst="downArrow">
            <a:avLst>
              <a:gd name="adj1" fmla="val 50000"/>
              <a:gd name="adj2" fmla="val 77778"/>
            </a:avLst>
          </a:prstGeom>
          <a:solidFill>
            <a:schemeClr val="bg1"/>
          </a:solidFill>
          <a:ln w="9525">
            <a:solidFill>
              <a:srgbClr val="FF0000"/>
            </a:solidFill>
            <a:miter lim="800000"/>
            <a:headEnd/>
            <a:tailEnd/>
          </a:ln>
          <a:effectLst/>
        </p:spPr>
        <p:txBody>
          <a:bodyPr wrap="none" anchor="ct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2060"/>
              </a:solidFill>
              <a:effectLst/>
              <a:uLnTx/>
              <a:uFillTx/>
              <a:latin typeface="Gill Sans MT" panose="020B0502020104020203"/>
              <a:ea typeface="+mn-ea"/>
              <a:cs typeface="+mn-cs"/>
            </a:endParaRPr>
          </a:p>
        </p:txBody>
      </p:sp>
      <p:sp>
        <p:nvSpPr>
          <p:cNvPr id="194567" name="Rectangle 7"/>
          <p:cNvSpPr>
            <a:spLocks noChangeArrowheads="1"/>
          </p:cNvSpPr>
          <p:nvPr/>
        </p:nvSpPr>
        <p:spPr bwMode="auto">
          <a:xfrm>
            <a:off x="3022325" y="2228850"/>
            <a:ext cx="1244875" cy="647700"/>
          </a:xfrm>
          <a:prstGeom prst="rect">
            <a:avLst/>
          </a:prstGeom>
          <a:solidFill>
            <a:schemeClr val="bg1"/>
          </a:solidFill>
          <a:ln w="9525">
            <a:solidFill>
              <a:srgbClr val="FF0000"/>
            </a:solidFill>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sp3d>
        </p:spPr>
        <p:txBody>
          <a:bodyPr wrap="none" anchor="ctr">
            <a:flatTx/>
          </a:bodyPr>
          <a:lstStyle/>
          <a:p>
            <a:pPr marL="0" marR="0" lvl="0" indent="0" algn="ctr" defTabSz="342900" rtl="0" eaLnBrk="0"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2060"/>
                </a:solidFill>
                <a:effectLst/>
                <a:uLnTx/>
                <a:uFillTx/>
                <a:latin typeface="Times New Roman"/>
                <a:ea typeface="+mn-ea"/>
                <a:cs typeface="+mn-cs"/>
              </a:rPr>
              <a:t>Topic</a:t>
            </a:r>
          </a:p>
        </p:txBody>
      </p:sp>
      <p:sp>
        <p:nvSpPr>
          <p:cNvPr id="194568" name="Rectangle 8"/>
          <p:cNvSpPr>
            <a:spLocks noChangeArrowheads="1"/>
          </p:cNvSpPr>
          <p:nvPr/>
        </p:nvSpPr>
        <p:spPr bwMode="auto">
          <a:xfrm>
            <a:off x="2942936" y="3091321"/>
            <a:ext cx="1244875" cy="647700"/>
          </a:xfrm>
          <a:prstGeom prst="rect">
            <a:avLst/>
          </a:prstGeom>
          <a:solidFill>
            <a:schemeClr val="bg1"/>
          </a:solidFill>
          <a:ln w="9525">
            <a:solidFill>
              <a:srgbClr val="FF0000"/>
            </a:solidFill>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sp3d>
        </p:spPr>
        <p:txBody>
          <a:bodyPr wrap="none" anchor="ctr">
            <a:flatTx/>
          </a:bodyPr>
          <a:lstStyle/>
          <a:p>
            <a:pPr marL="0" marR="0" lvl="0" indent="0" algn="ctr" defTabSz="342900" rtl="0" eaLnBrk="0"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a:ea typeface="+mn-ea"/>
                <a:cs typeface="+mn-cs"/>
              </a:rPr>
              <a:t>Research</a:t>
            </a:r>
          </a:p>
          <a:p>
            <a:pPr marL="0" marR="0" lvl="0" indent="0" algn="ctr" defTabSz="342900" rtl="0" eaLnBrk="0"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a:ea typeface="+mn-ea"/>
                <a:cs typeface="+mn-cs"/>
              </a:rPr>
              <a:t>Problem</a:t>
            </a:r>
            <a:endParaRPr kumimoji="0" lang="en-US" sz="1800" b="0" i="0" u="none" strike="noStrike" kern="1200" cap="none" spc="0" normalizeH="0" baseline="0" noProof="0" dirty="0">
              <a:ln>
                <a:noFill/>
              </a:ln>
              <a:solidFill>
                <a:srgbClr val="002060"/>
              </a:solidFill>
              <a:effectLst/>
              <a:uLnTx/>
              <a:uFillTx/>
              <a:latin typeface="Times New Roman"/>
              <a:ea typeface="+mn-ea"/>
              <a:cs typeface="+mn-cs"/>
            </a:endParaRPr>
          </a:p>
        </p:txBody>
      </p:sp>
      <p:sp>
        <p:nvSpPr>
          <p:cNvPr id="194569" name="Rectangle 9"/>
          <p:cNvSpPr>
            <a:spLocks noChangeArrowheads="1"/>
          </p:cNvSpPr>
          <p:nvPr/>
        </p:nvSpPr>
        <p:spPr bwMode="auto">
          <a:xfrm>
            <a:off x="2904956" y="4038600"/>
            <a:ext cx="1244875" cy="647700"/>
          </a:xfrm>
          <a:prstGeom prst="rect">
            <a:avLst/>
          </a:prstGeom>
          <a:solidFill>
            <a:schemeClr val="bg1"/>
          </a:solidFill>
          <a:ln w="9525">
            <a:solidFill>
              <a:srgbClr val="FF0000"/>
            </a:solidFill>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sp3d>
        </p:spPr>
        <p:txBody>
          <a:bodyPr wrap="none" anchor="ctr">
            <a:flatTx/>
          </a:bodyPr>
          <a:lstStyle/>
          <a:p>
            <a:pPr marL="0" marR="0" lvl="0" indent="0" algn="ctr" defTabSz="342900" rtl="0" eaLnBrk="0"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a:ea typeface="+mn-ea"/>
                <a:cs typeface="+mn-cs"/>
              </a:rPr>
              <a:t>Purpose</a:t>
            </a:r>
          </a:p>
          <a:p>
            <a:pPr marL="0" marR="0" lvl="0" indent="0" algn="ctr" defTabSz="342900" rtl="0" eaLnBrk="0"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a:ea typeface="+mn-ea"/>
                <a:cs typeface="+mn-cs"/>
              </a:rPr>
              <a:t>Statement</a:t>
            </a:r>
            <a:endParaRPr kumimoji="0" lang="en-US" sz="1800" b="0" i="0" u="none" strike="noStrike" kern="1200" cap="none" spc="0" normalizeH="0" baseline="0" noProof="0" dirty="0">
              <a:ln>
                <a:noFill/>
              </a:ln>
              <a:solidFill>
                <a:srgbClr val="002060"/>
              </a:solidFill>
              <a:effectLst/>
              <a:uLnTx/>
              <a:uFillTx/>
              <a:latin typeface="Times New Roman"/>
              <a:ea typeface="+mn-ea"/>
              <a:cs typeface="+mn-cs"/>
            </a:endParaRPr>
          </a:p>
        </p:txBody>
      </p:sp>
      <p:sp>
        <p:nvSpPr>
          <p:cNvPr id="194570" name="Rectangle 10"/>
          <p:cNvSpPr>
            <a:spLocks noChangeArrowheads="1"/>
          </p:cNvSpPr>
          <p:nvPr/>
        </p:nvSpPr>
        <p:spPr bwMode="auto">
          <a:xfrm>
            <a:off x="2944128" y="5138784"/>
            <a:ext cx="1244875" cy="647700"/>
          </a:xfrm>
          <a:prstGeom prst="rect">
            <a:avLst/>
          </a:prstGeom>
          <a:solidFill>
            <a:schemeClr val="bg1"/>
          </a:solidFill>
          <a:ln w="9525">
            <a:solidFill>
              <a:srgbClr val="FF0000"/>
            </a:solidFill>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sp3d>
        </p:spPr>
        <p:txBody>
          <a:bodyPr wrap="none" anchor="ctr">
            <a:flatTx/>
          </a:bodyPr>
          <a:lstStyle/>
          <a:p>
            <a:pPr marL="0" marR="0" lvl="0" indent="0" algn="ctr" defTabSz="342900" rtl="0" eaLnBrk="0"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a:ea typeface="+mn-ea"/>
                <a:cs typeface="+mn-cs"/>
              </a:rPr>
              <a:t>Research</a:t>
            </a:r>
          </a:p>
          <a:p>
            <a:pPr marL="0" marR="0" lvl="0" indent="0" algn="ctr" defTabSz="342900" rtl="0" eaLnBrk="0"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a:ea typeface="+mn-ea"/>
                <a:cs typeface="+mn-cs"/>
              </a:rPr>
              <a:t>Question</a:t>
            </a:r>
          </a:p>
        </p:txBody>
      </p:sp>
      <p:sp>
        <p:nvSpPr>
          <p:cNvPr id="194571" name="Text Box 11"/>
          <p:cNvSpPr txBox="1">
            <a:spLocks noChangeArrowheads="1"/>
          </p:cNvSpPr>
          <p:nvPr/>
        </p:nvSpPr>
        <p:spPr bwMode="auto">
          <a:xfrm>
            <a:off x="4336776" y="2400300"/>
            <a:ext cx="26661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342900" rtl="0" eaLnBrk="0" fontAlgn="auto"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Times New Roman"/>
                <a:ea typeface="+mn-ea"/>
                <a:cs typeface="+mn-cs"/>
              </a:rPr>
              <a:t>Barriers faced by women in </a:t>
            </a:r>
          </a:p>
          <a:p>
            <a:pPr marL="0" marR="0" lvl="0" indent="0" algn="l" defTabSz="342900" rtl="0" eaLnBrk="0" fontAlgn="auto"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Times New Roman"/>
                <a:ea typeface="+mn-ea"/>
                <a:cs typeface="+mn-cs"/>
              </a:rPr>
              <a:t>career advancement</a:t>
            </a:r>
            <a:endParaRPr kumimoji="0" lang="en-US" sz="1800" b="1" i="0" u="none" strike="noStrike" kern="1200" cap="none" spc="0" normalizeH="0" baseline="0" noProof="0" dirty="0">
              <a:ln>
                <a:noFill/>
              </a:ln>
              <a:solidFill>
                <a:srgbClr val="002060"/>
              </a:solidFill>
              <a:effectLst/>
              <a:uLnTx/>
              <a:uFillTx/>
              <a:latin typeface="Times New Roman"/>
              <a:ea typeface="+mn-ea"/>
              <a:cs typeface="+mn-cs"/>
            </a:endParaRPr>
          </a:p>
        </p:txBody>
      </p:sp>
      <p:sp>
        <p:nvSpPr>
          <p:cNvPr id="194572" name="Text Box 12"/>
          <p:cNvSpPr txBox="1">
            <a:spLocks noChangeArrowheads="1"/>
          </p:cNvSpPr>
          <p:nvPr/>
        </p:nvSpPr>
        <p:spPr bwMode="auto">
          <a:xfrm>
            <a:off x="4322126" y="3122783"/>
            <a:ext cx="23431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342900" rtl="0" eaLnBrk="0" fontAlgn="auto"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Times New Roman"/>
                <a:ea typeface="+mn-ea"/>
                <a:cs typeface="+mn-cs"/>
              </a:rPr>
              <a:t>Low number of women in leadership positions</a:t>
            </a:r>
            <a:endParaRPr kumimoji="0" lang="en-US" sz="1800" b="1" i="0" u="none" strike="noStrike" kern="1200" cap="none" spc="0" normalizeH="0" baseline="0" noProof="0" dirty="0">
              <a:ln>
                <a:noFill/>
              </a:ln>
              <a:solidFill>
                <a:srgbClr val="002060"/>
              </a:solidFill>
              <a:effectLst/>
              <a:uLnTx/>
              <a:uFillTx/>
              <a:latin typeface="Times New Roman"/>
              <a:ea typeface="+mn-ea"/>
              <a:cs typeface="+mn-cs"/>
            </a:endParaRPr>
          </a:p>
        </p:txBody>
      </p:sp>
      <p:sp>
        <p:nvSpPr>
          <p:cNvPr id="194573" name="Text Box 13"/>
          <p:cNvSpPr txBox="1">
            <a:spLocks noChangeArrowheads="1"/>
          </p:cNvSpPr>
          <p:nvPr/>
        </p:nvSpPr>
        <p:spPr bwMode="auto">
          <a:xfrm>
            <a:off x="4312775" y="4009090"/>
            <a:ext cx="274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342900" rtl="0" eaLnBrk="0" fontAlgn="auto"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Times New Roman"/>
                <a:ea typeface="+mn-ea"/>
                <a:cs typeface="+mn-cs"/>
              </a:rPr>
              <a:t>To study barriers faced  by women in career advancement in Brunei </a:t>
            </a:r>
            <a:endParaRPr kumimoji="0" lang="en-US" sz="1800" b="1" i="0" u="none" strike="noStrike" kern="1200" cap="none" spc="0" normalizeH="0" baseline="0" noProof="0" dirty="0">
              <a:ln>
                <a:noFill/>
              </a:ln>
              <a:solidFill>
                <a:srgbClr val="002060"/>
              </a:solidFill>
              <a:effectLst/>
              <a:uLnTx/>
              <a:uFillTx/>
              <a:latin typeface="Times New Roman"/>
              <a:ea typeface="+mn-ea"/>
              <a:cs typeface="+mn-cs"/>
            </a:endParaRPr>
          </a:p>
        </p:txBody>
      </p:sp>
      <p:sp>
        <p:nvSpPr>
          <p:cNvPr id="194574" name="Text Box 14"/>
          <p:cNvSpPr txBox="1">
            <a:spLocks noChangeArrowheads="1"/>
          </p:cNvSpPr>
          <p:nvPr/>
        </p:nvSpPr>
        <p:spPr bwMode="auto">
          <a:xfrm>
            <a:off x="4285683" y="5047136"/>
            <a:ext cx="2743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342900" rtl="0" eaLnBrk="0" fontAlgn="auto"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Times New Roman"/>
                <a:ea typeface="+mn-ea"/>
                <a:cs typeface="+mn-cs"/>
              </a:rPr>
              <a:t>Does Glass ceiling effect, fat cat syndrome ad queen bee syndrome affect the career development of women?</a:t>
            </a:r>
            <a:endParaRPr kumimoji="0" lang="en-US" sz="1800" b="1" i="0" u="none" strike="noStrike" kern="1200" cap="none" spc="0" normalizeH="0" baseline="0" noProof="0" dirty="0">
              <a:ln>
                <a:noFill/>
              </a:ln>
              <a:solidFill>
                <a:srgbClr val="002060"/>
              </a:solidFill>
              <a:effectLst/>
              <a:uLnTx/>
              <a:uFillTx/>
              <a:latin typeface="Times New Roman"/>
              <a:ea typeface="+mn-ea"/>
              <a:cs typeface="+mn-cs"/>
            </a:endParaRPr>
          </a:p>
        </p:txBody>
      </p:sp>
      <p:sp>
        <p:nvSpPr>
          <p:cNvPr id="2" name="TextBox 1"/>
          <p:cNvSpPr txBox="1"/>
          <p:nvPr/>
        </p:nvSpPr>
        <p:spPr>
          <a:xfrm>
            <a:off x="4565377" y="2057400"/>
            <a:ext cx="1055097" cy="400110"/>
          </a:xfrm>
          <a:prstGeom prst="rect">
            <a:avLst/>
          </a:prstGeom>
          <a:noFill/>
        </p:spPr>
        <p:txBody>
          <a:bodyPr wrap="none"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Gill Sans MT" panose="020B0502020104020203"/>
                <a:ea typeface="+mn-ea"/>
                <a:cs typeface="+mn-cs"/>
              </a:rPr>
              <a:t>Example</a:t>
            </a:r>
          </a:p>
        </p:txBody>
      </p:sp>
      <p:sp>
        <p:nvSpPr>
          <p:cNvPr id="3" name="Rectangle 2">
            <a:extLst>
              <a:ext uri="{FF2B5EF4-FFF2-40B4-BE49-F238E27FC236}">
                <a16:creationId xmlns:a16="http://schemas.microsoft.com/office/drawing/2014/main" xmlns="" id="{3257CB5D-74B6-4C60-A08C-5C723765265B}"/>
              </a:ext>
            </a:extLst>
          </p:cNvPr>
          <p:cNvSpPr/>
          <p:nvPr/>
        </p:nvSpPr>
        <p:spPr>
          <a:xfrm>
            <a:off x="7028883" y="2006563"/>
            <a:ext cx="5163117" cy="4154984"/>
          </a:xfrm>
          <a:prstGeom prst="rect">
            <a:avLst/>
          </a:prstGeom>
          <a:solidFill>
            <a:schemeClr val="bg1"/>
          </a:solidFill>
          <a:ln>
            <a:solidFill>
              <a:schemeClr val="accent1"/>
            </a:solidFill>
          </a:ln>
        </p:spPr>
        <p:txBody>
          <a:bodyPr wrap="square">
            <a:spAutoFit/>
          </a:bodyPr>
          <a:lstStyle/>
          <a:p>
            <a:pPr marL="457200" marR="0" lvl="0" indent="-457200" algn="l" defTabSz="3429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Gill Sans MT" panose="020B0502020104020203"/>
                <a:ea typeface="+mn-ea"/>
                <a:cs typeface="+mn-cs"/>
              </a:rPr>
              <a:t>A </a:t>
            </a:r>
            <a:r>
              <a:rPr kumimoji="0" lang="en-US" altLang="en-US" sz="2400" b="0" i="0" u="none" strike="noStrike" kern="1200" cap="none" spc="0" normalizeH="0" baseline="0" noProof="0" dirty="0">
                <a:ln>
                  <a:noFill/>
                </a:ln>
                <a:solidFill>
                  <a:srgbClr val="FF0000"/>
                </a:solidFill>
                <a:effectLst/>
                <a:uLnTx/>
                <a:uFillTx/>
                <a:latin typeface="Gill Sans MT" panose="020B0502020104020203"/>
                <a:ea typeface="+mn-ea"/>
                <a:cs typeface="+mn-cs"/>
              </a:rPr>
              <a:t>research topic</a:t>
            </a:r>
            <a:r>
              <a:rPr kumimoji="0" lang="en-US" altLang="en-US" sz="2400" b="0" i="0" u="none" strike="noStrike" kern="1200" cap="none" spc="0" normalizeH="0" baseline="0" noProof="0" dirty="0">
                <a:ln>
                  <a:noFill/>
                </a:ln>
                <a:solidFill>
                  <a:srgbClr val="000000"/>
                </a:solidFill>
                <a:effectLst/>
                <a:uLnTx/>
                <a:uFillTx/>
                <a:latin typeface="Gill Sans MT" panose="020B0502020104020203"/>
                <a:ea typeface="+mn-ea"/>
                <a:cs typeface="+mn-cs"/>
              </a:rPr>
              <a:t> is the broad subject matter being addressed in a study.</a:t>
            </a:r>
          </a:p>
          <a:p>
            <a:pPr marL="457200" marR="0" lvl="0" indent="-457200" algn="l" defTabSz="3429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Gill Sans MT" panose="020B0502020104020203"/>
                <a:ea typeface="+mn-ea"/>
                <a:cs typeface="+mn-cs"/>
              </a:rPr>
              <a:t>A research problem is an educational issue or problem that justify a study</a:t>
            </a:r>
          </a:p>
          <a:p>
            <a:pPr marL="457200" marR="0" lvl="0" indent="-457200" algn="l" defTabSz="3429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Gill Sans MT" panose="020B0502020104020203"/>
                <a:ea typeface="+mn-ea"/>
                <a:cs typeface="+mn-cs"/>
              </a:rPr>
              <a:t>A </a:t>
            </a:r>
            <a:r>
              <a:rPr kumimoji="0" lang="en-US" altLang="en-US" sz="2400" b="0" i="0" u="none" strike="noStrike" kern="1200" cap="none" spc="0" normalizeH="0" baseline="0" noProof="0" dirty="0">
                <a:ln>
                  <a:noFill/>
                </a:ln>
                <a:solidFill>
                  <a:srgbClr val="FF0000"/>
                </a:solidFill>
                <a:effectLst/>
                <a:uLnTx/>
                <a:uFillTx/>
                <a:latin typeface="Gill Sans MT" panose="020B0502020104020203"/>
                <a:ea typeface="+mn-ea"/>
                <a:cs typeface="+mn-cs"/>
              </a:rPr>
              <a:t>purpose</a:t>
            </a:r>
            <a:r>
              <a:rPr kumimoji="0" lang="en-US" altLang="en-US" sz="2400" b="0" i="0" u="none" strike="noStrike" kern="1200" cap="none" spc="0" normalizeH="0" baseline="0" noProof="0" dirty="0">
                <a:ln>
                  <a:noFill/>
                </a:ln>
                <a:solidFill>
                  <a:srgbClr val="9BAFB5"/>
                </a:solidFill>
                <a:effectLst/>
                <a:uLnTx/>
                <a:uFillTx/>
                <a:latin typeface="Gill Sans MT" panose="020B0502020104020203"/>
                <a:ea typeface="+mn-ea"/>
                <a:cs typeface="+mn-cs"/>
              </a:rPr>
              <a:t> </a:t>
            </a:r>
            <a:r>
              <a:rPr kumimoji="0" lang="en-US" altLang="en-US" sz="2400" b="0" i="0" u="none" strike="noStrike" kern="1200" cap="none" spc="0" normalizeH="0" baseline="0" noProof="0" dirty="0">
                <a:ln>
                  <a:noFill/>
                </a:ln>
                <a:solidFill>
                  <a:srgbClr val="000000"/>
                </a:solidFill>
                <a:effectLst/>
                <a:uLnTx/>
                <a:uFillTx/>
                <a:latin typeface="Gill Sans MT" panose="020B0502020104020203"/>
                <a:ea typeface="+mn-ea"/>
                <a:cs typeface="+mn-cs"/>
              </a:rPr>
              <a:t>is the major intent or objective of the study.</a:t>
            </a:r>
          </a:p>
          <a:p>
            <a:pPr marL="457200" marR="0" lvl="0" indent="-457200" algn="l" defTabSz="3429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srgbClr val="FF0000"/>
                </a:solidFill>
                <a:effectLst/>
                <a:uLnTx/>
                <a:uFillTx/>
                <a:latin typeface="Gill Sans MT" panose="020B0502020104020203"/>
                <a:ea typeface="+mn-ea"/>
                <a:cs typeface="+mn-cs"/>
              </a:rPr>
              <a:t>Research questions</a:t>
            </a:r>
            <a:r>
              <a:rPr kumimoji="0" lang="en-US" altLang="en-US" sz="2400" b="0" i="0" u="none" strike="noStrike" kern="1200" cap="none" spc="0" normalizeH="0" baseline="0" noProof="0" dirty="0">
                <a:ln>
                  <a:noFill/>
                </a:ln>
                <a:solidFill>
                  <a:srgbClr val="000000"/>
                </a:solidFill>
                <a:effectLst/>
                <a:uLnTx/>
                <a:uFillTx/>
                <a:latin typeface="Gill Sans MT" panose="020B0502020104020203"/>
                <a:ea typeface="+mn-ea"/>
                <a:cs typeface="+mn-cs"/>
              </a:rPr>
              <a:t> are questions the researcher would like answered or addressed in the study.</a:t>
            </a:r>
          </a:p>
        </p:txBody>
      </p:sp>
      <p:sp>
        <p:nvSpPr>
          <p:cNvPr id="4" name="Rectangle 3">
            <a:extLst>
              <a:ext uri="{FF2B5EF4-FFF2-40B4-BE49-F238E27FC236}">
                <a16:creationId xmlns:a16="http://schemas.microsoft.com/office/drawing/2014/main" xmlns="" id="{8F82EA21-3968-4660-A2C5-ACF0F8C0EF9A}"/>
              </a:ext>
            </a:extLst>
          </p:cNvPr>
          <p:cNvSpPr/>
          <p:nvPr/>
        </p:nvSpPr>
        <p:spPr>
          <a:xfrm>
            <a:off x="1847314" y="1620358"/>
            <a:ext cx="5096973" cy="461665"/>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Gill Sans MT" panose="020B0502020104020203"/>
                <a:ea typeface="+mn-ea"/>
                <a:cs typeface="+mn-cs"/>
              </a:rPr>
              <a:t>Barriers towards leadership Roles </a:t>
            </a:r>
          </a:p>
        </p:txBody>
      </p:sp>
      <p:sp>
        <p:nvSpPr>
          <p:cNvPr id="5" name="Slide Number Placeholder 4">
            <a:extLst>
              <a:ext uri="{FF2B5EF4-FFF2-40B4-BE49-F238E27FC236}">
                <a16:creationId xmlns:a16="http://schemas.microsoft.com/office/drawing/2014/main" xmlns="" id="{ED914B7F-7B80-42B0-8201-5171E2AED82B}"/>
              </a:ext>
            </a:extLst>
          </p:cNvPr>
          <p:cNvSpPr>
            <a:spLocks noGrp="1"/>
          </p:cNvSpPr>
          <p:nvPr>
            <p:ph type="sldNum" sz="quarter" idx="4294967295"/>
          </p:nvPr>
        </p:nvSpPr>
        <p:spPr>
          <a:xfrm>
            <a:off x="8069192" y="6217920"/>
            <a:ext cx="27432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914400" rtl="0" eaLnBrk="1" latinLnBrk="0" hangingPunct="1">
              <a:defRPr sz="825" kern="1200" spc="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tabLst/>
              <a:defRPr/>
            </a:pPr>
            <a:fld id="{8A7A6979-0714-4377-B894-6BE4C2D6E202}" type="slidenum">
              <a:rPr kumimoji="0" lang="en-US" sz="825" b="0" i="0" u="none" strike="noStrike" kern="1200" cap="none" spc="0" normalizeH="0" baseline="0" noProof="0" smtClean="0">
                <a:ln>
                  <a:noFill/>
                </a:ln>
                <a:solidFill>
                  <a:srgbClr val="FFFFFF"/>
                </a:solidFill>
                <a:effectLst/>
                <a:uLnTx/>
                <a:uFillTx/>
                <a:latin typeface="Arial"/>
                <a:ea typeface="+mn-ea"/>
                <a:cs typeface="+mn-cs"/>
              </a:rPr>
              <a:pPr marL="0" marR="0" lvl="0" indent="0" algn="ctr" defTabSz="342900" rtl="0" eaLnBrk="1" fontAlgn="auto" latinLnBrk="0" hangingPunct="1">
                <a:lnSpc>
                  <a:spcPct val="100000"/>
                </a:lnSpc>
                <a:spcBef>
                  <a:spcPts val="0"/>
                </a:spcBef>
                <a:spcAft>
                  <a:spcPts val="0"/>
                </a:spcAft>
                <a:buClrTx/>
                <a:buSzTx/>
                <a:buFontTx/>
                <a:buNone/>
                <a:tabLst/>
                <a:defRPr/>
              </a:pPr>
              <a:t>33</a:t>
            </a:fld>
            <a:endParaRPr kumimoji="0" lang="en-US" sz="9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009637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4567"/>
                                        </p:tgtEl>
                                        <p:attrNameLst>
                                          <p:attrName>style.visibility</p:attrName>
                                        </p:attrNameLst>
                                      </p:cBhvr>
                                      <p:to>
                                        <p:strVal val="visible"/>
                                      </p:to>
                                    </p:set>
                                    <p:animEffect transition="in" filter="box(out)">
                                      <p:cBhvr>
                                        <p:cTn id="7" dur="500"/>
                                        <p:tgtEl>
                                          <p:spTgt spid="19456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4571"/>
                                        </p:tgtEl>
                                        <p:attrNameLst>
                                          <p:attrName>style.visibility</p:attrName>
                                        </p:attrNameLst>
                                      </p:cBhvr>
                                      <p:to>
                                        <p:strVal val="visible"/>
                                      </p:to>
                                    </p:set>
                                    <p:animEffect transition="in" filter="dissolve">
                                      <p:cBhvr>
                                        <p:cTn id="11" dur="500"/>
                                        <p:tgtEl>
                                          <p:spTgt spid="1945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94568"/>
                                        </p:tgtEl>
                                        <p:attrNameLst>
                                          <p:attrName>style.visibility</p:attrName>
                                        </p:attrNameLst>
                                      </p:cBhvr>
                                      <p:to>
                                        <p:strVal val="visible"/>
                                      </p:to>
                                    </p:set>
                                    <p:animEffect transition="in" filter="box(out)">
                                      <p:cBhvr>
                                        <p:cTn id="16" dur="500"/>
                                        <p:tgtEl>
                                          <p:spTgt spid="194568"/>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94572"/>
                                        </p:tgtEl>
                                        <p:attrNameLst>
                                          <p:attrName>style.visibility</p:attrName>
                                        </p:attrNameLst>
                                      </p:cBhvr>
                                      <p:to>
                                        <p:strVal val="visible"/>
                                      </p:to>
                                    </p:set>
                                    <p:animEffect transition="in" filter="dissolve">
                                      <p:cBhvr>
                                        <p:cTn id="20" dur="500"/>
                                        <p:tgtEl>
                                          <p:spTgt spid="1945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94569"/>
                                        </p:tgtEl>
                                        <p:attrNameLst>
                                          <p:attrName>style.visibility</p:attrName>
                                        </p:attrNameLst>
                                      </p:cBhvr>
                                      <p:to>
                                        <p:strVal val="visible"/>
                                      </p:to>
                                    </p:set>
                                    <p:animEffect transition="in" filter="box(out)">
                                      <p:cBhvr>
                                        <p:cTn id="25" dur="500"/>
                                        <p:tgtEl>
                                          <p:spTgt spid="194569"/>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94573"/>
                                        </p:tgtEl>
                                        <p:attrNameLst>
                                          <p:attrName>style.visibility</p:attrName>
                                        </p:attrNameLst>
                                      </p:cBhvr>
                                      <p:to>
                                        <p:strVal val="visible"/>
                                      </p:to>
                                    </p:set>
                                    <p:animEffect transition="in" filter="dissolve">
                                      <p:cBhvr>
                                        <p:cTn id="29" dur="500"/>
                                        <p:tgtEl>
                                          <p:spTgt spid="19457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94570"/>
                                        </p:tgtEl>
                                        <p:attrNameLst>
                                          <p:attrName>style.visibility</p:attrName>
                                        </p:attrNameLst>
                                      </p:cBhvr>
                                      <p:to>
                                        <p:strVal val="visible"/>
                                      </p:to>
                                    </p:set>
                                    <p:animEffect transition="in" filter="box(out)">
                                      <p:cBhvr>
                                        <p:cTn id="34" dur="500"/>
                                        <p:tgtEl>
                                          <p:spTgt spid="194570"/>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94574"/>
                                        </p:tgtEl>
                                        <p:attrNameLst>
                                          <p:attrName>style.visibility</p:attrName>
                                        </p:attrNameLst>
                                      </p:cBhvr>
                                      <p:to>
                                        <p:strVal val="visible"/>
                                      </p:to>
                                    </p:set>
                                    <p:animEffect transition="in" filter="dissolve">
                                      <p:cBhvr>
                                        <p:cTn id="38" dur="500"/>
                                        <p:tgtEl>
                                          <p:spTgt spid="194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7" grpId="0" animBg="1" autoUpdateAnimBg="0"/>
      <p:bldP spid="194568" grpId="0" animBg="1" autoUpdateAnimBg="0"/>
      <p:bldP spid="194569" grpId="0" animBg="1" autoUpdateAnimBg="0"/>
      <p:bldP spid="194570" grpId="0" animBg="1" autoUpdateAnimBg="0"/>
      <p:bldP spid="194571" grpId="0" autoUpdateAnimBg="0"/>
      <p:bldP spid="194572" grpId="0" autoUpdateAnimBg="0"/>
      <p:bldP spid="194573" grpId="0" autoUpdateAnimBg="0"/>
      <p:bldP spid="19457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B91F5-F35F-426C-A7B8-105B65B525BE}"/>
              </a:ext>
            </a:extLst>
          </p:cNvPr>
          <p:cNvSpPr>
            <a:spLocks noGrp="1"/>
          </p:cNvSpPr>
          <p:nvPr>
            <p:ph type="title"/>
          </p:nvPr>
        </p:nvSpPr>
        <p:spPr/>
        <p:txBody>
          <a:bodyPr/>
          <a:lstStyle/>
          <a:p>
            <a:r>
              <a:rPr lang="en-US" dirty="0"/>
              <a:t>Recap: Problem statement is aligned to Research Objective and Research Questions</a:t>
            </a:r>
          </a:p>
        </p:txBody>
      </p:sp>
      <p:sp>
        <p:nvSpPr>
          <p:cNvPr id="3" name="Content Placeholder 2">
            <a:extLst>
              <a:ext uri="{FF2B5EF4-FFF2-40B4-BE49-F238E27FC236}">
                <a16:creationId xmlns:a16="http://schemas.microsoft.com/office/drawing/2014/main" xmlns="" id="{A99A58BB-432A-42B3-B41F-FA3D5282A62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xmlns="" id="{514A15CB-39D2-4627-B82A-CABE98E8AD23}"/>
              </a:ext>
            </a:extLst>
          </p:cNvPr>
          <p:cNvPicPr>
            <a:picLocks noChangeAspect="1"/>
          </p:cNvPicPr>
          <p:nvPr/>
        </p:nvPicPr>
        <p:blipFill>
          <a:blip r:embed="rId2"/>
          <a:stretch>
            <a:fillRect/>
          </a:stretch>
        </p:blipFill>
        <p:spPr>
          <a:xfrm>
            <a:off x="0" y="1417638"/>
            <a:ext cx="12192000" cy="5025364"/>
          </a:xfrm>
          <a:prstGeom prst="rect">
            <a:avLst/>
          </a:prstGeom>
        </p:spPr>
      </p:pic>
      <p:sp>
        <p:nvSpPr>
          <p:cNvPr id="6" name="Footer Placeholder 5">
            <a:extLst>
              <a:ext uri="{FF2B5EF4-FFF2-40B4-BE49-F238E27FC236}">
                <a16:creationId xmlns:a16="http://schemas.microsoft.com/office/drawing/2014/main" xmlns="" id="{FB4F72CB-3788-44F0-A7AF-9E8094A38138}"/>
              </a:ext>
            </a:extLst>
          </p:cNvPr>
          <p:cNvSpPr>
            <a:spLocks noGrp="1"/>
          </p:cNvSpPr>
          <p:nvPr>
            <p:ph type="ftr" sz="quarter" idx="4294967295"/>
          </p:nvPr>
        </p:nvSpPr>
        <p:spPr>
          <a:xfrm>
            <a:off x="1200150" y="6236208"/>
            <a:ext cx="4425892" cy="320040"/>
          </a:xfrm>
          <a:prstGeom prst="rect">
            <a:avLst/>
          </a:prstGeom>
        </p:spPr>
        <p:txBody>
          <a:bodyPr vert="horz" lIns="91440" tIns="45720" rIns="91440" bIns="45720" rtlCol="0" anchor="ctr"/>
          <a:lstStyle>
            <a:defPPr>
              <a:defRPr lang="en-US"/>
            </a:defPPr>
            <a:lvl1pPr marL="0" algn="l" defTabSz="914400" rtl="0" eaLnBrk="1" latinLnBrk="0" hangingPunct="1">
              <a:defRPr sz="788" kern="120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788" b="0" i="0" u="none" strike="noStrike" kern="1200" cap="none" spc="0" normalizeH="0" baseline="0" noProof="0">
                <a:ln>
                  <a:noFill/>
                </a:ln>
                <a:solidFill>
                  <a:srgbClr val="000000">
                    <a:alpha val="70000"/>
                  </a:srgbClr>
                </a:solidFill>
                <a:effectLst/>
                <a:uLnTx/>
                <a:uFillTx/>
                <a:latin typeface="Arial"/>
                <a:ea typeface="+mn-ea"/>
                <a:cs typeface="+mn-cs"/>
              </a:rPr>
              <a:t>Dr Jugindar Singh</a:t>
            </a:r>
            <a:endParaRPr kumimoji="0" lang="en-US" sz="788" b="0" i="0" u="none" strike="noStrike" kern="1200" cap="none" spc="0" normalizeH="0" baseline="0" noProof="0" dirty="0">
              <a:ln>
                <a:noFill/>
              </a:ln>
              <a:solidFill>
                <a:srgbClr val="000000">
                  <a:alpha val="70000"/>
                </a:srgbClr>
              </a:solidFill>
              <a:effectLst/>
              <a:uLnTx/>
              <a:uFillTx/>
              <a:latin typeface="Gill Sans MT" panose="020B0502020104020203"/>
              <a:ea typeface="+mn-ea"/>
              <a:cs typeface="+mn-cs"/>
            </a:endParaRPr>
          </a:p>
        </p:txBody>
      </p:sp>
      <p:sp>
        <p:nvSpPr>
          <p:cNvPr id="7" name="Slide Number Placeholder 6">
            <a:extLst>
              <a:ext uri="{FF2B5EF4-FFF2-40B4-BE49-F238E27FC236}">
                <a16:creationId xmlns:a16="http://schemas.microsoft.com/office/drawing/2014/main" xmlns="" id="{9BE08DB2-C0DC-4630-87CE-0884B53B8AC2}"/>
              </a:ext>
            </a:extLst>
          </p:cNvPr>
          <p:cNvSpPr>
            <a:spLocks noGrp="1"/>
          </p:cNvSpPr>
          <p:nvPr>
            <p:ph type="sldNum" sz="quarter" idx="4294967295"/>
          </p:nvPr>
        </p:nvSpPr>
        <p:spPr>
          <a:xfrm>
            <a:off x="8069192" y="6217920"/>
            <a:ext cx="27432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914400" rtl="0" eaLnBrk="1" latinLnBrk="0" hangingPunct="1">
              <a:defRPr sz="825" kern="1200" spc="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tabLst/>
              <a:defRPr/>
            </a:pPr>
            <a:fld id="{8A7A6979-0714-4377-B894-6BE4C2D6E202}" type="slidenum">
              <a:rPr kumimoji="0" lang="en-US" sz="825" b="0" i="0" u="none" strike="noStrike" kern="1200" cap="none" spc="0" normalizeH="0" baseline="0" noProof="0" smtClean="0">
                <a:ln>
                  <a:noFill/>
                </a:ln>
                <a:solidFill>
                  <a:srgbClr val="FFFFFF"/>
                </a:solidFill>
                <a:effectLst/>
                <a:uLnTx/>
                <a:uFillTx/>
                <a:latin typeface="Arial"/>
                <a:ea typeface="+mn-ea"/>
                <a:cs typeface="+mn-cs"/>
              </a:rPr>
              <a:pPr marL="0" marR="0" lvl="0" indent="0" algn="ctr" defTabSz="342900" rtl="0" eaLnBrk="1" fontAlgn="auto" latinLnBrk="0" hangingPunct="1">
                <a:lnSpc>
                  <a:spcPct val="100000"/>
                </a:lnSpc>
                <a:spcBef>
                  <a:spcPts val="0"/>
                </a:spcBef>
                <a:spcAft>
                  <a:spcPts val="0"/>
                </a:spcAft>
                <a:buClrTx/>
                <a:buSzTx/>
                <a:buFontTx/>
                <a:buNone/>
                <a:tabLst/>
                <a:defRPr/>
              </a:pPr>
              <a:t>34</a:t>
            </a:fld>
            <a:endParaRPr kumimoji="0" lang="en-US" sz="825"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792934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Chapter 1</a:t>
            </a:r>
            <a:endParaRPr lang="en-US"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rgbClr val="DD462F"/>
                </a:solidFill>
              </a:rPr>
              <a:t>Find out more at the PowerPoint Getting Started Center</a:t>
            </a: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xmlns="" id="{8DED76B9-5273-4139-ACC9-B6E36ADE2385}"/>
              </a:ext>
            </a:extLst>
          </p:cNvPr>
          <p:cNvSpPr>
            <a:spLocks noGrp="1"/>
          </p:cNvSpPr>
          <p:nvPr>
            <p:ph type="title"/>
          </p:nvPr>
        </p:nvSpPr>
        <p:spPr>
          <a:xfrm>
            <a:off x="532264" y="776941"/>
            <a:ext cx="3209008" cy="5166659"/>
          </a:xfrm>
        </p:spPr>
        <p:txBody>
          <a:bodyPr/>
          <a:lstStyle/>
          <a:p>
            <a:pPr algn="ctr"/>
            <a:r>
              <a:rPr lang="en-US" dirty="0"/>
              <a:t>Learning Outcomes</a:t>
            </a:r>
          </a:p>
        </p:txBody>
      </p:sp>
      <p:sp>
        <p:nvSpPr>
          <p:cNvPr id="20" name="Footer Placeholder 19">
            <a:extLst>
              <a:ext uri="{FF2B5EF4-FFF2-40B4-BE49-F238E27FC236}">
                <a16:creationId xmlns:a16="http://schemas.microsoft.com/office/drawing/2014/main" xmlns=""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5" name="Picture Placeholder 4" descr="A person standing on a rock">
            <a:extLst>
              <a:ext uri="{FF2B5EF4-FFF2-40B4-BE49-F238E27FC236}">
                <a16:creationId xmlns:a16="http://schemas.microsoft.com/office/drawing/2014/main" xmlns=""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xmlns=""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xmlns="" id="{87F2C169-25EA-4609-BC8A-BCA7C433EEE4}"/>
              </a:ext>
            </a:extLst>
          </p:cNvPr>
          <p:cNvSpPr>
            <a:spLocks noGrp="1"/>
          </p:cNvSpPr>
          <p:nvPr>
            <p:ph type="body" sz="quarter" idx="15"/>
          </p:nvPr>
        </p:nvSpPr>
        <p:spPr>
          <a:xfrm>
            <a:off x="4494144" y="3429000"/>
            <a:ext cx="7659756" cy="3533775"/>
          </a:xfrm>
        </p:spPr>
        <p:txBody>
          <a:bodyPr>
            <a:normAutofit/>
          </a:bodyPr>
          <a:lstStyle/>
          <a:p>
            <a:pPr marL="457200" indent="-457200">
              <a:buFont typeface="+mj-lt"/>
              <a:buAutoNum type="arabicPeriod"/>
            </a:pPr>
            <a:r>
              <a:rPr lang="en-US" sz="2600" b="1" dirty="0">
                <a:solidFill>
                  <a:srgbClr val="0070C0"/>
                </a:solidFill>
              </a:rPr>
              <a:t>Develop Background information</a:t>
            </a:r>
          </a:p>
          <a:p>
            <a:pPr marL="457200" indent="-457200">
              <a:buFont typeface="+mj-lt"/>
              <a:buAutoNum type="arabicPeriod"/>
            </a:pPr>
            <a:r>
              <a:rPr lang="en-US" sz="2600" b="1" dirty="0">
                <a:solidFill>
                  <a:srgbClr val="0070C0"/>
                </a:solidFill>
              </a:rPr>
              <a:t>Establish the research problem </a:t>
            </a:r>
          </a:p>
          <a:p>
            <a:pPr marL="457200" indent="-457200">
              <a:buFont typeface="+mj-lt"/>
              <a:buAutoNum type="arabicPeriod"/>
            </a:pPr>
            <a:r>
              <a:rPr lang="en-US" sz="2600" b="1" dirty="0">
                <a:solidFill>
                  <a:srgbClr val="0070C0"/>
                </a:solidFill>
              </a:rPr>
              <a:t>Develop research questions/objectives/hypothesis</a:t>
            </a:r>
          </a:p>
          <a:p>
            <a:pPr marL="457200" indent="-457200">
              <a:buFont typeface="+mj-lt"/>
              <a:buAutoNum type="arabicPeriod"/>
            </a:pPr>
            <a:r>
              <a:rPr lang="en-US" sz="2600" b="1" dirty="0">
                <a:solidFill>
                  <a:srgbClr val="0070C0"/>
                </a:solidFill>
              </a:rPr>
              <a:t>Explain How to write research significance, scope, limitations and definition of terms</a:t>
            </a:r>
          </a:p>
          <a:p>
            <a:pPr marL="457200" indent="-457200">
              <a:buFont typeface="+mj-lt"/>
              <a:buAutoNum type="arabicPeriod"/>
            </a:pPr>
            <a:endParaRPr lang="en-US" sz="1800" b="1" dirty="0">
              <a:solidFill>
                <a:srgbClr val="0070C0"/>
              </a:solidFill>
            </a:endParaRPr>
          </a:p>
          <a:p>
            <a:pPr marL="0" indent="0">
              <a:buNone/>
            </a:pPr>
            <a:r>
              <a:rPr lang="en-US" sz="1800" b="1" dirty="0">
                <a:solidFill>
                  <a:srgbClr val="C00000"/>
                </a:solidFill>
              </a:rPr>
              <a:t>Milestone 1: Student should be able to identify research topic </a:t>
            </a:r>
          </a:p>
        </p:txBody>
      </p:sp>
      <p:sp>
        <p:nvSpPr>
          <p:cNvPr id="21" name="Slide Number Placeholder 20">
            <a:extLst>
              <a:ext uri="{FF2B5EF4-FFF2-40B4-BE49-F238E27FC236}">
                <a16:creationId xmlns:a16="http://schemas.microsoft.com/office/drawing/2014/main" xmlns=""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61815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89B37F8-E99F-4C8C-A1F1-A4859404EA71}"/>
              </a:ext>
            </a:extLst>
          </p:cNvPr>
          <p:cNvSpPr txBox="1"/>
          <p:nvPr/>
        </p:nvSpPr>
        <p:spPr>
          <a:xfrm>
            <a:off x="43544" y="0"/>
            <a:ext cx="6792684" cy="7201972"/>
          </a:xfrm>
          <a:prstGeom prst="rect">
            <a:avLst/>
          </a:prstGeom>
          <a:noFill/>
          <a:ln>
            <a:solidFill>
              <a:schemeClr val="accent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TABLE OF CONTENTS</a:t>
            </a:r>
            <a:endParaRPr kumimoji="0" lang="en-MY"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TITLE PAGE	 				                                                      </a:t>
            </a:r>
            <a:endParaRPr kumimoji="0" lang="en-MY"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TABLE OF CONTENTS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LIST OF TABLES                           </a:t>
            </a:r>
            <a:endParaRPr kumimoji="0" lang="en-MY"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LIST OF FIGURES</a:t>
            </a:r>
            <a:endParaRPr kumimoji="0" lang="en-MY"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LIST OF ABBREVIATIONS</a:t>
            </a:r>
            <a:endParaRPr kumimoji="0" lang="en-MY"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800100" algn="l"/>
                <a:tab pos="1143000" algn="l"/>
              </a:tabLst>
              <a:defRPr/>
            </a:pPr>
            <a:r>
              <a:rPr kumimoji="0" lang="en-GB" sz="1400" b="1"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rPr>
              <a:t>CHAPTER 1	INTRODUCTION</a:t>
            </a:r>
            <a:endParaRPr kumimoji="0" lang="en-MY" sz="14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endParaRPr>
          </a:p>
          <a:p>
            <a:pPr marL="1028700" marR="0" lvl="0" indent="-228600" algn="l" defTabSz="914400" rtl="0" eaLnBrk="1" fontAlgn="auto" latinLnBrk="0" hangingPunct="1">
              <a:lnSpc>
                <a:spcPct val="100000"/>
              </a:lnSpc>
              <a:spcBef>
                <a:spcPts val="0"/>
              </a:spcBef>
              <a:spcAft>
                <a:spcPts val="0"/>
              </a:spcAft>
              <a:buClrTx/>
              <a:buSzTx/>
              <a:buFontTx/>
              <a:buNone/>
              <a:tabLst>
                <a:tab pos="571500" algn="l"/>
                <a:tab pos="1143000" algn="l"/>
                <a:tab pos="1485900" algn="l"/>
              </a:tabLst>
              <a:defRPr/>
            </a:pP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1.1	Background to the Study</a:t>
            </a:r>
          </a:p>
          <a:p>
            <a:pPr marL="1028700" marR="0" lvl="0" indent="-228600" algn="l" defTabSz="914400" rtl="0" eaLnBrk="1" fontAlgn="auto" latinLnBrk="0" hangingPunct="1">
              <a:lnSpc>
                <a:spcPct val="100000"/>
              </a:lnSpc>
              <a:spcBef>
                <a:spcPts val="0"/>
              </a:spcBef>
              <a:spcAft>
                <a:spcPts val="0"/>
              </a:spcAft>
              <a:buClrTx/>
              <a:buSzTx/>
              <a:buFontTx/>
              <a:buNone/>
              <a:tabLst>
                <a:tab pos="571500" algn="l"/>
                <a:tab pos="1143000" algn="l"/>
                <a:tab pos="1485900" algn="l"/>
              </a:tabLst>
              <a:defRPr/>
            </a:pP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1.2	Problem Statement	</a:t>
            </a:r>
          </a:p>
          <a:p>
            <a:pPr marL="1028700" marR="0" lvl="0" indent="-228600" algn="l" defTabSz="914400" rtl="0" eaLnBrk="1" fontAlgn="auto" latinLnBrk="0" hangingPunct="1">
              <a:lnSpc>
                <a:spcPct val="100000"/>
              </a:lnSpc>
              <a:spcBef>
                <a:spcPts val="0"/>
              </a:spcBef>
              <a:spcAft>
                <a:spcPts val="0"/>
              </a:spcAft>
              <a:buClrTx/>
              <a:buSzTx/>
              <a:buFontTx/>
              <a:buNone/>
              <a:tabLst>
                <a:tab pos="571500" algn="l"/>
                <a:tab pos="1143000" algn="l"/>
                <a:tab pos="1485900" algn="l"/>
              </a:tabLst>
              <a:defRPr/>
            </a:pP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1.3Objectives of the Study	</a:t>
            </a:r>
            <a:endParaRPr kumimoji="0" lang="en-MY"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3429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1.4	Research Questions                               </a:t>
            </a:r>
            <a:endParaRPr kumimoji="0" lang="en-MY"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3429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1.5    Research Hypotheses	                      </a:t>
            </a:r>
            <a:endParaRPr kumimoji="0" lang="en-MY"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3429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1.6	Significance of the Study	    </a:t>
            </a:r>
            <a:endParaRPr kumimoji="0" lang="en-MY"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2286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1.7	Scope of the Study</a:t>
            </a:r>
            <a:endParaRPr kumimoji="0" lang="en-MY"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2286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1.8 Limitations                                                       </a:t>
            </a:r>
            <a:endParaRPr kumimoji="0" lang="en-MY"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3429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1.9	Definitions of Terms</a:t>
            </a: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kumimoji="0" lang="en-MY"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CHAPTER 2 	REVIEW OF LITERATURE</a:t>
            </a:r>
            <a:endParaRPr kumimoji="0" lang="en-MY"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0" algn="l" defTabSz="914400" rtl="0" eaLnBrk="1" fontAlgn="auto" latinLnBrk="0" hangingPunct="1">
              <a:lnSpc>
                <a:spcPct val="100000"/>
              </a:lnSpc>
              <a:spcBef>
                <a:spcPts val="0"/>
              </a:spcBef>
              <a:spcAft>
                <a:spcPts val="0"/>
              </a:spcAft>
              <a:buClrTx/>
              <a:buSzTx/>
              <a:buFontTx/>
              <a:buNone/>
              <a:tabLst>
                <a:tab pos="1028700" algn="l"/>
                <a:tab pos="14859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2.1	Previous Studies Dependant Variable (Concept)</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0" algn="l" defTabSz="914400" rtl="0" eaLnBrk="1" fontAlgn="auto" latinLnBrk="0" hangingPunct="1">
              <a:lnSpc>
                <a:spcPct val="100000"/>
              </a:lnSpc>
              <a:spcBef>
                <a:spcPts val="0"/>
              </a:spcBef>
              <a:spcAft>
                <a:spcPts val="0"/>
              </a:spcAft>
              <a:buClrTx/>
              <a:buSzTx/>
              <a:buFontTx/>
              <a:buNone/>
              <a:tabLst>
                <a:tab pos="1028700" algn="l"/>
                <a:tab pos="14859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2.2    Previous studies Independent Variables(Concept)</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342900" algn="l" defTabSz="914400" rtl="0" eaLnBrk="1" fontAlgn="auto" latinLnBrk="0" hangingPunct="1">
              <a:lnSpc>
                <a:spcPct val="100000"/>
              </a:lnSpc>
              <a:spcBef>
                <a:spcPts val="0"/>
              </a:spcBef>
              <a:spcAft>
                <a:spcPts val="0"/>
              </a:spcAft>
              <a:buClrTx/>
              <a:buSzTx/>
              <a:buFontTx/>
              <a:buNone/>
              <a:tabLst>
                <a:tab pos="1485900" algn="l"/>
                <a:tab pos="1600200" algn="l"/>
                <a:tab pos="19431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2.2.1	Independent Variable 1	</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457200" marR="0" lvl="0" indent="342900" algn="l" defTabSz="914400" rtl="0" eaLnBrk="1" fontAlgn="auto" latinLnBrk="0" hangingPunct="1">
              <a:lnSpc>
                <a:spcPct val="100000"/>
              </a:lnSpc>
              <a:spcBef>
                <a:spcPts val="0"/>
              </a:spcBef>
              <a:spcAft>
                <a:spcPts val="0"/>
              </a:spcAft>
              <a:buClrTx/>
              <a:buSzTx/>
              <a:buFontTx/>
              <a:buNone/>
              <a:tabLst>
                <a:tab pos="1143000" algn="l"/>
                <a:tab pos="1485900" algn="l"/>
                <a:tab pos="1714500" algn="l"/>
                <a:tab pos="19431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2.2.2	Independent Variable 2</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457200" marR="0" lvl="0" indent="342900" algn="l" defTabSz="914400" rtl="0" eaLnBrk="1" fontAlgn="auto" latinLnBrk="0" hangingPunct="1">
              <a:lnSpc>
                <a:spcPct val="100000"/>
              </a:lnSpc>
              <a:spcBef>
                <a:spcPts val="0"/>
              </a:spcBef>
              <a:spcAft>
                <a:spcPts val="0"/>
              </a:spcAft>
              <a:buClrTx/>
              <a:buSzTx/>
              <a:buFontTx/>
              <a:buNone/>
              <a:tabLst>
                <a:tab pos="1143000" algn="l"/>
                <a:tab pos="1485900" algn="l"/>
                <a:tab pos="1714500" algn="l"/>
                <a:tab pos="19431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2.3   Relationship between Ind. Variable 1 and DV</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457200" marR="0" lvl="0" indent="342900" algn="l" defTabSz="914400" rtl="0" eaLnBrk="1" fontAlgn="auto" latinLnBrk="0" hangingPunct="1">
              <a:lnSpc>
                <a:spcPct val="100000"/>
              </a:lnSpc>
              <a:spcBef>
                <a:spcPts val="0"/>
              </a:spcBef>
              <a:spcAft>
                <a:spcPts val="0"/>
              </a:spcAft>
              <a:buClrTx/>
              <a:buSzTx/>
              <a:buFontTx/>
              <a:buNone/>
              <a:tabLst>
                <a:tab pos="1143000" algn="l"/>
                <a:tab pos="1485900" algn="l"/>
                <a:tab pos="1714500" algn="l"/>
                <a:tab pos="19431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2.4   Relationship between Ind. Variable 2 and </a:t>
            </a:r>
            <a:r>
              <a:rPr kumimoji="0" lang="en-GB" sz="16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DVe</a:t>
            </a: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800100" marR="0" lvl="0" indent="342900" algn="l" defTabSz="914400" rtl="0" eaLnBrk="1" fontAlgn="auto" latinLnBrk="0" hangingPunct="1">
              <a:lnSpc>
                <a:spcPct val="100000"/>
              </a:lnSpc>
              <a:spcBef>
                <a:spcPts val="0"/>
              </a:spcBef>
              <a:spcAft>
                <a:spcPts val="0"/>
              </a:spcAft>
              <a:buClrTx/>
              <a:buSzTx/>
              <a:buFontTx/>
              <a:buNone/>
              <a:tabLst>
                <a:tab pos="1028700" algn="l"/>
                <a:tab pos="14859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2.5 Theory (</a:t>
            </a:r>
            <a:r>
              <a:rPr kumimoji="0" lang="en-GB" sz="16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ies</a:t>
            </a: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and Theoretical grounding</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800100" marR="0" lvl="0" indent="342900" algn="l" defTabSz="914400" rtl="0" eaLnBrk="1" fontAlgn="auto" latinLnBrk="0" hangingPunct="1">
              <a:lnSpc>
                <a:spcPct val="100000"/>
              </a:lnSpc>
              <a:spcBef>
                <a:spcPts val="0"/>
              </a:spcBef>
              <a:spcAft>
                <a:spcPts val="0"/>
              </a:spcAft>
              <a:buClrTx/>
              <a:buSzTx/>
              <a:buFontTx/>
              <a:buNone/>
              <a:tabLst>
                <a:tab pos="1028700" algn="l"/>
                <a:tab pos="14859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2.6 Research Framework</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800100" marR="0" lvl="0" indent="342900" algn="l" defTabSz="914400" rtl="0" eaLnBrk="1" fontAlgn="auto" latinLnBrk="0" hangingPunct="1">
              <a:lnSpc>
                <a:spcPct val="100000"/>
              </a:lnSpc>
              <a:spcBef>
                <a:spcPts val="0"/>
              </a:spcBef>
              <a:spcAft>
                <a:spcPts val="0"/>
              </a:spcAft>
              <a:buClrTx/>
              <a:buSzTx/>
              <a:buFontTx/>
              <a:buNone/>
              <a:tabLst>
                <a:tab pos="1028700" algn="l"/>
                <a:tab pos="14859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2.7 Summary</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endParaRPr kumimoji="0" lang="en-MY"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6" name="TextBox 5">
            <a:extLst>
              <a:ext uri="{FF2B5EF4-FFF2-40B4-BE49-F238E27FC236}">
                <a16:creationId xmlns:a16="http://schemas.microsoft.com/office/drawing/2014/main" xmlns="" id="{C12E32E3-30B5-429C-B302-16CD8E18D4AF}"/>
              </a:ext>
            </a:extLst>
          </p:cNvPr>
          <p:cNvSpPr txBox="1"/>
          <p:nvPr/>
        </p:nvSpPr>
        <p:spPr>
          <a:xfrm>
            <a:off x="6836228" y="0"/>
            <a:ext cx="5355771" cy="4689104"/>
          </a:xfrm>
          <a:prstGeom prst="rect">
            <a:avLst/>
          </a:prstGeom>
          <a:noFill/>
          <a:ln>
            <a:solidFill>
              <a:schemeClr val="accent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TABLE OF CONTENTS</a:t>
            </a:r>
            <a:endParaRPr kumimoji="0" lang="en-MY"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kumimoji="0" lang="en-MY"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CHAPTER 3	METHODOLOGY</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3.1 Introduction/Research design </a:t>
            </a: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3.2 Research Philosophy</a:t>
            </a: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3.3 Research Approach</a:t>
            </a: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3.4 Research Strategy</a:t>
            </a: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3.5 Research Choices </a:t>
            </a:r>
            <a:endParaRPr kumimoji="0" lang="en-GB" sz="1400" b="0" i="1"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3.6 Time Horizon </a:t>
            </a:r>
            <a:endParaRPr kumimoji="0" lang="en-GB" sz="1400" b="0" i="1"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3.7 Data type (Primary or Secondary)</a:t>
            </a: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3.8 Instrumentation/ Questionnaire       </a:t>
            </a: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3.9 Sampling technique and sample size                </a:t>
            </a: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3.10 Data collection</a:t>
            </a: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3.11 Data processing </a:t>
            </a: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3.12 Data Analysis </a:t>
            </a: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3.13 Ethical Consideration</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571500" algn="l"/>
                <a:tab pos="1143000" algn="l"/>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ts val="1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References</a:t>
            </a:r>
            <a:endParaRPr kumimoji="0" lang="en-MY"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18415" lvl="0" indent="0" algn="just" defTabSz="914400" rtl="0" eaLnBrk="1" fontAlgn="auto" latinLnBrk="0" hangingPunct="1">
              <a:lnSpc>
                <a:spcPts val="1000"/>
              </a:lnSpc>
              <a:spcBef>
                <a:spcPts val="0"/>
              </a:spcBef>
              <a:spcAft>
                <a:spcPts val="0"/>
              </a:spcAft>
              <a:buClrTx/>
              <a:buSzTx/>
              <a:buFontTx/>
              <a:buNone/>
              <a:tabLst>
                <a:tab pos="5257800" algn="l"/>
                <a:tab pos="5486400" algn="l"/>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Appendices </a:t>
            </a:r>
            <a:endParaRPr kumimoji="0" lang="en-MY"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2" name="Slide Number Placeholder 1">
            <a:extLst>
              <a:ext uri="{FF2B5EF4-FFF2-40B4-BE49-F238E27FC236}">
                <a16:creationId xmlns:a16="http://schemas.microsoft.com/office/drawing/2014/main" xmlns="" id="{3D644D25-56FD-4B1A-BFD5-2AE94525C94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CD31F4-64FA-4BA0-9498-67783267A8C8}" type="slidenum">
              <a:rPr kumimoji="0" lang="en-US" sz="1600" b="0" i="0" u="none" strike="noStrike" kern="1200" cap="none" spc="0" normalizeH="0" baseline="0" noProof="0" smtClean="0">
                <a:ln>
                  <a:noFill/>
                </a:ln>
                <a:solidFill>
                  <a:prstClr val="black">
                    <a:tint val="75000"/>
                  </a:prstClr>
                </a:solidFill>
                <a:effectLst/>
                <a:uLnTx/>
                <a:uFillTx/>
                <a:latin typeface="The Hand Bol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a:ln>
                <a:noFill/>
              </a:ln>
              <a:solidFill>
                <a:prstClr val="black">
                  <a:tint val="75000"/>
                </a:prstClr>
              </a:solidFill>
              <a:effectLst/>
              <a:uLnTx/>
              <a:uFillTx/>
              <a:latin typeface="The Hand Bold"/>
              <a:ea typeface="+mn-ea"/>
              <a:cs typeface="+mn-cs"/>
            </a:endParaRPr>
          </a:p>
        </p:txBody>
      </p:sp>
      <p:sp>
        <p:nvSpPr>
          <p:cNvPr id="3" name="Arrow: Left 2">
            <a:extLst>
              <a:ext uri="{FF2B5EF4-FFF2-40B4-BE49-F238E27FC236}">
                <a16:creationId xmlns:a16="http://schemas.microsoft.com/office/drawing/2014/main" xmlns="" id="{2E370022-15B4-4108-9754-F39308ED454A}"/>
              </a:ext>
            </a:extLst>
          </p:cNvPr>
          <p:cNvSpPr/>
          <p:nvPr/>
        </p:nvSpPr>
        <p:spPr>
          <a:xfrm rot="2507330" flipV="1">
            <a:off x="3573888" y="3892951"/>
            <a:ext cx="4216907" cy="2259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The Hand Bold"/>
              <a:ea typeface="+mn-ea"/>
              <a:cs typeface="+mn-cs"/>
            </a:endParaRPr>
          </a:p>
        </p:txBody>
      </p:sp>
      <p:sp>
        <p:nvSpPr>
          <p:cNvPr id="4" name="Rectangle 3">
            <a:extLst>
              <a:ext uri="{FF2B5EF4-FFF2-40B4-BE49-F238E27FC236}">
                <a16:creationId xmlns:a16="http://schemas.microsoft.com/office/drawing/2014/main" xmlns="" id="{A9656337-24EB-45AF-9324-CD703DC5F1D3}"/>
              </a:ext>
            </a:extLst>
          </p:cNvPr>
          <p:cNvSpPr/>
          <p:nvPr/>
        </p:nvSpPr>
        <p:spPr>
          <a:xfrm>
            <a:off x="7678057" y="5370286"/>
            <a:ext cx="42381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sz="4800" b="1" i="0" u="none" strike="noStrike" kern="1200" cap="none" spc="0" normalizeH="0" baseline="0" noProof="0" dirty="0">
                <a:ln>
                  <a:noFill/>
                </a:ln>
                <a:solidFill>
                  <a:prstClr val="white"/>
                </a:solidFill>
                <a:effectLst/>
                <a:uLnTx/>
                <a:uFillTx/>
                <a:latin typeface="The Hand Bold"/>
                <a:ea typeface="+mn-ea"/>
                <a:cs typeface="+mn-cs"/>
              </a:rPr>
              <a:t>CHAPTER 1</a:t>
            </a:r>
          </a:p>
        </p:txBody>
      </p:sp>
    </p:spTree>
    <p:extLst>
      <p:ext uri="{BB962C8B-B14F-4D97-AF65-F5344CB8AC3E}">
        <p14:creationId xmlns:p14="http://schemas.microsoft.com/office/powerpoint/2010/main" val="375407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5FEF2A-5D5A-400A-9383-308EF32594AE}"/>
              </a:ext>
            </a:extLst>
          </p:cNvPr>
          <p:cNvSpPr>
            <a:spLocks noGrp="1"/>
          </p:cNvSpPr>
          <p:nvPr>
            <p:ph type="title"/>
          </p:nvPr>
        </p:nvSpPr>
        <p:spPr/>
        <p:txBody>
          <a:bodyPr/>
          <a:lstStyle/>
          <a:p>
            <a:r>
              <a:rPr lang="en-MY" dirty="0">
                <a:solidFill>
                  <a:srgbClr val="FF0000"/>
                </a:solidFill>
              </a:rPr>
              <a:t>Chapter 1: Introduction</a:t>
            </a:r>
          </a:p>
        </p:txBody>
      </p:sp>
      <p:sp>
        <p:nvSpPr>
          <p:cNvPr id="5" name="TextBox 4">
            <a:extLst>
              <a:ext uri="{FF2B5EF4-FFF2-40B4-BE49-F238E27FC236}">
                <a16:creationId xmlns:a16="http://schemas.microsoft.com/office/drawing/2014/main" xmlns="" id="{87AA84C9-48CD-4D04-902C-D6F3F5BC22A0}"/>
              </a:ext>
            </a:extLst>
          </p:cNvPr>
          <p:cNvSpPr txBox="1"/>
          <p:nvPr/>
        </p:nvSpPr>
        <p:spPr>
          <a:xfrm>
            <a:off x="275771" y="1866466"/>
            <a:ext cx="6458858" cy="4401205"/>
          </a:xfrm>
          <a:prstGeom prst="rect">
            <a:avLst/>
          </a:prstGeom>
          <a:no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800100" algn="l"/>
                <a:tab pos="1143000" algn="l"/>
              </a:tabLst>
              <a:defRPr/>
            </a:pPr>
            <a:r>
              <a:rPr kumimoji="0" lang="en-GB" sz="2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CHAPTER 1	INTRODUCTION</a:t>
            </a:r>
            <a:endParaRPr kumimoji="0" lang="en-MY"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028700" marR="0" lvl="0" indent="-228600" algn="l" defTabSz="914400" rtl="0" eaLnBrk="1" fontAlgn="auto" latinLnBrk="0" hangingPunct="1">
              <a:lnSpc>
                <a:spcPct val="100000"/>
              </a:lnSpc>
              <a:spcBef>
                <a:spcPts val="0"/>
              </a:spcBef>
              <a:spcAft>
                <a:spcPts val="0"/>
              </a:spcAft>
              <a:buClrTx/>
              <a:buSzTx/>
              <a:buFontTx/>
              <a:buNone/>
              <a:tabLst>
                <a:tab pos="571500" algn="l"/>
                <a:tab pos="1143000" algn="l"/>
                <a:tab pos="1485900" algn="l"/>
              </a:tabLst>
              <a:defRPr/>
            </a:pP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GB"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1.1	Background to the Study</a:t>
            </a:r>
          </a:p>
          <a:p>
            <a:pPr marL="1028700" marR="0" lvl="0" indent="-228600" algn="l" defTabSz="914400" rtl="0" eaLnBrk="1" fontAlgn="auto" latinLnBrk="0" hangingPunct="1">
              <a:lnSpc>
                <a:spcPct val="100000"/>
              </a:lnSpc>
              <a:spcBef>
                <a:spcPts val="0"/>
              </a:spcBef>
              <a:spcAft>
                <a:spcPts val="0"/>
              </a:spcAft>
              <a:buClrTx/>
              <a:buSzTx/>
              <a:buFontTx/>
              <a:buNone/>
              <a:tabLst>
                <a:tab pos="571500" algn="l"/>
                <a:tab pos="1143000" algn="l"/>
                <a:tab pos="1485900" algn="l"/>
              </a:tabLst>
              <a:defRPr/>
            </a:pPr>
            <a:r>
              <a:rPr kumimoji="0" lang="en-GB"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1.2	Problem Statement		</a:t>
            </a:r>
          </a:p>
          <a:p>
            <a:pPr marL="1028700" marR="0" lvl="0" indent="-228600" algn="l" defTabSz="914400" rtl="0" eaLnBrk="1" fontAlgn="auto" latinLnBrk="0" hangingPunct="1">
              <a:lnSpc>
                <a:spcPct val="100000"/>
              </a:lnSpc>
              <a:spcBef>
                <a:spcPts val="0"/>
              </a:spcBef>
              <a:spcAft>
                <a:spcPts val="0"/>
              </a:spcAft>
              <a:buClrTx/>
              <a:buSzTx/>
              <a:buFontTx/>
              <a:buNone/>
              <a:tabLst>
                <a:tab pos="571500" algn="l"/>
                <a:tab pos="1143000" algn="l"/>
                <a:tab pos="1485900" algn="l"/>
              </a:tabLst>
              <a:defRPr/>
            </a:pPr>
            <a:r>
              <a:rPr kumimoji="0" lang="en-GB"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1.3	Objectives of the Study	</a:t>
            </a:r>
            <a:endParaRPr kumimoji="0" lang="en-MY"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3429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1.4	Research Questions</a:t>
            </a:r>
            <a:endParaRPr kumimoji="0" lang="en-MY"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3429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1.5   Research Hypotheses	</a:t>
            </a:r>
            <a:endParaRPr kumimoji="0" lang="en-MY"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3429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1.6	Significance of the Study	</a:t>
            </a:r>
            <a:endParaRPr kumimoji="0" lang="en-MY"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2286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1.7	Scope of the Study	</a:t>
            </a:r>
            <a:endParaRPr kumimoji="0" lang="en-MY"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2286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1.8   Limitations</a:t>
            </a:r>
            <a:endParaRPr kumimoji="0" lang="en-MY"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1143000" marR="0" lvl="0" indent="-342900" algn="l" defTabSz="914400" rtl="0" eaLnBrk="1" fontAlgn="auto" latinLnBrk="0" hangingPunct="1">
              <a:lnSpc>
                <a:spcPct val="100000"/>
              </a:lnSpc>
              <a:spcBef>
                <a:spcPts val="0"/>
              </a:spcBef>
              <a:spcAft>
                <a:spcPts val="0"/>
              </a:spcAft>
              <a:buClrTx/>
              <a:buSzTx/>
              <a:buFontTx/>
              <a:buNone/>
              <a:tabLst>
                <a:tab pos="571500" algn="l"/>
                <a:tab pos="1485900" algn="l"/>
              </a:tabLst>
              <a:defRPr/>
            </a:pPr>
            <a:r>
              <a:rPr kumimoji="0" lang="en-GB"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1.9	Definitions of Term</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a:t>
            </a:r>
            <a:endParaRPr kumimoji="0" lang="en-MY" sz="1800" b="0" i="0" u="none" strike="noStrike" kern="1200" cap="none" spc="0" normalizeH="0" baseline="0" noProof="0" dirty="0">
              <a:ln>
                <a:noFill/>
              </a:ln>
              <a:solidFill>
                <a:prstClr val="black"/>
              </a:solidFill>
              <a:effectLst/>
              <a:uLnTx/>
              <a:uFillTx/>
              <a:latin typeface="The Hand Bold"/>
              <a:ea typeface="+mn-ea"/>
              <a:cs typeface="+mn-cs"/>
            </a:endParaRPr>
          </a:p>
        </p:txBody>
      </p:sp>
      <p:sp>
        <p:nvSpPr>
          <p:cNvPr id="7" name="TextBox 6">
            <a:extLst>
              <a:ext uri="{FF2B5EF4-FFF2-40B4-BE49-F238E27FC236}">
                <a16:creationId xmlns:a16="http://schemas.microsoft.com/office/drawing/2014/main" xmlns="" id="{51FF910C-4500-4A3F-AF02-CF3C09221E93}"/>
              </a:ext>
            </a:extLst>
          </p:cNvPr>
          <p:cNvSpPr txBox="1"/>
          <p:nvPr/>
        </p:nvSpPr>
        <p:spPr>
          <a:xfrm>
            <a:off x="7286170" y="1866466"/>
            <a:ext cx="4789716" cy="5016758"/>
          </a:xfrm>
          <a:prstGeom prst="rect">
            <a:avLst/>
          </a:prstGeom>
          <a:no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1" u="none" strike="noStrike" kern="1200" cap="none" spc="0" normalizeH="0" baseline="0" noProof="0" dirty="0">
                <a:ln>
                  <a:noFill/>
                </a:ln>
                <a:solidFill>
                  <a:srgbClr val="002060"/>
                </a:solidFill>
                <a:effectLst/>
                <a:uLnTx/>
                <a:uFillTx/>
                <a:latin typeface="Times New Roman" panose="02020603050405020304" pitchFamily="18" charset="0"/>
                <a:ea typeface="Times New Roman" panose="02020603050405020304" pitchFamily="18" charset="0"/>
                <a:cs typeface="+mn-cs"/>
              </a:rPr>
              <a:t>This chapter explains the background of the study, statement of the problem, research questions, and objectives of the study, significance of the study, definitions used in the study, limitations of the study, and the operational definitions of the thesis. </a:t>
            </a:r>
            <a:endParaRPr kumimoji="0" lang="en-MY" sz="3200" b="0" i="0" u="none" strike="noStrike" kern="1200" cap="none" spc="0" normalizeH="0" baseline="0" noProof="0" dirty="0">
              <a:ln>
                <a:noFill/>
              </a:ln>
              <a:solidFill>
                <a:srgbClr val="002060"/>
              </a:solidFill>
              <a:effectLst/>
              <a:uLnTx/>
              <a:uFillTx/>
              <a:latin typeface="Times New Roman" panose="02020603050405020304" pitchFamily="18" charset="0"/>
              <a:ea typeface="Times New Roman" panose="02020603050405020304" pitchFamily="18" charset="0"/>
              <a:cs typeface="+mn-cs"/>
            </a:endParaRPr>
          </a:p>
        </p:txBody>
      </p:sp>
      <p:sp>
        <p:nvSpPr>
          <p:cNvPr id="9" name="Arrow: Left 8">
            <a:extLst>
              <a:ext uri="{FF2B5EF4-FFF2-40B4-BE49-F238E27FC236}">
                <a16:creationId xmlns:a16="http://schemas.microsoft.com/office/drawing/2014/main" xmlns="" id="{468657DC-C0A5-41CD-926C-E189D2F2776C}"/>
              </a:ext>
            </a:extLst>
          </p:cNvPr>
          <p:cNvSpPr/>
          <p:nvPr/>
        </p:nvSpPr>
        <p:spPr>
          <a:xfrm>
            <a:off x="6923314" y="3077029"/>
            <a:ext cx="362856" cy="13255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The Hand Bold"/>
              <a:ea typeface="+mn-ea"/>
              <a:cs typeface="+mn-cs"/>
            </a:endParaRPr>
          </a:p>
        </p:txBody>
      </p:sp>
      <p:sp>
        <p:nvSpPr>
          <p:cNvPr id="3" name="Slide Number Placeholder 2">
            <a:extLst>
              <a:ext uri="{FF2B5EF4-FFF2-40B4-BE49-F238E27FC236}">
                <a16:creationId xmlns:a16="http://schemas.microsoft.com/office/drawing/2014/main" xmlns="" id="{09631F25-B6D9-46D4-8623-44AF902634E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CD31F4-64FA-4BA0-9498-67783267A8C8}" type="slidenum">
              <a:rPr kumimoji="0" lang="en-US" sz="1600" b="0" i="0" u="none" strike="noStrike" kern="1200" cap="none" spc="0" normalizeH="0" baseline="0" noProof="0" smtClean="0">
                <a:ln>
                  <a:noFill/>
                </a:ln>
                <a:solidFill>
                  <a:prstClr val="black">
                    <a:tint val="75000"/>
                  </a:prstClr>
                </a:solidFill>
                <a:effectLst/>
                <a:uLnTx/>
                <a:uFillTx/>
                <a:latin typeface="The Hand Bol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a:ln>
                <a:noFill/>
              </a:ln>
              <a:solidFill>
                <a:prstClr val="black">
                  <a:tint val="75000"/>
                </a:prstClr>
              </a:solidFill>
              <a:effectLst/>
              <a:uLnTx/>
              <a:uFillTx/>
              <a:latin typeface="The Hand Bold"/>
              <a:ea typeface="+mn-ea"/>
              <a:cs typeface="+mn-cs"/>
            </a:endParaRPr>
          </a:p>
        </p:txBody>
      </p:sp>
    </p:spTree>
    <p:extLst>
      <p:ext uri="{BB962C8B-B14F-4D97-AF65-F5344CB8AC3E}">
        <p14:creationId xmlns:p14="http://schemas.microsoft.com/office/powerpoint/2010/main" val="157576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xmlns="" id="{8DED76B9-5273-4139-ACC9-B6E36ADE2385}"/>
              </a:ext>
            </a:extLst>
          </p:cNvPr>
          <p:cNvSpPr>
            <a:spLocks noGrp="1"/>
          </p:cNvSpPr>
          <p:nvPr>
            <p:ph type="title"/>
          </p:nvPr>
        </p:nvSpPr>
        <p:spPr>
          <a:xfrm>
            <a:off x="532264" y="776941"/>
            <a:ext cx="3209008" cy="5166659"/>
          </a:xfrm>
        </p:spPr>
        <p:txBody>
          <a:bodyPr/>
          <a:lstStyle/>
          <a:p>
            <a:pPr algn="ctr"/>
            <a:r>
              <a:rPr lang="en-US" dirty="0"/>
              <a:t>Learning Outcome</a:t>
            </a:r>
            <a:br>
              <a:rPr lang="en-US" dirty="0"/>
            </a:br>
            <a:r>
              <a:rPr lang="en-US" dirty="0"/>
              <a:t>1</a:t>
            </a:r>
          </a:p>
        </p:txBody>
      </p:sp>
      <p:sp>
        <p:nvSpPr>
          <p:cNvPr id="20" name="Footer Placeholder 19">
            <a:extLst>
              <a:ext uri="{FF2B5EF4-FFF2-40B4-BE49-F238E27FC236}">
                <a16:creationId xmlns:a16="http://schemas.microsoft.com/office/drawing/2014/main" xmlns=""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5" name="Picture Placeholder 4" descr="A person standing on a rock">
            <a:extLst>
              <a:ext uri="{FF2B5EF4-FFF2-40B4-BE49-F238E27FC236}">
                <a16:creationId xmlns:a16="http://schemas.microsoft.com/office/drawing/2014/main" xmlns=""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xmlns=""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xmlns="" id="{87F2C169-25EA-4609-BC8A-BCA7C433EEE4}"/>
              </a:ext>
            </a:extLst>
          </p:cNvPr>
          <p:cNvSpPr>
            <a:spLocks noGrp="1"/>
          </p:cNvSpPr>
          <p:nvPr>
            <p:ph type="body" sz="quarter" idx="15"/>
          </p:nvPr>
        </p:nvSpPr>
        <p:spPr>
          <a:xfrm>
            <a:off x="4076700" y="3476625"/>
            <a:ext cx="7659756" cy="3533775"/>
          </a:xfrm>
        </p:spPr>
        <p:txBody>
          <a:bodyPr>
            <a:normAutofit/>
          </a:bodyPr>
          <a:lstStyle/>
          <a:p>
            <a:pPr marL="0" indent="0">
              <a:buNone/>
            </a:pPr>
            <a:r>
              <a:rPr lang="en-US" sz="3200" b="1" dirty="0">
                <a:solidFill>
                  <a:srgbClr val="0070C0"/>
                </a:solidFill>
              </a:rPr>
              <a:t>Develop Background information</a:t>
            </a:r>
          </a:p>
          <a:p>
            <a:pPr marL="0" indent="0">
              <a:buNone/>
            </a:pPr>
            <a:endParaRPr lang="en-US" sz="1800" b="1" dirty="0">
              <a:solidFill>
                <a:srgbClr val="0070C0"/>
              </a:solidFill>
            </a:endParaRPr>
          </a:p>
          <a:p>
            <a:pPr marL="0" indent="0">
              <a:buNone/>
            </a:pPr>
            <a:r>
              <a:rPr lang="en-US" sz="1800" b="1" dirty="0">
                <a:solidFill>
                  <a:srgbClr val="C00000"/>
                </a:solidFill>
              </a:rPr>
              <a:t>Milestone 1: Student should be able to identify research topic </a:t>
            </a:r>
          </a:p>
        </p:txBody>
      </p:sp>
      <p:sp>
        <p:nvSpPr>
          <p:cNvPr id="21" name="Slide Number Placeholder 20">
            <a:extLst>
              <a:ext uri="{FF2B5EF4-FFF2-40B4-BE49-F238E27FC236}">
                <a16:creationId xmlns:a16="http://schemas.microsoft.com/office/drawing/2014/main" xmlns=""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00850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EDE53-135A-4AC9-B3A7-9E357E0B88A7}"/>
              </a:ext>
            </a:extLst>
          </p:cNvPr>
          <p:cNvSpPr>
            <a:spLocks noGrp="1"/>
          </p:cNvSpPr>
          <p:nvPr>
            <p:ph type="title"/>
          </p:nvPr>
        </p:nvSpPr>
        <p:spPr>
          <a:xfrm>
            <a:off x="543093" y="1972810"/>
            <a:ext cx="6667500" cy="1143000"/>
          </a:xfrm>
        </p:spPr>
        <p:txBody>
          <a:bodyPr>
            <a:normAutofit fontScale="90000"/>
          </a:bodyPr>
          <a:lstStyle/>
          <a:p>
            <a:r>
              <a:rPr lang="en-MY" sz="4400" b="1" dirty="0">
                <a:solidFill>
                  <a:srgbClr val="FF0000"/>
                </a:solidFill>
              </a:rPr>
              <a:t>How to write a background of your study?</a:t>
            </a:r>
          </a:p>
        </p:txBody>
      </p:sp>
      <p:sp>
        <p:nvSpPr>
          <p:cNvPr id="4" name="Footer Placeholder 3">
            <a:extLst>
              <a:ext uri="{FF2B5EF4-FFF2-40B4-BE49-F238E27FC236}">
                <a16:creationId xmlns:a16="http://schemas.microsoft.com/office/drawing/2014/main" xmlns="" id="{66EA07E1-5E58-457C-80D9-3A8A911F0D0A}"/>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pic>
        <p:nvPicPr>
          <p:cNvPr id="5" name="Picture 4">
            <a:extLst>
              <a:ext uri="{FF2B5EF4-FFF2-40B4-BE49-F238E27FC236}">
                <a16:creationId xmlns:a16="http://schemas.microsoft.com/office/drawing/2014/main" xmlns="" id="{591F9B42-8E00-4C62-8C7D-A1BC04273D23}"/>
              </a:ext>
            </a:extLst>
          </p:cNvPr>
          <p:cNvPicPr>
            <a:picLocks noChangeAspect="1"/>
          </p:cNvPicPr>
          <p:nvPr/>
        </p:nvPicPr>
        <p:blipFill>
          <a:blip r:embed="rId2"/>
          <a:stretch>
            <a:fillRect/>
          </a:stretch>
        </p:blipFill>
        <p:spPr>
          <a:xfrm>
            <a:off x="8315158" y="0"/>
            <a:ext cx="3876842" cy="6858000"/>
          </a:xfrm>
          <a:prstGeom prst="rect">
            <a:avLst/>
          </a:prstGeom>
        </p:spPr>
      </p:pic>
    </p:spTree>
    <p:extLst>
      <p:ext uri="{BB962C8B-B14F-4D97-AF65-F5344CB8AC3E}">
        <p14:creationId xmlns:p14="http://schemas.microsoft.com/office/powerpoint/2010/main" val="228608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6627A485-E46C-4582-BB27-4AC2AD72996C}"/>
              </a:ext>
            </a:extLst>
          </p:cNvPr>
          <p:cNvSpPr txBox="1"/>
          <p:nvPr/>
        </p:nvSpPr>
        <p:spPr>
          <a:xfrm>
            <a:off x="7082971" y="710132"/>
            <a:ext cx="5109029" cy="3593355"/>
          </a:xfrm>
          <a:prstGeom prst="rect">
            <a:avLst/>
          </a:prstGeom>
          <a:solidFill>
            <a:schemeClr val="bg1"/>
          </a:solidFill>
          <a:ln>
            <a:solidFill>
              <a:schemeClr val="accent1"/>
            </a:solidFill>
          </a:ln>
        </p:spPr>
        <p:txBody>
          <a:bodyPr wrap="square" anchor="t">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MY" sz="2800" b="0" i="0" u="none" strike="noStrike" kern="1200" cap="none" spc="0" normalizeH="0" baseline="0" noProof="0" dirty="0">
                <a:ln>
                  <a:noFill/>
                </a:ln>
                <a:solidFill>
                  <a:srgbClr val="FF0000"/>
                </a:solidFill>
                <a:effectLst/>
                <a:uLnTx/>
                <a:uFillTx/>
                <a:latin typeface="Arial"/>
                <a:ea typeface="+mn-ea"/>
                <a:cs typeface="+mn-cs"/>
              </a:rPr>
              <a:t>Adoption of e-wallet by Gen Z in Malaysia. A </a:t>
            </a:r>
            <a:r>
              <a:rPr kumimoji="0" lang="en-MY" sz="2800" b="0" i="0" u="none" strike="noStrike" kern="1200" cap="none" spc="0" normalizeH="0" baseline="0" noProof="0">
                <a:ln>
                  <a:noFill/>
                </a:ln>
                <a:solidFill>
                  <a:srgbClr val="FF0000"/>
                </a:solidFill>
                <a:effectLst/>
                <a:uLnTx/>
                <a:uFillTx/>
                <a:latin typeface="Arial"/>
                <a:ea typeface="+mn-ea"/>
                <a:cs typeface="+mn-cs"/>
              </a:rPr>
              <a:t>quantitative study</a:t>
            </a:r>
            <a:endParaRPr kumimoji="0" lang="en-MY" sz="2800" b="0" i="0" u="none" strike="noStrike" kern="1200" cap="none" spc="0" normalizeH="0" baseline="0" noProof="0" dirty="0">
              <a:ln>
                <a:noFill/>
              </a:ln>
              <a:solidFill>
                <a:srgbClr val="FF0000"/>
              </a:solidFill>
              <a:effectLst/>
              <a:uLnTx/>
              <a:uFillTx/>
              <a:latin typeface="Arial"/>
              <a:ea typeface="+mn-ea"/>
              <a:cs typeface="+mn-cs"/>
            </a:endParaRPr>
          </a:p>
        </p:txBody>
      </p:sp>
      <p:sp>
        <p:nvSpPr>
          <p:cNvPr id="5" name="TextBox 4"/>
          <p:cNvSpPr txBox="1"/>
          <p:nvPr/>
        </p:nvSpPr>
        <p:spPr>
          <a:xfrm>
            <a:off x="7082970" y="4303487"/>
            <a:ext cx="5109029" cy="1104900"/>
          </a:xfrm>
          <a:prstGeom prst="rect">
            <a:avLst/>
          </a:prstGeom>
          <a:solidFill>
            <a:schemeClr val="accent2"/>
          </a:solidFill>
        </p:spPr>
        <p:txBody>
          <a:bodyPr wrap="square" rtlCol="0" anchor="t">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600" b="1" i="0" u="none" strike="noStrike" kern="1200" cap="none" spc="0" normalizeH="0" baseline="0" noProof="0" dirty="0">
                <a:ln>
                  <a:noFill/>
                </a:ln>
                <a:solidFill>
                  <a:srgbClr val="FFFFFF"/>
                </a:solidFill>
                <a:effectLst/>
                <a:uLnTx/>
                <a:uFillTx/>
                <a:latin typeface="Arial"/>
                <a:ea typeface="+mn-ea"/>
                <a:cs typeface="+mn-cs"/>
              </a:rPr>
              <a:t>First Impression. Need to create Curiosity. Scenario. </a:t>
            </a:r>
          </a:p>
        </p:txBody>
      </p:sp>
      <p:sp>
        <p:nvSpPr>
          <p:cNvPr id="2" name="Title 1"/>
          <p:cNvSpPr>
            <a:spLocks noGrp="1"/>
          </p:cNvSpPr>
          <p:nvPr>
            <p:ph type="title"/>
          </p:nvPr>
        </p:nvSpPr>
        <p:spPr>
          <a:xfrm>
            <a:off x="0" y="0"/>
            <a:ext cx="12192000" cy="684732"/>
          </a:xfrm>
          <a:solidFill>
            <a:schemeClr val="accent1">
              <a:lumMod val="90000"/>
            </a:schemeClr>
          </a:solidFill>
        </p:spPr>
        <p:txBody>
          <a:bodyPr vert="horz" wrap="square" lIns="91440" tIns="45720" rIns="91440" bIns="45720" numCol="1" anchor="ctr" anchorCtr="0" compatLnSpc="1">
            <a:prstTxWarp prst="textNoShape">
              <a:avLst/>
            </a:prstTxWarp>
            <a:normAutofit fontScale="90000"/>
          </a:bodyPr>
          <a:lstStyle/>
          <a:p>
            <a:r>
              <a:rPr lang="en-US" sz="4400" b="1" dirty="0">
                <a:solidFill>
                  <a:schemeClr val="tx1"/>
                </a:solidFill>
                <a:latin typeface="+mj-lt"/>
                <a:ea typeface="+mj-ea"/>
                <a:cs typeface="+mj-cs"/>
              </a:rPr>
              <a:t>1.1 Background</a:t>
            </a:r>
          </a:p>
        </p:txBody>
      </p:sp>
      <p:sp>
        <p:nvSpPr>
          <p:cNvPr id="3" name="Content Placeholder 2"/>
          <p:cNvSpPr>
            <a:spLocks noGrp="1"/>
          </p:cNvSpPr>
          <p:nvPr>
            <p:ph idx="1"/>
          </p:nvPr>
        </p:nvSpPr>
        <p:spPr>
          <a:xfrm>
            <a:off x="0" y="710132"/>
            <a:ext cx="6937829" cy="4834325"/>
          </a:xfrm>
          <a:ln>
            <a:solidFill>
              <a:schemeClr val="accent1"/>
            </a:solidFill>
          </a:ln>
        </p:spPr>
        <p:txBody>
          <a:bodyPr vert="horz" wrap="square" lIns="91440" tIns="45720" rIns="91440" bIns="45720" numCol="1" anchor="t" anchorCtr="0" compatLnSpc="1">
            <a:prstTxWarp prst="textNoShape">
              <a:avLst/>
            </a:prstTxWarp>
            <a:normAutofit fontScale="70000" lnSpcReduction="20000"/>
          </a:bodyPr>
          <a:lstStyle/>
          <a:p>
            <a:pPr marL="0" indent="0">
              <a:buNone/>
            </a:pPr>
            <a:r>
              <a:rPr lang="en-US" sz="2800" dirty="0"/>
              <a:t>The Topic proposed to be studied is introduced in this section. </a:t>
            </a:r>
          </a:p>
          <a:p>
            <a:pPr marL="0" indent="0">
              <a:buNone/>
            </a:pPr>
            <a:r>
              <a:rPr lang="en-US" sz="2800" dirty="0"/>
              <a:t>It should help the reader to acquaint with the topic </a:t>
            </a:r>
          </a:p>
          <a:p>
            <a:r>
              <a:rPr lang="en-US" sz="2800" i="1" dirty="0">
                <a:solidFill>
                  <a:schemeClr val="accent6">
                    <a:lumMod val="75000"/>
                  </a:schemeClr>
                </a:solidFill>
                <a:latin typeface="Elephant" panose="02020904090505020303" pitchFamily="18" charset="0"/>
              </a:rPr>
              <a:t>Start with general scenario</a:t>
            </a:r>
          </a:p>
          <a:p>
            <a:r>
              <a:rPr lang="en-US" sz="2800" i="1" dirty="0">
                <a:solidFill>
                  <a:schemeClr val="accent6">
                    <a:lumMod val="75000"/>
                  </a:schemeClr>
                </a:solidFill>
                <a:latin typeface="Elephant" panose="02020904090505020303" pitchFamily="18" charset="0"/>
              </a:rPr>
              <a:t>Go to a more specific scenario</a:t>
            </a:r>
          </a:p>
          <a:p>
            <a:r>
              <a:rPr lang="en-US" sz="2800" i="1" dirty="0">
                <a:solidFill>
                  <a:schemeClr val="accent6">
                    <a:lumMod val="75000"/>
                  </a:schemeClr>
                </a:solidFill>
                <a:latin typeface="Elephant" panose="02020904090505020303" pitchFamily="18" charset="0"/>
              </a:rPr>
              <a:t>What is your research area</a:t>
            </a:r>
            <a:r>
              <a:rPr lang="en-US" sz="2800" dirty="0">
                <a:latin typeface="Elephant" panose="02020904090505020303" pitchFamily="18" charset="0"/>
              </a:rPr>
              <a:t>, </a:t>
            </a:r>
          </a:p>
          <a:p>
            <a:pPr marL="0" indent="0">
              <a:buNone/>
            </a:pPr>
            <a:r>
              <a:rPr lang="en-US" sz="2800" dirty="0"/>
              <a:t>The background of your study will provide context to the information discussed throughout the research paper</a:t>
            </a:r>
            <a:endParaRPr lang="en-US" sz="2600" dirty="0"/>
          </a:p>
        </p:txBody>
      </p:sp>
      <p:sp>
        <p:nvSpPr>
          <p:cNvPr id="8" name="Text Box 36">
            <a:extLst>
              <a:ext uri="{FF2B5EF4-FFF2-40B4-BE49-F238E27FC236}">
                <a16:creationId xmlns:a16="http://schemas.microsoft.com/office/drawing/2014/main" xmlns="" id="{1F49D1B0-64D1-4F9B-9010-C0E30801B45B}"/>
              </a:ext>
            </a:extLst>
          </p:cNvPr>
          <p:cNvSpPr txBox="1">
            <a:spLocks noChangeArrowheads="1"/>
          </p:cNvSpPr>
          <p:nvPr/>
        </p:nvSpPr>
        <p:spPr bwMode="auto">
          <a:xfrm>
            <a:off x="0" y="5602466"/>
            <a:ext cx="12192000" cy="1156654"/>
          </a:xfrm>
          <a:prstGeom prst="rect">
            <a:avLst/>
          </a:prstGeom>
          <a:solidFill>
            <a:schemeClr val="bg1"/>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dirty="0">
                <a:ln>
                  <a:noFill/>
                </a:ln>
                <a:solidFill>
                  <a:srgbClr val="C00000"/>
                </a:solidFill>
                <a:effectLst/>
                <a:uLnTx/>
                <a:uFillTx/>
                <a:latin typeface="Aharoni" panose="02010803020104030203" pitchFamily="2" charset="-79"/>
                <a:ea typeface="Times New Roman" panose="02020603050405020304" pitchFamily="18" charset="0"/>
                <a:cs typeface="Aharoni" panose="02010803020104030203" pitchFamily="2" charset="-79"/>
              </a:rPr>
              <a:t>Broad overview of the subject matter or the phenomena of interest provided</a:t>
            </a:r>
            <a:endParaRPr kumimoji="0" lang="en-US" altLang="en-US" sz="2000" b="0" i="0" u="none" strike="noStrike" kern="1200" cap="none" spc="0" normalizeH="0" baseline="0" noProof="0" dirty="0">
              <a:ln>
                <a:noFill/>
              </a:ln>
              <a:solidFill>
                <a:srgbClr val="000000"/>
              </a:solidFill>
              <a:effectLst/>
              <a:uLnTx/>
              <a:uFillTx/>
              <a:latin typeface="Aharoni" panose="02010803020104030203" pitchFamily="2" charset="-79"/>
              <a:ea typeface="+mn-ea"/>
              <a:cs typeface="Aharoni" panose="02010803020104030203" pitchFamily="2" charset="-79"/>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dirty="0">
                <a:ln>
                  <a:noFill/>
                </a:ln>
                <a:solidFill>
                  <a:srgbClr val="C00000"/>
                </a:solidFill>
                <a:effectLst/>
                <a:uLnTx/>
                <a:uFillTx/>
                <a:latin typeface="Aharoni" panose="02010803020104030203" pitchFamily="2" charset="-79"/>
                <a:ea typeface="Times New Roman" panose="02020603050405020304" pitchFamily="18" charset="0"/>
                <a:cs typeface="Aharoni" panose="02010803020104030203" pitchFamily="2" charset="-79"/>
              </a:rPr>
              <a:t>Set the current scenario (Scenario setting)? </a:t>
            </a:r>
            <a:endParaRPr kumimoji="0" lang="en-US" altLang="en-US" sz="2000" b="0" i="0" u="none" strike="noStrike" kern="1200" cap="none" spc="0" normalizeH="0" baseline="0" noProof="0" dirty="0">
              <a:ln>
                <a:noFill/>
              </a:ln>
              <a:solidFill>
                <a:srgbClr val="000000"/>
              </a:solidFill>
              <a:effectLst/>
              <a:uLnTx/>
              <a:uFillTx/>
              <a:latin typeface="Aharoni" panose="02010803020104030203" pitchFamily="2" charset="-79"/>
              <a:ea typeface="+mn-ea"/>
              <a:cs typeface="Aharoni" panose="02010803020104030203" pitchFamily="2" charset="-79"/>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dirty="0">
                <a:ln>
                  <a:noFill/>
                </a:ln>
                <a:solidFill>
                  <a:srgbClr val="C00000"/>
                </a:solidFill>
                <a:effectLst/>
                <a:uLnTx/>
                <a:uFillTx/>
                <a:latin typeface="Aharoni" panose="02010803020104030203" pitchFamily="2" charset="-79"/>
                <a:ea typeface="Times New Roman" panose="02020603050405020304" pitchFamily="18" charset="0"/>
                <a:cs typeface="Aharoni" panose="02010803020104030203" pitchFamily="2" charset="-79"/>
              </a:rPr>
              <a:t>Provided latest statistics or data to support the argument</a:t>
            </a:r>
            <a:endParaRPr kumimoji="0" lang="en-US" altLang="en-US" sz="2000" b="0" i="0" u="none" strike="noStrike" kern="1200" cap="none" spc="0" normalizeH="0" baseline="0" noProof="0" dirty="0">
              <a:ln>
                <a:noFill/>
              </a:ln>
              <a:solidFill>
                <a:srgbClr val="000000"/>
              </a:solidFill>
              <a:effectLst/>
              <a:uLnTx/>
              <a:uFillTx/>
              <a:latin typeface="Aharoni" panose="02010803020104030203" pitchFamily="2" charset="-79"/>
              <a:ea typeface="+mn-ea"/>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35452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7f52a75-1879-4091-8fb6-28c7f04eb7e4" xsi:nil="true"/>
    <lcf76f155ced4ddcb4097134ff3c332f xmlns="9119c549-9603-4c3e-9d0b-9521ee4e19d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0C04F-E7AC-41AB-9C6D-1B1BB88BFF7F}">
  <ds:schemaRefs>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http://schemas.microsoft.com/office/infopath/2007/PartnerControls"/>
    <ds:schemaRef ds:uri="4873beb7-5857-4685-be1f-d57550cc96cc"/>
    <ds:schemaRef ds:uri="http://purl.org/dc/dcmitype/"/>
    <ds:schemaRef ds:uri="http://purl.org/dc/elements/1.1/"/>
  </ds:schemaRefs>
</ds:datastoreItem>
</file>

<file path=customXml/itemProps2.xml><?xml version="1.0" encoding="utf-8"?>
<ds:datastoreItem xmlns:ds="http://schemas.openxmlformats.org/officeDocument/2006/customXml" ds:itemID="{1360AA17-DB9D-4F20-A7F0-55543F0BC128}"/>
</file>

<file path=customXml/itemProps3.xml><?xml version="1.0" encoding="utf-8"?>
<ds:datastoreItem xmlns:ds="http://schemas.openxmlformats.org/officeDocument/2006/customXml" ds:itemID="{CD159342-50D5-4430-9B00-9D48BC914E0D}"/>
</file>

<file path=docProps/app.xml><?xml version="1.0" encoding="utf-8"?>
<Properties xmlns="http://schemas.openxmlformats.org/officeDocument/2006/extended-properties" xmlns:vt="http://schemas.openxmlformats.org/officeDocument/2006/docPropsVTypes">
  <Template>Welcome to PowerPoint 2013</Template>
  <TotalTime>1462</TotalTime>
  <Words>2692</Words>
  <Application>Microsoft Office PowerPoint</Application>
  <PresentationFormat>Widescreen</PresentationFormat>
  <Paragraphs>373</Paragraphs>
  <Slides>35</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35</vt:i4>
      </vt:variant>
    </vt:vector>
  </HeadingPairs>
  <TitlesOfParts>
    <vt:vector size="52" baseType="lpstr">
      <vt:lpstr>Abadi</vt:lpstr>
      <vt:lpstr>Aharoni</vt:lpstr>
      <vt:lpstr>Arial</vt:lpstr>
      <vt:lpstr>Avenir Next LT Pro</vt:lpstr>
      <vt:lpstr>Calibri</vt:lpstr>
      <vt:lpstr>Elephant</vt:lpstr>
      <vt:lpstr>Garamond-Light</vt:lpstr>
      <vt:lpstr>Gill Sans MT</vt:lpstr>
      <vt:lpstr>Microsoft Yi Baiti</vt:lpstr>
      <vt:lpstr>MinionPro-It</vt:lpstr>
      <vt:lpstr>MinionPro-Regular</vt:lpstr>
      <vt:lpstr>Segoe UI</vt:lpstr>
      <vt:lpstr>Segoe UI Light</vt:lpstr>
      <vt:lpstr>The Hand Bold</vt:lpstr>
      <vt:lpstr>Times New Roman</vt:lpstr>
      <vt:lpstr>ZapfDingbats</vt:lpstr>
      <vt:lpstr>WelcomeDoc</vt:lpstr>
      <vt:lpstr>Research Methodology- Unit 2 Chapter 1- Research Problem</vt:lpstr>
      <vt:lpstr>Research Methodology </vt:lpstr>
      <vt:lpstr>Proceed to write Chapter 1</vt:lpstr>
      <vt:lpstr>Learning Outcomes</vt:lpstr>
      <vt:lpstr>PowerPoint Presentation</vt:lpstr>
      <vt:lpstr>Chapter 1: Introduction</vt:lpstr>
      <vt:lpstr>Learning Outcome 1</vt:lpstr>
      <vt:lpstr>How to write a background of your study?</vt:lpstr>
      <vt:lpstr>1.1 Background</vt:lpstr>
      <vt:lpstr>1.1 Background</vt:lpstr>
      <vt:lpstr>Learning Outcome 2</vt:lpstr>
      <vt:lpstr>PowerPoint Presentation</vt:lpstr>
      <vt:lpstr>What is a Problem?</vt:lpstr>
      <vt:lpstr>PowerPoint Presentation</vt:lpstr>
      <vt:lpstr>Problem Identification – Bryman, 2007 </vt:lpstr>
      <vt:lpstr>Research Problem – Piaw, 2016</vt:lpstr>
      <vt:lpstr>Definition</vt:lpstr>
      <vt:lpstr>Problem Identification? - Creswell</vt:lpstr>
      <vt:lpstr>Problem Identification Is a Research Problem? - Creswell</vt:lpstr>
      <vt:lpstr>Problem Identification  Sekaran &amp; Bougie (2016)</vt:lpstr>
      <vt:lpstr>Example: Barriers to career advancement of millennium females in Bangladesh</vt:lpstr>
      <vt:lpstr>PowerPoint Presentation</vt:lpstr>
      <vt:lpstr>How to write the Problem statement?</vt:lpstr>
      <vt:lpstr>Problem Statement.  Context, Gap, Significance</vt:lpstr>
      <vt:lpstr>Problem Statement</vt:lpstr>
      <vt:lpstr>Three important components to the problem statement.</vt:lpstr>
      <vt:lpstr>PowerPoint Presentation</vt:lpstr>
      <vt:lpstr>PowerPoint Presentation</vt:lpstr>
      <vt:lpstr>PROBLEM STATEMENT: ENGAGING MOMENTS: ADULT EDUCATORS READING AND RESPONDING TO EMOTION IN THE CLASSROOM. An exploratory study.</vt:lpstr>
      <vt:lpstr>Exercise</vt:lpstr>
      <vt:lpstr>Putting It Together: Title, Problem Statements, Purpose Statements, and Research Questions</vt:lpstr>
      <vt:lpstr>PowerPoint Presentation</vt:lpstr>
      <vt:lpstr>Putting It Together: Title, Problem Statements, Purpose Statements, and Research Questions</vt:lpstr>
      <vt:lpstr>Recap: Problem statement is aligned to Research Objective and Research Questions</vt:lpstr>
      <vt:lpstr>End of Chapter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keywords/>
  <cp:lastModifiedBy>Acer</cp:lastModifiedBy>
  <cp:revision>51</cp:revision>
  <dcterms:created xsi:type="dcterms:W3CDTF">2024-11-11T05:00:51Z</dcterms:created>
  <dcterms:modified xsi:type="dcterms:W3CDTF">2024-11-18T13:49:20Z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0x01010004EF87AA68015F45AC3FC1B11B58A6B8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