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345" r:id="rId6"/>
    <p:sldId id="445" r:id="rId7"/>
    <p:sldId id="446" r:id="rId8"/>
    <p:sldId id="447" r:id="rId9"/>
    <p:sldId id="448" r:id="rId10"/>
    <p:sldId id="450" r:id="rId11"/>
    <p:sldId id="451" r:id="rId12"/>
    <p:sldId id="452" r:id="rId13"/>
    <p:sldId id="453" r:id="rId14"/>
    <p:sldId id="454" r:id="rId15"/>
    <p:sldId id="455" r:id="rId16"/>
    <p:sldId id="457" r:id="rId17"/>
    <p:sldId id="458" r:id="rId18"/>
    <p:sldId id="459" r:id="rId19"/>
    <p:sldId id="460" r:id="rId20"/>
    <p:sldId id="461" r:id="rId21"/>
    <p:sldId id="462" r:id="rId22"/>
    <p:sldId id="463" r:id="rId23"/>
    <p:sldId id="465" r:id="rId24"/>
    <p:sldId id="466" r:id="rId25"/>
    <p:sldId id="467" r:id="rId26"/>
    <p:sldId id="469" r:id="rId27"/>
    <p:sldId id="470" r:id="rId28"/>
    <p:sldId id="471" r:id="rId29"/>
    <p:sldId id="472" r:id="rId30"/>
    <p:sldId id="474" r:id="rId31"/>
    <p:sldId id="475" r:id="rId32"/>
    <p:sldId id="477" r:id="rId33"/>
    <p:sldId id="478" r:id="rId34"/>
    <p:sldId id="480" r:id="rId35"/>
    <p:sldId id="484"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345"/>
            <p14:sldId id="445"/>
            <p14:sldId id="446"/>
            <p14:sldId id="447"/>
            <p14:sldId id="448"/>
            <p14:sldId id="450"/>
            <p14:sldId id="451"/>
            <p14:sldId id="452"/>
            <p14:sldId id="453"/>
            <p14:sldId id="454"/>
            <p14:sldId id="455"/>
            <p14:sldId id="457"/>
            <p14:sldId id="458"/>
            <p14:sldId id="459"/>
            <p14:sldId id="460"/>
            <p14:sldId id="461"/>
            <p14:sldId id="462"/>
            <p14:sldId id="463"/>
            <p14:sldId id="465"/>
            <p14:sldId id="466"/>
            <p14:sldId id="467"/>
            <p14:sldId id="469"/>
            <p14:sldId id="470"/>
            <p14:sldId id="471"/>
            <p14:sldId id="472"/>
            <p14:sldId id="474"/>
            <p14:sldId id="475"/>
            <p14:sldId id="477"/>
            <p14:sldId id="478"/>
            <p14:sldId id="480"/>
            <p14:sldId id="484"/>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42" d="100"/>
          <a:sy n="42" d="100"/>
        </p:scale>
        <p:origin x="84" y="6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19877-FE41-4291-AF53-ADA8538F12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0405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001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33</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74716EF3-1422-48C0-BC49-14FAC3550FCD}"/>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xmlns="" id="{7F2AAFDE-CB45-46CA-8961-8133FCA5F385}"/>
              </a:ext>
              <a:ext uri="{C183D7F6-B498-43B3-948B-1728B52AA6E4}">
                <adec:decorative xmlns:adec="http://schemas.microsoft.com/office/drawing/2017/decorative" xmlns=""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xmlns=""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xmlns=""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xmlns=""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xmlns=""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xmlns=""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xmlns=""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xmlns=""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476710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25494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11/18/2024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smtClean="0"/>
              <a:t>Research Methodology- Unit </a:t>
            </a:r>
            <a:r>
              <a:rPr lang="en-US" b="1" dirty="0"/>
              <a:t>2</a:t>
            </a:r>
            <a:r>
              <a:rPr lang="en-US" b="1" dirty="0" smtClean="0"/>
              <a:t/>
            </a:r>
            <a:br>
              <a:rPr lang="en-US" b="1" dirty="0" smtClean="0"/>
            </a:br>
            <a:r>
              <a:rPr lang="en-US" sz="4400" dirty="0" smtClean="0"/>
              <a:t>Chapter 1- Research Problem, Research Objective, Research Questions and Research </a:t>
            </a:r>
            <a:r>
              <a:rPr lang="en-US" sz="4400" dirty="0" smtClean="0"/>
              <a:t>Hypothesis</a:t>
            </a:r>
            <a:endParaRPr lang="en-US" sz="4400" dirty="0"/>
          </a:p>
        </p:txBody>
      </p:sp>
      <p:sp>
        <p:nvSpPr>
          <p:cNvPr id="3" name="Subtitle 2"/>
          <p:cNvSpPr>
            <a:spLocks noGrp="1"/>
          </p:cNvSpPr>
          <p:nvPr>
            <p:ph type="subTitle" idx="1"/>
          </p:nvPr>
        </p:nvSpPr>
        <p:spPr/>
        <p:txBody>
          <a:bodyPr>
            <a:normAutofit/>
          </a:bodyPr>
          <a:lstStyle/>
          <a:p>
            <a:r>
              <a:rPr lang="en-US" dirty="0" smtClean="0"/>
              <a:t>Prime College- BIM 6</a:t>
            </a:r>
            <a:r>
              <a:rPr lang="en-US" baseline="30000" dirty="0" smtClean="0"/>
              <a:t>th</a:t>
            </a:r>
            <a:r>
              <a:rPr lang="en-US" dirty="0" smtClean="0"/>
              <a:t> Semester</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B9CAA-3DD3-4BC9-AB2D-AE9E3E380C5C}"/>
              </a:ext>
            </a:extLst>
          </p:cNvPr>
          <p:cNvSpPr>
            <a:spLocks noGrp="1"/>
          </p:cNvSpPr>
          <p:nvPr>
            <p:ph type="title"/>
          </p:nvPr>
        </p:nvSpPr>
        <p:spPr>
          <a:xfrm>
            <a:off x="0" y="223625"/>
            <a:ext cx="12192000" cy="889761"/>
          </a:xfrm>
          <a:solidFill>
            <a:srgbClr val="00B0F0"/>
          </a:solidFill>
        </p:spPr>
        <p:txBody>
          <a:bodyPr>
            <a:normAutofit fontScale="90000"/>
          </a:bodyPr>
          <a:lstStyle/>
          <a:p>
            <a:r>
              <a:rPr lang="en-US" dirty="0"/>
              <a:t/>
            </a:r>
            <a:br>
              <a:rPr lang="en-US" dirty="0"/>
            </a:br>
            <a:r>
              <a:rPr lang="en-US" b="1" dirty="0">
                <a:solidFill>
                  <a:schemeClr val="bg1"/>
                </a:solidFill>
              </a:rPr>
              <a:t>Examples of research objectives </a:t>
            </a:r>
            <a:r>
              <a:rPr lang="en-US" b="1" dirty="0" smtClean="0">
                <a:solidFill>
                  <a:schemeClr val="bg1"/>
                </a:solidFill>
              </a:rPr>
              <a:t>, Source </a:t>
            </a:r>
            <a:r>
              <a:rPr lang="en-US" b="1" dirty="0">
                <a:solidFill>
                  <a:schemeClr val="bg1"/>
                </a:solidFill>
              </a:rPr>
              <a:t>Awang Z. </a:t>
            </a:r>
            <a:r>
              <a:rPr lang="en-US" b="1" dirty="0" smtClean="0">
                <a:solidFill>
                  <a:schemeClr val="bg1"/>
                </a:solidFill>
              </a:rPr>
              <a:t>2012</a:t>
            </a:r>
            <a:endParaRPr lang="en-US" dirty="0"/>
          </a:p>
        </p:txBody>
      </p:sp>
      <p:sp>
        <p:nvSpPr>
          <p:cNvPr id="4" name="Footer Placeholder 3">
            <a:extLst>
              <a:ext uri="{FF2B5EF4-FFF2-40B4-BE49-F238E27FC236}">
                <a16:creationId xmlns="" xmlns:a16="http://schemas.microsoft.com/office/drawing/2014/main" id="{26B0F150-8A1C-473B-BFD9-635652114CDE}"/>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6" name="TextBox 5">
            <a:extLst>
              <a:ext uri="{FF2B5EF4-FFF2-40B4-BE49-F238E27FC236}">
                <a16:creationId xmlns="" xmlns:a16="http://schemas.microsoft.com/office/drawing/2014/main" id="{EAC399E9-EAE6-4A57-9890-F81E3DC9ADC8}"/>
              </a:ext>
            </a:extLst>
          </p:cNvPr>
          <p:cNvSpPr txBox="1"/>
          <p:nvPr/>
        </p:nvSpPr>
        <p:spPr>
          <a:xfrm>
            <a:off x="0" y="1462705"/>
            <a:ext cx="12192000" cy="489364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a:ea typeface="+mn-ea"/>
                <a:cs typeface="+mn-cs"/>
              </a:rPr>
              <a:t>Example 2: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smtClean="0">
                <a:ln>
                  <a:noFill/>
                </a:ln>
                <a:solidFill>
                  <a:srgbClr val="000000"/>
                </a:solidFill>
                <a:effectLst/>
                <a:uLnTx/>
                <a:uFillTx/>
                <a:latin typeface="Arial"/>
                <a:ea typeface="+mn-ea"/>
                <a:cs typeface="+mn-cs"/>
              </a:rPr>
              <a:t>The</a:t>
            </a:r>
            <a:r>
              <a:rPr kumimoji="0" lang="en-US" sz="2400" b="0" i="0" u="none" strike="noStrike" kern="1200" cap="none" spc="0" normalizeH="0" noProof="0" dirty="0" smtClean="0">
                <a:ln>
                  <a:noFill/>
                </a:ln>
                <a:solidFill>
                  <a:srgbClr val="000000"/>
                </a:solidFill>
                <a:effectLst/>
                <a:uLnTx/>
                <a:uFillTx/>
                <a:latin typeface="Arial"/>
                <a:ea typeface="+mn-ea"/>
                <a:cs typeface="+mn-cs"/>
              </a:rPr>
              <a:t> </a:t>
            </a:r>
            <a:r>
              <a:rPr kumimoji="0" lang="en-US" sz="2400" b="0" i="0" u="none" strike="noStrike" kern="1200" cap="none" spc="0" normalizeH="0" baseline="0" noProof="0" dirty="0" smtClean="0">
                <a:ln>
                  <a:noFill/>
                </a:ln>
                <a:solidFill>
                  <a:srgbClr val="000000"/>
                </a:solidFill>
                <a:effectLst/>
                <a:uLnTx/>
                <a:uFillTx/>
                <a:latin typeface="Arial"/>
                <a:ea typeface="+mn-ea"/>
                <a:cs typeface="+mn-cs"/>
              </a:rPr>
              <a:t>objective </a:t>
            </a:r>
            <a:r>
              <a:rPr kumimoji="0" lang="en-US" sz="2400" b="0" i="0" u="none" strike="noStrike" kern="1200" cap="none" spc="0" normalizeH="0" baseline="0" noProof="0" dirty="0">
                <a:ln>
                  <a:noFill/>
                </a:ln>
                <a:solidFill>
                  <a:srgbClr val="000000"/>
                </a:solidFill>
                <a:effectLst/>
                <a:uLnTx/>
                <a:uFillTx/>
                <a:latin typeface="Arial"/>
                <a:ea typeface="+mn-ea"/>
                <a:cs typeface="+mn-cs"/>
              </a:rPr>
              <a:t>of the study Specifically the study is designed to achieve the following objectives: 1. To assess the effects of certain demographic variables on service quality, corporate image, and students’ satisfaction.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To determine the influence of service quality provided at the university on students’ satisfaction with their learning experience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To determine the influence of corporate image of the university on students’ satisfaction with their learning experience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To determine the influence of service quality provided at the university on students’ loyalty towards their </a:t>
            </a:r>
            <a:r>
              <a:rPr kumimoji="0" lang="en-US" sz="2400" b="0" i="0" u="none" strike="noStrike" kern="1200" cap="none" spc="0" normalizeH="0" baseline="0" noProof="0" dirty="0" smtClean="0">
                <a:ln>
                  <a:noFill/>
                </a:ln>
                <a:solidFill>
                  <a:srgbClr val="000000"/>
                </a:solidFill>
                <a:effectLst/>
                <a:uLnTx/>
                <a:uFillTx/>
                <a:latin typeface="Arial"/>
                <a:ea typeface="+mn-ea"/>
                <a:cs typeface="+mn-cs"/>
              </a:rPr>
              <a:t>university</a:t>
            </a: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5994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B9CAA-3DD3-4BC9-AB2D-AE9E3E380C5C}"/>
              </a:ext>
            </a:extLst>
          </p:cNvPr>
          <p:cNvSpPr>
            <a:spLocks noGrp="1"/>
          </p:cNvSpPr>
          <p:nvPr>
            <p:ph type="title"/>
          </p:nvPr>
        </p:nvSpPr>
        <p:spPr>
          <a:xfrm>
            <a:off x="63303" y="-10307"/>
            <a:ext cx="12192000" cy="889761"/>
          </a:xfrm>
          <a:solidFill>
            <a:srgbClr val="00B0F0"/>
          </a:solidFill>
        </p:spPr>
        <p:txBody>
          <a:bodyPr>
            <a:normAutofit/>
          </a:bodyPr>
          <a:lstStyle/>
          <a:p>
            <a:r>
              <a:rPr lang="en-US" b="1" dirty="0" smtClean="0">
                <a:solidFill>
                  <a:schemeClr val="bg1"/>
                </a:solidFill>
              </a:rPr>
              <a:t>Examples </a:t>
            </a:r>
            <a:r>
              <a:rPr lang="en-US" b="1" dirty="0">
                <a:solidFill>
                  <a:schemeClr val="bg1"/>
                </a:solidFill>
              </a:rPr>
              <a:t>of research objectives  </a:t>
            </a:r>
            <a:r>
              <a:rPr lang="en-US" b="1" dirty="0" smtClean="0">
                <a:solidFill>
                  <a:schemeClr val="bg1"/>
                </a:solidFill>
              </a:rPr>
              <a:t>, Source</a:t>
            </a:r>
            <a:r>
              <a:rPr lang="en-US" b="1" dirty="0">
                <a:solidFill>
                  <a:schemeClr val="bg1"/>
                </a:solidFill>
              </a:rPr>
              <a:t>: </a:t>
            </a:r>
            <a:r>
              <a:rPr lang="en-US" sz="2000" b="1" dirty="0">
                <a:solidFill>
                  <a:srgbClr val="FF0000"/>
                </a:solidFill>
              </a:rPr>
              <a:t>Sekaran and </a:t>
            </a:r>
            <a:r>
              <a:rPr lang="en-US" sz="2000" b="1" dirty="0" err="1" smtClean="0">
                <a:solidFill>
                  <a:srgbClr val="FF0000"/>
                </a:solidFill>
              </a:rPr>
              <a:t>Bougie</a:t>
            </a:r>
            <a:endParaRPr lang="en-US" dirty="0"/>
          </a:p>
        </p:txBody>
      </p:sp>
      <p:sp>
        <p:nvSpPr>
          <p:cNvPr id="4" name="Footer Placeholder 3">
            <a:extLst>
              <a:ext uri="{FF2B5EF4-FFF2-40B4-BE49-F238E27FC236}">
                <a16:creationId xmlns="" xmlns:a16="http://schemas.microsoft.com/office/drawing/2014/main" id="{26B0F150-8A1C-473B-BFD9-635652114CDE}"/>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7" name="TextBox 6">
            <a:extLst>
              <a:ext uri="{FF2B5EF4-FFF2-40B4-BE49-F238E27FC236}">
                <a16:creationId xmlns="" xmlns:a16="http://schemas.microsoft.com/office/drawing/2014/main" id="{7F031987-0041-41DD-A4D2-6512ED77B9C1}"/>
              </a:ext>
            </a:extLst>
          </p:cNvPr>
          <p:cNvSpPr txBox="1"/>
          <p:nvPr/>
        </p:nvSpPr>
        <p:spPr>
          <a:xfrm>
            <a:off x="-1" y="907345"/>
            <a:ext cx="12013809" cy="4455835"/>
          </a:xfrm>
          <a:prstGeom prst="rect">
            <a:avLst/>
          </a:prstGeom>
          <a:solidFill>
            <a:schemeClr val="bg1"/>
          </a:solid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FF0000"/>
                </a:solidFill>
                <a:effectLst/>
                <a:uLnTx/>
                <a:uFillTx/>
                <a:latin typeface="Arial"/>
                <a:ea typeface="+mn-ea"/>
                <a:cs typeface="+mn-cs"/>
              </a:rPr>
              <a:t>To find </a:t>
            </a:r>
            <a:r>
              <a:rPr kumimoji="0" lang="en-US" sz="2400" b="0" i="0" u="none" strike="noStrike" kern="1200" cap="none" spc="0" normalizeH="0" baseline="0" noProof="0" dirty="0">
                <a:ln>
                  <a:noFill/>
                </a:ln>
                <a:solidFill>
                  <a:srgbClr val="000000"/>
                </a:solidFill>
                <a:effectLst/>
                <a:uLnTx/>
                <a:uFillTx/>
                <a:latin typeface="Arial"/>
                <a:ea typeface="+mn-ea"/>
                <a:cs typeface="+mn-cs"/>
              </a:rPr>
              <a:t>out what motivates consumers to buy a product online.</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FF0000"/>
                </a:solidFill>
                <a:effectLst/>
                <a:uLnTx/>
                <a:uFillTx/>
                <a:latin typeface="Arial"/>
                <a:ea typeface="+mn-ea"/>
                <a:cs typeface="+mn-cs"/>
              </a:rPr>
              <a:t>To study </a:t>
            </a:r>
            <a:r>
              <a:rPr kumimoji="0" lang="en-US" sz="2400" b="0" i="0" u="none" strike="noStrike" kern="1200" cap="none" spc="0" normalizeH="0" baseline="0" noProof="0" dirty="0">
                <a:ln>
                  <a:noFill/>
                </a:ln>
                <a:solidFill>
                  <a:srgbClr val="000000"/>
                </a:solidFill>
                <a:effectLst/>
                <a:uLnTx/>
                <a:uFillTx/>
                <a:latin typeface="Arial"/>
                <a:ea typeface="+mn-ea"/>
                <a:cs typeface="+mn-cs"/>
              </a:rPr>
              <a:t>the effect of leadership style on employees ’ job satisfaction.</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FF0000"/>
                </a:solidFill>
                <a:effectLst/>
                <a:uLnTx/>
                <a:uFillTx/>
                <a:latin typeface="Arial"/>
                <a:ea typeface="+mn-ea"/>
                <a:cs typeface="+mn-cs"/>
              </a:rPr>
              <a:t>To investigate </a:t>
            </a:r>
            <a:r>
              <a:rPr kumimoji="0" lang="en-US" sz="2400" b="0" i="0" u="none" strike="noStrike" kern="1200" cap="none" spc="0" normalizeH="0" baseline="0" noProof="0" dirty="0">
                <a:ln>
                  <a:noFill/>
                </a:ln>
                <a:solidFill>
                  <a:srgbClr val="000000"/>
                </a:solidFill>
                <a:effectLst/>
                <a:uLnTx/>
                <a:uFillTx/>
                <a:latin typeface="Arial"/>
                <a:ea typeface="+mn-ea"/>
                <a:cs typeface="+mn-cs"/>
              </a:rPr>
              <a:t>the relationship between capital structure and profitability of the firm.</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FF0000"/>
                </a:solidFill>
                <a:effectLst/>
                <a:uLnTx/>
                <a:uFillTx/>
                <a:latin typeface="Arial"/>
                <a:ea typeface="+mn-ea"/>
                <a:cs typeface="+mn-cs"/>
              </a:rPr>
              <a:t>To establish </a:t>
            </a:r>
            <a:r>
              <a:rPr kumimoji="0" lang="en-US" sz="2400" b="0" i="0" u="none" strike="noStrike" kern="1200" cap="none" spc="0" normalizeH="0" baseline="0" noProof="0" dirty="0">
                <a:ln>
                  <a:noFill/>
                </a:ln>
                <a:solidFill>
                  <a:srgbClr val="000000"/>
                </a:solidFill>
                <a:effectLst/>
                <a:uLnTx/>
                <a:uFillTx/>
                <a:latin typeface="Arial"/>
                <a:ea typeface="+mn-ea"/>
                <a:cs typeface="+mn-cs"/>
              </a:rPr>
              <a:t>success factors regarding the adoption and use of information systems.</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FF0000"/>
                </a:solidFill>
                <a:effectLst/>
                <a:uLnTx/>
                <a:uFillTx/>
                <a:latin typeface="Arial"/>
                <a:ea typeface="+mn-ea"/>
                <a:cs typeface="+mn-cs"/>
              </a:rPr>
              <a:t>To determine </a:t>
            </a:r>
            <a:r>
              <a:rPr kumimoji="0" lang="en-US" sz="2400" b="0" i="0" u="none" strike="noStrike" kern="1200" cap="none" spc="0" normalizeH="0" baseline="0" noProof="0" dirty="0">
                <a:ln>
                  <a:noFill/>
                </a:ln>
                <a:solidFill>
                  <a:srgbClr val="000000"/>
                </a:solidFill>
                <a:effectLst/>
                <a:uLnTx/>
                <a:uFillTx/>
                <a:latin typeface="Arial"/>
                <a:ea typeface="+mn-ea"/>
                <a:cs typeface="+mn-cs"/>
              </a:rPr>
              <a:t>the optimal price for a product.</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FF0000"/>
                </a:solidFill>
                <a:effectLst/>
                <a:uLnTx/>
                <a:uFillTx/>
                <a:latin typeface="Arial"/>
                <a:ea typeface="+mn-ea"/>
                <a:cs typeface="+mn-cs"/>
              </a:rPr>
              <a:t>To investigate </a:t>
            </a:r>
            <a:r>
              <a:rPr kumimoji="0" lang="en-US" sz="2400" b="0" i="0" u="none" strike="noStrike" kern="1200" cap="none" spc="0" normalizeH="0" baseline="0" noProof="0" dirty="0">
                <a:ln>
                  <a:noFill/>
                </a:ln>
                <a:solidFill>
                  <a:srgbClr val="000000"/>
                </a:solidFill>
                <a:effectLst/>
                <a:uLnTx/>
                <a:uFillTx/>
                <a:latin typeface="Arial"/>
                <a:ea typeface="+mn-ea"/>
                <a:cs typeface="+mn-cs"/>
              </a:rPr>
              <a:t>the influence of the in‐store shopping environment on impulse buying.</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FF0000"/>
                </a:solidFill>
                <a:effectLst/>
                <a:uLnTx/>
                <a:uFillTx/>
                <a:latin typeface="Arial"/>
                <a:ea typeface="+mn-ea"/>
                <a:cs typeface="+mn-cs"/>
              </a:rPr>
              <a:t>To establish </a:t>
            </a:r>
            <a:r>
              <a:rPr kumimoji="0" lang="en-US" sz="2400" b="0" i="0" u="none" strike="noStrike" kern="1200" cap="none" spc="0" normalizeH="0" baseline="0" noProof="0" dirty="0">
                <a:ln>
                  <a:noFill/>
                </a:ln>
                <a:solidFill>
                  <a:srgbClr val="000000"/>
                </a:solidFill>
                <a:effectLst/>
                <a:uLnTx/>
                <a:uFillTx/>
                <a:latin typeface="Arial"/>
                <a:ea typeface="+mn-ea"/>
                <a:cs typeface="+mn-cs"/>
              </a:rPr>
              <a:t>the determinants of employee involvement.</a:t>
            </a:r>
          </a:p>
          <a:p>
            <a:pPr marL="342900" marR="0" lvl="0" indent="-3429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FF0000"/>
                </a:solidFill>
                <a:effectLst/>
                <a:uLnTx/>
                <a:uFillTx/>
                <a:latin typeface="Arial"/>
                <a:ea typeface="+mn-ea"/>
                <a:cs typeface="+mn-cs"/>
              </a:rPr>
              <a:t>To examine </a:t>
            </a:r>
            <a:r>
              <a:rPr kumimoji="0" lang="en-US" sz="2400" b="0" i="0" u="none" strike="noStrike" kern="1200" cap="none" spc="0" normalizeH="0" baseline="0" noProof="0" dirty="0">
                <a:ln>
                  <a:noFill/>
                </a:ln>
                <a:solidFill>
                  <a:srgbClr val="000000"/>
                </a:solidFill>
                <a:effectLst/>
                <a:uLnTx/>
                <a:uFillTx/>
                <a:latin typeface="Arial"/>
                <a:ea typeface="+mn-ea"/>
                <a:cs typeface="+mn-cs"/>
              </a:rPr>
              <a:t>the causes of employee absence.</a:t>
            </a:r>
            <a:endParaRPr kumimoji="0" lang="en-MY"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62398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B9CAA-3DD3-4BC9-AB2D-AE9E3E380C5C}"/>
              </a:ext>
            </a:extLst>
          </p:cNvPr>
          <p:cNvSpPr>
            <a:spLocks noGrp="1"/>
          </p:cNvSpPr>
          <p:nvPr>
            <p:ph type="title"/>
          </p:nvPr>
        </p:nvSpPr>
        <p:spPr>
          <a:xfrm>
            <a:off x="0" y="17584"/>
            <a:ext cx="12192000" cy="889761"/>
          </a:xfrm>
          <a:solidFill>
            <a:srgbClr val="00B0F0"/>
          </a:solidFill>
        </p:spPr>
        <p:txBody>
          <a:bodyPr>
            <a:normAutofit fontScale="90000"/>
          </a:bodyPr>
          <a:lstStyle/>
          <a:p>
            <a:r>
              <a:rPr lang="en-US" dirty="0"/>
              <a:t/>
            </a:r>
            <a:br>
              <a:rPr lang="en-US" dirty="0"/>
            </a:br>
            <a:r>
              <a:rPr lang="en-US" b="1" dirty="0">
                <a:solidFill>
                  <a:srgbClr val="002060"/>
                </a:solidFill>
              </a:rPr>
              <a:t>Research objectives  - Exercise</a:t>
            </a:r>
            <a:r>
              <a:rPr lang="en-US" b="1" dirty="0">
                <a:solidFill>
                  <a:schemeClr val="bg1"/>
                </a:solidFill>
              </a:rPr>
              <a:t/>
            </a:r>
            <a:br>
              <a:rPr lang="en-US" b="1" dirty="0">
                <a:solidFill>
                  <a:schemeClr val="bg1"/>
                </a:solidFill>
              </a:rPr>
            </a:br>
            <a:r>
              <a:rPr lang="en-US" dirty="0"/>
              <a:t/>
            </a:r>
            <a:br>
              <a:rPr lang="en-US" dirty="0"/>
            </a:br>
            <a:endParaRPr lang="en-US" dirty="0"/>
          </a:p>
        </p:txBody>
      </p:sp>
      <p:sp>
        <p:nvSpPr>
          <p:cNvPr id="4" name="Footer Placeholder 3">
            <a:extLst>
              <a:ext uri="{FF2B5EF4-FFF2-40B4-BE49-F238E27FC236}">
                <a16:creationId xmlns="" xmlns:a16="http://schemas.microsoft.com/office/drawing/2014/main" id="{26B0F150-8A1C-473B-BFD9-635652114CDE}"/>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6" name="TextBox 5">
            <a:extLst>
              <a:ext uri="{FF2B5EF4-FFF2-40B4-BE49-F238E27FC236}">
                <a16:creationId xmlns="" xmlns:a16="http://schemas.microsoft.com/office/drawing/2014/main" id="{0E33B358-4C56-4209-9BE8-641971643C10}"/>
              </a:ext>
            </a:extLst>
          </p:cNvPr>
          <p:cNvSpPr txBox="1"/>
          <p:nvPr/>
        </p:nvSpPr>
        <p:spPr>
          <a:xfrm>
            <a:off x="0" y="907345"/>
            <a:ext cx="12192000" cy="5570756"/>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Write the objectives of the study titled: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en-US" sz="28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The influence of service quality dimensions in higher education from the students‟ perspective and how the quality of service influences the loyalty of students”.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Use words like: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1. </a:t>
            </a:r>
            <a:r>
              <a:rPr kumimoji="0" 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To identify factors that affect…… </a:t>
            </a: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2. </a:t>
            </a:r>
            <a:r>
              <a:rPr kumimoji="0" 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To examine the influence of…… </a:t>
            </a: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3. </a:t>
            </a:r>
            <a:r>
              <a:rPr kumimoji="0" 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To determine the probable cause of…… </a:t>
            </a: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4. </a:t>
            </a:r>
            <a:r>
              <a:rPr kumimoji="0" 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To refine the current understanding of…… </a:t>
            </a: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5. </a:t>
            </a:r>
            <a:r>
              <a:rPr kumimoji="0" 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To measure the strength of the correlation between….. </a:t>
            </a: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6. </a:t>
            </a:r>
            <a:r>
              <a:rPr kumimoji="0" 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To study the effectiveness of e-learning in…… </a:t>
            </a:r>
            <a:endParaRPr kumimoji="0" 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7. </a:t>
            </a:r>
            <a:r>
              <a:rPr kumimoji="0" lang="en-US" sz="28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To evaluate the cause and effect of…… </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575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9AF020-24D8-FAA1-D5BD-1024ED6AD8F4}"/>
              </a:ext>
            </a:extLst>
          </p:cNvPr>
          <p:cNvSpPr>
            <a:spLocks noGrp="1"/>
          </p:cNvSpPr>
          <p:nvPr>
            <p:ph type="title"/>
          </p:nvPr>
        </p:nvSpPr>
        <p:spPr>
          <a:xfrm>
            <a:off x="250135" y="82322"/>
            <a:ext cx="11941864" cy="679519"/>
          </a:xfrm>
          <a:solidFill>
            <a:schemeClr val="bg1"/>
          </a:solidFill>
        </p:spPr>
        <p:txBody>
          <a:bodyPr>
            <a:normAutofit fontScale="90000"/>
          </a:bodyPr>
          <a:lstStyle/>
          <a:p>
            <a:r>
              <a:rPr lang="en-US" sz="6000" b="1" dirty="0">
                <a:solidFill>
                  <a:srgbClr val="0070C0"/>
                </a:solidFill>
              </a:rPr>
              <a:t>Purpose Statement </a:t>
            </a:r>
            <a:r>
              <a:rPr lang="en-US" sz="4000" b="1" dirty="0">
                <a:solidFill>
                  <a:srgbClr val="C00000"/>
                </a:solidFill>
              </a:rPr>
              <a:t>Creswell, 2018)</a:t>
            </a:r>
            <a:endParaRPr lang="en-US" sz="6000" b="1" dirty="0">
              <a:solidFill>
                <a:srgbClr val="C00000"/>
              </a:solidFill>
            </a:endParaRPr>
          </a:p>
        </p:txBody>
      </p:sp>
      <p:sp>
        <p:nvSpPr>
          <p:cNvPr id="3" name="Footer Placeholder 2">
            <a:extLst>
              <a:ext uri="{FF2B5EF4-FFF2-40B4-BE49-F238E27FC236}">
                <a16:creationId xmlns="" xmlns:a16="http://schemas.microsoft.com/office/drawing/2014/main" id="{AE8A7241-BA8A-DE71-04A4-7288810578BF}"/>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5" name="TextBox 4">
            <a:extLst>
              <a:ext uri="{FF2B5EF4-FFF2-40B4-BE49-F238E27FC236}">
                <a16:creationId xmlns="" xmlns:a16="http://schemas.microsoft.com/office/drawing/2014/main" id="{B7052557-3C3A-259F-87F4-BF26D6F1F62F}"/>
              </a:ext>
            </a:extLst>
          </p:cNvPr>
          <p:cNvSpPr txBox="1"/>
          <p:nvPr/>
        </p:nvSpPr>
        <p:spPr>
          <a:xfrm>
            <a:off x="144117" y="1988819"/>
            <a:ext cx="12085982" cy="3108543"/>
          </a:xfrm>
          <a:prstGeom prst="rect">
            <a:avLst/>
          </a:prstGeom>
          <a:no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LiberationSerif"/>
                <a:ea typeface="+mn-ea"/>
                <a:cs typeface="+mn-cs"/>
              </a:rPr>
              <a:t>The </a:t>
            </a:r>
            <a:r>
              <a:rPr kumimoji="0" lang="en-US" sz="2800" b="0" i="0" u="none" strike="noStrike" kern="1200" cap="none" spc="0" normalizeH="0" baseline="0" noProof="0" dirty="0">
                <a:ln>
                  <a:noFill/>
                </a:ln>
                <a:solidFill>
                  <a:srgbClr val="000000"/>
                </a:solidFill>
                <a:effectLst/>
                <a:uLnTx/>
                <a:uFillTx/>
                <a:latin typeface="LiberationSerif"/>
                <a:ea typeface="+mn-ea"/>
                <a:cs typeface="+mn-cs"/>
              </a:rPr>
              <a:t>purpose (or study aim) of this ___________ (strategy of inquiry, such as ethnography, case study, or other type) study is (was? will be?) to ___________ (understand? explore? develop? generate? discover?) the ___________ (central phenomenon being studied) for ___________ (the participants, such as the individual, groups, organization) at ___________ (research site). At this stage in the research, the ___________ (central phenomenon being studied) will be generally defined as ___________ (provide a general definition).</a:t>
            </a:r>
            <a:endParaRPr kumimoji="0" lang="en-US" sz="36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 xmlns:a16="http://schemas.microsoft.com/office/drawing/2014/main" id="{55845564-2A3A-088C-0A5F-0F3A8C16902C}"/>
              </a:ext>
            </a:extLst>
          </p:cNvPr>
          <p:cNvSpPr txBox="1"/>
          <p:nvPr/>
        </p:nvSpPr>
        <p:spPr>
          <a:xfrm>
            <a:off x="250135" y="1548864"/>
            <a:ext cx="1197996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Arial"/>
                <a:ea typeface="+mn-ea"/>
                <a:cs typeface="+mn-cs"/>
              </a:rPr>
              <a:t>Creswell (2003) advised the following script for purpose statements in qualitative resear</a:t>
            </a:r>
            <a:r>
              <a:rPr kumimoji="0" lang="en-US" sz="1800" b="1" i="0" u="none" strike="noStrike" kern="1200" cap="none" spc="0" normalizeH="0" baseline="0" noProof="0" dirty="0">
                <a:ln>
                  <a:noFill/>
                </a:ln>
                <a:solidFill>
                  <a:srgbClr val="000000"/>
                </a:solidFill>
                <a:effectLst/>
                <a:uLnTx/>
                <a:uFillTx/>
                <a:latin typeface="Arial"/>
                <a:ea typeface="+mn-ea"/>
                <a:cs typeface="+mn-cs"/>
              </a:rPr>
              <a:t>ch:</a:t>
            </a:r>
          </a:p>
        </p:txBody>
      </p:sp>
    </p:spTree>
    <p:extLst>
      <p:ext uri="{BB962C8B-B14F-4D97-AF65-F5344CB8AC3E}">
        <p14:creationId xmlns:p14="http://schemas.microsoft.com/office/powerpoint/2010/main" val="68397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4845A0EE-C4C8-4AE1-B3C6-1261368AC0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p:cNvSpPr>
            <a:spLocks noGrp="1" noChangeArrowheads="1"/>
          </p:cNvSpPr>
          <p:nvPr/>
        </p:nvSpPr>
        <p:spPr bwMode="auto">
          <a:xfrm>
            <a:off x="5468548" y="0"/>
            <a:ext cx="6723452" cy="484188"/>
          </a:xfrm>
          <a:prstGeom prst="rect">
            <a:avLst/>
          </a:prstGeom>
          <a:solidFill>
            <a:schemeClr val="bg1"/>
          </a:solidFill>
          <a:ln>
            <a:noFill/>
          </a:ln>
        </p:spPr>
        <p:txBody>
          <a:bodyPr vert="horz" wrap="square" lIns="91440" tIns="45720" rIns="91440" bIns="45720" numCol="1" anchor="t" anchorCtr="0" compatLnSpc="1">
            <a:prstTxWarp prst="textNoShape">
              <a:avLst/>
            </a:prstTxWarp>
            <a:normAutofit fontScale="92500"/>
          </a:bodyPr>
          <a:lstStyle>
            <a:lvl1pPr algn="l" rtl="0" fontAlgn="base">
              <a:lnSpc>
                <a:spcPct val="85000"/>
              </a:lnSpc>
              <a:spcBef>
                <a:spcPct val="0"/>
              </a:spcBef>
              <a:spcAft>
                <a:spcPct val="0"/>
              </a:spcAft>
              <a:defRPr sz="4200">
                <a:solidFill>
                  <a:schemeClr val="tx2"/>
                </a:solidFill>
                <a:latin typeface="+mj-lt"/>
                <a:ea typeface="+mj-ea"/>
                <a:cs typeface="+mj-cs"/>
              </a:defRPr>
            </a:lvl1pPr>
            <a:lvl2pPr algn="l" rtl="0" fontAlgn="base">
              <a:lnSpc>
                <a:spcPct val="85000"/>
              </a:lnSpc>
              <a:spcBef>
                <a:spcPct val="0"/>
              </a:spcBef>
              <a:spcAft>
                <a:spcPct val="0"/>
              </a:spcAft>
              <a:defRPr sz="4200">
                <a:solidFill>
                  <a:schemeClr val="tx2"/>
                </a:solidFill>
                <a:latin typeface="Arial" charset="0"/>
              </a:defRPr>
            </a:lvl2pPr>
            <a:lvl3pPr algn="l" rtl="0" fontAlgn="base">
              <a:lnSpc>
                <a:spcPct val="85000"/>
              </a:lnSpc>
              <a:spcBef>
                <a:spcPct val="0"/>
              </a:spcBef>
              <a:spcAft>
                <a:spcPct val="0"/>
              </a:spcAft>
              <a:defRPr sz="4200">
                <a:solidFill>
                  <a:schemeClr val="tx2"/>
                </a:solidFill>
                <a:latin typeface="Arial" charset="0"/>
              </a:defRPr>
            </a:lvl3pPr>
            <a:lvl4pPr algn="l" rtl="0" fontAlgn="base">
              <a:lnSpc>
                <a:spcPct val="85000"/>
              </a:lnSpc>
              <a:spcBef>
                <a:spcPct val="0"/>
              </a:spcBef>
              <a:spcAft>
                <a:spcPct val="0"/>
              </a:spcAft>
              <a:defRPr sz="4200">
                <a:solidFill>
                  <a:schemeClr val="tx2"/>
                </a:solidFill>
                <a:latin typeface="Arial" charset="0"/>
              </a:defRPr>
            </a:lvl4pPr>
            <a:lvl5pPr algn="l" rtl="0" fontAlgn="base">
              <a:lnSpc>
                <a:spcPct val="85000"/>
              </a:lnSpc>
              <a:spcBef>
                <a:spcPct val="0"/>
              </a:spcBef>
              <a:spcAft>
                <a:spcPct val="0"/>
              </a:spcAft>
              <a:defRPr sz="4200">
                <a:solidFill>
                  <a:schemeClr val="tx2"/>
                </a:solidFill>
                <a:latin typeface="Arial" charset="0"/>
              </a:defRPr>
            </a:lvl5pPr>
            <a:lvl6pPr marL="457200" algn="l" rtl="0" fontAlgn="base">
              <a:lnSpc>
                <a:spcPct val="85000"/>
              </a:lnSpc>
              <a:spcBef>
                <a:spcPct val="0"/>
              </a:spcBef>
              <a:spcAft>
                <a:spcPct val="0"/>
              </a:spcAft>
              <a:defRPr sz="4200">
                <a:solidFill>
                  <a:schemeClr val="tx2"/>
                </a:solidFill>
                <a:latin typeface="Arial" charset="0"/>
              </a:defRPr>
            </a:lvl6pPr>
            <a:lvl7pPr marL="914400" algn="l" rtl="0" fontAlgn="base">
              <a:lnSpc>
                <a:spcPct val="85000"/>
              </a:lnSpc>
              <a:spcBef>
                <a:spcPct val="0"/>
              </a:spcBef>
              <a:spcAft>
                <a:spcPct val="0"/>
              </a:spcAft>
              <a:defRPr sz="4200">
                <a:solidFill>
                  <a:schemeClr val="tx2"/>
                </a:solidFill>
                <a:latin typeface="Arial" charset="0"/>
              </a:defRPr>
            </a:lvl7pPr>
            <a:lvl8pPr marL="1371600" algn="l" rtl="0" fontAlgn="base">
              <a:lnSpc>
                <a:spcPct val="85000"/>
              </a:lnSpc>
              <a:spcBef>
                <a:spcPct val="0"/>
              </a:spcBef>
              <a:spcAft>
                <a:spcPct val="0"/>
              </a:spcAft>
              <a:defRPr sz="4200">
                <a:solidFill>
                  <a:schemeClr val="tx2"/>
                </a:solidFill>
                <a:latin typeface="Arial" charset="0"/>
              </a:defRPr>
            </a:lvl8pPr>
            <a:lvl9pPr marL="1828800" algn="l" rtl="0" fontAlgn="base">
              <a:lnSpc>
                <a:spcPct val="85000"/>
              </a:lnSpc>
              <a:spcBef>
                <a:spcPct val="0"/>
              </a:spcBef>
              <a:spcAft>
                <a:spcPct val="0"/>
              </a:spcAft>
              <a:defRPr sz="4200">
                <a:solidFill>
                  <a:schemeClr val="tx2"/>
                </a:solidFill>
                <a:latin typeface="Arial" charset="0"/>
              </a:defRPr>
            </a:lvl9pPr>
          </a:lstStyle>
          <a:p>
            <a:pPr marL="0" marR="0" lvl="0" indent="0" algn="l" defTabSz="914400" rtl="0" eaLnBrk="1" fontAlgn="base" latinLnBrk="0" hangingPunct="1">
              <a:lnSpc>
                <a:spcPct val="85000"/>
              </a:lnSpc>
              <a:spcBef>
                <a:spcPct val="0"/>
              </a:spcBef>
              <a:spcAft>
                <a:spcPts val="6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Light" panose="020F0302020204030204"/>
                <a:ea typeface="+mj-ea"/>
                <a:cs typeface="+mj-cs"/>
              </a:rPr>
              <a:t>Here is a script for a good qualitative purpose statement</a:t>
            </a:r>
            <a:r>
              <a:rPr kumimoji="0" lang="en-US" sz="2400" b="1" i="0" u="none" strike="noStrike" kern="1200" cap="none" spc="0" normalizeH="0" baseline="0" noProof="0" dirty="0">
                <a:ln>
                  <a:noFill/>
                </a:ln>
                <a:solidFill>
                  <a:srgbClr val="44546A"/>
                </a:solidFill>
                <a:effectLst/>
                <a:uLnTx/>
                <a:uFillTx/>
                <a:latin typeface="Calibri Light" panose="020F0302020204030204"/>
                <a:ea typeface="+mj-ea"/>
                <a:cs typeface="+mj-cs"/>
              </a:rPr>
              <a:t>:</a:t>
            </a:r>
          </a:p>
        </p:txBody>
      </p:sp>
      <p:sp>
        <p:nvSpPr>
          <p:cNvPr id="15" name="Rectangle 14"/>
          <p:cNvSpPr>
            <a:spLocks noGrp="1" noChangeArrowheads="1"/>
          </p:cNvSpPr>
          <p:nvPr/>
        </p:nvSpPr>
        <p:spPr bwMode="auto">
          <a:xfrm>
            <a:off x="5468548" y="483869"/>
            <a:ext cx="6723452" cy="2757805"/>
          </a:xfrm>
          <a:prstGeom prst="rect">
            <a:avLst/>
          </a:prstGeom>
          <a:solidFill>
            <a:schemeClr val="bg1"/>
          </a:solidFill>
          <a:ln w="9525">
            <a:solidFill>
              <a:schemeClr val="accent2"/>
            </a:solidFill>
            <a:miter lim="800000"/>
            <a:headEnd/>
            <a:tailEnd/>
          </a:ln>
          <a:effec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60000"/>
              </a:spcBef>
              <a:spcAft>
                <a:spcPct val="0"/>
              </a:spcAft>
              <a:buClr>
                <a:schemeClr val="tx1"/>
              </a:buClr>
              <a:buChar char="•"/>
              <a:defRPr sz="3000">
                <a:solidFill>
                  <a:schemeClr val="tx1"/>
                </a:solidFill>
                <a:latin typeface="+mn-lt"/>
                <a:ea typeface="+mn-ea"/>
                <a:cs typeface="+mn-cs"/>
              </a:defRPr>
            </a:lvl1pPr>
            <a:lvl2pPr marL="742950" indent="-285750" algn="l" rtl="0" fontAlgn="base">
              <a:spcBef>
                <a:spcPct val="40000"/>
              </a:spcBef>
              <a:spcAft>
                <a:spcPct val="0"/>
              </a:spcAft>
              <a:buClr>
                <a:schemeClr val="tx1"/>
              </a:buClr>
              <a:buChar char="–"/>
              <a:defRPr sz="2600">
                <a:solidFill>
                  <a:schemeClr val="tx1"/>
                </a:solidFill>
                <a:latin typeface="+mn-lt"/>
              </a:defRPr>
            </a:lvl2pPr>
            <a:lvl3pPr marL="1143000" indent="-228600" algn="l" rtl="0" fontAlgn="base">
              <a:lnSpc>
                <a:spcPct val="95000"/>
              </a:lnSpc>
              <a:spcBef>
                <a:spcPct val="35000"/>
              </a:spcBef>
              <a:spcAft>
                <a:spcPct val="0"/>
              </a:spcAft>
              <a:buClr>
                <a:schemeClr val="tx1"/>
              </a:buClr>
              <a:buChar char="•"/>
              <a:defRPr sz="2400">
                <a:solidFill>
                  <a:schemeClr val="tx1"/>
                </a:solidFill>
                <a:latin typeface="+mn-lt"/>
              </a:defRPr>
            </a:lvl3pPr>
            <a:lvl4pPr marL="1600200" indent="-228600" algn="l" rtl="0" fontAlgn="base">
              <a:lnSpc>
                <a:spcPct val="75000"/>
              </a:lnSpc>
              <a:spcBef>
                <a:spcPct val="30000"/>
              </a:spcBef>
              <a:spcAft>
                <a:spcPct val="0"/>
              </a:spcAft>
              <a:buClr>
                <a:schemeClr val="tx1"/>
              </a:buClr>
              <a:buChar char="–"/>
              <a:defRPr sz="2000">
                <a:solidFill>
                  <a:schemeClr val="tx1"/>
                </a:solidFill>
                <a:latin typeface="+mn-lt"/>
              </a:defRPr>
            </a:lvl4pPr>
            <a:lvl5pPr marL="2057400" indent="-228600" algn="l" rtl="0" fontAlgn="base">
              <a:lnSpc>
                <a:spcPct val="75000"/>
              </a:lnSpc>
              <a:spcBef>
                <a:spcPct val="30000"/>
              </a:spcBef>
              <a:spcAft>
                <a:spcPct val="0"/>
              </a:spcAft>
              <a:buClr>
                <a:schemeClr val="tx1"/>
              </a:buClr>
              <a:buChar char="»"/>
              <a:defRPr>
                <a:solidFill>
                  <a:schemeClr val="tx1"/>
                </a:solidFill>
                <a:latin typeface="+mn-lt"/>
              </a:defRPr>
            </a:lvl5pPr>
            <a:lvl6pPr marL="2514600" indent="-228600" algn="l" rtl="0" fontAlgn="base">
              <a:lnSpc>
                <a:spcPct val="75000"/>
              </a:lnSpc>
              <a:spcBef>
                <a:spcPct val="30000"/>
              </a:spcBef>
              <a:spcAft>
                <a:spcPct val="0"/>
              </a:spcAft>
              <a:buClr>
                <a:schemeClr val="tx1"/>
              </a:buClr>
              <a:buChar char="»"/>
              <a:defRPr>
                <a:solidFill>
                  <a:schemeClr val="tx1"/>
                </a:solidFill>
                <a:latin typeface="+mn-lt"/>
              </a:defRPr>
            </a:lvl6pPr>
            <a:lvl7pPr marL="2971800" indent="-228600" algn="l" rtl="0" fontAlgn="base">
              <a:lnSpc>
                <a:spcPct val="75000"/>
              </a:lnSpc>
              <a:spcBef>
                <a:spcPct val="30000"/>
              </a:spcBef>
              <a:spcAft>
                <a:spcPct val="0"/>
              </a:spcAft>
              <a:buClr>
                <a:schemeClr val="tx1"/>
              </a:buClr>
              <a:buChar char="»"/>
              <a:defRPr>
                <a:solidFill>
                  <a:schemeClr val="tx1"/>
                </a:solidFill>
                <a:latin typeface="+mn-lt"/>
              </a:defRPr>
            </a:lvl7pPr>
            <a:lvl8pPr marL="3429000" indent="-228600" algn="l" rtl="0" fontAlgn="base">
              <a:lnSpc>
                <a:spcPct val="75000"/>
              </a:lnSpc>
              <a:spcBef>
                <a:spcPct val="30000"/>
              </a:spcBef>
              <a:spcAft>
                <a:spcPct val="0"/>
              </a:spcAft>
              <a:buClr>
                <a:schemeClr val="tx1"/>
              </a:buClr>
              <a:buChar char="»"/>
              <a:defRPr>
                <a:solidFill>
                  <a:schemeClr val="tx1"/>
                </a:solidFill>
                <a:latin typeface="+mn-lt"/>
              </a:defRPr>
            </a:lvl8pPr>
            <a:lvl9pPr marL="3886200" indent="-228600" algn="l" rtl="0" fontAlgn="base">
              <a:lnSpc>
                <a:spcPct val="75000"/>
              </a:lnSpc>
              <a:spcBef>
                <a:spcPct val="30000"/>
              </a:spcBef>
              <a:spcAft>
                <a:spcPct val="0"/>
              </a:spcAft>
              <a:buClr>
                <a:schemeClr val="tx1"/>
              </a:buClr>
              <a:buChar char="»"/>
              <a:defRPr>
                <a:solidFill>
                  <a:schemeClr val="tx1"/>
                </a:solidFill>
                <a:latin typeface="+mn-lt"/>
              </a:defRPr>
            </a:lvl9pPr>
          </a:lstStyle>
          <a:p>
            <a:pPr marL="342900" marR="0" lvl="0" indent="-342900" algn="l" defTabSz="914400" rtl="0" eaLnBrk="1" fontAlgn="base" latinLnBrk="0" hangingPunct="1">
              <a:lnSpc>
                <a:spcPct val="80000"/>
              </a:lnSpc>
              <a:spcBef>
                <a:spcPct val="60000"/>
              </a:spcBef>
              <a:spcAft>
                <a:spcPct val="0"/>
              </a:spcAft>
              <a:buClr>
                <a:prstClr val="black"/>
              </a:buClr>
              <a:buSzTx/>
              <a:buFontTx/>
              <a:buNone/>
              <a:tabLst/>
              <a:defRPr/>
            </a:pPr>
            <a:r>
              <a:rPr kumimoji="0" lang="en-US" sz="3200" b="1" i="0" u="none" strike="noStrike" kern="1200" cap="none" spc="0" normalizeH="0" baseline="0" noProof="0" dirty="0">
                <a:ln>
                  <a:noFill/>
                </a:ln>
                <a:solidFill>
                  <a:srgbClr val="002060"/>
                </a:solidFill>
                <a:effectLst/>
                <a:uLnTx/>
                <a:uFillTx/>
                <a:latin typeface="Calibri" panose="020F0502020204030204"/>
                <a:ea typeface="+mn-ea"/>
                <a:cs typeface="+mn-cs"/>
              </a:rPr>
              <a:t>“The purpose of this qualitative study (replace later with type of qualitative tradition) will be to ______(understand, describe, develop, discover) the ________(central focus) for _______(participants:  person, process, groups) at ______________(site)." </a:t>
            </a:r>
          </a:p>
        </p:txBody>
      </p:sp>
      <p:sp>
        <p:nvSpPr>
          <p:cNvPr id="2" name="Rectangle 1"/>
          <p:cNvSpPr/>
          <p:nvPr/>
        </p:nvSpPr>
        <p:spPr>
          <a:xfrm>
            <a:off x="5631544" y="3261361"/>
            <a:ext cx="6560456" cy="3460114"/>
          </a:xfrm>
          <a:prstGeom prst="rect">
            <a:avLst/>
          </a:prstGeom>
          <a:solidFill>
            <a:schemeClr val="bg1"/>
          </a:solidFill>
        </p:spPr>
        <p:txBody>
          <a:bodyPr wrap="square"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Example: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Perception of Employers towards hiring of ex-offenders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Calibri" panose="020F0502020204030204"/>
                <a:ea typeface="+mn-ea"/>
                <a:cs typeface="+mn-cs"/>
              </a:rPr>
              <a:t>Purpose Statement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The purpose of this qualitative study will be to understand the  perception of employers towards hiring of ex-offenders in the education sector in Kuala Lumpur </a:t>
            </a:r>
          </a:p>
        </p:txBody>
      </p:sp>
      <p:sp>
        <p:nvSpPr>
          <p:cNvPr id="13" name="Footer Placeholder 12"/>
          <p:cNvSpPr>
            <a:spLocks noGrp="1"/>
          </p:cNvSpPr>
          <p:nvPr>
            <p:ph type="ftr" sz="quarter" idx="10"/>
          </p:nvPr>
        </p:nvSpPr>
        <p:spPr>
          <a:xfrm>
            <a:off x="590550" y="6356350"/>
            <a:ext cx="411480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FFFFFF">
                    <a:alpha val="80000"/>
                  </a:srgbClr>
                </a:solidFill>
                <a:effectLst/>
                <a:uLnTx/>
                <a:uFillTx/>
                <a:latin typeface="Calibri" panose="020F0502020204030204"/>
                <a:ea typeface="+mn-ea"/>
                <a:cs typeface="+mn-cs"/>
              </a:rPr>
              <a:t>Dr Jugindar Singh</a:t>
            </a:r>
          </a:p>
        </p:txBody>
      </p:sp>
      <p:sp>
        <p:nvSpPr>
          <p:cNvPr id="587780" name="Rectangle 4"/>
          <p:cNvSpPr>
            <a:spLocks noGrp="1" noChangeArrowheads="1"/>
          </p:cNvSpPr>
          <p:nvPr>
            <p:ph type="title"/>
          </p:nvPr>
        </p:nvSpPr>
        <p:spPr>
          <a:xfrm>
            <a:off x="480060" y="0"/>
            <a:ext cx="4225290" cy="1467016"/>
          </a:xfrm>
          <a:prstGeom prst="rect">
            <a:avLst/>
          </a:prstGeom>
        </p:spPr>
        <p:txBody>
          <a:bodyPr vert="horz" lIns="91440" tIns="45720" rIns="91440" bIns="45720" rtlCol="0" anchor="ctr">
            <a:normAutofit/>
          </a:bodyPr>
          <a:lstStyle/>
          <a:p>
            <a:pPr algn="ctr"/>
            <a:r>
              <a:rPr lang="en-US" b="1" kern="1200" dirty="0">
                <a:solidFill>
                  <a:srgbClr val="FFFFFF"/>
                </a:solidFill>
                <a:latin typeface="+mj-lt"/>
                <a:ea typeface="+mj-ea"/>
                <a:cs typeface="+mj-cs"/>
              </a:rPr>
              <a:t>Purpose Statement</a:t>
            </a:r>
            <a:endParaRPr lang="en-US" kern="1200" dirty="0">
              <a:solidFill>
                <a:srgbClr val="FFFFFF"/>
              </a:solidFill>
              <a:latin typeface="+mj-lt"/>
              <a:ea typeface="+mj-ea"/>
              <a:cs typeface="+mj-cs"/>
            </a:endParaRPr>
          </a:p>
        </p:txBody>
      </p:sp>
      <p:sp>
        <p:nvSpPr>
          <p:cNvPr id="4" name="TextBox 3">
            <a:extLst>
              <a:ext uri="{FF2B5EF4-FFF2-40B4-BE49-F238E27FC236}">
                <a16:creationId xmlns="" xmlns:a16="http://schemas.microsoft.com/office/drawing/2014/main" id="{95C67A5E-3DF6-7A77-44C8-1298A3667E38}"/>
              </a:ext>
            </a:extLst>
          </p:cNvPr>
          <p:cNvSpPr txBox="1"/>
          <p:nvPr/>
        </p:nvSpPr>
        <p:spPr>
          <a:xfrm>
            <a:off x="49608" y="2002849"/>
            <a:ext cx="5291018" cy="3416320"/>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Good purpose statements: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2060"/>
                </a:solidFill>
                <a:effectLst/>
                <a:uLnTx/>
                <a:uFillTx/>
                <a:latin typeface="Calibri" panose="020F0502020204030204"/>
                <a:ea typeface="+mn-ea"/>
                <a:cs typeface="+mn-cs"/>
              </a:rPr>
              <a:t>Flow from the problem statement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address the proposed problem</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Are </a:t>
            </a:r>
            <a:r>
              <a:rPr kumimoji="0" lang="en-US" sz="2400" b="0" i="0" u="none" strike="noStrike" kern="1200" cap="none" spc="0" normalizeH="0" baseline="0" noProof="0" dirty="0">
                <a:ln>
                  <a:noFill/>
                </a:ln>
                <a:solidFill>
                  <a:srgbClr val="002060"/>
                </a:solidFill>
                <a:effectLst/>
                <a:uLnTx/>
                <a:uFillTx/>
                <a:latin typeface="Calibri" panose="020F0502020204030204"/>
                <a:ea typeface="+mn-ea"/>
                <a:cs typeface="+mn-cs"/>
              </a:rPr>
              <a:t>concise and clear</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Answer the question ‘</a:t>
            </a:r>
            <a:r>
              <a:rPr kumimoji="0" lang="en-US" sz="2400" b="0" i="0" u="none" strike="noStrike" kern="1200" cap="none" spc="0" normalizeH="0" baseline="0" noProof="0" dirty="0">
                <a:ln>
                  <a:noFill/>
                </a:ln>
                <a:solidFill>
                  <a:srgbClr val="002060"/>
                </a:solidFill>
                <a:effectLst/>
                <a:uLnTx/>
                <a:uFillTx/>
                <a:latin typeface="Calibri" panose="020F0502020204030204"/>
                <a:ea typeface="+mn-ea"/>
                <a:cs typeface="+mn-cs"/>
              </a:rPr>
              <a:t>Why are you doing this research</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2060"/>
                </a:solidFill>
                <a:effectLst/>
                <a:uLnTx/>
                <a:uFillTx/>
                <a:latin typeface="Calibri" panose="020F0502020204030204"/>
                <a:ea typeface="+mn-ea"/>
                <a:cs typeface="+mn-cs"/>
              </a:rPr>
              <a:t>Match the methodology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(similar to research questions)</a:t>
            </a:r>
          </a:p>
        </p:txBody>
      </p:sp>
    </p:spTree>
    <p:extLst>
      <p:ext uri="{BB962C8B-B14F-4D97-AF65-F5344CB8AC3E}">
        <p14:creationId xmlns:p14="http://schemas.microsoft.com/office/powerpoint/2010/main" val="21052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3346177D-ADC4-4968-B747-5CFCD390B5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A0420D4F-75FC-4C2D-AF08-559255599231}"/>
              </a:ext>
            </a:extLst>
          </p:cNvPr>
          <p:cNvSpPr>
            <a:spLocks noGrp="1"/>
          </p:cNvSpPr>
          <p:nvPr>
            <p:ph type="title"/>
          </p:nvPr>
        </p:nvSpPr>
        <p:spPr>
          <a:xfrm>
            <a:off x="1" y="84428"/>
            <a:ext cx="11781182" cy="776963"/>
          </a:xfrm>
        </p:spPr>
        <p:txBody>
          <a:bodyPr vert="horz" lIns="91440" tIns="45720" rIns="91440" bIns="45720" rtlCol="0" anchor="b">
            <a:normAutofit fontScale="90000"/>
          </a:bodyPr>
          <a:lstStyle/>
          <a:p>
            <a:r>
              <a:rPr lang="en-US" sz="6000" b="1" kern="1200" dirty="0">
                <a:solidFill>
                  <a:srgbClr val="0070C0"/>
                </a:solidFill>
                <a:latin typeface="+mj-lt"/>
                <a:ea typeface="+mj-ea"/>
                <a:cs typeface="+mj-cs"/>
              </a:rPr>
              <a:t>Qualitative Questions</a:t>
            </a:r>
          </a:p>
        </p:txBody>
      </p:sp>
      <p:pic>
        <p:nvPicPr>
          <p:cNvPr id="2050" name="Picture 2" descr="Questions GIFs | Tenor">
            <a:extLst>
              <a:ext uri="{FF2B5EF4-FFF2-40B4-BE49-F238E27FC236}">
                <a16:creationId xmlns="" xmlns:a16="http://schemas.microsoft.com/office/drawing/2014/main" id="{1D470F10-18B7-437D-A8CF-E3A5348977E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9955160" y="688493"/>
            <a:ext cx="1826023" cy="2319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8C80556A-FEF2-4044-8E5E-2D091639BFCD}"/>
              </a:ext>
            </a:extLst>
          </p:cNvPr>
          <p:cNvSpPr txBox="1"/>
          <p:nvPr/>
        </p:nvSpPr>
        <p:spPr>
          <a:xfrm>
            <a:off x="-1" y="945819"/>
            <a:ext cx="12030197" cy="4657539"/>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 xmlns:a16="http://schemas.microsoft.com/office/drawing/2014/main" id="{0844A943-BF79-4FEA-ABB1-3BD54D2366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 xmlns:a16="http://schemas.microsoft.com/office/drawing/2014/main" id="{6437CC72-F4A8-4DC3-AFAB-D22C482C81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 xmlns:a16="http://schemas.microsoft.com/office/drawing/2014/main" id="{BC606D41-D806-DB49-F47B-212F82FBCA2A}"/>
              </a:ext>
            </a:extLst>
          </p:cNvPr>
          <p:cNvSpPr txBox="1"/>
          <p:nvPr/>
        </p:nvSpPr>
        <p:spPr>
          <a:xfrm>
            <a:off x="0" y="688493"/>
            <a:ext cx="9793356"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LiberationSerif"/>
                <a:ea typeface="+mn-ea"/>
                <a:cs typeface="+mn-cs"/>
              </a:rPr>
              <a:t>Script for a qualitative central question: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iberationSerif"/>
                <a:ea typeface="+mn-ea"/>
                <a:cs typeface="+mn-cs"/>
              </a:rPr>
              <a:t>_________ (How or what?) is the _________ (“story for” for narrative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iberationSerif"/>
                <a:ea typeface="+mn-ea"/>
                <a:cs typeface="+mn-cs"/>
              </a:rPr>
              <a:t>research; “meaning of” the phenomenon for phenomenology; “theory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iberationSerif"/>
                <a:ea typeface="+mn-ea"/>
                <a:cs typeface="+mn-cs"/>
              </a:rPr>
              <a:t>that explains the process of” for grounded theory; “culture-sharing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iberationSerif"/>
                <a:ea typeface="+mn-ea"/>
                <a:cs typeface="+mn-cs"/>
              </a:rPr>
              <a:t>pattern” for ethnography; “issue” in the “case” for case study)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iberationSerif"/>
                <a:ea typeface="+mn-ea"/>
                <a:cs typeface="+mn-cs"/>
              </a:rPr>
              <a:t>_________ (central phenomenon) for _________ (participants)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LiberationSerif"/>
                <a:ea typeface="+mn-ea"/>
                <a:cs typeface="+mn-cs"/>
              </a:rPr>
              <a:t>_________ (research site).</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 xmlns:a16="http://schemas.microsoft.com/office/drawing/2014/main" id="{1E9C9FAC-D935-BC20-4CEE-1585371EF440}"/>
              </a:ext>
            </a:extLst>
          </p:cNvPr>
          <p:cNvSpPr txBox="1"/>
          <p:nvPr/>
        </p:nvSpPr>
        <p:spPr>
          <a:xfrm>
            <a:off x="-5" y="3567461"/>
            <a:ext cx="12191998" cy="3108543"/>
          </a:xfrm>
          <a:prstGeom prst="rect">
            <a:avLst/>
          </a:prstGeom>
          <a:solidFill>
            <a:schemeClr val="bg1"/>
          </a:solid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Calibri" panose="020F0502020204030204"/>
                <a:ea typeface="+mn-ea"/>
                <a:cs typeface="+mn-cs"/>
              </a:rPr>
              <a:t>Example:</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Explore How do women in a psychology doctoral program describe their decision to return to school?</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Explore How do women in a psychology doctoral program describe their reentry experiences?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Explore How does returning to graduate school change these women’s lives? (p. 328)</a:t>
            </a:r>
          </a:p>
        </p:txBody>
      </p:sp>
    </p:spTree>
    <p:extLst>
      <p:ext uri="{BB962C8B-B14F-4D97-AF65-F5344CB8AC3E}">
        <p14:creationId xmlns:p14="http://schemas.microsoft.com/office/powerpoint/2010/main" val="2072036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83A3A2-30C4-AA3F-E32E-BE390C6282D9}"/>
              </a:ext>
            </a:extLst>
          </p:cNvPr>
          <p:cNvSpPr>
            <a:spLocks noGrp="1"/>
          </p:cNvSpPr>
          <p:nvPr>
            <p:ph type="title"/>
          </p:nvPr>
        </p:nvSpPr>
        <p:spPr>
          <a:xfrm>
            <a:off x="0" y="0"/>
            <a:ext cx="12352020" cy="1106017"/>
          </a:xfrm>
          <a:ln>
            <a:solidFill>
              <a:schemeClr val="accent1"/>
            </a:solidFill>
          </a:ln>
        </p:spPr>
        <p:txBody>
          <a:bodyPr>
            <a:normAutofit fontScale="90000"/>
          </a:bodyPr>
          <a:lstStyle/>
          <a:p>
            <a:r>
              <a:rPr lang="en-US" dirty="0"/>
              <a:t>Research Question: What is the environmental impact of the disposal of plastic water bottles?</a:t>
            </a:r>
          </a:p>
        </p:txBody>
      </p:sp>
      <p:pic>
        <p:nvPicPr>
          <p:cNvPr id="3" name="Picture 2">
            <a:extLst>
              <a:ext uri="{FF2B5EF4-FFF2-40B4-BE49-F238E27FC236}">
                <a16:creationId xmlns="" xmlns:a16="http://schemas.microsoft.com/office/drawing/2014/main" id="{0CC5FCA2-ED0B-C982-9E9D-AE7EBC2C3537}"/>
              </a:ext>
            </a:extLst>
          </p:cNvPr>
          <p:cNvPicPr>
            <a:picLocks noChangeAspect="1"/>
          </p:cNvPicPr>
          <p:nvPr/>
        </p:nvPicPr>
        <p:blipFill>
          <a:blip r:embed="rId2"/>
          <a:stretch>
            <a:fillRect/>
          </a:stretch>
        </p:blipFill>
        <p:spPr>
          <a:xfrm>
            <a:off x="7181850" y="1083157"/>
            <a:ext cx="5010150" cy="4029075"/>
          </a:xfrm>
          <a:prstGeom prst="rect">
            <a:avLst/>
          </a:prstGeom>
        </p:spPr>
      </p:pic>
      <p:pic>
        <p:nvPicPr>
          <p:cNvPr id="4" name="Picture 3">
            <a:extLst>
              <a:ext uri="{FF2B5EF4-FFF2-40B4-BE49-F238E27FC236}">
                <a16:creationId xmlns="" xmlns:a16="http://schemas.microsoft.com/office/drawing/2014/main" id="{FBC5576E-2DEC-D7FC-3E01-A9784D1D49CB}"/>
              </a:ext>
            </a:extLst>
          </p:cNvPr>
          <p:cNvPicPr>
            <a:picLocks noChangeAspect="1"/>
          </p:cNvPicPr>
          <p:nvPr/>
        </p:nvPicPr>
        <p:blipFill>
          <a:blip r:embed="rId3"/>
          <a:stretch>
            <a:fillRect/>
          </a:stretch>
        </p:blipFill>
        <p:spPr>
          <a:xfrm>
            <a:off x="-1" y="1179444"/>
            <a:ext cx="6811617" cy="4770782"/>
          </a:xfrm>
          <a:prstGeom prst="rect">
            <a:avLst/>
          </a:prstGeom>
        </p:spPr>
      </p:pic>
    </p:spTree>
    <p:extLst>
      <p:ext uri="{BB962C8B-B14F-4D97-AF65-F5344CB8AC3E}">
        <p14:creationId xmlns:p14="http://schemas.microsoft.com/office/powerpoint/2010/main" val="1718105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B9DDBE-C1F4-4891-A7F3-1D06D5C9DE97}"/>
              </a:ext>
            </a:extLst>
          </p:cNvPr>
          <p:cNvSpPr>
            <a:spLocks noGrp="1"/>
          </p:cNvSpPr>
          <p:nvPr>
            <p:ph type="title"/>
          </p:nvPr>
        </p:nvSpPr>
        <p:spPr>
          <a:xfrm>
            <a:off x="1980747" y="0"/>
            <a:ext cx="7042150" cy="792162"/>
          </a:xfrm>
        </p:spPr>
        <p:txBody>
          <a:bodyPr/>
          <a:lstStyle/>
          <a:p>
            <a:r>
              <a:rPr lang="en-MY" b="1" dirty="0"/>
              <a:t>Types of Questions</a:t>
            </a:r>
          </a:p>
        </p:txBody>
      </p:sp>
      <p:sp>
        <p:nvSpPr>
          <p:cNvPr id="4" name="Footer Placeholder 3">
            <a:extLst>
              <a:ext uri="{FF2B5EF4-FFF2-40B4-BE49-F238E27FC236}">
                <a16:creationId xmlns="" xmlns:a16="http://schemas.microsoft.com/office/drawing/2014/main" id="{312E1C59-68A2-4A32-81E2-566C931B6B03}"/>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graphicFrame>
        <p:nvGraphicFramePr>
          <p:cNvPr id="5" name="Table 5">
            <a:extLst>
              <a:ext uri="{FF2B5EF4-FFF2-40B4-BE49-F238E27FC236}">
                <a16:creationId xmlns="" xmlns:a16="http://schemas.microsoft.com/office/drawing/2014/main" id="{C4E10BD9-EBAD-4C5D-B5D5-485955757091}"/>
              </a:ext>
            </a:extLst>
          </p:cNvPr>
          <p:cNvGraphicFramePr>
            <a:graphicFrameLocks noGrp="1"/>
          </p:cNvGraphicFramePr>
          <p:nvPr/>
        </p:nvGraphicFramePr>
        <p:xfrm>
          <a:off x="0" y="759655"/>
          <a:ext cx="12192000" cy="4971206"/>
        </p:xfrm>
        <a:graphic>
          <a:graphicData uri="http://schemas.openxmlformats.org/drawingml/2006/table">
            <a:tbl>
              <a:tblPr firstRow="1" bandRow="1">
                <a:tableStyleId>{5C22544A-7EE6-4342-B048-85BDC9FD1C3A}</a:tableStyleId>
              </a:tblPr>
              <a:tblGrid>
                <a:gridCol w="3924886">
                  <a:extLst>
                    <a:ext uri="{9D8B030D-6E8A-4147-A177-3AD203B41FA5}">
                      <a16:colId xmlns="" xmlns:a16="http://schemas.microsoft.com/office/drawing/2014/main" val="1891245731"/>
                    </a:ext>
                  </a:extLst>
                </a:gridCol>
                <a:gridCol w="8267114">
                  <a:extLst>
                    <a:ext uri="{9D8B030D-6E8A-4147-A177-3AD203B41FA5}">
                      <a16:colId xmlns="" xmlns:a16="http://schemas.microsoft.com/office/drawing/2014/main" val="1806861807"/>
                    </a:ext>
                  </a:extLst>
                </a:gridCol>
              </a:tblGrid>
              <a:tr h="457473">
                <a:tc>
                  <a:txBody>
                    <a:bodyPr/>
                    <a:lstStyle/>
                    <a:p>
                      <a:pPr algn="l" fontAlgn="t"/>
                      <a:r>
                        <a:rPr lang="en-MY" sz="2400" b="1" dirty="0">
                          <a:solidFill>
                            <a:srgbClr val="FF0000"/>
                          </a:solidFill>
                          <a:effectLst/>
                        </a:rPr>
                        <a:t>Research question type</a:t>
                      </a:r>
                    </a:p>
                  </a:txBody>
                  <a:tcPr/>
                </a:tc>
                <a:tc>
                  <a:txBody>
                    <a:bodyPr/>
                    <a:lstStyle/>
                    <a:p>
                      <a:pPr algn="l" fontAlgn="t"/>
                      <a:r>
                        <a:rPr lang="en-MY" sz="2400" b="1" dirty="0">
                          <a:solidFill>
                            <a:srgbClr val="FF0000"/>
                          </a:solidFill>
                          <a:effectLst/>
                        </a:rPr>
                        <a:t>Formulation</a:t>
                      </a:r>
                    </a:p>
                  </a:txBody>
                  <a:tcPr/>
                </a:tc>
                <a:extLst>
                  <a:ext uri="{0D108BD9-81ED-4DB2-BD59-A6C34878D82A}">
                    <a16:rowId xmlns="" xmlns:a16="http://schemas.microsoft.com/office/drawing/2014/main" val="1606397476"/>
                  </a:ext>
                </a:extLst>
              </a:tr>
              <a:tr h="731957">
                <a:tc>
                  <a:txBody>
                    <a:bodyPr/>
                    <a:lstStyle/>
                    <a:p>
                      <a:pPr fontAlgn="t">
                        <a:lnSpc>
                          <a:spcPct val="150000"/>
                        </a:lnSpc>
                      </a:pPr>
                      <a:r>
                        <a:rPr lang="en-MY" sz="2800" u="none" strike="noStrike" dirty="0">
                          <a:solidFill>
                            <a:srgbClr val="1F80E8"/>
                          </a:solidFill>
                          <a:effectLst/>
                        </a:rPr>
                        <a:t>Descriptive research</a:t>
                      </a:r>
                      <a:endParaRPr lang="en-MY" sz="2800" u="none" dirty="0">
                        <a:effectLst/>
                      </a:endParaRPr>
                    </a:p>
                  </a:txBody>
                  <a:tcPr/>
                </a:tc>
                <a:tc>
                  <a:txBody>
                    <a:bodyPr/>
                    <a:lstStyle/>
                    <a:p>
                      <a:pPr fontAlgn="t">
                        <a:lnSpc>
                          <a:spcPct val="100000"/>
                        </a:lnSpc>
                      </a:pPr>
                      <a:r>
                        <a:rPr lang="en-US" sz="2800" i="0" u="none" dirty="0">
                          <a:solidFill>
                            <a:srgbClr val="002060"/>
                          </a:solidFill>
                          <a:effectLst/>
                        </a:rPr>
                        <a:t>What are the characteristics of X?</a:t>
                      </a:r>
                    </a:p>
                  </a:txBody>
                  <a:tcPr/>
                </a:tc>
                <a:extLst>
                  <a:ext uri="{0D108BD9-81ED-4DB2-BD59-A6C34878D82A}">
                    <a16:rowId xmlns="" xmlns:a16="http://schemas.microsoft.com/office/drawing/2014/main" val="1685693835"/>
                  </a:ext>
                </a:extLst>
              </a:tr>
              <a:tr h="945444">
                <a:tc>
                  <a:txBody>
                    <a:bodyPr/>
                    <a:lstStyle/>
                    <a:p>
                      <a:pPr fontAlgn="t">
                        <a:lnSpc>
                          <a:spcPct val="150000"/>
                        </a:lnSpc>
                      </a:pPr>
                      <a:r>
                        <a:rPr lang="en-MY" sz="2800" u="none" dirty="0">
                          <a:effectLst/>
                        </a:rPr>
                        <a:t>Comparative research</a:t>
                      </a:r>
                    </a:p>
                  </a:txBody>
                  <a:tcPr/>
                </a:tc>
                <a:tc>
                  <a:txBody>
                    <a:bodyPr/>
                    <a:lstStyle/>
                    <a:p>
                      <a:pPr fontAlgn="t">
                        <a:lnSpc>
                          <a:spcPct val="100000"/>
                        </a:lnSpc>
                      </a:pPr>
                      <a:r>
                        <a:rPr lang="en-US" sz="2800" i="0" u="none" dirty="0">
                          <a:solidFill>
                            <a:srgbClr val="002060"/>
                          </a:solidFill>
                          <a:effectLst/>
                        </a:rPr>
                        <a:t>What are the differences and similarities between X and Y?</a:t>
                      </a:r>
                    </a:p>
                  </a:txBody>
                  <a:tcPr/>
                </a:tc>
                <a:extLst>
                  <a:ext uri="{0D108BD9-81ED-4DB2-BD59-A6C34878D82A}">
                    <a16:rowId xmlns="" xmlns:a16="http://schemas.microsoft.com/office/drawing/2014/main" val="597783437"/>
                  </a:ext>
                </a:extLst>
              </a:tr>
              <a:tr h="945444">
                <a:tc>
                  <a:txBody>
                    <a:bodyPr/>
                    <a:lstStyle/>
                    <a:p>
                      <a:pPr fontAlgn="t">
                        <a:lnSpc>
                          <a:spcPct val="150000"/>
                        </a:lnSpc>
                      </a:pPr>
                      <a:r>
                        <a:rPr lang="en-MY" sz="2800" u="none" strike="noStrike" dirty="0">
                          <a:solidFill>
                            <a:srgbClr val="1F80E8"/>
                          </a:solidFill>
                          <a:effectLst/>
                        </a:rPr>
                        <a:t>Correlational research</a:t>
                      </a:r>
                      <a:endParaRPr lang="en-MY" sz="2800" u="none" dirty="0">
                        <a:effectLst/>
                      </a:endParaRPr>
                    </a:p>
                  </a:txBody>
                  <a:tcPr/>
                </a:tc>
                <a:tc>
                  <a:txBody>
                    <a:bodyPr/>
                    <a:lstStyle/>
                    <a:p>
                      <a:pPr fontAlgn="t">
                        <a:lnSpc>
                          <a:spcPct val="100000"/>
                        </a:lnSpc>
                      </a:pPr>
                      <a:r>
                        <a:rPr lang="en-US" sz="2800" i="0" u="none" dirty="0">
                          <a:solidFill>
                            <a:srgbClr val="002060"/>
                          </a:solidFill>
                          <a:effectLst/>
                        </a:rPr>
                        <a:t>What is the Correlation between variable X and variable Y?</a:t>
                      </a:r>
                    </a:p>
                  </a:txBody>
                  <a:tcPr/>
                </a:tc>
                <a:extLst>
                  <a:ext uri="{0D108BD9-81ED-4DB2-BD59-A6C34878D82A}">
                    <a16:rowId xmlns="" xmlns:a16="http://schemas.microsoft.com/office/drawing/2014/main" val="3010752415"/>
                  </a:ext>
                </a:extLst>
              </a:tr>
              <a:tr h="945444">
                <a:tc>
                  <a:txBody>
                    <a:bodyPr/>
                    <a:lstStyle/>
                    <a:p>
                      <a:pPr fontAlgn="t">
                        <a:lnSpc>
                          <a:spcPct val="150000"/>
                        </a:lnSpc>
                      </a:pPr>
                      <a:r>
                        <a:rPr lang="en-MY" sz="2800" u="none">
                          <a:effectLst/>
                        </a:rPr>
                        <a:t>Exploratory research</a:t>
                      </a:r>
                    </a:p>
                  </a:txBody>
                  <a:tcPr/>
                </a:tc>
                <a:tc>
                  <a:txBody>
                    <a:bodyPr/>
                    <a:lstStyle/>
                    <a:p>
                      <a:pPr fontAlgn="t">
                        <a:lnSpc>
                          <a:spcPct val="100000"/>
                        </a:lnSpc>
                      </a:pPr>
                      <a:r>
                        <a:rPr lang="en-US" sz="2800" i="0" u="none" dirty="0">
                          <a:solidFill>
                            <a:srgbClr val="002060"/>
                          </a:solidFill>
                          <a:effectLst/>
                        </a:rPr>
                        <a:t>What are the main factors in X? What is the role of Y in Z?</a:t>
                      </a:r>
                    </a:p>
                  </a:txBody>
                  <a:tcPr/>
                </a:tc>
                <a:extLst>
                  <a:ext uri="{0D108BD9-81ED-4DB2-BD59-A6C34878D82A}">
                    <a16:rowId xmlns="" xmlns:a16="http://schemas.microsoft.com/office/drawing/2014/main" val="1007242115"/>
                  </a:ext>
                </a:extLst>
              </a:tr>
              <a:tr h="945444">
                <a:tc>
                  <a:txBody>
                    <a:bodyPr/>
                    <a:lstStyle/>
                    <a:p>
                      <a:pPr fontAlgn="t">
                        <a:lnSpc>
                          <a:spcPct val="150000"/>
                        </a:lnSpc>
                      </a:pPr>
                      <a:r>
                        <a:rPr lang="en-MY" sz="2800" u="none">
                          <a:effectLst/>
                        </a:rPr>
                        <a:t>Explanatory research</a:t>
                      </a:r>
                    </a:p>
                  </a:txBody>
                  <a:tcPr/>
                </a:tc>
                <a:tc>
                  <a:txBody>
                    <a:bodyPr/>
                    <a:lstStyle/>
                    <a:p>
                      <a:pPr fontAlgn="t">
                        <a:lnSpc>
                          <a:spcPct val="100000"/>
                        </a:lnSpc>
                      </a:pPr>
                      <a:r>
                        <a:rPr lang="en-US" sz="2800" i="0" u="none" dirty="0">
                          <a:solidFill>
                            <a:srgbClr val="002060"/>
                          </a:solidFill>
                          <a:effectLst/>
                        </a:rPr>
                        <a:t>Does X influence Y? What is the impact of Y on Z? What are the causes of X</a:t>
                      </a:r>
                    </a:p>
                  </a:txBody>
                  <a:tcPr/>
                </a:tc>
                <a:extLst>
                  <a:ext uri="{0D108BD9-81ED-4DB2-BD59-A6C34878D82A}">
                    <a16:rowId xmlns="" xmlns:a16="http://schemas.microsoft.com/office/drawing/2014/main" val="2296384347"/>
                  </a:ext>
                </a:extLst>
              </a:tr>
            </a:tbl>
          </a:graphicData>
        </a:graphic>
      </p:graphicFrame>
    </p:spTree>
    <p:extLst>
      <p:ext uri="{BB962C8B-B14F-4D97-AF65-F5344CB8AC3E}">
        <p14:creationId xmlns:p14="http://schemas.microsoft.com/office/powerpoint/2010/main" val="2406349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6B360E-B4DD-43B5-AF1B-89358AF50762}"/>
              </a:ext>
            </a:extLst>
          </p:cNvPr>
          <p:cNvSpPr>
            <a:spLocks noGrp="1"/>
          </p:cNvSpPr>
          <p:nvPr>
            <p:ph type="title"/>
          </p:nvPr>
        </p:nvSpPr>
        <p:spPr/>
        <p:txBody>
          <a:bodyPr/>
          <a:lstStyle/>
          <a:p>
            <a:r>
              <a:rPr lang="en-MY" dirty="0"/>
              <a:t>Examples of Research Questions: Source – Awang, Z. 2012</a:t>
            </a:r>
          </a:p>
        </p:txBody>
      </p:sp>
      <p:sp>
        <p:nvSpPr>
          <p:cNvPr id="4" name="Footer Placeholder 3">
            <a:extLst>
              <a:ext uri="{FF2B5EF4-FFF2-40B4-BE49-F238E27FC236}">
                <a16:creationId xmlns="" xmlns:a16="http://schemas.microsoft.com/office/drawing/2014/main" id="{AFFC1EE5-C464-4D78-A556-4781CBF80C8F}"/>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6" name="TextBox 5">
            <a:extLst>
              <a:ext uri="{FF2B5EF4-FFF2-40B4-BE49-F238E27FC236}">
                <a16:creationId xmlns="" xmlns:a16="http://schemas.microsoft.com/office/drawing/2014/main" id="{D1690FD5-9BAF-4122-AC14-F579D8A7AE6F}"/>
              </a:ext>
            </a:extLst>
          </p:cNvPr>
          <p:cNvSpPr txBox="1"/>
          <p:nvPr/>
        </p:nvSpPr>
        <p:spPr>
          <a:xfrm>
            <a:off x="0" y="1166842"/>
            <a:ext cx="12192000" cy="56323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This study attempts to address the following research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1. How significant is the effect of respondent’s socio-economic status on service quality, corporate image, and students’ satisfaction?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2. How significant is the effect service quality provided by the university in influencing students’ satisfaction with the university?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3. How significant is the effect of corporate image of the university in influencing students’ satisfaction towards the university?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4. How significant is the effect of service quality at the university in influencing students’ loyalty towards that university in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5. How significant is the effect of corporate image of the university in influencing students’ loyalty towards that university in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6. How significant is the students’ satisfactions with the university manage to influence their loyalty towards that particular university? Or in other words, the study is interested to answer questions like “Is there a significant relationship exists between students’ satisfaction and their loyalty?”</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9067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12192000" cy="5693866"/>
          </a:xfrm>
          <a:prstGeom prst="rect">
            <a:avLst/>
          </a:prstGeom>
          <a:solidFill>
            <a:schemeClr val="bg1"/>
          </a:solidFill>
          <a:ln>
            <a:solidFill>
              <a:srgbClr val="FF0000"/>
            </a:solidFill>
          </a:ln>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Arial"/>
                <a:ea typeface="+mn-ea"/>
                <a:cs typeface="+mn-cs"/>
              </a:rPr>
              <a:t>Research Questions </a:t>
            </a:r>
            <a:r>
              <a:rPr kumimoji="0" lang="en-US" sz="2800" b="1" i="0" u="none" strike="noStrike" kern="1200" cap="none" spc="0" normalizeH="0" baseline="0" noProof="0" dirty="0">
                <a:ln>
                  <a:noFill/>
                </a:ln>
                <a:solidFill>
                  <a:srgbClr val="FFC000"/>
                </a:solidFill>
                <a:effectLst/>
                <a:uLnTx/>
                <a:uFillTx/>
                <a:latin typeface="Arial"/>
                <a:ea typeface="+mn-ea"/>
                <a:cs typeface="+mn-cs"/>
              </a:rPr>
              <a:t>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a:ea typeface="+mn-ea"/>
                <a:cs typeface="+mn-cs"/>
              </a:rPr>
              <a:t> 1. </a:t>
            </a:r>
            <a:r>
              <a:rPr kumimoji="0" lang="en-US" sz="2800" b="1" i="0" u="none" strike="noStrike" kern="1200" cap="none" spc="0" normalizeH="0" baseline="0" noProof="0" dirty="0">
                <a:ln>
                  <a:noFill/>
                </a:ln>
                <a:solidFill>
                  <a:srgbClr val="0070C0"/>
                </a:solidFill>
                <a:effectLst/>
                <a:uLnTx/>
                <a:uFillTx/>
                <a:latin typeface="Arial"/>
                <a:ea typeface="+mn-ea"/>
                <a:cs typeface="+mn-cs"/>
              </a:rPr>
              <a:t>Is there a </a:t>
            </a:r>
            <a:r>
              <a:rPr kumimoji="0" lang="en-US" sz="2800" b="1" i="0" u="none" strike="noStrike" kern="1200" cap="none" spc="0" normalizeH="0" baseline="0" noProof="0" dirty="0">
                <a:ln>
                  <a:noFill/>
                </a:ln>
                <a:solidFill>
                  <a:srgbClr val="FF0000"/>
                </a:solidFill>
                <a:effectLst/>
                <a:uLnTx/>
                <a:uFillTx/>
                <a:latin typeface="Arial"/>
                <a:ea typeface="+mn-ea"/>
                <a:cs typeface="+mn-cs"/>
              </a:rPr>
              <a:t>relationship</a:t>
            </a:r>
            <a:r>
              <a:rPr kumimoji="0" lang="en-US" sz="2800" b="1" i="0" u="none" strike="noStrike" kern="1200" cap="none" spc="0" normalizeH="0" baseline="0" noProof="0" dirty="0">
                <a:ln>
                  <a:noFill/>
                </a:ln>
                <a:solidFill>
                  <a:srgbClr val="0070C0"/>
                </a:solidFill>
                <a:effectLst/>
                <a:uLnTx/>
                <a:uFillTx/>
                <a:latin typeface="Arial"/>
                <a:ea typeface="+mn-ea"/>
                <a:cs typeface="+mn-cs"/>
              </a:rPr>
              <a:t> between Responsiveness and customer 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Arial"/>
                <a:ea typeface="+mn-ea"/>
                <a:cs typeface="+mn-cs"/>
              </a:rPr>
              <a:t>2. Is there a </a:t>
            </a:r>
            <a:r>
              <a:rPr kumimoji="0" lang="en-US" sz="2800" b="1" i="0" u="none" strike="noStrike" kern="1200" cap="none" spc="0" normalizeH="0" baseline="0" noProof="0" dirty="0">
                <a:ln>
                  <a:noFill/>
                </a:ln>
                <a:solidFill>
                  <a:srgbClr val="FF0000"/>
                </a:solidFill>
                <a:effectLst/>
                <a:uLnTx/>
                <a:uFillTx/>
                <a:latin typeface="Arial"/>
                <a:ea typeface="+mn-ea"/>
                <a:cs typeface="+mn-cs"/>
              </a:rPr>
              <a:t>correlation</a:t>
            </a:r>
            <a:r>
              <a:rPr kumimoji="0" lang="en-US" sz="2800" b="1" i="0" u="none" strike="noStrike" kern="1200" cap="none" spc="0" normalizeH="0" baseline="0" noProof="0" dirty="0">
                <a:ln>
                  <a:noFill/>
                </a:ln>
                <a:solidFill>
                  <a:srgbClr val="0070C0"/>
                </a:solidFill>
                <a:effectLst/>
                <a:uLnTx/>
                <a:uFillTx/>
                <a:latin typeface="Arial"/>
                <a:ea typeface="+mn-ea"/>
                <a:cs typeface="+mn-cs"/>
              </a:rPr>
              <a:t> between Assurance and customer satisfaction?</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a:ea typeface="+mn-ea"/>
                <a:cs typeface="+mn-cs"/>
              </a:rPr>
              <a:t>3. Is there  a </a:t>
            </a:r>
            <a:r>
              <a:rPr kumimoji="0" lang="en-US" sz="2800" b="1" i="0" u="none" strike="noStrike" kern="1200" cap="none" spc="0" normalizeH="0" baseline="0" noProof="0" dirty="0">
                <a:ln>
                  <a:noFill/>
                </a:ln>
                <a:solidFill>
                  <a:srgbClr val="FF0000"/>
                </a:solidFill>
                <a:effectLst/>
                <a:uLnTx/>
                <a:uFillTx/>
                <a:latin typeface="Arial"/>
                <a:ea typeface="+mn-ea"/>
                <a:cs typeface="+mn-cs"/>
              </a:rPr>
              <a:t>difference</a:t>
            </a:r>
            <a:r>
              <a:rPr kumimoji="0" lang="en-US" sz="2800" b="0" i="0" u="none" strike="noStrike" kern="1200" cap="none" spc="0" normalizeH="0" baseline="0" noProof="0" dirty="0">
                <a:ln>
                  <a:noFill/>
                </a:ln>
                <a:solidFill>
                  <a:prstClr val="black"/>
                </a:solidFill>
                <a:effectLst/>
                <a:uLnTx/>
                <a:uFillTx/>
                <a:latin typeface="Arial"/>
                <a:ea typeface="+mn-ea"/>
                <a:cs typeface="+mn-cs"/>
              </a:rPr>
              <a:t> based on gender towards customer 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a:ea typeface="+mn-ea"/>
                <a:cs typeface="+mn-cs"/>
              </a:rPr>
              <a:t>4. Will Women have higher customer satisfaction than their male counterparts?</a:t>
            </a:r>
            <a:r>
              <a:rPr kumimoji="0" lang="en-US" sz="2400" b="0" i="0" u="none" strike="noStrike" kern="1200" cap="none" spc="0" normalizeH="0" baseline="0" noProof="0" dirty="0">
                <a:ln>
                  <a:noFill/>
                </a:ln>
                <a:solidFill>
                  <a:prstClr val="black"/>
                </a:solidFill>
                <a:effectLst/>
                <a:uLnTx/>
                <a:uFillTx/>
                <a:latin typeface="Arial"/>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Footer Placeholder 1"/>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ms-MY"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3" name="Rectangle 2"/>
          <p:cNvSpPr/>
          <p:nvPr/>
        </p:nvSpPr>
        <p:spPr bwMode="auto">
          <a:xfrm>
            <a:off x="0" y="6096000"/>
            <a:ext cx="12192000" cy="6858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mn-cs"/>
              </a:rPr>
              <a:t>Quantitative: Use Verbs like: Relate, Influence, Cause, effect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mn-cs"/>
              </a:rPr>
              <a:t>Qualitative:    Use verbs like: Explore, Discover, Describe</a:t>
            </a:r>
          </a:p>
        </p:txBody>
      </p:sp>
    </p:spTree>
    <p:extLst>
      <p:ext uri="{BB962C8B-B14F-4D97-AF65-F5344CB8AC3E}">
        <p14:creationId xmlns:p14="http://schemas.microsoft.com/office/powerpoint/2010/main" val="341852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 xmlns:a16="http://schemas.microsoft.com/office/drawing/2014/main" id="{1608A8A6-5296-4CB0-9BCC-92DC25D0D67A}"/>
              </a:ext>
            </a:extLst>
          </p:cNvPr>
          <p:cNvSpPr>
            <a:spLocks noGrp="1" noChangeArrowheads="1"/>
          </p:cNvSpPr>
          <p:nvPr>
            <p:ph type="ctrTitle"/>
          </p:nvPr>
        </p:nvSpPr>
        <p:spPr>
          <a:xfrm>
            <a:off x="28637" y="105732"/>
            <a:ext cx="9006416" cy="1470025"/>
          </a:xfrm>
        </p:spPr>
        <p:txBody>
          <a:bodyPr/>
          <a:lstStyle/>
          <a:p>
            <a:r>
              <a:rPr lang="en-US" altLang="en-US" b="1" dirty="0">
                <a:solidFill>
                  <a:schemeClr val="accent5"/>
                </a:solidFill>
              </a:rPr>
              <a:t>Research Methodology</a:t>
            </a:r>
            <a:r>
              <a:rPr lang="en-US" altLang="en-US" dirty="0">
                <a:solidFill>
                  <a:schemeClr val="accent5"/>
                </a:solidFill>
              </a:rPr>
              <a:t/>
            </a:r>
            <a:br>
              <a:rPr lang="en-US" altLang="en-US" dirty="0">
                <a:solidFill>
                  <a:schemeClr val="accent5"/>
                </a:solidFill>
              </a:rPr>
            </a:br>
            <a:endParaRPr lang="en-US" altLang="en-US" sz="2000" dirty="0">
              <a:solidFill>
                <a:schemeClr val="accent5">
                  <a:lumMod val="40000"/>
                  <a:lumOff val="60000"/>
                </a:schemeClr>
              </a:solidFill>
            </a:endParaRPr>
          </a:p>
        </p:txBody>
      </p:sp>
      <p:sp>
        <p:nvSpPr>
          <p:cNvPr id="15363" name="Subtitle 2">
            <a:extLst>
              <a:ext uri="{FF2B5EF4-FFF2-40B4-BE49-F238E27FC236}">
                <a16:creationId xmlns="" xmlns:a16="http://schemas.microsoft.com/office/drawing/2014/main" id="{FFAB8255-CA4A-481F-90F7-644C96904C86}"/>
              </a:ext>
            </a:extLst>
          </p:cNvPr>
          <p:cNvSpPr>
            <a:spLocks noGrp="1" noChangeArrowheads="1"/>
          </p:cNvSpPr>
          <p:nvPr>
            <p:ph type="subTitle" idx="1"/>
          </p:nvPr>
        </p:nvSpPr>
        <p:spPr>
          <a:xfrm>
            <a:off x="5772315" y="1160784"/>
            <a:ext cx="6525476" cy="3430583"/>
          </a:xfrm>
        </p:spPr>
        <p:txBody>
          <a:bodyPr>
            <a:noAutofit/>
          </a:bodyPr>
          <a:lstStyle/>
          <a:p>
            <a:pPr marL="571500" indent="-571500">
              <a:buFont typeface="Arial" panose="020B0604020202020204" pitchFamily="34" charset="0"/>
              <a:buChar char="•"/>
            </a:pPr>
            <a:r>
              <a:rPr lang="en-US" sz="4400" dirty="0" smtClean="0">
                <a:solidFill>
                  <a:schemeClr val="bg1"/>
                </a:solidFill>
              </a:rPr>
              <a:t>Research Objective</a:t>
            </a:r>
          </a:p>
          <a:p>
            <a:pPr marL="571500" indent="-571500">
              <a:buFont typeface="Arial" panose="020B0604020202020204" pitchFamily="34" charset="0"/>
              <a:buChar char="•"/>
            </a:pPr>
            <a:r>
              <a:rPr lang="en-US" sz="4400" dirty="0" smtClean="0">
                <a:solidFill>
                  <a:schemeClr val="bg1"/>
                </a:solidFill>
              </a:rPr>
              <a:t>Research </a:t>
            </a:r>
            <a:r>
              <a:rPr lang="en-US" sz="4400" dirty="0">
                <a:solidFill>
                  <a:schemeClr val="bg1"/>
                </a:solidFill>
              </a:rPr>
              <a:t>Questions </a:t>
            </a:r>
          </a:p>
          <a:p>
            <a:pPr marL="571500" indent="-571500">
              <a:buFont typeface="Arial" panose="020B0604020202020204" pitchFamily="34" charset="0"/>
              <a:buChar char="•"/>
            </a:pPr>
            <a:r>
              <a:rPr lang="en-US" sz="4400" dirty="0" smtClean="0">
                <a:solidFill>
                  <a:schemeClr val="bg1"/>
                </a:solidFill>
              </a:rPr>
              <a:t>Research Hypothesis</a:t>
            </a:r>
            <a:endParaRPr lang="en-US" altLang="en-US" sz="4400" dirty="0">
              <a:solidFill>
                <a:schemeClr val="bg1"/>
              </a:solidFill>
            </a:endParaRPr>
          </a:p>
        </p:txBody>
      </p:sp>
      <p:sp>
        <p:nvSpPr>
          <p:cNvPr id="2" name="Subtitle 7">
            <a:extLst>
              <a:ext uri="{FF2B5EF4-FFF2-40B4-BE49-F238E27FC236}">
                <a16:creationId xmlns="" xmlns:a16="http://schemas.microsoft.com/office/drawing/2014/main" id="{2711DDC7-EA39-3ED3-398C-46CA48E4B5D9}"/>
              </a:ext>
            </a:extLst>
          </p:cNvPr>
          <p:cNvSpPr txBox="1">
            <a:spLocks/>
          </p:cNvSpPr>
          <p:nvPr/>
        </p:nvSpPr>
        <p:spPr>
          <a:xfrm>
            <a:off x="254994" y="6151516"/>
            <a:ext cx="4837134" cy="706484"/>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2800" b="1" i="0" u="none" strike="noStrike" kern="1200" cap="none" spc="-20" normalizeH="0" baseline="0" noProof="0" dirty="0">
                <a:ln>
                  <a:noFill/>
                </a:ln>
                <a:solidFill>
                  <a:sysClr val="window" lastClr="FFFFFF"/>
                </a:solidFill>
                <a:effectLst/>
                <a:uLnTx/>
                <a:uFillTx/>
                <a:latin typeface="Avenir Next LT Pro"/>
                <a:ea typeface="+mn-ea"/>
                <a:cs typeface="+mn-cs"/>
              </a:rPr>
              <a:t>Assoc. Prof Dr Jugindar Singh</a:t>
            </a:r>
          </a:p>
        </p:txBody>
      </p:sp>
    </p:spTree>
    <p:extLst>
      <p:ext uri="{BB962C8B-B14F-4D97-AF65-F5344CB8AC3E}">
        <p14:creationId xmlns:p14="http://schemas.microsoft.com/office/powerpoint/2010/main" val="3406179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6AE194-0C33-466C-8390-CB8D40ADF8B1}"/>
              </a:ext>
            </a:extLst>
          </p:cNvPr>
          <p:cNvSpPr>
            <a:spLocks noGrp="1"/>
          </p:cNvSpPr>
          <p:nvPr>
            <p:ph type="title"/>
          </p:nvPr>
        </p:nvSpPr>
        <p:spPr>
          <a:xfrm>
            <a:off x="647700" y="246744"/>
            <a:ext cx="9389533" cy="348566"/>
          </a:xfrm>
        </p:spPr>
        <p:txBody>
          <a:bodyPr>
            <a:normAutofit fontScale="90000"/>
          </a:bodyPr>
          <a:lstStyle/>
          <a:p>
            <a:r>
              <a:rPr lang="en-MY" dirty="0"/>
              <a:t>Research Aims and Question Formulation</a:t>
            </a:r>
          </a:p>
        </p:txBody>
      </p:sp>
      <p:sp>
        <p:nvSpPr>
          <p:cNvPr id="3" name="Content Placeholder 2">
            <a:extLst>
              <a:ext uri="{FF2B5EF4-FFF2-40B4-BE49-F238E27FC236}">
                <a16:creationId xmlns="" xmlns:a16="http://schemas.microsoft.com/office/drawing/2014/main" id="{F21CC089-FF7F-4EF6-A9CB-B488CD47C74B}"/>
              </a:ext>
            </a:extLst>
          </p:cNvPr>
          <p:cNvSpPr>
            <a:spLocks noGrp="1"/>
          </p:cNvSpPr>
          <p:nvPr>
            <p:ph idx="1"/>
          </p:nvPr>
        </p:nvSpPr>
        <p:spPr/>
        <p:txBody>
          <a:bodyPr/>
          <a:lstStyle/>
          <a:p>
            <a:endParaRPr lang="en-MY"/>
          </a:p>
        </p:txBody>
      </p:sp>
      <p:sp>
        <p:nvSpPr>
          <p:cNvPr id="4" name="Footer Placeholder 3">
            <a:extLst>
              <a:ext uri="{FF2B5EF4-FFF2-40B4-BE49-F238E27FC236}">
                <a16:creationId xmlns="" xmlns:a16="http://schemas.microsoft.com/office/drawing/2014/main" id="{9BD63AC9-6EA3-4EE1-8F04-3E3BB14E4435}"/>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pic>
        <p:nvPicPr>
          <p:cNvPr id="6" name="Picture 5">
            <a:extLst>
              <a:ext uri="{FF2B5EF4-FFF2-40B4-BE49-F238E27FC236}">
                <a16:creationId xmlns="" xmlns:a16="http://schemas.microsoft.com/office/drawing/2014/main" id="{B058C0FF-ED67-44E6-B802-0C260E9B536C}"/>
              </a:ext>
            </a:extLst>
          </p:cNvPr>
          <p:cNvPicPr>
            <a:picLocks noChangeAspect="1"/>
          </p:cNvPicPr>
          <p:nvPr/>
        </p:nvPicPr>
        <p:blipFill>
          <a:blip r:embed="rId2"/>
          <a:stretch>
            <a:fillRect/>
          </a:stretch>
        </p:blipFill>
        <p:spPr>
          <a:xfrm>
            <a:off x="0" y="595309"/>
            <a:ext cx="12192000" cy="6262691"/>
          </a:xfrm>
          <a:prstGeom prst="rect">
            <a:avLst/>
          </a:prstGeom>
        </p:spPr>
      </p:pic>
    </p:spTree>
    <p:extLst>
      <p:ext uri="{BB962C8B-B14F-4D97-AF65-F5344CB8AC3E}">
        <p14:creationId xmlns:p14="http://schemas.microsoft.com/office/powerpoint/2010/main" val="412689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0B5B-A8A9-4761-930B-AFF52716ADE4}"/>
              </a:ext>
            </a:extLst>
          </p:cNvPr>
          <p:cNvSpPr>
            <a:spLocks noGrp="1"/>
          </p:cNvSpPr>
          <p:nvPr>
            <p:ph type="title"/>
          </p:nvPr>
        </p:nvSpPr>
        <p:spPr/>
        <p:txBody>
          <a:bodyPr/>
          <a:lstStyle/>
          <a:p>
            <a:endParaRPr lang="en-MY"/>
          </a:p>
        </p:txBody>
      </p:sp>
      <p:pic>
        <p:nvPicPr>
          <p:cNvPr id="5" name="Content Placeholder 4">
            <a:extLst>
              <a:ext uri="{FF2B5EF4-FFF2-40B4-BE49-F238E27FC236}">
                <a16:creationId xmlns="" xmlns:a16="http://schemas.microsoft.com/office/drawing/2014/main" id="{925F5C06-F36F-48FE-98D7-988EBD7B1DB1}"/>
              </a:ext>
            </a:extLst>
          </p:cNvPr>
          <p:cNvPicPr>
            <a:picLocks noGrp="1" noChangeAspect="1"/>
          </p:cNvPicPr>
          <p:nvPr>
            <p:ph idx="1"/>
          </p:nvPr>
        </p:nvPicPr>
        <p:blipFill>
          <a:blip r:embed="rId2"/>
          <a:stretch>
            <a:fillRect/>
          </a:stretch>
        </p:blipFill>
        <p:spPr>
          <a:xfrm>
            <a:off x="0" y="0"/>
            <a:ext cx="12192000" cy="6623049"/>
          </a:xfrm>
          <a:prstGeom prst="rect">
            <a:avLst/>
          </a:prstGeom>
        </p:spPr>
      </p:pic>
      <p:sp>
        <p:nvSpPr>
          <p:cNvPr id="4" name="Footer Placeholder 3">
            <a:extLst>
              <a:ext uri="{FF2B5EF4-FFF2-40B4-BE49-F238E27FC236}">
                <a16:creationId xmlns="" xmlns:a16="http://schemas.microsoft.com/office/drawing/2014/main" id="{555C554D-B670-432F-8E51-6CC1F08F54F8}"/>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Tree>
    <p:extLst>
      <p:ext uri="{BB962C8B-B14F-4D97-AF65-F5344CB8AC3E}">
        <p14:creationId xmlns:p14="http://schemas.microsoft.com/office/powerpoint/2010/main" val="352517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 y="0"/>
            <a:ext cx="12186801" cy="609600"/>
          </a:xfrm>
          <a:solidFill>
            <a:srgbClr val="FFCCFF"/>
          </a:solidFill>
        </p:spPr>
        <p:txBody>
          <a:bodyPr>
            <a:normAutofit fontScale="90000"/>
          </a:bodyPr>
          <a:lstStyle/>
          <a:p>
            <a:pPr eaLnBrk="1" hangingPunct="1"/>
            <a:r>
              <a:rPr lang="en-US" sz="4400" b="1" dirty="0">
                <a:solidFill>
                  <a:srgbClr val="FF0000"/>
                </a:solidFill>
                <a:cs typeface="Tahoma" pitchFamily="34" charset="0"/>
              </a:rPr>
              <a:t>1.5 Research Hypotheses</a:t>
            </a:r>
            <a:endParaRPr lang="en-US" sz="4400" b="1" dirty="0">
              <a:solidFill>
                <a:srgbClr val="FF0000"/>
              </a:solidFill>
            </a:endParaRPr>
          </a:p>
        </p:txBody>
      </p:sp>
      <p:sp>
        <p:nvSpPr>
          <p:cNvPr id="9" name="TextBox 8">
            <a:extLst>
              <a:ext uri="{FF2B5EF4-FFF2-40B4-BE49-F238E27FC236}">
                <a16:creationId xmlns="" xmlns:a16="http://schemas.microsoft.com/office/drawing/2014/main" id="{9A272B1B-45E6-428C-B3BD-C0E07E7DDB01}"/>
              </a:ext>
            </a:extLst>
          </p:cNvPr>
          <p:cNvSpPr txBox="1"/>
          <p:nvPr/>
        </p:nvSpPr>
        <p:spPr>
          <a:xfrm>
            <a:off x="5199" y="679720"/>
            <a:ext cx="12186801" cy="2677656"/>
          </a:xfrm>
          <a:prstGeom prst="rect">
            <a:avLst/>
          </a:prstGeom>
          <a:solidFill>
            <a:schemeClr val="bg1"/>
          </a:solidFill>
          <a:ln>
            <a:solidFill>
              <a:schemeClr val="accent1"/>
            </a:solidFill>
          </a:ln>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 hypothesis is an </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educated statement, or a preconceived idea made by a researcher regarding the underlying problem in his research</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It provides the direction of a study, such as the variables of interest, the method of sampling, the method of data collection, and the types of statistical analysis to be performed.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 hypothesis is a declarative statement made by a researcher whereby he would prove it with empirical evidence. </a:t>
            </a:r>
            <a:endParaRPr kumimoji="0" lang="en-MY" sz="40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0" name="Picture 9">
            <a:extLst>
              <a:ext uri="{FF2B5EF4-FFF2-40B4-BE49-F238E27FC236}">
                <a16:creationId xmlns="" xmlns:a16="http://schemas.microsoft.com/office/drawing/2014/main" id="{98BAA305-18E7-4B44-B4FC-F38C12C9CE06}"/>
              </a:ext>
            </a:extLst>
          </p:cNvPr>
          <p:cNvPicPr>
            <a:picLocks noChangeAspect="1"/>
          </p:cNvPicPr>
          <p:nvPr/>
        </p:nvPicPr>
        <p:blipFill>
          <a:blip r:embed="rId3"/>
          <a:stretch>
            <a:fillRect/>
          </a:stretch>
        </p:blipFill>
        <p:spPr>
          <a:xfrm>
            <a:off x="703384" y="3356386"/>
            <a:ext cx="7486650" cy="1495425"/>
          </a:xfrm>
          <a:prstGeom prst="rect">
            <a:avLst/>
          </a:prstGeom>
        </p:spPr>
      </p:pic>
      <p:sp>
        <p:nvSpPr>
          <p:cNvPr id="15" name="TextBox 14">
            <a:extLst>
              <a:ext uri="{FF2B5EF4-FFF2-40B4-BE49-F238E27FC236}">
                <a16:creationId xmlns="" xmlns:a16="http://schemas.microsoft.com/office/drawing/2014/main" id="{AB376BBC-5A3B-4D03-A0D6-25D3E6A07365}"/>
              </a:ext>
            </a:extLst>
          </p:cNvPr>
          <p:cNvSpPr txBox="1"/>
          <p:nvPr/>
        </p:nvSpPr>
        <p:spPr>
          <a:xfrm>
            <a:off x="-1" y="4696583"/>
            <a:ext cx="12186801" cy="1938992"/>
          </a:xfrm>
          <a:prstGeom prst="rect">
            <a:avLst/>
          </a:prstGeom>
          <a:no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a:ea typeface="+mn-ea"/>
                <a:cs typeface="+mn-cs"/>
              </a:rPr>
              <a:t>Title: Relationship between Consumers‟ environmental awareness and their purchasing behavior towards environmental-friendly (green) products.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a:ea typeface="+mn-ea"/>
                <a:cs typeface="+mn-cs"/>
              </a:rPr>
              <a:t>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Arial"/>
                <a:ea typeface="+mn-ea"/>
                <a:cs typeface="+mn-cs"/>
              </a:rPr>
              <a:t>H1: Consumers‟ environmental awareness has a significant influence on their purchasing behavior towards green products.</a:t>
            </a:r>
            <a:endParaRPr kumimoji="0" lang="en-MY" sz="2400" b="0" i="0" u="none" strike="noStrike" kern="1200" cap="none" spc="0" normalizeH="0" baseline="0" noProof="0" dirty="0">
              <a:ln>
                <a:noFill/>
              </a:ln>
              <a:solidFill>
                <a:srgbClr val="002060"/>
              </a:solidFill>
              <a:effectLst/>
              <a:uLnTx/>
              <a:uFillTx/>
              <a:latin typeface="Arial"/>
              <a:ea typeface="+mn-ea"/>
              <a:cs typeface="+mn-cs"/>
            </a:endParaRPr>
          </a:p>
        </p:txBody>
      </p:sp>
    </p:spTree>
    <p:extLst>
      <p:ext uri="{BB962C8B-B14F-4D97-AF65-F5344CB8AC3E}">
        <p14:creationId xmlns:p14="http://schemas.microsoft.com/office/powerpoint/2010/main" val="1761799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0-#ppt_w/2"/>
                                          </p:val>
                                        </p:tav>
                                        <p:tav tm="100000">
                                          <p:val>
                                            <p:strVal val="#ppt_x"/>
                                          </p:val>
                                        </p:tav>
                                      </p:tavLst>
                                    </p:anim>
                                    <p:anim calcmode="lin" valueType="num">
                                      <p:cBhvr additive="base">
                                        <p:cTn id="8" dur="500" fill="hold"/>
                                        <p:tgtEl>
                                          <p:spTgt spid="73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0" y="1361049"/>
            <a:ext cx="2799471" cy="1143000"/>
          </a:xfrm>
        </p:spPr>
        <p:txBody>
          <a:bodyPr/>
          <a:lstStyle/>
          <a:p>
            <a:r>
              <a:rPr lang="en-US" altLang="en-US" b="1" dirty="0"/>
              <a:t>HYPOTHESES</a:t>
            </a:r>
          </a:p>
        </p:txBody>
      </p:sp>
      <p:sp>
        <p:nvSpPr>
          <p:cNvPr id="69635" name="Content Placeholder 2"/>
          <p:cNvSpPr>
            <a:spLocks noGrp="1"/>
          </p:cNvSpPr>
          <p:nvPr>
            <p:ph idx="1"/>
          </p:nvPr>
        </p:nvSpPr>
        <p:spPr>
          <a:xfrm>
            <a:off x="0" y="2361407"/>
            <a:ext cx="12192000" cy="4856162"/>
          </a:xfrm>
        </p:spPr>
        <p:txBody>
          <a:bodyPr>
            <a:normAutofit lnSpcReduction="10000"/>
          </a:bodyPr>
          <a:lstStyle/>
          <a:p>
            <a:pPr marL="0" indent="0">
              <a:buNone/>
            </a:pPr>
            <a:r>
              <a:rPr lang="en-US" altLang="en-US" sz="2800" b="1" dirty="0">
                <a:solidFill>
                  <a:srgbClr val="FF0000"/>
                </a:solidFill>
              </a:rPr>
              <a:t>Null hypothesis</a:t>
            </a:r>
          </a:p>
          <a:p>
            <a:pPr marL="0" indent="0">
              <a:buNone/>
            </a:pPr>
            <a:r>
              <a:rPr lang="en-US" altLang="en-US" sz="2800" dirty="0"/>
              <a:t>H0: The number of lectures attended by first-year students has no effect on their final exam scores</a:t>
            </a:r>
            <a:r>
              <a:rPr lang="en-US" altLang="en-US" sz="2800" dirty="0" smtClean="0"/>
              <a:t>.</a:t>
            </a:r>
            <a:endParaRPr lang="en-US" altLang="en-US" sz="2800" dirty="0"/>
          </a:p>
          <a:p>
            <a:pPr marL="0" indent="0">
              <a:buNone/>
            </a:pPr>
            <a:r>
              <a:rPr lang="en-US" altLang="en-US" sz="2800" b="1" dirty="0">
                <a:solidFill>
                  <a:srgbClr val="FF0000"/>
                </a:solidFill>
              </a:rPr>
              <a:t>Alternate hypothesis</a:t>
            </a:r>
          </a:p>
          <a:p>
            <a:pPr marL="0" indent="0">
              <a:buNone/>
            </a:pPr>
            <a:r>
              <a:rPr lang="en-US" altLang="en-US" sz="2800" dirty="0"/>
              <a:t>H1: The number of lectures attended by first-year students has a positive effect on their final exam scores.</a:t>
            </a:r>
          </a:p>
          <a:p>
            <a:pPr marL="0" indent="0">
              <a:buNone/>
            </a:pPr>
            <a:endParaRPr lang="en-US" altLang="en-US" sz="2800" b="1" dirty="0"/>
          </a:p>
          <a:p>
            <a:pPr marL="0" indent="0">
              <a:buNone/>
            </a:pPr>
            <a:endParaRPr lang="en-US" altLang="en-US" sz="2800" b="1" dirty="0"/>
          </a:p>
        </p:txBody>
      </p:sp>
      <p:sp>
        <p:nvSpPr>
          <p:cNvPr id="4" name="Rectangle 3"/>
          <p:cNvSpPr/>
          <p:nvPr/>
        </p:nvSpPr>
        <p:spPr>
          <a:xfrm>
            <a:off x="0" y="41096"/>
            <a:ext cx="12192000" cy="1077218"/>
          </a:xfrm>
          <a:prstGeom prst="rect">
            <a:avLst/>
          </a:prstGeom>
          <a:solidFill>
            <a:schemeClr val="bg1"/>
          </a:solidFill>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Arial"/>
                <a:ea typeface="+mn-ea"/>
                <a:cs typeface="+mn-cs"/>
              </a:rPr>
              <a:t>The Relationship between attendance and student performance</a:t>
            </a:r>
          </a:p>
        </p:txBody>
      </p:sp>
      <p:sp>
        <p:nvSpPr>
          <p:cNvPr id="2" name="Footer Placeholder 1"/>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ms-MY"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3" name="Rectangle 2">
            <a:extLst>
              <a:ext uri="{FF2B5EF4-FFF2-40B4-BE49-F238E27FC236}">
                <a16:creationId xmlns="" xmlns:a16="http://schemas.microsoft.com/office/drawing/2014/main" id="{3860612B-1D74-4004-8500-C639261CBCA7}"/>
              </a:ext>
            </a:extLst>
          </p:cNvPr>
          <p:cNvSpPr/>
          <p:nvPr/>
        </p:nvSpPr>
        <p:spPr bwMode="auto">
          <a:xfrm>
            <a:off x="5106572" y="1373358"/>
            <a:ext cx="2405576" cy="914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sz="2000" b="1" i="0" u="none" strike="noStrike" kern="1200" cap="none" spc="0" normalizeH="0" baseline="0" noProof="0" dirty="0">
                <a:ln>
                  <a:noFill/>
                </a:ln>
                <a:solidFill>
                  <a:srgbClr val="000000"/>
                </a:solidFill>
                <a:effectLst/>
                <a:uLnTx/>
                <a:uFillTx/>
                <a:latin typeface="Arial" charset="0"/>
                <a:ea typeface="+mn-ea"/>
                <a:cs typeface="+mn-cs"/>
              </a:rPr>
              <a:t>Attendance</a:t>
            </a:r>
          </a:p>
        </p:txBody>
      </p:sp>
      <p:sp>
        <p:nvSpPr>
          <p:cNvPr id="7" name="Rectangle 6">
            <a:extLst>
              <a:ext uri="{FF2B5EF4-FFF2-40B4-BE49-F238E27FC236}">
                <a16:creationId xmlns="" xmlns:a16="http://schemas.microsoft.com/office/drawing/2014/main" id="{D124A804-50D5-43F2-9875-B7E1BA371F32}"/>
              </a:ext>
            </a:extLst>
          </p:cNvPr>
          <p:cNvSpPr/>
          <p:nvPr/>
        </p:nvSpPr>
        <p:spPr bwMode="auto">
          <a:xfrm>
            <a:off x="9270609" y="1373358"/>
            <a:ext cx="2405576" cy="9144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MY" sz="2000" b="1" i="0" u="none" strike="noStrike" kern="1200" cap="none" spc="0" normalizeH="0" baseline="0" noProof="0" dirty="0">
                <a:ln>
                  <a:noFill/>
                </a:ln>
                <a:solidFill>
                  <a:srgbClr val="000000"/>
                </a:solidFill>
                <a:effectLst/>
                <a:uLnTx/>
                <a:uFillTx/>
                <a:latin typeface="Arial" charset="0"/>
                <a:ea typeface="+mn-ea"/>
                <a:cs typeface="+mn-cs"/>
              </a:rPr>
              <a:t>Performance</a:t>
            </a:r>
          </a:p>
        </p:txBody>
      </p:sp>
      <p:cxnSp>
        <p:nvCxnSpPr>
          <p:cNvPr id="6" name="Straight Arrow Connector 5">
            <a:extLst>
              <a:ext uri="{FF2B5EF4-FFF2-40B4-BE49-F238E27FC236}">
                <a16:creationId xmlns="" xmlns:a16="http://schemas.microsoft.com/office/drawing/2014/main" id="{96DE9CA0-A0F9-4802-B755-68AEDDAD33D5}"/>
              </a:ext>
            </a:extLst>
          </p:cNvPr>
          <p:cNvCxnSpPr/>
          <p:nvPr/>
        </p:nvCxnSpPr>
        <p:spPr bwMode="auto">
          <a:xfrm>
            <a:off x="7512148" y="1715208"/>
            <a:ext cx="1674055"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63410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7580B95-4D86-4772-ACEB-D3E4B77F25B7}"/>
              </a:ext>
            </a:extLst>
          </p:cNvPr>
          <p:cNvPicPr>
            <a:picLocks noGrp="1" noChangeAspect="1"/>
          </p:cNvPicPr>
          <p:nvPr>
            <p:ph idx="1"/>
          </p:nvPr>
        </p:nvPicPr>
        <p:blipFill>
          <a:blip r:embed="rId2"/>
          <a:stretch>
            <a:fillRect/>
          </a:stretch>
        </p:blipFill>
        <p:spPr>
          <a:xfrm>
            <a:off x="323558" y="743049"/>
            <a:ext cx="11732454" cy="2670372"/>
          </a:xfrm>
        </p:spPr>
      </p:pic>
      <p:sp>
        <p:nvSpPr>
          <p:cNvPr id="4" name="Rectangle 3"/>
          <p:cNvSpPr/>
          <p:nvPr/>
        </p:nvSpPr>
        <p:spPr>
          <a:xfrm>
            <a:off x="0" y="41096"/>
            <a:ext cx="12192000" cy="584775"/>
          </a:xfrm>
          <a:prstGeom prst="rect">
            <a:avLst/>
          </a:prstGeom>
          <a:solidFill>
            <a:schemeClr val="bg1"/>
          </a:solidFill>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Arial"/>
                <a:ea typeface="+mn-ea"/>
                <a:cs typeface="+mn-cs"/>
              </a:rPr>
              <a:t>Objective, Question and Hypothesis – </a:t>
            </a:r>
            <a:r>
              <a:rPr kumimoji="0" lang="en-US" sz="2400" b="1" i="0" u="none" strike="noStrike" kern="1200" cap="none" spc="0" normalizeH="0" baseline="0" noProof="0" dirty="0">
                <a:ln>
                  <a:noFill/>
                </a:ln>
                <a:solidFill>
                  <a:srgbClr val="DAEDEF">
                    <a:lumMod val="10000"/>
                  </a:srgbClr>
                </a:solidFill>
                <a:effectLst/>
                <a:uLnTx/>
                <a:uFillTx/>
                <a:latin typeface="Arial"/>
                <a:ea typeface="+mn-ea"/>
                <a:cs typeface="+mn-cs"/>
              </a:rPr>
              <a:t>there must be alignment</a:t>
            </a:r>
            <a:endParaRPr kumimoji="0" lang="en-US" sz="3200" b="1" i="0" u="none" strike="noStrike" kern="1200" cap="none" spc="0" normalizeH="0" baseline="0" noProof="0" dirty="0">
              <a:ln>
                <a:noFill/>
              </a:ln>
              <a:solidFill>
                <a:srgbClr val="DAEDEF">
                  <a:lumMod val="10000"/>
                </a:srgbClr>
              </a:solidFill>
              <a:effectLst/>
              <a:uLnTx/>
              <a:uFillTx/>
              <a:latin typeface="Arial"/>
              <a:ea typeface="+mn-ea"/>
              <a:cs typeface="+mn-cs"/>
            </a:endParaRPr>
          </a:p>
        </p:txBody>
      </p:sp>
      <p:sp>
        <p:nvSpPr>
          <p:cNvPr id="2" name="Footer Placeholder 1"/>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ms-MY" sz="600" b="0" i="0" u="none" strike="noStrike" kern="1200" cap="none" spc="0" normalizeH="0" baseline="0" noProof="0">
                <a:ln>
                  <a:noFill/>
                </a:ln>
                <a:solidFill>
                  <a:srgbClr val="000000"/>
                </a:solidFill>
                <a:effectLst/>
                <a:uLnTx/>
                <a:uFillTx/>
                <a:latin typeface="Arial"/>
                <a:ea typeface="+mn-ea"/>
                <a:cs typeface="+mn-cs"/>
              </a:rPr>
              <a:t>Dr Jugindar Singh</a:t>
            </a:r>
          </a:p>
        </p:txBody>
      </p:sp>
      <p:pic>
        <p:nvPicPr>
          <p:cNvPr id="7" name="Picture 6">
            <a:extLst>
              <a:ext uri="{FF2B5EF4-FFF2-40B4-BE49-F238E27FC236}">
                <a16:creationId xmlns="" xmlns:a16="http://schemas.microsoft.com/office/drawing/2014/main" id="{D1F9C6F7-9A7D-44C4-9307-023E014CFDB9}"/>
              </a:ext>
            </a:extLst>
          </p:cNvPr>
          <p:cNvPicPr>
            <a:picLocks noChangeAspect="1"/>
          </p:cNvPicPr>
          <p:nvPr/>
        </p:nvPicPr>
        <p:blipFill>
          <a:blip r:embed="rId3"/>
          <a:stretch>
            <a:fillRect/>
          </a:stretch>
        </p:blipFill>
        <p:spPr>
          <a:xfrm>
            <a:off x="0" y="3530600"/>
            <a:ext cx="12192000" cy="3209925"/>
          </a:xfrm>
          <a:prstGeom prst="rect">
            <a:avLst/>
          </a:prstGeom>
        </p:spPr>
      </p:pic>
    </p:spTree>
    <p:extLst>
      <p:ext uri="{BB962C8B-B14F-4D97-AF65-F5344CB8AC3E}">
        <p14:creationId xmlns:p14="http://schemas.microsoft.com/office/powerpoint/2010/main" val="2607035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1096"/>
            <a:ext cx="12192000" cy="584775"/>
          </a:xfrm>
          <a:prstGeom prst="rect">
            <a:avLst/>
          </a:prstGeom>
          <a:solidFill>
            <a:schemeClr val="bg1"/>
          </a:solidFill>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Arial"/>
                <a:ea typeface="+mn-ea"/>
                <a:cs typeface="+mn-cs"/>
              </a:rPr>
              <a:t>Objective, Question and Hypothesis – </a:t>
            </a:r>
            <a:r>
              <a:rPr kumimoji="0" lang="en-US" sz="2400" b="1" i="0" u="none" strike="noStrike" kern="1200" cap="none" spc="0" normalizeH="0" baseline="0" noProof="0" dirty="0">
                <a:ln>
                  <a:noFill/>
                </a:ln>
                <a:solidFill>
                  <a:srgbClr val="DAEDEF">
                    <a:lumMod val="10000"/>
                  </a:srgbClr>
                </a:solidFill>
                <a:effectLst/>
                <a:uLnTx/>
                <a:uFillTx/>
                <a:latin typeface="Arial"/>
                <a:ea typeface="+mn-ea"/>
                <a:cs typeface="+mn-cs"/>
              </a:rPr>
              <a:t>there must be alignment</a:t>
            </a:r>
            <a:endParaRPr kumimoji="0" lang="en-US" sz="3200" b="1" i="0" u="none" strike="noStrike" kern="1200" cap="none" spc="0" normalizeH="0" baseline="0" noProof="0" dirty="0">
              <a:ln>
                <a:noFill/>
              </a:ln>
              <a:solidFill>
                <a:srgbClr val="DAEDEF">
                  <a:lumMod val="10000"/>
                </a:srgbClr>
              </a:solidFill>
              <a:effectLst/>
              <a:uLnTx/>
              <a:uFillTx/>
              <a:latin typeface="Arial"/>
              <a:ea typeface="+mn-ea"/>
              <a:cs typeface="+mn-cs"/>
            </a:endParaRPr>
          </a:p>
        </p:txBody>
      </p:sp>
      <p:sp>
        <p:nvSpPr>
          <p:cNvPr id="2" name="Footer Placeholder 1"/>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ms-MY" sz="600" b="0" i="0" u="none" strike="noStrike" kern="1200" cap="none" spc="0" normalizeH="0" baseline="0" noProof="0">
                <a:ln>
                  <a:noFill/>
                </a:ln>
                <a:solidFill>
                  <a:srgbClr val="000000"/>
                </a:solidFill>
                <a:effectLst/>
                <a:uLnTx/>
                <a:uFillTx/>
                <a:latin typeface="Arial"/>
                <a:ea typeface="+mn-ea"/>
                <a:cs typeface="+mn-cs"/>
              </a:rPr>
              <a:t>Dr Jugindar Singh</a:t>
            </a:r>
          </a:p>
        </p:txBody>
      </p:sp>
      <p:graphicFrame>
        <p:nvGraphicFramePr>
          <p:cNvPr id="8" name="Table 8">
            <a:extLst>
              <a:ext uri="{FF2B5EF4-FFF2-40B4-BE49-F238E27FC236}">
                <a16:creationId xmlns="" xmlns:a16="http://schemas.microsoft.com/office/drawing/2014/main" id="{D4CF8B68-A6BC-4E98-A43F-471652F4B214}"/>
              </a:ext>
            </a:extLst>
          </p:cNvPr>
          <p:cNvGraphicFramePr>
            <a:graphicFrameLocks noGrp="1"/>
          </p:cNvGraphicFramePr>
          <p:nvPr/>
        </p:nvGraphicFramePr>
        <p:xfrm>
          <a:off x="3488788" y="625871"/>
          <a:ext cx="8703213" cy="5974080"/>
        </p:xfrm>
        <a:graphic>
          <a:graphicData uri="http://schemas.openxmlformats.org/drawingml/2006/table">
            <a:tbl>
              <a:tblPr firstRow="1" bandRow="1">
                <a:tableStyleId>{5C22544A-7EE6-4342-B048-85BDC9FD1C3A}</a:tableStyleId>
              </a:tblPr>
              <a:tblGrid>
                <a:gridCol w="2901071">
                  <a:extLst>
                    <a:ext uri="{9D8B030D-6E8A-4147-A177-3AD203B41FA5}">
                      <a16:colId xmlns="" xmlns:a16="http://schemas.microsoft.com/office/drawing/2014/main" val="159419102"/>
                    </a:ext>
                  </a:extLst>
                </a:gridCol>
                <a:gridCol w="2901071">
                  <a:extLst>
                    <a:ext uri="{9D8B030D-6E8A-4147-A177-3AD203B41FA5}">
                      <a16:colId xmlns="" xmlns:a16="http://schemas.microsoft.com/office/drawing/2014/main" val="1792769525"/>
                    </a:ext>
                  </a:extLst>
                </a:gridCol>
                <a:gridCol w="2901071">
                  <a:extLst>
                    <a:ext uri="{9D8B030D-6E8A-4147-A177-3AD203B41FA5}">
                      <a16:colId xmlns="" xmlns:a16="http://schemas.microsoft.com/office/drawing/2014/main" val="2247186007"/>
                    </a:ext>
                  </a:extLst>
                </a:gridCol>
              </a:tblGrid>
              <a:tr h="370840">
                <a:tc>
                  <a:txBody>
                    <a:bodyPr/>
                    <a:lstStyle/>
                    <a:p>
                      <a:r>
                        <a:rPr lang="en-MY" sz="2400" dirty="0">
                          <a:solidFill>
                            <a:schemeClr val="accent5">
                              <a:lumMod val="10000"/>
                            </a:schemeClr>
                          </a:solidFill>
                        </a:rPr>
                        <a:t>Research 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MY" sz="2400" dirty="0">
                          <a:solidFill>
                            <a:schemeClr val="accent5">
                              <a:lumMod val="10000"/>
                            </a:schemeClr>
                          </a:solidFill>
                        </a:rPr>
                        <a:t>Research 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MY" sz="2400" dirty="0">
                          <a:solidFill>
                            <a:schemeClr val="accent5">
                              <a:lumMod val="10000"/>
                            </a:schemeClr>
                          </a:solidFill>
                        </a:rPr>
                        <a:t>Research Hypothesis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58926276"/>
                  </a:ext>
                </a:extLst>
              </a:tr>
              <a:tr h="0">
                <a:tc>
                  <a:txBody>
                    <a:bodyPr/>
                    <a:lstStyle/>
                    <a:p>
                      <a:r>
                        <a:rPr lang="en-US" sz="2000" dirty="0"/>
                        <a:t>To examine the relationship between Leadership Style and Employee performance.</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Does leadership style</a:t>
                      </a:r>
                    </a:p>
                    <a:p>
                      <a:r>
                        <a:rPr lang="en-US" sz="2000" dirty="0"/>
                        <a:t>enhance employees performance?</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There is a positive and significant relationship between leadership style and employee performance.</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63117227"/>
                  </a:ext>
                </a:extLst>
              </a:tr>
              <a:tr h="370840">
                <a:tc>
                  <a:txBody>
                    <a:bodyPr/>
                    <a:lstStyle/>
                    <a:p>
                      <a:r>
                        <a:rPr lang="en-US" sz="2000" dirty="0"/>
                        <a:t>To examine the relationship between Ease of Use and intention to use E-Wallet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Does Ease of Use influence the intention to use E-wallet?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There is a positive and significant relationship between Ease of use and intention to use e-Wallet.</a:t>
                      </a:r>
                    </a:p>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796835163"/>
                  </a:ext>
                </a:extLst>
              </a:tr>
              <a:tr h="370840">
                <a:tc>
                  <a:txBody>
                    <a:bodyPr/>
                    <a:lstStyle/>
                    <a:p>
                      <a:r>
                        <a:rPr lang="en-US" sz="2000" dirty="0"/>
                        <a:t>To examine the relationship between Career growth and employee retention</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Does Career growth influence the employees retention?</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There is a positive and significant relationship career growth and employee retention</a:t>
                      </a:r>
                    </a:p>
                    <a:p>
                      <a:r>
                        <a:rPr lang="en-US" sz="2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75466273"/>
                  </a:ext>
                </a:extLst>
              </a:tr>
            </a:tbl>
          </a:graphicData>
        </a:graphic>
      </p:graphicFrame>
      <p:pic>
        <p:nvPicPr>
          <p:cNvPr id="9" name="Picture 8">
            <a:extLst>
              <a:ext uri="{FF2B5EF4-FFF2-40B4-BE49-F238E27FC236}">
                <a16:creationId xmlns="" xmlns:a16="http://schemas.microsoft.com/office/drawing/2014/main" id="{8AB2130C-73BB-415B-B8D0-3B506CB529FA}"/>
              </a:ext>
            </a:extLst>
          </p:cNvPr>
          <p:cNvPicPr>
            <a:picLocks noChangeAspect="1"/>
          </p:cNvPicPr>
          <p:nvPr/>
        </p:nvPicPr>
        <p:blipFill>
          <a:blip r:embed="rId2"/>
          <a:stretch>
            <a:fillRect/>
          </a:stretch>
        </p:blipFill>
        <p:spPr>
          <a:xfrm>
            <a:off x="0" y="2952257"/>
            <a:ext cx="3488788" cy="3670793"/>
          </a:xfrm>
          <a:prstGeom prst="rect">
            <a:avLst/>
          </a:prstGeom>
        </p:spPr>
      </p:pic>
      <p:sp>
        <p:nvSpPr>
          <p:cNvPr id="10" name="TextBox 9">
            <a:extLst>
              <a:ext uri="{FF2B5EF4-FFF2-40B4-BE49-F238E27FC236}">
                <a16:creationId xmlns="" xmlns:a16="http://schemas.microsoft.com/office/drawing/2014/main" id="{23E4AE80-8E9C-4437-B1C8-F0C5F6B05896}"/>
              </a:ext>
            </a:extLst>
          </p:cNvPr>
          <p:cNvSpPr txBox="1"/>
          <p:nvPr/>
        </p:nvSpPr>
        <p:spPr>
          <a:xfrm>
            <a:off x="196948" y="1589649"/>
            <a:ext cx="2052165" cy="107721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3200" b="0" i="0" u="none" strike="noStrike" kern="1200" cap="none" spc="0" normalizeH="0" baseline="0" noProof="0" dirty="0">
                <a:ln>
                  <a:noFill/>
                </a:ln>
                <a:solidFill>
                  <a:srgbClr val="DAEDEF">
                    <a:lumMod val="10000"/>
                  </a:srgbClr>
                </a:solidFill>
                <a:effectLst/>
                <a:uLnTx/>
                <a:uFillTx/>
                <a:latin typeface="Arial"/>
                <a:ea typeface="+mn-ea"/>
                <a:cs typeface="+mn-cs"/>
              </a:rPr>
              <a:t>Purpose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3200" b="0" i="0" u="none" strike="noStrike" kern="1200" cap="none" spc="0" normalizeH="0" baseline="0" noProof="0" dirty="0">
                <a:ln>
                  <a:noFill/>
                </a:ln>
                <a:solidFill>
                  <a:srgbClr val="DAEDEF">
                    <a:lumMod val="10000"/>
                  </a:srgbClr>
                </a:solidFill>
                <a:effectLst/>
                <a:uLnTx/>
                <a:uFillTx/>
                <a:latin typeface="Arial"/>
                <a:ea typeface="+mn-ea"/>
                <a:cs typeface="+mn-cs"/>
              </a:rPr>
              <a:t>Statement</a:t>
            </a:r>
          </a:p>
        </p:txBody>
      </p:sp>
      <p:cxnSp>
        <p:nvCxnSpPr>
          <p:cNvPr id="12" name="Straight Arrow Connector 11">
            <a:extLst>
              <a:ext uri="{FF2B5EF4-FFF2-40B4-BE49-F238E27FC236}">
                <a16:creationId xmlns="" xmlns:a16="http://schemas.microsoft.com/office/drawing/2014/main" id="{7D5B0456-20F5-4D95-9530-E9B68AFB3DA7}"/>
              </a:ext>
            </a:extLst>
          </p:cNvPr>
          <p:cNvCxnSpPr>
            <a:stCxn id="10" idx="3"/>
          </p:cNvCxnSpPr>
          <p:nvPr/>
        </p:nvCxnSpPr>
        <p:spPr bwMode="auto">
          <a:xfrm flipV="1">
            <a:off x="2249113" y="1842868"/>
            <a:ext cx="1141201" cy="28539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 xmlns:a16="http://schemas.microsoft.com/office/drawing/2014/main" id="{D02B03C0-7C3C-4531-A7EC-BA69C7A7BC84}"/>
              </a:ext>
            </a:extLst>
          </p:cNvPr>
          <p:cNvCxnSpPr>
            <a:stCxn id="10" idx="3"/>
          </p:cNvCxnSpPr>
          <p:nvPr/>
        </p:nvCxnSpPr>
        <p:spPr bwMode="auto">
          <a:xfrm>
            <a:off x="2249113" y="2128258"/>
            <a:ext cx="1239675" cy="1300742"/>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 xmlns:a16="http://schemas.microsoft.com/office/drawing/2014/main" id="{982F7D29-2020-406E-8C89-C3F29F7358DF}"/>
              </a:ext>
            </a:extLst>
          </p:cNvPr>
          <p:cNvCxnSpPr>
            <a:stCxn id="10" idx="3"/>
          </p:cNvCxnSpPr>
          <p:nvPr/>
        </p:nvCxnSpPr>
        <p:spPr bwMode="auto">
          <a:xfrm>
            <a:off x="2249113" y="2128258"/>
            <a:ext cx="1549164" cy="286577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15798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E819D-AB73-43E0-9556-35CD2EA24106}"/>
              </a:ext>
            </a:extLst>
          </p:cNvPr>
          <p:cNvSpPr>
            <a:spLocks noGrp="1"/>
          </p:cNvSpPr>
          <p:nvPr>
            <p:ph type="title"/>
          </p:nvPr>
        </p:nvSpPr>
        <p:spPr>
          <a:xfrm>
            <a:off x="647700" y="0"/>
            <a:ext cx="9389533" cy="1143000"/>
          </a:xfrm>
        </p:spPr>
        <p:txBody>
          <a:bodyPr>
            <a:normAutofit fontScale="90000"/>
          </a:bodyPr>
          <a:lstStyle/>
          <a:p>
            <a:r>
              <a:rPr lang="en-US" b="1" dirty="0"/>
              <a:t>Putting It Together: Problem Statements,</a:t>
            </a:r>
            <a:br>
              <a:rPr lang="en-US" b="1" dirty="0"/>
            </a:br>
            <a:r>
              <a:rPr lang="en-US" b="1" dirty="0"/>
              <a:t>Purpose Statements, and Research Questions</a:t>
            </a:r>
            <a:endParaRPr lang="en-MY" b="1" dirty="0"/>
          </a:p>
        </p:txBody>
      </p:sp>
      <p:sp>
        <p:nvSpPr>
          <p:cNvPr id="3" name="Content Placeholder 2">
            <a:extLst>
              <a:ext uri="{FF2B5EF4-FFF2-40B4-BE49-F238E27FC236}">
                <a16:creationId xmlns="" xmlns:a16="http://schemas.microsoft.com/office/drawing/2014/main" id="{598B52AE-49A8-418B-97F8-EBBD46EA84D5}"/>
              </a:ext>
            </a:extLst>
          </p:cNvPr>
          <p:cNvSpPr>
            <a:spLocks noGrp="1"/>
          </p:cNvSpPr>
          <p:nvPr>
            <p:ph idx="1"/>
          </p:nvPr>
        </p:nvSpPr>
        <p:spPr>
          <a:xfrm>
            <a:off x="0" y="1959725"/>
            <a:ext cx="12192000" cy="2380045"/>
          </a:xfrm>
          <a:ln>
            <a:solidFill>
              <a:srgbClr val="FF0000"/>
            </a:solidFill>
          </a:ln>
        </p:spPr>
        <p:txBody>
          <a:bodyPr>
            <a:normAutofit fontScale="70000" lnSpcReduction="20000"/>
          </a:bodyPr>
          <a:lstStyle/>
          <a:p>
            <a:pPr algn="l"/>
            <a:r>
              <a:rPr lang="en-US" sz="2800" b="1" i="0" u="none" strike="noStrike" baseline="0" dirty="0">
                <a:latin typeface="NewsGothicBT-Bold"/>
              </a:rPr>
              <a:t>Research Problem: </a:t>
            </a:r>
            <a:r>
              <a:rPr lang="en-US" sz="2800" b="0" i="0" u="none" strike="noStrike" baseline="0" dirty="0" err="1">
                <a:latin typeface="NewsGothicBT-Roman"/>
              </a:rPr>
              <a:t>Phd</a:t>
            </a:r>
            <a:r>
              <a:rPr lang="en-US" sz="2800" b="0" i="0" u="none" strike="noStrike" baseline="0" dirty="0">
                <a:latin typeface="NewsGothicBT-Roman"/>
              </a:rPr>
              <a:t> students take too long to complete their thesis.</a:t>
            </a:r>
          </a:p>
          <a:p>
            <a:pPr algn="l"/>
            <a:r>
              <a:rPr lang="en-US" sz="2800" b="1" i="0" u="none" strike="noStrike" baseline="0" dirty="0">
                <a:latin typeface="NewsGothicBT-Bold"/>
              </a:rPr>
              <a:t>Research Purpose: </a:t>
            </a:r>
            <a:r>
              <a:rPr lang="en-US" sz="2800" b="0" i="0" u="none" strike="noStrike" baseline="0" dirty="0">
                <a:latin typeface="NewsGothicBT-Roman"/>
              </a:rPr>
              <a:t>The purpose of this research is to investigate reasons </a:t>
            </a:r>
            <a:r>
              <a:rPr lang="en-US" sz="2800" b="0" i="0" u="none" strike="noStrike" baseline="0" dirty="0" err="1">
                <a:latin typeface="NewsGothicBT-Roman"/>
              </a:rPr>
              <a:t>Phd</a:t>
            </a:r>
            <a:r>
              <a:rPr lang="en-US" sz="2800" b="0" i="0" u="none" strike="noStrike" baseline="0" dirty="0">
                <a:latin typeface="NewsGothicBT-Roman"/>
              </a:rPr>
              <a:t> students take too long to complete their thesis</a:t>
            </a:r>
          </a:p>
          <a:p>
            <a:pPr algn="l"/>
            <a:r>
              <a:rPr lang="en-US" sz="2800" b="1" i="0" u="none" strike="noStrike" baseline="0" dirty="0">
                <a:latin typeface="NewsGothicBT-Bold"/>
              </a:rPr>
              <a:t>Research Question: </a:t>
            </a:r>
            <a:r>
              <a:rPr lang="en-US" sz="2800" b="0" i="0" u="none" strike="noStrike" baseline="0" dirty="0">
                <a:latin typeface="NewsGothicBT-Roman"/>
              </a:rPr>
              <a:t>Does the Supervisor competency affect the completion of thesis </a:t>
            </a:r>
            <a:r>
              <a:rPr lang="en-US" sz="2800" dirty="0">
                <a:latin typeface="NewsGothicBT-Roman"/>
              </a:rPr>
              <a:t>    by </a:t>
            </a:r>
            <a:r>
              <a:rPr lang="en-US" sz="2800" dirty="0" err="1">
                <a:latin typeface="NewsGothicBT-Roman"/>
              </a:rPr>
              <a:t>Phd</a:t>
            </a:r>
            <a:r>
              <a:rPr lang="en-US" sz="2800" dirty="0">
                <a:latin typeface="NewsGothicBT-Roman"/>
              </a:rPr>
              <a:t> students</a:t>
            </a:r>
            <a:r>
              <a:rPr lang="en-US" sz="2800" b="0" i="0" u="none" strike="noStrike" baseline="0" dirty="0">
                <a:latin typeface="NewsGothicBT-Roman"/>
              </a:rPr>
              <a:t> </a:t>
            </a:r>
          </a:p>
        </p:txBody>
      </p:sp>
      <p:sp>
        <p:nvSpPr>
          <p:cNvPr id="4" name="Footer Placeholder 3">
            <a:extLst>
              <a:ext uri="{FF2B5EF4-FFF2-40B4-BE49-F238E27FC236}">
                <a16:creationId xmlns="" xmlns:a16="http://schemas.microsoft.com/office/drawing/2014/main" id="{8B688C19-F40E-467D-B1AA-E53523234715}"/>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6" name="TextBox 5">
            <a:extLst>
              <a:ext uri="{FF2B5EF4-FFF2-40B4-BE49-F238E27FC236}">
                <a16:creationId xmlns="" xmlns:a16="http://schemas.microsoft.com/office/drawing/2014/main" id="{0C4B5E91-5E8D-4A17-9555-1E63CA701BE3}"/>
              </a:ext>
            </a:extLst>
          </p:cNvPr>
          <p:cNvSpPr txBox="1"/>
          <p:nvPr/>
        </p:nvSpPr>
        <p:spPr>
          <a:xfrm>
            <a:off x="-1" y="1013209"/>
            <a:ext cx="12191999" cy="830997"/>
          </a:xfrm>
          <a:prstGeom prst="rect">
            <a:avLst/>
          </a:prstGeom>
          <a:solidFill>
            <a:schemeClr val="accent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a:ea typeface="+mn-ea"/>
                <a:cs typeface="+mn-cs"/>
              </a:rPr>
              <a:t>Do the problem statement, purpose statement, and research questions flow together?</a:t>
            </a:r>
            <a:endParaRPr kumimoji="0" lang="en-MY" sz="2400" b="1" i="0" u="none" strike="noStrike" kern="1200" cap="none" spc="0" normalizeH="0" baseline="0" noProof="0" dirty="0">
              <a:ln>
                <a:noFill/>
              </a:ln>
              <a:solidFill>
                <a:srgbClr val="002060"/>
              </a:solidFill>
              <a:effectLst/>
              <a:uLnTx/>
              <a:uFillTx/>
              <a:latin typeface="Arial"/>
              <a:ea typeface="+mn-ea"/>
              <a:cs typeface="+mn-cs"/>
            </a:endParaRPr>
          </a:p>
        </p:txBody>
      </p:sp>
      <p:sp>
        <p:nvSpPr>
          <p:cNvPr id="8" name="TextBox 7">
            <a:extLst>
              <a:ext uri="{FF2B5EF4-FFF2-40B4-BE49-F238E27FC236}">
                <a16:creationId xmlns="" xmlns:a16="http://schemas.microsoft.com/office/drawing/2014/main" id="{89462733-BA2F-4DFC-A737-3C13C3FB8A21}"/>
              </a:ext>
            </a:extLst>
          </p:cNvPr>
          <p:cNvSpPr txBox="1"/>
          <p:nvPr/>
        </p:nvSpPr>
        <p:spPr>
          <a:xfrm>
            <a:off x="2" y="5208022"/>
            <a:ext cx="12191998" cy="954107"/>
          </a:xfrm>
          <a:prstGeom prst="rect">
            <a:avLst/>
          </a:prstGeom>
          <a:solidFill>
            <a:srgbClr val="00B0F0"/>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2800" b="0" i="0" u="none" strike="noStrike" kern="1200" cap="none" spc="0" normalizeH="0" baseline="0" noProof="0" dirty="0">
                <a:ln>
                  <a:noFill/>
                </a:ln>
                <a:solidFill>
                  <a:srgbClr val="000000"/>
                </a:solidFill>
                <a:effectLst/>
                <a:uLnTx/>
                <a:uFillTx/>
                <a:latin typeface="Sabon-Roman"/>
                <a:ea typeface="+mn-ea"/>
                <a:cs typeface="+mn-cs"/>
              </a:rPr>
              <a:t>The research purpose </a:t>
            </a:r>
            <a:r>
              <a:rPr kumimoji="0" lang="en-US" sz="2800" b="0" i="0" u="none" strike="noStrike" kern="1200" cap="none" spc="0" normalizeH="0" baseline="0" noProof="0" dirty="0">
                <a:ln>
                  <a:noFill/>
                </a:ln>
                <a:solidFill>
                  <a:srgbClr val="000000"/>
                </a:solidFill>
                <a:effectLst/>
                <a:uLnTx/>
                <a:uFillTx/>
                <a:latin typeface="Sabon-Roman"/>
                <a:ea typeface="+mn-ea"/>
                <a:cs typeface="+mn-cs"/>
              </a:rPr>
              <a:t>directly addresses the research problem, and the research question seems to be a direct extension of the purpose statement. </a:t>
            </a:r>
            <a:endParaRPr kumimoji="0" lang="en-MY" sz="2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Arrow: Up 8">
            <a:extLst>
              <a:ext uri="{FF2B5EF4-FFF2-40B4-BE49-F238E27FC236}">
                <a16:creationId xmlns="" xmlns:a16="http://schemas.microsoft.com/office/drawing/2014/main" id="{C6701D55-B0B3-419C-ACAA-CD3B79573369}"/>
              </a:ext>
            </a:extLst>
          </p:cNvPr>
          <p:cNvSpPr/>
          <p:nvPr/>
        </p:nvSpPr>
        <p:spPr bwMode="auto">
          <a:xfrm>
            <a:off x="4615543" y="4339771"/>
            <a:ext cx="978118" cy="868252"/>
          </a:xfrm>
          <a:prstGeom prst="up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MY" sz="18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61824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 xmlns:a16="http://schemas.microsoft.com/office/drawing/2014/main" id="{8DED76B9-5273-4139-ACC9-B6E36ADE2385}"/>
              </a:ext>
            </a:extLst>
          </p:cNvPr>
          <p:cNvSpPr>
            <a:spLocks noGrp="1"/>
          </p:cNvSpPr>
          <p:nvPr>
            <p:ph type="title"/>
          </p:nvPr>
        </p:nvSpPr>
        <p:spPr>
          <a:xfrm>
            <a:off x="532264" y="776941"/>
            <a:ext cx="3209008" cy="5166659"/>
          </a:xfrm>
        </p:spPr>
        <p:txBody>
          <a:bodyPr/>
          <a:lstStyle/>
          <a:p>
            <a:pPr algn="ctr"/>
            <a:r>
              <a:rPr lang="en-US" dirty="0"/>
              <a:t>Learning Outcome</a:t>
            </a:r>
            <a:br>
              <a:rPr lang="en-US" dirty="0"/>
            </a:br>
            <a:r>
              <a:rPr lang="en-US" dirty="0"/>
              <a:t>4</a:t>
            </a:r>
          </a:p>
        </p:txBody>
      </p:sp>
      <p:sp>
        <p:nvSpPr>
          <p:cNvPr id="20" name="Footer Placeholder 19">
            <a:extLst>
              <a:ext uri="{FF2B5EF4-FFF2-40B4-BE49-F238E27FC236}">
                <a16:creationId xmlns=""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5" name="Picture Placeholder 4" descr="A person standing on a rock">
            <a:extLst>
              <a:ext uri="{FF2B5EF4-FFF2-40B4-BE49-F238E27FC236}">
                <a16:creationId xmlns=""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 xmlns:a16="http://schemas.microsoft.com/office/drawing/2014/main" id="{87F2C169-25EA-4609-BC8A-BCA7C433EEE4}"/>
              </a:ext>
            </a:extLst>
          </p:cNvPr>
          <p:cNvSpPr>
            <a:spLocks noGrp="1"/>
          </p:cNvSpPr>
          <p:nvPr>
            <p:ph type="body" sz="quarter" idx="15"/>
          </p:nvPr>
        </p:nvSpPr>
        <p:spPr>
          <a:xfrm>
            <a:off x="4076700" y="3476625"/>
            <a:ext cx="7659756" cy="3533775"/>
          </a:xfrm>
        </p:spPr>
        <p:txBody>
          <a:bodyPr>
            <a:normAutofit/>
          </a:bodyPr>
          <a:lstStyle/>
          <a:p>
            <a:pPr marL="0" indent="0">
              <a:buNone/>
            </a:pPr>
            <a:r>
              <a:rPr lang="en-US" sz="2600" b="1" dirty="0">
                <a:solidFill>
                  <a:srgbClr val="0070C0"/>
                </a:solidFill>
              </a:rPr>
              <a:t>Explain How to write research significance, scope, Limitations, Definition of terms</a:t>
            </a:r>
          </a:p>
          <a:p>
            <a:pPr marL="0" indent="0">
              <a:buNone/>
            </a:pPr>
            <a:r>
              <a:rPr lang="en-US" sz="1800" b="1" dirty="0">
                <a:solidFill>
                  <a:srgbClr val="C00000"/>
                </a:solidFill>
              </a:rPr>
              <a:t>Milestone 1: Student should be able to identify research topic </a:t>
            </a:r>
          </a:p>
        </p:txBody>
      </p:sp>
      <p:sp>
        <p:nvSpPr>
          <p:cNvPr id="21" name="Slide Number Placeholder 20">
            <a:extLst>
              <a:ext uri="{FF2B5EF4-FFF2-40B4-BE49-F238E27FC236}">
                <a16:creationId xmlns=""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841221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23EAEA-2691-481D-B11F-C9513D6CEA51}"/>
              </a:ext>
            </a:extLst>
          </p:cNvPr>
          <p:cNvSpPr>
            <a:spLocks noGrp="1"/>
          </p:cNvSpPr>
          <p:nvPr>
            <p:ph type="title"/>
          </p:nvPr>
        </p:nvSpPr>
        <p:spPr>
          <a:xfrm>
            <a:off x="0" y="31605"/>
            <a:ext cx="12056012" cy="559238"/>
          </a:xfrm>
          <a:solidFill>
            <a:srgbClr val="FFCCFF"/>
          </a:solidFill>
        </p:spPr>
        <p:txBody>
          <a:bodyPr vert="horz" wrap="square" lIns="91440" tIns="45720" rIns="91440" bIns="45720" numCol="1" anchor="ctr" anchorCtr="0" compatLnSpc="1">
            <a:prstTxWarp prst="textNoShape">
              <a:avLst/>
            </a:prstTxWarp>
            <a:noAutofit/>
          </a:bodyPr>
          <a:lstStyle/>
          <a:p>
            <a:r>
              <a:rPr lang="en-US" sz="3600" b="1" dirty="0">
                <a:solidFill>
                  <a:srgbClr val="FF0000"/>
                </a:solidFill>
                <a:latin typeface="+mj-lt"/>
                <a:ea typeface="+mj-ea"/>
                <a:cs typeface="+mj-cs"/>
              </a:rPr>
              <a:t>1.6 Significance of Study</a:t>
            </a:r>
          </a:p>
        </p:txBody>
      </p:sp>
      <p:sp>
        <p:nvSpPr>
          <p:cNvPr id="5" name="TextBox 4">
            <a:extLst>
              <a:ext uri="{FF2B5EF4-FFF2-40B4-BE49-F238E27FC236}">
                <a16:creationId xmlns="" xmlns:a16="http://schemas.microsoft.com/office/drawing/2014/main" id="{17745510-CDD9-4F14-A0C7-E544C044A9D2}"/>
              </a:ext>
            </a:extLst>
          </p:cNvPr>
          <p:cNvSpPr txBox="1"/>
          <p:nvPr/>
        </p:nvSpPr>
        <p:spPr bwMode="auto">
          <a:xfrm>
            <a:off x="0" y="2491164"/>
            <a:ext cx="12192000" cy="4335231"/>
          </a:xfrm>
          <a:prstGeom prst="rect">
            <a:avLst/>
          </a:prstGeom>
          <a:solidFill>
            <a:schemeClr val="bg1"/>
          </a:solidFill>
          <a:ln>
            <a:noFill/>
          </a:ln>
        </p:spPr>
        <p:txBody>
          <a:bodyPr vert="horz" wrap="square" lIns="91440" tIns="45720" rIns="91440" bIns="45720" numCol="1" anchor="t" anchorCtr="0" compatLnSpc="1">
            <a:prstTxWarp prst="textNoShape">
              <a:avLst/>
            </a:prstTxWarp>
            <a:normAutofit/>
          </a:bodyPr>
          <a:lstStyle/>
          <a:p>
            <a:pPr marL="0" marR="0" lvl="0" indent="0" algn="l" defTabSz="914400" rtl="0" eaLnBrk="0" fontAlgn="base" latinLnBrk="0" hangingPunct="0">
              <a:lnSpc>
                <a:spcPct val="100000"/>
              </a:lnSpc>
              <a:spcBef>
                <a:spcPts val="0"/>
              </a:spcBef>
              <a:spcAft>
                <a:spcPct val="0"/>
              </a:spcAft>
              <a:buClr>
                <a:srgbClr val="C00000"/>
              </a:buClr>
              <a:buSzTx/>
              <a:buFontTx/>
              <a:buNone/>
              <a:tabLst/>
              <a:defRPr/>
            </a:pPr>
            <a:r>
              <a:rPr kumimoji="0" lang="en-US" sz="2400" b="1" i="0" u="none" strike="noStrike" kern="1200" cap="none" spc="0" normalizeH="0" baseline="0" noProof="0" dirty="0">
                <a:ln>
                  <a:noFill/>
                </a:ln>
                <a:solidFill>
                  <a:srgbClr val="FF0000"/>
                </a:solidFill>
                <a:effectLst/>
                <a:uLnTx/>
                <a:uFillTx/>
                <a:latin typeface="Arial"/>
                <a:ea typeface="+mn-ea"/>
                <a:cs typeface="+mn-cs"/>
              </a:rPr>
              <a:t>Theoretical</a:t>
            </a:r>
          </a:p>
          <a:p>
            <a:pPr marL="0" marR="0" lvl="0" indent="0" algn="l" defTabSz="914400" rtl="0" eaLnBrk="0" fontAlgn="base" latinLnBrk="0" hangingPunct="0">
              <a:lnSpc>
                <a:spcPct val="100000"/>
              </a:lnSpc>
              <a:spcBef>
                <a:spcPts val="0"/>
              </a:spcBef>
              <a:spcAft>
                <a:spcPct val="0"/>
              </a:spcAft>
              <a:buClr>
                <a:srgbClr val="C00000"/>
              </a:buClr>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How will the findings assist or be of benefit to the body of knowledge ?</a:t>
            </a:r>
          </a:p>
          <a:p>
            <a:pPr marL="0" marR="0" lvl="0" indent="0" algn="l" defTabSz="914400" rtl="0" eaLnBrk="0" fontAlgn="base" latinLnBrk="0" hangingPunct="0">
              <a:lnSpc>
                <a:spcPct val="100000"/>
              </a:lnSpc>
              <a:spcBef>
                <a:spcPct val="20000"/>
              </a:spcBef>
              <a:spcAft>
                <a:spcPct val="0"/>
              </a:spcAft>
              <a:buClr>
                <a:srgbClr val="C00000"/>
              </a:buClr>
              <a:buSzTx/>
              <a:buFontTx/>
              <a:buNone/>
              <a:tabLst/>
              <a:defRPr/>
            </a:pPr>
            <a:r>
              <a:rPr kumimoji="0" lang="en-US" sz="2400" b="0" i="1" u="none" strike="noStrike" kern="1200" cap="none" spc="0" normalizeH="0" baseline="0" noProof="0" dirty="0">
                <a:ln>
                  <a:noFill/>
                </a:ln>
                <a:solidFill>
                  <a:srgbClr val="002060"/>
                </a:solidFill>
                <a:effectLst/>
                <a:uLnTx/>
                <a:uFillTx/>
                <a:latin typeface="Arial"/>
                <a:ea typeface="+mn-ea"/>
                <a:cs typeface="+mn-cs"/>
              </a:rPr>
              <a:t>Eg: “This study will contribute to the body of knowledge on skills……… development </a:t>
            </a:r>
          </a:p>
          <a:p>
            <a:pPr marL="0" marR="0" lvl="0" indent="0" algn="l" defTabSz="914400" rtl="0" eaLnBrk="0" fontAlgn="base" latinLnBrk="0" hangingPunct="0">
              <a:lnSpc>
                <a:spcPct val="100000"/>
              </a:lnSpc>
              <a:spcBef>
                <a:spcPts val="0"/>
              </a:spcBef>
              <a:spcAft>
                <a:spcPct val="0"/>
              </a:spcAft>
              <a:buClr>
                <a:srgbClr val="C00000"/>
              </a:buClr>
              <a:buSzTx/>
              <a:buFontTx/>
              <a:buNone/>
              <a:tabLst/>
              <a:defRPr/>
            </a:pPr>
            <a:r>
              <a:rPr kumimoji="0" lang="en-US" sz="2400" b="1" i="0" u="none" strike="noStrike" kern="1200" cap="none" spc="0" normalizeH="0" baseline="0" noProof="0" dirty="0">
                <a:ln>
                  <a:noFill/>
                </a:ln>
                <a:solidFill>
                  <a:srgbClr val="FF0000"/>
                </a:solidFill>
                <a:effectLst/>
                <a:uLnTx/>
                <a:uFillTx/>
                <a:latin typeface="Arial"/>
                <a:ea typeface="+mn-ea"/>
                <a:cs typeface="+mn-cs"/>
              </a:rPr>
              <a:t>Practical</a:t>
            </a:r>
          </a:p>
          <a:p>
            <a:pPr marL="0" marR="0" lvl="0" indent="0" algn="l" defTabSz="914400" rtl="0" eaLnBrk="0" fontAlgn="base" latinLnBrk="0" hangingPunct="0">
              <a:lnSpc>
                <a:spcPct val="100000"/>
              </a:lnSpc>
              <a:spcBef>
                <a:spcPts val="0"/>
              </a:spcBef>
              <a:spcAft>
                <a:spcPct val="0"/>
              </a:spcAft>
              <a:buClr>
                <a:srgbClr val="C00000"/>
              </a:buClr>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How would the solution to the problem influence practice? Who may be interested in using these findings </a:t>
            </a:r>
          </a:p>
          <a:p>
            <a:pPr marL="0" marR="0" lvl="0" indent="0" algn="l" defTabSz="914400" rtl="0" eaLnBrk="0" fontAlgn="base" latinLnBrk="0" hangingPunct="0">
              <a:lnSpc>
                <a:spcPct val="100000"/>
              </a:lnSpc>
              <a:spcBef>
                <a:spcPct val="20000"/>
              </a:spcBef>
              <a:spcAft>
                <a:spcPct val="0"/>
              </a:spcAft>
              <a:buClr>
                <a:srgbClr val="C00000"/>
              </a:buClr>
              <a:buSzTx/>
              <a:buFontTx/>
              <a:buNone/>
              <a:tabLst/>
              <a:defRPr/>
            </a:pPr>
            <a:r>
              <a:rPr kumimoji="0" lang="en-US" sz="2400" b="0" i="1" u="none" strike="noStrike" kern="1200" cap="none" spc="0" normalizeH="0" baseline="0" noProof="0" dirty="0" err="1">
                <a:ln>
                  <a:noFill/>
                </a:ln>
                <a:solidFill>
                  <a:srgbClr val="002060"/>
                </a:solidFill>
                <a:effectLst/>
                <a:uLnTx/>
                <a:uFillTx/>
                <a:latin typeface="Arial"/>
                <a:ea typeface="+mn-ea"/>
                <a:cs typeface="+mn-cs"/>
              </a:rPr>
              <a:t>Eg:The</a:t>
            </a:r>
            <a:r>
              <a:rPr kumimoji="0" lang="en-US" sz="2400" b="0" i="1" u="none" strike="noStrike" kern="1200" cap="none" spc="0" normalizeH="0" baseline="0" noProof="0" dirty="0">
                <a:ln>
                  <a:noFill/>
                </a:ln>
                <a:solidFill>
                  <a:srgbClr val="002060"/>
                </a:solidFill>
                <a:effectLst/>
                <a:uLnTx/>
                <a:uFillTx/>
                <a:latin typeface="Arial"/>
                <a:ea typeface="+mn-ea"/>
                <a:cs typeface="+mn-cs"/>
              </a:rPr>
              <a:t> findings will be useful for HR managers address the current shortage of skills in the current environment…</a:t>
            </a:r>
          </a:p>
          <a:p>
            <a:pPr marL="0" marR="0" lvl="0" indent="0" algn="l" defTabSz="914400" rtl="0" eaLnBrk="0" fontAlgn="base" latinLnBrk="0" hangingPunct="0">
              <a:lnSpc>
                <a:spcPct val="100000"/>
              </a:lnSpc>
              <a:spcBef>
                <a:spcPts val="0"/>
              </a:spcBef>
              <a:spcAft>
                <a:spcPct val="0"/>
              </a:spcAft>
              <a:buClr>
                <a:srgbClr val="C00000"/>
              </a:buClr>
              <a:buSzTx/>
              <a:buFontTx/>
              <a:buNone/>
              <a:tabLst/>
              <a:defRPr/>
            </a:pPr>
            <a:r>
              <a:rPr kumimoji="0" lang="en-US" sz="2400" b="1" i="0" u="none" strike="noStrike" kern="1200" cap="none" spc="0" normalizeH="0" baseline="0" noProof="0" dirty="0">
                <a:ln>
                  <a:noFill/>
                </a:ln>
                <a:solidFill>
                  <a:srgbClr val="FF0000"/>
                </a:solidFill>
                <a:effectLst/>
                <a:uLnTx/>
                <a:uFillTx/>
                <a:latin typeface="Arial"/>
                <a:ea typeface="+mn-ea"/>
                <a:cs typeface="+mn-cs"/>
              </a:rPr>
              <a:t>Academic</a:t>
            </a:r>
          </a:p>
          <a:p>
            <a:pPr marL="0" marR="0" lvl="0" indent="0" algn="l" defTabSz="914400" rtl="0" eaLnBrk="0" fontAlgn="base" latinLnBrk="0" hangingPunct="0">
              <a:lnSpc>
                <a:spcPct val="100000"/>
              </a:lnSpc>
              <a:spcBef>
                <a:spcPts val="0"/>
              </a:spcBef>
              <a:spcAft>
                <a:spcPct val="0"/>
              </a:spcAft>
              <a:buClr>
                <a:srgbClr val="C00000"/>
              </a:buClr>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How will academicians benefit from this study? </a:t>
            </a:r>
          </a:p>
          <a:p>
            <a:pPr marL="0" marR="0" lvl="0" indent="0" algn="l" defTabSz="914400" rtl="0" eaLnBrk="0" fontAlgn="base" latinLnBrk="0" hangingPunct="0">
              <a:lnSpc>
                <a:spcPct val="100000"/>
              </a:lnSpc>
              <a:spcBef>
                <a:spcPts val="0"/>
              </a:spcBef>
              <a:spcAft>
                <a:spcPct val="0"/>
              </a:spcAft>
              <a:buClr>
                <a:srgbClr val="C00000"/>
              </a:buClr>
              <a:buSzTx/>
              <a:buFontTx/>
              <a:buNone/>
              <a:tabLst/>
              <a:defRPr/>
            </a:pPr>
            <a:r>
              <a:rPr kumimoji="0" lang="en-US" sz="2400" b="0" i="1" u="none" strike="noStrike" kern="1200" cap="none" spc="0" normalizeH="0" baseline="0" noProof="0" dirty="0">
                <a:ln>
                  <a:noFill/>
                </a:ln>
                <a:solidFill>
                  <a:srgbClr val="002060"/>
                </a:solidFill>
                <a:effectLst/>
                <a:uLnTx/>
                <a:uFillTx/>
                <a:latin typeface="Arial"/>
                <a:ea typeface="+mn-ea"/>
                <a:cs typeface="+mn-cs"/>
              </a:rPr>
              <a:t>Eg: Academicians can replicate or extend similar study to other counties/cultures…..</a:t>
            </a:r>
          </a:p>
          <a:p>
            <a:pPr marL="0" marR="0" lvl="0" indent="0" algn="l" defTabSz="914400" rtl="0" eaLnBrk="0" fontAlgn="base" latinLnBrk="0" hangingPunct="0">
              <a:lnSpc>
                <a:spcPct val="100000"/>
              </a:lnSpc>
              <a:spcBef>
                <a:spcPct val="20000"/>
              </a:spcBef>
              <a:spcAft>
                <a:spcPct val="0"/>
              </a:spcAft>
              <a:buClr>
                <a:srgbClr val="C00000"/>
              </a:buClr>
              <a:buSzTx/>
              <a:buFontTx/>
              <a:buNone/>
              <a:tabLst/>
              <a:defRPr/>
            </a:pPr>
            <a:endParaRPr kumimoji="0" lang="en-US" sz="2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 xmlns:a16="http://schemas.microsoft.com/office/drawing/2014/main" id="{9F67959E-3655-4138-B0B0-05CF855AB208}"/>
              </a:ext>
            </a:extLst>
          </p:cNvPr>
          <p:cNvSpPr txBox="1"/>
          <p:nvPr/>
        </p:nvSpPr>
        <p:spPr>
          <a:xfrm>
            <a:off x="0" y="590843"/>
            <a:ext cx="12192000" cy="1815882"/>
          </a:xfrm>
          <a:prstGeom prst="rect">
            <a:avLst/>
          </a:prstGeom>
          <a:solidFill>
            <a:schemeClr val="bg1"/>
          </a:solidFill>
          <a:ln>
            <a:solidFill>
              <a:schemeClr val="accent1"/>
            </a:solid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Present the rationale of your proposed study and clearly indicate why it is worth doing. Briefly tell the reader the significance of the study (justify doing the study). You can argue the significance of your study from managerial, theoretical, and academic perspectives. </a:t>
            </a:r>
            <a:endParaRPr kumimoji="0" lang="en-MY"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1696355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772" y="122238"/>
            <a:ext cx="12027828" cy="715962"/>
          </a:xfrm>
          <a:solidFill>
            <a:srgbClr val="FFCCFF"/>
          </a:solidFill>
        </p:spPr>
        <p:txBody>
          <a:bodyPr/>
          <a:lstStyle/>
          <a:p>
            <a:r>
              <a:rPr lang="en-US" sz="4000" b="1" dirty="0">
                <a:solidFill>
                  <a:srgbClr val="FF0000"/>
                </a:solidFill>
              </a:rPr>
              <a:t>1.7 Scope of the Study</a:t>
            </a:r>
          </a:p>
        </p:txBody>
      </p:sp>
      <p:sp>
        <p:nvSpPr>
          <p:cNvPr id="4" name="Rectangle 3"/>
          <p:cNvSpPr/>
          <p:nvPr/>
        </p:nvSpPr>
        <p:spPr>
          <a:xfrm>
            <a:off x="1676400" y="838200"/>
            <a:ext cx="8686800" cy="523220"/>
          </a:xfrm>
          <a:prstGeom prst="rect">
            <a:avLst/>
          </a:prstGeom>
          <a:solidFill>
            <a:schemeClr val="bg1"/>
          </a:solid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2800" b="1"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4"/>
          <p:cNvSpPr/>
          <p:nvPr/>
        </p:nvSpPr>
        <p:spPr>
          <a:xfrm>
            <a:off x="0" y="2344956"/>
            <a:ext cx="6295903" cy="427809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Arial"/>
                <a:ea typeface="+mn-ea"/>
                <a:cs typeface="+mn-cs"/>
              </a:rPr>
              <a:t>Setting the Boundary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a:ea typeface="+mn-ea"/>
                <a:cs typeface="+mn-cs"/>
              </a:rPr>
              <a:t>The scope of the study will be narrowed.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Coverage of research</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Research population/respondents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Geographical location</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 xmlns:a16="http://schemas.microsoft.com/office/drawing/2014/main" id="{6B3F8FB9-A321-448C-BC6D-803899DD4F51}"/>
              </a:ext>
            </a:extLst>
          </p:cNvPr>
          <p:cNvPicPr>
            <a:picLocks noChangeAspect="1"/>
          </p:cNvPicPr>
          <p:nvPr/>
        </p:nvPicPr>
        <p:blipFill>
          <a:blip r:embed="rId2"/>
          <a:stretch>
            <a:fillRect/>
          </a:stretch>
        </p:blipFill>
        <p:spPr>
          <a:xfrm>
            <a:off x="6444342" y="2223195"/>
            <a:ext cx="5428343" cy="4399855"/>
          </a:xfrm>
          <a:prstGeom prst="rect">
            <a:avLst/>
          </a:prstGeom>
        </p:spPr>
      </p:pic>
      <p:sp>
        <p:nvSpPr>
          <p:cNvPr id="8" name="TextBox 7">
            <a:extLst>
              <a:ext uri="{FF2B5EF4-FFF2-40B4-BE49-F238E27FC236}">
                <a16:creationId xmlns="" xmlns:a16="http://schemas.microsoft.com/office/drawing/2014/main" id="{D7E9CD73-0128-4A3E-A776-B17CAEAC8DC9}"/>
              </a:ext>
            </a:extLst>
          </p:cNvPr>
          <p:cNvSpPr txBox="1"/>
          <p:nvPr/>
        </p:nvSpPr>
        <p:spPr>
          <a:xfrm>
            <a:off x="0" y="757925"/>
            <a:ext cx="12166600" cy="1384995"/>
          </a:xfrm>
          <a:prstGeom prst="rect">
            <a:avLst/>
          </a:prstGeom>
          <a:solidFill>
            <a:schemeClr val="bg1"/>
          </a:solidFill>
          <a:ln>
            <a:solidFill>
              <a:schemeClr val="accent1"/>
            </a:solid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Set the </a:t>
            </a: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boundaries of your proposed research in order to provide a clear focus. Where appropriate, state not only what you will study but what is excluded from the study.</a:t>
            </a:r>
            <a:endParaRPr kumimoji="0" lang="en-MY"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367843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69"/>
            <a:ext cx="12192000" cy="616545"/>
          </a:xfrm>
          <a:solidFill>
            <a:srgbClr val="FFCCFF"/>
          </a:solidFill>
        </p:spPr>
        <p:txBody>
          <a:bodyPr>
            <a:normAutofit fontScale="90000"/>
          </a:bodyPr>
          <a:lstStyle/>
          <a:p>
            <a:r>
              <a:rPr lang="en-US" dirty="0"/>
              <a:t/>
            </a:r>
            <a:br>
              <a:rPr lang="en-US" dirty="0"/>
            </a:br>
            <a:r>
              <a:rPr lang="en-US" dirty="0"/>
              <a:t/>
            </a:r>
            <a:br>
              <a:rPr lang="en-US" dirty="0"/>
            </a:br>
            <a:r>
              <a:rPr lang="en-US" sz="5300" b="1" dirty="0">
                <a:solidFill>
                  <a:srgbClr val="0070C0"/>
                </a:solidFill>
              </a:rPr>
              <a:t>1.3 </a:t>
            </a:r>
            <a:r>
              <a:rPr lang="en-US" sz="6000" b="1" dirty="0">
                <a:solidFill>
                  <a:srgbClr val="0070C0"/>
                </a:solidFill>
              </a:rPr>
              <a:t>Research Purpose/Objective</a:t>
            </a:r>
            <a:r>
              <a:rPr lang="en-US" b="1" dirty="0">
                <a:solidFill>
                  <a:srgbClr val="0070C0"/>
                </a:solidFill>
              </a:rPr>
              <a:t/>
            </a:r>
            <a:br>
              <a:rPr lang="en-US" b="1" dirty="0">
                <a:solidFill>
                  <a:srgbClr val="0070C0"/>
                </a:solidFill>
              </a:rPr>
            </a:br>
            <a:r>
              <a:rPr lang="en-US" dirty="0"/>
              <a:t/>
            </a:r>
            <a:br>
              <a:rPr lang="en-US" dirty="0"/>
            </a:br>
            <a:endParaRPr lang="en-US" dirty="0"/>
          </a:p>
        </p:txBody>
      </p:sp>
      <p:sp>
        <p:nvSpPr>
          <p:cNvPr id="4" name="Content Placeholder 3"/>
          <p:cNvSpPr>
            <a:spLocks noGrp="1"/>
          </p:cNvSpPr>
          <p:nvPr>
            <p:ph sz="half" idx="2"/>
          </p:nvPr>
        </p:nvSpPr>
        <p:spPr>
          <a:xfrm>
            <a:off x="0" y="2293027"/>
            <a:ext cx="5167086" cy="2034041"/>
          </a:xfrm>
          <a:ln>
            <a:solidFill>
              <a:schemeClr val="accent1"/>
            </a:solidFill>
          </a:ln>
        </p:spPr>
        <p:txBody>
          <a:bodyPr>
            <a:normAutofit/>
          </a:bodyPr>
          <a:lstStyle/>
          <a:p>
            <a:pPr>
              <a:buNone/>
            </a:pPr>
            <a:r>
              <a:rPr lang="en-US" sz="3200" dirty="0">
                <a:solidFill>
                  <a:srgbClr val="0070C0"/>
                </a:solidFill>
              </a:rPr>
              <a:t>   </a:t>
            </a:r>
            <a:r>
              <a:rPr lang="en-US" sz="2800" b="1" dirty="0">
                <a:solidFill>
                  <a:srgbClr val="0070C0"/>
                </a:solidFill>
              </a:rPr>
              <a:t>Quantitative - Objective</a:t>
            </a:r>
            <a:endParaRPr lang="en-US" b="1" dirty="0">
              <a:solidFill>
                <a:srgbClr val="0070C0"/>
              </a:solidFill>
            </a:endParaRPr>
          </a:p>
          <a:p>
            <a:pPr>
              <a:buNone/>
            </a:pPr>
            <a:r>
              <a:rPr lang="en-US" sz="3200" dirty="0"/>
              <a:t>  </a:t>
            </a:r>
            <a:r>
              <a:rPr lang="en-US" sz="2600" b="1" dirty="0">
                <a:solidFill>
                  <a:srgbClr val="FF0000"/>
                </a:solidFill>
              </a:rPr>
              <a:t>To examine the  relationship between customer satisfaction and customer loyalty </a:t>
            </a:r>
          </a:p>
        </p:txBody>
      </p:sp>
      <p:sp>
        <p:nvSpPr>
          <p:cNvPr id="7" name="Rectangle 6"/>
          <p:cNvSpPr/>
          <p:nvPr/>
        </p:nvSpPr>
        <p:spPr bwMode="auto">
          <a:xfrm>
            <a:off x="1" y="4418028"/>
            <a:ext cx="6037118" cy="2439972"/>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For quantitative study, use the words: </a:t>
            </a:r>
          </a:p>
          <a:p>
            <a:pPr marL="742950" marR="0" lvl="1"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To examine </a:t>
            </a:r>
          </a:p>
          <a:p>
            <a:pPr marL="742950" marR="0" lvl="1"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To evaluate</a:t>
            </a:r>
          </a:p>
          <a:p>
            <a:pPr marL="742950" marR="0" lvl="1"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To determine</a:t>
            </a:r>
          </a:p>
          <a:p>
            <a:pPr marL="742950" marR="0" lvl="1"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To assess    </a:t>
            </a:r>
          </a:p>
          <a:p>
            <a:pPr marL="742950" marR="0" lvl="1"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lang="en-US" sz="2400" b="1" dirty="0">
                <a:solidFill>
                  <a:srgbClr val="000000"/>
                </a:solidFill>
                <a:latin typeface="Arial" charset="0"/>
              </a:rPr>
              <a:t>To investigate</a:t>
            </a:r>
            <a:r>
              <a:rPr kumimoji="0" lang="en-US" sz="2400" b="1" i="0" u="none" strike="noStrike" kern="1200" cap="none" spc="0" normalizeH="0" baseline="0" noProof="0" dirty="0">
                <a:ln>
                  <a:noFill/>
                </a:ln>
                <a:solidFill>
                  <a:srgbClr val="000000"/>
                </a:solidFill>
                <a:effectLst/>
                <a:uLnTx/>
                <a:uFillTx/>
                <a:latin typeface="Arial" charset="0"/>
                <a:ea typeface="+mn-ea"/>
                <a:cs typeface="+mn-cs"/>
              </a:rPr>
              <a:t>   </a:t>
            </a:r>
            <a:r>
              <a:rPr kumimoji="0" lang="en-US" sz="20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800" b="0" i="0" u="none" strike="noStrike" kern="1200" cap="none" spc="0" normalizeH="0" baseline="0" noProof="0" dirty="0">
                <a:ln>
                  <a:noFill/>
                </a:ln>
                <a:solidFill>
                  <a:srgbClr val="000000"/>
                </a:solidFill>
                <a:effectLst/>
                <a:uLnTx/>
                <a:uFillTx/>
                <a:latin typeface="Arial" charset="0"/>
                <a:ea typeface="+mn-ea"/>
                <a:cs typeface="+mn-cs"/>
              </a:rPr>
              <a:t>               </a:t>
            </a:r>
          </a:p>
        </p:txBody>
      </p:sp>
      <p:sp>
        <p:nvSpPr>
          <p:cNvPr id="8" name="Rectangle 7"/>
          <p:cNvSpPr/>
          <p:nvPr/>
        </p:nvSpPr>
        <p:spPr bwMode="auto">
          <a:xfrm>
            <a:off x="6189518" y="4418029"/>
            <a:ext cx="5869960" cy="2439972"/>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For qualitative study, use the words: </a:t>
            </a:r>
          </a:p>
          <a:p>
            <a:pPr marL="742950" marR="0" lvl="1"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To explore </a:t>
            </a:r>
          </a:p>
          <a:p>
            <a:pPr marL="742950" marR="0" lvl="1" indent="-285750"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To understand     </a:t>
            </a:r>
            <a:r>
              <a:rPr kumimoji="0" lang="en-US" sz="2000" b="0" i="0" u="none" strike="noStrike" kern="1200" cap="none" spc="0" normalizeH="0" baseline="0" noProof="0" dirty="0">
                <a:ln>
                  <a:noFill/>
                </a:ln>
                <a:solidFill>
                  <a:srgbClr val="000000"/>
                </a:solidFill>
                <a:effectLst/>
                <a:uLnTx/>
                <a:uFillTx/>
                <a:latin typeface="Arial" charset="0"/>
                <a:ea typeface="+mn-ea"/>
                <a:cs typeface="+mn-cs"/>
              </a:rPr>
              <a:t>                        </a:t>
            </a:r>
          </a:p>
        </p:txBody>
      </p:sp>
      <p:sp>
        <p:nvSpPr>
          <p:cNvPr id="9" name="TextBox 8">
            <a:extLst>
              <a:ext uri="{FF2B5EF4-FFF2-40B4-BE49-F238E27FC236}">
                <a16:creationId xmlns="" xmlns:a16="http://schemas.microsoft.com/office/drawing/2014/main" id="{74A2DC22-82E5-4753-B5A2-3EE94072E3E6}"/>
              </a:ext>
            </a:extLst>
          </p:cNvPr>
          <p:cNvSpPr txBox="1"/>
          <p:nvPr/>
        </p:nvSpPr>
        <p:spPr>
          <a:xfrm>
            <a:off x="0" y="817072"/>
            <a:ext cx="12192000" cy="1384995"/>
          </a:xfrm>
          <a:prstGeom prst="rect">
            <a:avLst/>
          </a:prstGeom>
          <a:solidFill>
            <a:schemeClr val="bg1"/>
          </a:solidFill>
          <a:ln>
            <a:solidFill>
              <a:schemeClr val="accent1"/>
            </a:solid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mn-cs"/>
              </a:rPr>
              <a:t>A specific result that a person or system aims to achieve within a time frame and with available resources.  Ask yourself what you hope to uncover through your research, and then say it in a way that the reader will understand.</a:t>
            </a:r>
            <a:endParaRPr kumimoji="0" lang="en-MY" sz="2400" b="0" i="0" u="none" strike="noStrike" kern="1200" cap="none" spc="0" normalizeH="0" baseline="0" noProof="0" dirty="0">
              <a:ln>
                <a:noFill/>
              </a:ln>
              <a:solidFill>
                <a:srgbClr val="002060"/>
              </a:solidFill>
              <a:effectLst/>
              <a:uLnTx/>
              <a:uFillTx/>
              <a:latin typeface="Times New Roman" panose="02020603050405020304" pitchFamily="18" charset="0"/>
              <a:ea typeface="Times New Roman" panose="02020603050405020304" pitchFamily="18" charset="0"/>
              <a:cs typeface="+mn-cs"/>
            </a:endParaRPr>
          </a:p>
        </p:txBody>
      </p:sp>
      <p:sp>
        <p:nvSpPr>
          <p:cNvPr id="11" name="TextBox 10">
            <a:extLst>
              <a:ext uri="{FF2B5EF4-FFF2-40B4-BE49-F238E27FC236}">
                <a16:creationId xmlns="" xmlns:a16="http://schemas.microsoft.com/office/drawing/2014/main" id="{3CCD13B6-3667-4AFE-BCA8-D0889E7706B4}"/>
              </a:ext>
            </a:extLst>
          </p:cNvPr>
          <p:cNvSpPr txBox="1"/>
          <p:nvPr/>
        </p:nvSpPr>
        <p:spPr>
          <a:xfrm>
            <a:off x="5283200" y="2293027"/>
            <a:ext cx="6776278" cy="2000548"/>
          </a:xfrm>
          <a:prstGeom prst="rect">
            <a:avLst/>
          </a:prstGeom>
          <a:no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alibri" panose="020F0502020204030204"/>
                <a:ea typeface="+mn-ea"/>
                <a:cs typeface="+mn-cs"/>
              </a:rPr>
              <a:t>Qualitative: Purpose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30A0"/>
                </a:solidFill>
                <a:effectLst/>
                <a:uLnTx/>
                <a:uFillTx/>
                <a:latin typeface="Britannic Bold" panose="020B0903060703020204" pitchFamily="34" charset="0"/>
                <a:ea typeface="+mn-ea"/>
                <a:cs typeface="+mn-cs"/>
              </a:rPr>
              <a:t>The purpose of this qualitative case study is to  understand the practices of adult educators in reading and responding to emotional states exhibited by learners in Kuala Lumpur</a:t>
            </a:r>
            <a:r>
              <a:rPr kumimoji="0" lang="en-US" sz="2400" b="0" i="0" u="none" strike="noStrike" kern="1200" cap="none" spc="0" normalizeH="0" baseline="0" noProof="0" dirty="0">
                <a:ln>
                  <a:noFill/>
                </a:ln>
                <a:solidFill>
                  <a:srgbClr val="7030A0"/>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003750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772" y="122238"/>
            <a:ext cx="12027828" cy="715962"/>
          </a:xfrm>
          <a:solidFill>
            <a:srgbClr val="FFCCFF"/>
          </a:solidFill>
        </p:spPr>
        <p:txBody>
          <a:bodyPr/>
          <a:lstStyle/>
          <a:p>
            <a:r>
              <a:rPr lang="en-US" sz="4000" b="1" dirty="0">
                <a:solidFill>
                  <a:srgbClr val="FF0000"/>
                </a:solidFill>
              </a:rPr>
              <a:t>1.7 Scope of the Study</a:t>
            </a:r>
          </a:p>
        </p:txBody>
      </p:sp>
      <p:sp>
        <p:nvSpPr>
          <p:cNvPr id="4" name="Rectangle 3"/>
          <p:cNvSpPr/>
          <p:nvPr/>
        </p:nvSpPr>
        <p:spPr>
          <a:xfrm>
            <a:off x="1676400" y="838200"/>
            <a:ext cx="8686800" cy="523220"/>
          </a:xfrm>
          <a:prstGeom prst="rect">
            <a:avLst/>
          </a:prstGeom>
          <a:solidFill>
            <a:schemeClr val="bg1"/>
          </a:solid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2800" b="1"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4"/>
          <p:cNvSpPr/>
          <p:nvPr/>
        </p:nvSpPr>
        <p:spPr>
          <a:xfrm>
            <a:off x="0" y="2344956"/>
            <a:ext cx="6295903" cy="427809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Arial"/>
                <a:ea typeface="+mn-ea"/>
                <a:cs typeface="+mn-cs"/>
              </a:rPr>
              <a:t>Setting the Boundary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a:ea typeface="+mn-ea"/>
                <a:cs typeface="+mn-cs"/>
              </a:rPr>
              <a:t>The scope of the study will be narrowed.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000000"/>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Coverage of research</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Research population/respondents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Geographical location</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000000"/>
              </a:solidFill>
              <a:effectLst/>
              <a:uLnTx/>
              <a:uFillTx/>
              <a:latin typeface="Arial"/>
              <a:ea typeface="+mn-ea"/>
              <a:cs typeface="+mn-cs"/>
            </a:endParaRPr>
          </a:p>
        </p:txBody>
      </p:sp>
      <p:sp>
        <p:nvSpPr>
          <p:cNvPr id="3" name="Footer Placeholder 2"/>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ms-MY" sz="600" b="0" i="0" u="none" strike="noStrike" kern="1200" cap="none" spc="0" normalizeH="0" baseline="0" noProof="0">
                <a:ln>
                  <a:noFill/>
                </a:ln>
                <a:solidFill>
                  <a:srgbClr val="000000"/>
                </a:solidFill>
                <a:effectLst/>
                <a:uLnTx/>
                <a:uFillTx/>
                <a:latin typeface="Arial"/>
                <a:ea typeface="+mn-ea"/>
                <a:cs typeface="+mn-cs"/>
              </a:rPr>
              <a:t>Dr Jugindar Singh</a:t>
            </a:r>
          </a:p>
        </p:txBody>
      </p:sp>
      <p:pic>
        <p:nvPicPr>
          <p:cNvPr id="6" name="Picture 5">
            <a:extLst>
              <a:ext uri="{FF2B5EF4-FFF2-40B4-BE49-F238E27FC236}">
                <a16:creationId xmlns="" xmlns:a16="http://schemas.microsoft.com/office/drawing/2014/main" id="{6B3F8FB9-A321-448C-BC6D-803899DD4F51}"/>
              </a:ext>
            </a:extLst>
          </p:cNvPr>
          <p:cNvPicPr>
            <a:picLocks noChangeAspect="1"/>
          </p:cNvPicPr>
          <p:nvPr/>
        </p:nvPicPr>
        <p:blipFill>
          <a:blip r:embed="rId2"/>
          <a:stretch>
            <a:fillRect/>
          </a:stretch>
        </p:blipFill>
        <p:spPr>
          <a:xfrm>
            <a:off x="6444342" y="2223195"/>
            <a:ext cx="5428343" cy="4399855"/>
          </a:xfrm>
          <a:prstGeom prst="rect">
            <a:avLst/>
          </a:prstGeom>
        </p:spPr>
      </p:pic>
      <p:sp>
        <p:nvSpPr>
          <p:cNvPr id="8" name="TextBox 7">
            <a:extLst>
              <a:ext uri="{FF2B5EF4-FFF2-40B4-BE49-F238E27FC236}">
                <a16:creationId xmlns="" xmlns:a16="http://schemas.microsoft.com/office/drawing/2014/main" id="{D7E9CD73-0128-4A3E-A776-B17CAEAC8DC9}"/>
              </a:ext>
            </a:extLst>
          </p:cNvPr>
          <p:cNvSpPr txBox="1"/>
          <p:nvPr/>
        </p:nvSpPr>
        <p:spPr>
          <a:xfrm>
            <a:off x="0" y="757925"/>
            <a:ext cx="12166600" cy="1384995"/>
          </a:xfrm>
          <a:prstGeom prst="rect">
            <a:avLst/>
          </a:prstGeom>
          <a:solidFill>
            <a:schemeClr val="bg1"/>
          </a:solidFill>
          <a:ln>
            <a:solidFill>
              <a:schemeClr val="accent1"/>
            </a:solid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Set the </a:t>
            </a: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boundaries of your proposed research in order to provide a clear focus. Where appropriate, state not only what you will study but what is excluded from the study.</a:t>
            </a:r>
            <a:endParaRPr kumimoji="0" lang="en-MY" sz="1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836194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1E388393-C25C-4A08-9502-FDB2E5BF6B5B}"/>
              </a:ext>
            </a:extLst>
          </p:cNvPr>
          <p:cNvSpPr>
            <a:spLocks noGrp="1"/>
          </p:cNvSpPr>
          <p:nvPr>
            <p:ph type="title"/>
          </p:nvPr>
        </p:nvSpPr>
        <p:spPr>
          <a:xfrm>
            <a:off x="0" y="-47171"/>
            <a:ext cx="12192000" cy="725714"/>
          </a:xfrm>
          <a:solidFill>
            <a:srgbClr val="FFCCFF"/>
          </a:solidFill>
        </p:spPr>
        <p:txBody>
          <a:bodyPr>
            <a:normAutofit fontScale="90000"/>
          </a:bodyPr>
          <a:lstStyle/>
          <a:p>
            <a:r>
              <a:rPr lang="en-US" sz="4000" b="1" dirty="0">
                <a:solidFill>
                  <a:srgbClr val="FF0000"/>
                </a:solidFill>
              </a:rPr>
              <a:t/>
            </a:r>
            <a:br>
              <a:rPr lang="en-US" sz="4000" b="1" dirty="0">
                <a:solidFill>
                  <a:srgbClr val="FF0000"/>
                </a:solidFill>
              </a:rPr>
            </a:br>
            <a:r>
              <a:rPr lang="en-US" sz="4000" b="1" dirty="0">
                <a:solidFill>
                  <a:srgbClr val="FF0000"/>
                </a:solidFill>
              </a:rPr>
              <a:t>1.8 Limitations of the Study</a:t>
            </a:r>
            <a:br>
              <a:rPr lang="en-US" sz="4000" b="1" dirty="0">
                <a:solidFill>
                  <a:srgbClr val="FF0000"/>
                </a:solidFill>
              </a:rPr>
            </a:br>
            <a:endParaRPr lang="en-US" sz="4000" b="1" dirty="0">
              <a:solidFill>
                <a:srgbClr val="FF0000"/>
              </a:solidFill>
            </a:endParaRPr>
          </a:p>
        </p:txBody>
      </p:sp>
      <p:sp>
        <p:nvSpPr>
          <p:cNvPr id="4" name="Rectangle 3"/>
          <p:cNvSpPr/>
          <p:nvPr/>
        </p:nvSpPr>
        <p:spPr bwMode="auto">
          <a:xfrm>
            <a:off x="0" y="3210165"/>
            <a:ext cx="7286171" cy="3412885"/>
          </a:xfrm>
          <a:prstGeom prst="rect">
            <a:avLst/>
          </a:prstGeom>
          <a:solidFill>
            <a:schemeClr val="bg1"/>
          </a:solidFill>
          <a:ln>
            <a:solidFill>
              <a:schemeClr val="accent1"/>
            </a:solidFill>
          </a:ln>
        </p:spPr>
        <p:txBody>
          <a:bodyPr vert="horz" wrap="square" lIns="91440" tIns="45720" rIns="91440" bIns="45720" numCol="1" anchor="t" anchorCtr="0" compatLnSpc="1">
            <a:prstTxWarp prst="textNoShape">
              <a:avLst/>
            </a:prstTxWarp>
            <a:normAutofit fontScale="55000" lnSpcReduction="20000"/>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Arial"/>
                <a:ea typeface="+mn-ea"/>
                <a:cs typeface="+mn-cs"/>
              </a:rPr>
              <a:t> </a:t>
            </a:r>
            <a:r>
              <a:rPr kumimoji="0" lang="en-US" sz="4200" b="1" i="0" u="none" strike="noStrike" kern="1200" cap="none" spc="0" normalizeH="0" baseline="0" noProof="0" dirty="0">
                <a:ln>
                  <a:noFill/>
                </a:ln>
                <a:solidFill>
                  <a:srgbClr val="000000"/>
                </a:solidFill>
                <a:effectLst/>
                <a:uLnTx/>
                <a:uFillTx/>
                <a:latin typeface="Arial"/>
                <a:ea typeface="+mn-ea"/>
                <a:cs typeface="+mn-cs"/>
              </a:rPr>
              <a:t>Limitations identify potential weakness or limitations in the design or methods </a:t>
            </a:r>
            <a:endParaRPr kumimoji="0" lang="en-US" sz="3600" b="1"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Arial"/>
                <a:ea typeface="+mn-ea"/>
                <a:cs typeface="+mn-cs"/>
              </a:rPr>
              <a:t>Example:</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800" b="0" i="0" u="none" strike="noStrike" kern="1200" cap="none" spc="0" normalizeH="0" baseline="0" noProof="0" dirty="0">
                <a:ln>
                  <a:noFill/>
                </a:ln>
                <a:solidFill>
                  <a:srgbClr val="000000"/>
                </a:solidFill>
                <a:effectLst/>
                <a:uLnTx/>
                <a:uFillTx/>
                <a:latin typeface="Arial"/>
                <a:ea typeface="+mn-ea"/>
                <a:cs typeface="+mn-cs"/>
              </a:rPr>
              <a:t>Sampling method,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800" b="0" i="0" u="none" strike="noStrike" kern="1200" cap="none" spc="0" normalizeH="0" baseline="0" noProof="0" dirty="0">
                <a:ln>
                  <a:noFill/>
                </a:ln>
                <a:solidFill>
                  <a:srgbClr val="000000"/>
                </a:solidFill>
                <a:effectLst/>
                <a:uLnTx/>
                <a:uFillTx/>
                <a:latin typeface="Arial"/>
                <a:ea typeface="+mn-ea"/>
                <a:cs typeface="+mn-cs"/>
              </a:rPr>
              <a:t>Sample size</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800" b="0" i="0" u="none" strike="noStrike" kern="1200" cap="none" spc="0" normalizeH="0" baseline="0" noProof="0" dirty="0">
                <a:ln>
                  <a:noFill/>
                </a:ln>
                <a:solidFill>
                  <a:srgbClr val="000000"/>
                </a:solidFill>
                <a:effectLst/>
                <a:uLnTx/>
                <a:uFillTx/>
                <a:latin typeface="Arial"/>
                <a:ea typeface="+mn-ea"/>
                <a:cs typeface="+mn-cs"/>
              </a:rPr>
              <a:t>Self-reported data,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800" b="0" i="0" u="none" strike="noStrike" kern="1200" cap="none" spc="0" normalizeH="0" baseline="0" noProof="0" dirty="0">
                <a:ln>
                  <a:noFill/>
                </a:ln>
                <a:solidFill>
                  <a:srgbClr val="FF0000"/>
                </a:solidFill>
                <a:effectLst/>
                <a:uLnTx/>
                <a:uFillTx/>
                <a:latin typeface="Arial"/>
                <a:ea typeface="+mn-ea"/>
                <a:cs typeface="+mn-cs"/>
              </a:rPr>
              <a:t>Limitation on generalizability</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800" b="0" i="0" u="none" strike="noStrike" kern="1200" cap="none" spc="0" normalizeH="0" baseline="0" noProof="0" dirty="0">
                <a:ln>
                  <a:noFill/>
                </a:ln>
                <a:solidFill>
                  <a:srgbClr val="FF0000"/>
                </a:solidFill>
                <a:effectLst/>
                <a:uLnTx/>
                <a:uFillTx/>
                <a:latin typeface="Arial"/>
                <a:ea typeface="+mn-ea"/>
                <a:cs typeface="+mn-cs"/>
              </a:rPr>
              <a:t>Social desirability bias</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800" b="0" i="0" u="none" strike="noStrike" kern="1200" cap="none" spc="0" normalizeH="0" baseline="0" noProof="0" dirty="0">
                <a:ln>
                  <a:noFill/>
                </a:ln>
                <a:solidFill>
                  <a:srgbClr val="000000"/>
                </a:solidFill>
                <a:effectLst/>
                <a:uLnTx/>
                <a:uFillTx/>
                <a:latin typeface="Arial"/>
                <a:ea typeface="+mn-ea"/>
                <a:cs typeface="+mn-cs"/>
              </a:rPr>
              <a:t>No Moderator </a:t>
            </a:r>
            <a:r>
              <a:rPr kumimoji="0" lang="en-US" sz="3800" b="0" i="0" u="none" strike="noStrike" kern="1200" cap="none" spc="0" normalizeH="0" baseline="0" noProof="0" dirty="0" err="1">
                <a:ln>
                  <a:noFill/>
                </a:ln>
                <a:solidFill>
                  <a:srgbClr val="000000"/>
                </a:solidFill>
                <a:effectLst/>
                <a:uLnTx/>
                <a:uFillTx/>
                <a:latin typeface="Arial"/>
                <a:ea typeface="+mn-ea"/>
                <a:cs typeface="+mn-cs"/>
              </a:rPr>
              <a:t>Eg</a:t>
            </a:r>
            <a:r>
              <a:rPr kumimoji="0" lang="en-US" sz="3800" b="0" i="0" u="none" strike="noStrike" kern="1200" cap="none" spc="0" normalizeH="0" baseline="0" noProof="0" dirty="0">
                <a:ln>
                  <a:noFill/>
                </a:ln>
                <a:solidFill>
                  <a:srgbClr val="000000"/>
                </a:solidFill>
                <a:effectLst/>
                <a:uLnTx/>
                <a:uFillTx/>
                <a:latin typeface="Arial"/>
                <a:ea typeface="+mn-ea"/>
                <a:cs typeface="+mn-cs"/>
              </a:rPr>
              <a:t> Age</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3800" b="0" i="0" u="none" strike="noStrike" kern="1200" cap="none" spc="0" normalizeH="0" baseline="0" noProof="0" dirty="0">
                <a:ln>
                  <a:noFill/>
                </a:ln>
                <a:solidFill>
                  <a:srgbClr val="000000"/>
                </a:solidFill>
                <a:effectLst/>
                <a:uLnTx/>
                <a:uFillTx/>
                <a:latin typeface="Arial"/>
                <a:ea typeface="+mn-ea"/>
                <a:cs typeface="+mn-cs"/>
              </a:rPr>
              <a:t>Only limited predictors used</a:t>
            </a:r>
            <a:br>
              <a:rPr kumimoji="0" lang="en-US" sz="3800" b="0" i="0" u="none" strike="noStrike" kern="1200" cap="none" spc="0" normalizeH="0" baseline="0" noProof="0" dirty="0">
                <a:ln>
                  <a:noFill/>
                </a:ln>
                <a:solidFill>
                  <a:srgbClr val="000000"/>
                </a:solidFill>
                <a:effectLst/>
                <a:uLnTx/>
                <a:uFillTx/>
                <a:latin typeface="Arial"/>
                <a:ea typeface="+mn-ea"/>
                <a:cs typeface="+mn-cs"/>
              </a:rPr>
            </a:br>
            <a:r>
              <a:rPr kumimoji="0" lang="en-US" sz="3800" b="0" i="0" u="none" strike="noStrike" kern="1200" cap="none" spc="0" normalizeH="0" baseline="0" noProof="0" dirty="0">
                <a:ln>
                  <a:noFill/>
                </a:ln>
                <a:solidFill>
                  <a:srgbClr val="000000"/>
                </a:solidFill>
                <a:effectLst/>
                <a:uLnTx/>
                <a:uFillTx/>
                <a:latin typeface="Arial"/>
                <a:ea typeface="+mn-ea"/>
                <a:cs typeface="+mn-cs"/>
              </a:rPr>
              <a:t>Common method Variance</a:t>
            </a: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descr="Graphical user interface, application&#10;&#10;Description automatically generated">
            <a:extLst>
              <a:ext uri="{FF2B5EF4-FFF2-40B4-BE49-F238E27FC236}">
                <a16:creationId xmlns="" xmlns:a16="http://schemas.microsoft.com/office/drawing/2014/main" id="{BE2A06EA-44C0-4CDC-BCC1-1BFFA241056C}"/>
              </a:ext>
            </a:extLst>
          </p:cNvPr>
          <p:cNvPicPr>
            <a:picLocks noChangeAspect="1"/>
          </p:cNvPicPr>
          <p:nvPr/>
        </p:nvPicPr>
        <p:blipFill>
          <a:blip r:embed="rId2"/>
          <a:stretch>
            <a:fillRect/>
          </a:stretch>
        </p:blipFill>
        <p:spPr>
          <a:xfrm>
            <a:off x="7431315" y="3210165"/>
            <a:ext cx="4601028" cy="3274765"/>
          </a:xfrm>
          <a:prstGeom prst="rect">
            <a:avLst/>
          </a:prstGeom>
          <a:noFill/>
        </p:spPr>
      </p:pic>
      <p:sp>
        <p:nvSpPr>
          <p:cNvPr id="2" name="Footer Placeholder 1"/>
          <p:cNvSpPr>
            <a:spLocks noGrp="1"/>
          </p:cNvSpPr>
          <p:nvPr>
            <p:ph type="ftr" sz="quarter" idx="10"/>
          </p:nvPr>
        </p:nvSpPr>
        <p:spPr>
          <a:xfrm>
            <a:off x="8331200" y="6623050"/>
            <a:ext cx="3860800" cy="234950"/>
          </a:xfrm>
        </p:spPr>
        <p:txBody>
          <a:bodyPr vert="horz" wrap="square" lIns="91440" tIns="45720" rIns="91440" bIns="45720" numCol="1" anchor="t" anchorCtr="0" compatLnSpc="1">
            <a:prstTxWarp prst="textNoShape">
              <a:avLst/>
            </a:prstTxWarp>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7" name="TextBox 6">
            <a:extLst>
              <a:ext uri="{FF2B5EF4-FFF2-40B4-BE49-F238E27FC236}">
                <a16:creationId xmlns="" xmlns:a16="http://schemas.microsoft.com/office/drawing/2014/main" id="{012C0419-94F4-46FE-B7DE-8415D02C2EF9}"/>
              </a:ext>
            </a:extLst>
          </p:cNvPr>
          <p:cNvSpPr txBox="1"/>
          <p:nvPr/>
        </p:nvSpPr>
        <p:spPr>
          <a:xfrm>
            <a:off x="0" y="790192"/>
            <a:ext cx="12192000" cy="2308324"/>
          </a:xfrm>
          <a:prstGeom prst="rect">
            <a:avLst/>
          </a:prstGeom>
          <a:solidFill>
            <a:schemeClr val="bg1"/>
          </a:solidFill>
          <a:ln>
            <a:solidFill>
              <a:schemeClr val="accent1"/>
            </a:solid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The limitations of the study refer to </a:t>
            </a: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mn-cs"/>
              </a:rPr>
              <a:t>elements that are beyond the control of the researcher.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Some common limitations faced by researchers are, for example, limitations due to the small </a:t>
            </a:r>
            <a:r>
              <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mn-cs"/>
              </a:rPr>
              <a:t>sample size, measuring instruments, or generalizability of the results</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Do not be intimidated by the limitations of the study because it is not possible to expect every research conducted to be perfect. They merely indicate to the reader that you are aware of the limitations and that the findings should be interpreted in light of these limitations.  </a:t>
            </a:r>
            <a:endParaRPr kumimoji="0" lang="en-MY" sz="20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4198358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 xmlns:a16="http://schemas.microsoft.com/office/drawing/2014/main" id="{9A92E93D-8BFB-4A21-A47E-78B6DCA21146}"/>
              </a:ext>
            </a:extLst>
          </p:cNvPr>
          <p:cNvSpPr>
            <a:spLocks noGrp="1"/>
          </p:cNvSpPr>
          <p:nvPr>
            <p:ph type="title"/>
          </p:nvPr>
        </p:nvSpPr>
        <p:spPr>
          <a:xfrm>
            <a:off x="647698" y="484495"/>
            <a:ext cx="5800867" cy="602184"/>
          </a:xfrm>
        </p:spPr>
        <p:txBody>
          <a:bodyPr>
            <a:normAutofit fontScale="90000"/>
          </a:bodyPr>
          <a:lstStyle/>
          <a:p>
            <a:r>
              <a:rPr lang="en-US" dirty="0"/>
              <a:t>Summary</a:t>
            </a:r>
          </a:p>
        </p:txBody>
      </p:sp>
      <p:sp>
        <p:nvSpPr>
          <p:cNvPr id="10" name="Content Placeholder 9">
            <a:extLst>
              <a:ext uri="{FF2B5EF4-FFF2-40B4-BE49-F238E27FC236}">
                <a16:creationId xmlns="" xmlns:a16="http://schemas.microsoft.com/office/drawing/2014/main" id="{C69C1BDB-253B-4642-94A7-F84048E562F7}"/>
              </a:ext>
            </a:extLst>
          </p:cNvPr>
          <p:cNvSpPr>
            <a:spLocks noGrp="1"/>
          </p:cNvSpPr>
          <p:nvPr>
            <p:ph idx="1"/>
          </p:nvPr>
        </p:nvSpPr>
        <p:spPr>
          <a:xfrm>
            <a:off x="0" y="1196206"/>
            <a:ext cx="6700838" cy="5403377"/>
          </a:xfrm>
        </p:spPr>
        <p:txBody>
          <a:bodyPr>
            <a:normAutofit lnSpcReduction="10000"/>
          </a:bodyPr>
          <a:lstStyle/>
          <a:p>
            <a:r>
              <a:rPr lang="en-US" b="1" dirty="0">
                <a:solidFill>
                  <a:srgbClr val="C00000"/>
                </a:solidFill>
              </a:rPr>
              <a:t>Congratulations</a:t>
            </a:r>
            <a:r>
              <a:rPr lang="en-US" dirty="0"/>
              <a:t/>
            </a:r>
            <a:br>
              <a:rPr lang="en-US" dirty="0"/>
            </a:br>
            <a:r>
              <a:rPr lang="en-US" dirty="0"/>
              <a:t>You have learnt about Chapter 1. </a:t>
            </a:r>
          </a:p>
          <a:p>
            <a:pPr marL="342900" indent="-342900">
              <a:buFont typeface="Arial" panose="020B0604020202020204" pitchFamily="34" charset="0"/>
              <a:buChar char="•"/>
            </a:pPr>
            <a:r>
              <a:rPr lang="en-US" dirty="0">
                <a:solidFill>
                  <a:srgbClr val="002060"/>
                </a:solidFill>
              </a:rPr>
              <a:t>Background information</a:t>
            </a:r>
          </a:p>
          <a:p>
            <a:pPr marL="342900" indent="-342900">
              <a:buFont typeface="Arial" panose="020B0604020202020204" pitchFamily="34" charset="0"/>
              <a:buChar char="•"/>
            </a:pPr>
            <a:r>
              <a:rPr lang="en-US" dirty="0">
                <a:solidFill>
                  <a:srgbClr val="002060"/>
                </a:solidFill>
              </a:rPr>
              <a:t>The research problem </a:t>
            </a:r>
          </a:p>
          <a:p>
            <a:pPr marL="342900" indent="-342900">
              <a:buFont typeface="Arial" panose="020B0604020202020204" pitchFamily="34" charset="0"/>
              <a:buChar char="•"/>
            </a:pPr>
            <a:r>
              <a:rPr lang="en-US" dirty="0">
                <a:solidFill>
                  <a:srgbClr val="002060"/>
                </a:solidFill>
              </a:rPr>
              <a:t>Research questions/objectives/hypothesis</a:t>
            </a:r>
          </a:p>
          <a:p>
            <a:pPr marL="342900" indent="-342900">
              <a:buFont typeface="Arial" panose="020B0604020202020204" pitchFamily="34" charset="0"/>
              <a:buChar char="•"/>
            </a:pPr>
            <a:r>
              <a:rPr lang="en-US" dirty="0">
                <a:solidFill>
                  <a:srgbClr val="002060"/>
                </a:solidFill>
              </a:rPr>
              <a:t>Research significance, scope, limitations and definition of term</a:t>
            </a:r>
          </a:p>
          <a:p>
            <a:endParaRPr lang="en-US" dirty="0">
              <a:solidFill>
                <a:srgbClr val="002060"/>
              </a:solidFill>
            </a:endParaRPr>
          </a:p>
          <a:p>
            <a:r>
              <a:rPr lang="en-US" dirty="0">
                <a:solidFill>
                  <a:srgbClr val="002060"/>
                </a:solidFill>
              </a:rPr>
              <a:t>Start writing your Chapter 1. You need to search for articles and literature to support your study</a:t>
            </a:r>
          </a:p>
          <a:p>
            <a:endParaRPr lang="en-US" dirty="0">
              <a:solidFill>
                <a:srgbClr val="002060"/>
              </a:solidFill>
            </a:endParaRPr>
          </a:p>
          <a:p>
            <a:endParaRPr lang="en-US" dirty="0"/>
          </a:p>
        </p:txBody>
      </p:sp>
      <p:pic>
        <p:nvPicPr>
          <p:cNvPr id="23" name="Picture Placeholder 22" descr="A picture containing mountain, outdoor, sky, rock, tent">
            <a:extLst>
              <a:ext uri="{FF2B5EF4-FFF2-40B4-BE49-F238E27FC236}">
                <a16:creationId xmlns=""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956340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Chapter 2</a:t>
            </a:r>
            <a:endParaRPr lang="en-US"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rgbClr val="DD462F"/>
                </a:solidFill>
              </a:rPr>
              <a:t>Find out more at the PowerPoint Getting Started Center</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9CD44-6086-43BA-95EB-0AF06F0AA63A}"/>
              </a:ext>
            </a:extLst>
          </p:cNvPr>
          <p:cNvSpPr>
            <a:spLocks noGrp="1"/>
          </p:cNvSpPr>
          <p:nvPr>
            <p:ph type="title"/>
          </p:nvPr>
        </p:nvSpPr>
        <p:spPr>
          <a:xfrm>
            <a:off x="647700" y="132081"/>
            <a:ext cx="9389533" cy="697819"/>
          </a:xfrm>
        </p:spPr>
        <p:txBody>
          <a:bodyPr/>
          <a:lstStyle/>
          <a:p>
            <a:r>
              <a:rPr lang="en-MY" sz="3600" b="1" dirty="0">
                <a:solidFill>
                  <a:srgbClr val="0070C0"/>
                </a:solidFill>
              </a:rPr>
              <a:t>1.3 Purpose Statement and Objective</a:t>
            </a:r>
          </a:p>
        </p:txBody>
      </p:sp>
      <p:sp>
        <p:nvSpPr>
          <p:cNvPr id="3" name="Footer Placeholder 2">
            <a:extLst>
              <a:ext uri="{FF2B5EF4-FFF2-40B4-BE49-F238E27FC236}">
                <a16:creationId xmlns="" xmlns:a16="http://schemas.microsoft.com/office/drawing/2014/main" id="{027BC4B9-C7A7-4D55-B12E-22A83326C8E3}"/>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5" name="TextBox 4">
            <a:extLst>
              <a:ext uri="{FF2B5EF4-FFF2-40B4-BE49-F238E27FC236}">
                <a16:creationId xmlns="" xmlns:a16="http://schemas.microsoft.com/office/drawing/2014/main" id="{DD494A4C-B529-4971-9BAA-EDC188C40A21}"/>
              </a:ext>
            </a:extLst>
          </p:cNvPr>
          <p:cNvSpPr txBox="1"/>
          <p:nvPr/>
        </p:nvSpPr>
        <p:spPr>
          <a:xfrm>
            <a:off x="0" y="835469"/>
            <a:ext cx="6096000" cy="5693866"/>
          </a:xfrm>
          <a:prstGeom prst="rect">
            <a:avLst/>
          </a:prstGeom>
          <a:no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sngStrike" kern="1200" cap="none" spc="0" normalizeH="0" baseline="0" noProof="0" dirty="0">
                <a:ln>
                  <a:noFill/>
                </a:ln>
                <a:solidFill>
                  <a:srgbClr val="0070C0"/>
                </a:solidFill>
                <a:effectLst/>
                <a:uLnTx/>
                <a:uFillTx/>
                <a:latin typeface="Arial"/>
                <a:ea typeface="+mn-ea"/>
                <a:cs typeface="+mn-cs"/>
              </a:rPr>
              <a:t>Purpose Statement</a:t>
            </a:r>
            <a:r>
              <a:rPr kumimoji="0" lang="en-US" sz="2400" b="1" i="0" u="none" strike="noStrike" kern="1200" cap="none" spc="0" normalizeH="0" baseline="0" noProof="0" dirty="0">
                <a:ln>
                  <a:noFill/>
                </a:ln>
                <a:solidFill>
                  <a:srgbClr val="0070C0"/>
                </a:solidFill>
                <a:effectLst/>
                <a:uLnTx/>
                <a:uFillTx/>
                <a:latin typeface="Arial"/>
                <a:ea typeface="+mn-ea"/>
                <a:cs typeface="+mn-cs"/>
              </a:rPr>
              <a:t>/Objective - Quantitative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Arial"/>
                <a:ea typeface="+mn-ea"/>
                <a:cs typeface="+mn-cs"/>
              </a:rPr>
              <a:t>The objective of this study is to determine if different types of teacher feedback affect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Arial"/>
                <a:ea typeface="+mn-ea"/>
                <a:cs typeface="+mn-cs"/>
              </a:rPr>
              <a:t>fifth-grade student’s motivation and achievement.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2060"/>
                </a:solidFill>
                <a:effectLst/>
                <a:uLnTx/>
                <a:uFillTx/>
                <a:latin typeface="Arial"/>
                <a:ea typeface="+mn-ea"/>
                <a:cs typeface="+mn-cs"/>
              </a:rPr>
              <a:t>Variables</a:t>
            </a:r>
            <a:r>
              <a:rPr kumimoji="0" lang="en-US" sz="2200" b="0" i="0" u="none" strike="noStrike" kern="1200" cap="none" spc="0" normalizeH="0" baseline="0" noProof="0" dirty="0">
                <a:ln>
                  <a:noFill/>
                </a:ln>
                <a:solidFill>
                  <a:srgbClr val="000000"/>
                </a:solidFill>
                <a:effectLst/>
                <a:uLnTx/>
                <a:uFillTx/>
                <a:latin typeface="Arial"/>
                <a:ea typeface="+mn-ea"/>
                <a:cs typeface="+mn-cs"/>
              </a:rPr>
              <a:t>: The independent variables will be different types of feedback (i.e., graphical and traditional report cards); the dependent variables will be student motivation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Arial"/>
                <a:ea typeface="+mn-ea"/>
                <a:cs typeface="+mn-cs"/>
              </a:rPr>
              <a:t>and achievement as measured using numeric scales.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2060"/>
                </a:solidFill>
                <a:effectLst/>
                <a:uLnTx/>
                <a:uFillTx/>
                <a:latin typeface="Arial"/>
                <a:ea typeface="+mn-ea"/>
                <a:cs typeface="+mn-cs"/>
              </a:rPr>
              <a:t>Participants</a:t>
            </a:r>
            <a:r>
              <a:rPr kumimoji="0" lang="en-US" sz="2200" b="0" i="0" u="none" strike="noStrike" kern="1200" cap="none" spc="0" normalizeH="0" baseline="0" noProof="0" dirty="0">
                <a:ln>
                  <a:noFill/>
                </a:ln>
                <a:solidFill>
                  <a:srgbClr val="000000"/>
                </a:solidFill>
                <a:effectLst/>
                <a:uLnTx/>
                <a:uFillTx/>
                <a:latin typeface="Arial"/>
                <a:ea typeface="+mn-ea"/>
                <a:cs typeface="+mn-cs"/>
              </a:rPr>
              <a:t>: Teachers and fifth-grade students.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2060"/>
                </a:solidFill>
                <a:effectLst/>
                <a:uLnTx/>
                <a:uFillTx/>
                <a:latin typeface="Arial"/>
                <a:ea typeface="+mn-ea"/>
                <a:cs typeface="+mn-cs"/>
              </a:rPr>
              <a:t>Unit of analysis</a:t>
            </a:r>
            <a:r>
              <a:rPr kumimoji="0" lang="en-US" sz="2200" b="0" i="0" u="none" strike="noStrike" kern="1200" cap="none" spc="0" normalizeH="0" baseline="0" noProof="0" dirty="0">
                <a:ln>
                  <a:noFill/>
                </a:ln>
                <a:solidFill>
                  <a:srgbClr val="000000"/>
                </a:solidFill>
                <a:effectLst/>
                <a:uLnTx/>
                <a:uFillTx/>
                <a:latin typeface="Arial"/>
                <a:ea typeface="+mn-ea"/>
                <a:cs typeface="+mn-cs"/>
              </a:rPr>
              <a:t>: Students.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2060"/>
                </a:solidFill>
                <a:effectLst/>
                <a:uLnTx/>
                <a:uFillTx/>
                <a:latin typeface="Arial"/>
                <a:ea typeface="+mn-ea"/>
                <a:cs typeface="+mn-cs"/>
              </a:rPr>
              <a:t>Location</a:t>
            </a:r>
            <a:r>
              <a:rPr kumimoji="0" lang="en-US" sz="2200" b="0" i="0" u="none" strike="noStrike" kern="1200" cap="none" spc="0" normalizeH="0" baseline="0" noProof="0" dirty="0">
                <a:ln>
                  <a:noFill/>
                </a:ln>
                <a:solidFill>
                  <a:srgbClr val="000000"/>
                </a:solidFill>
                <a:effectLst/>
                <a:uLnTx/>
                <a:uFillTx/>
                <a:latin typeface="Arial"/>
                <a:ea typeface="+mn-ea"/>
                <a:cs typeface="+mn-cs"/>
              </a:rPr>
              <a:t>: An elementary school in Dade County, Florida.</a:t>
            </a:r>
            <a:endParaRPr kumimoji="0" lang="en-MY" sz="22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a:extLst>
              <a:ext uri="{FF2B5EF4-FFF2-40B4-BE49-F238E27FC236}">
                <a16:creationId xmlns="" xmlns:a16="http://schemas.microsoft.com/office/drawing/2014/main" id="{546424F7-663B-4745-8943-7F3C1D1FE28A}"/>
              </a:ext>
            </a:extLst>
          </p:cNvPr>
          <p:cNvSpPr txBox="1"/>
          <p:nvPr/>
        </p:nvSpPr>
        <p:spPr>
          <a:xfrm>
            <a:off x="6237514" y="835469"/>
            <a:ext cx="5954486" cy="5324535"/>
          </a:xfrm>
          <a:prstGeom prst="rect">
            <a:avLst/>
          </a:prstGeom>
          <a:solidFill>
            <a:schemeClr val="bg1">
              <a:lumMod val="95000"/>
            </a:schemeClr>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2800" b="1" i="1" u="none" strike="noStrike" kern="1200" cap="none" spc="0" normalizeH="0" baseline="0" noProof="0" dirty="0">
                <a:ln>
                  <a:noFill/>
                </a:ln>
                <a:solidFill>
                  <a:srgbClr val="0070C0"/>
                </a:solidFill>
                <a:effectLst/>
                <a:uLnTx/>
                <a:uFillTx/>
                <a:latin typeface="NewsGothicBT-BoldItalic"/>
                <a:ea typeface="+mn-ea"/>
                <a:cs typeface="+mn-cs"/>
              </a:rPr>
              <a:t>Purpose Statement - Qualitative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NewsGothicBT-Roman"/>
                <a:ea typeface="+mn-ea"/>
                <a:cs typeface="+mn-cs"/>
              </a:rPr>
              <a:t>The purpose of this study is to understand the life experiences of female math majors 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NewsGothicBT-Roman"/>
                <a:ea typeface="+mn-ea"/>
                <a:cs typeface="+mn-cs"/>
              </a:rPr>
              <a:t>an effort to understand why they chose to major in math.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33399">
                    <a:lumMod val="50000"/>
                  </a:srgbClr>
                </a:solidFill>
                <a:effectLst/>
                <a:uLnTx/>
                <a:uFillTx/>
                <a:latin typeface="NewsGothicBT-Roman"/>
                <a:ea typeface="+mn-ea"/>
                <a:cs typeface="+mn-cs"/>
              </a:rPr>
              <a:t>Central phenomenon</a:t>
            </a:r>
            <a:r>
              <a:rPr kumimoji="0" lang="en-US" sz="2400" b="0" i="0" u="none" strike="noStrike" kern="1200" cap="none" spc="0" normalizeH="0" baseline="0" noProof="0" dirty="0">
                <a:ln>
                  <a:noFill/>
                </a:ln>
                <a:solidFill>
                  <a:srgbClr val="000000"/>
                </a:solidFill>
                <a:effectLst/>
                <a:uLnTx/>
                <a:uFillTx/>
                <a:latin typeface="NewsGothicBT-Roman"/>
                <a:ea typeface="+mn-ea"/>
                <a:cs typeface="+mn-cs"/>
              </a:rPr>
              <a:t>: Reasons females choose to major in math.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2400" b="0" i="0" u="none" strike="noStrike" kern="1200" cap="none" spc="0" normalizeH="0" baseline="0" noProof="0" dirty="0">
                <a:ln>
                  <a:noFill/>
                </a:ln>
                <a:solidFill>
                  <a:srgbClr val="333399">
                    <a:lumMod val="50000"/>
                  </a:srgbClr>
                </a:solidFill>
                <a:effectLst/>
                <a:uLnTx/>
                <a:uFillTx/>
                <a:latin typeface="NewsGothicBT-Roman"/>
                <a:ea typeface="+mn-ea"/>
                <a:cs typeface="+mn-cs"/>
              </a:rPr>
              <a:t>Participants</a:t>
            </a:r>
            <a:r>
              <a:rPr kumimoji="0" lang="en-MY" sz="2400" b="0" i="0" u="none" strike="noStrike" kern="1200" cap="none" spc="0" normalizeH="0" baseline="0" noProof="0" dirty="0">
                <a:ln>
                  <a:noFill/>
                </a:ln>
                <a:solidFill>
                  <a:srgbClr val="000000"/>
                </a:solidFill>
                <a:effectLst/>
                <a:uLnTx/>
                <a:uFillTx/>
                <a:latin typeface="NewsGothicBT-Roman"/>
                <a:ea typeface="+mn-ea"/>
                <a:cs typeface="+mn-cs"/>
              </a:rPr>
              <a:t>: Female math majors.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NewsGothicBT-Roman"/>
                <a:ea typeface="+mn-ea"/>
                <a:cs typeface="+mn-cs"/>
              </a:rPr>
              <a:t>Unit of analysis: Individual female math majors.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2400" b="0" i="0" u="none" strike="noStrike" kern="1200" cap="none" spc="0" normalizeH="0" baseline="0" noProof="0" dirty="0">
                <a:ln>
                  <a:noFill/>
                </a:ln>
                <a:solidFill>
                  <a:srgbClr val="333399">
                    <a:lumMod val="50000"/>
                  </a:srgbClr>
                </a:solidFill>
                <a:effectLst/>
                <a:uLnTx/>
                <a:uFillTx/>
                <a:latin typeface="NewsGothicBT-Roman"/>
                <a:ea typeface="+mn-ea"/>
                <a:cs typeface="+mn-cs"/>
              </a:rPr>
              <a:t>Location</a:t>
            </a:r>
            <a:r>
              <a:rPr kumimoji="0" lang="en-MY" sz="2400" b="0" i="0" u="none" strike="noStrike" kern="1200" cap="none" spc="0" normalizeH="0" baseline="0" noProof="0" dirty="0">
                <a:ln>
                  <a:noFill/>
                </a:ln>
                <a:solidFill>
                  <a:srgbClr val="000000"/>
                </a:solidFill>
                <a:effectLst/>
                <a:uLnTx/>
                <a:uFillTx/>
                <a:latin typeface="NewsGothicBT-Roman"/>
                <a:ea typeface="+mn-ea"/>
                <a:cs typeface="+mn-cs"/>
              </a:rPr>
              <a:t>: Pleasantville University.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2400" b="0" i="0" u="none" strike="noStrike" kern="1200" cap="none" spc="0" normalizeH="0" baseline="0" noProof="0" dirty="0">
              <a:ln>
                <a:noFill/>
              </a:ln>
              <a:solidFill>
                <a:srgbClr val="000000"/>
              </a:solidFill>
              <a:effectLst/>
              <a:uLnTx/>
              <a:uFillTx/>
              <a:latin typeface="NewsGothicBT-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2400" b="0" i="0" u="none" strike="noStrike" kern="1200" cap="none" spc="0" normalizeH="0" baseline="0" noProof="0" dirty="0">
              <a:ln>
                <a:noFill/>
              </a:ln>
              <a:solidFill>
                <a:srgbClr val="000000"/>
              </a:solidFill>
              <a:effectLst/>
              <a:uLnTx/>
              <a:uFillTx/>
              <a:latin typeface="NewsGothicBT-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24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TextBox 8">
            <a:extLst>
              <a:ext uri="{FF2B5EF4-FFF2-40B4-BE49-F238E27FC236}">
                <a16:creationId xmlns="" xmlns:a16="http://schemas.microsoft.com/office/drawing/2014/main" id="{2728BC91-4C84-43ED-90D5-BA52869D8B73}"/>
              </a:ext>
            </a:extLst>
          </p:cNvPr>
          <p:cNvSpPr txBox="1"/>
          <p:nvPr/>
        </p:nvSpPr>
        <p:spPr>
          <a:xfrm>
            <a:off x="-16327" y="6155683"/>
            <a:ext cx="12208327" cy="707886"/>
          </a:xfrm>
          <a:prstGeom prst="rect">
            <a:avLst/>
          </a:prstGeom>
          <a:solidFill>
            <a:schemeClr val="bg1">
              <a:lumMod val="95000"/>
            </a:schemeClr>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Arial"/>
                <a:ea typeface="+mn-ea"/>
                <a:cs typeface="+mn-cs"/>
              </a:rPr>
              <a:t>Purpose statement tells the reader the overarching focus or goal of your study and should be included in both quantitative and qualitative research studies</a:t>
            </a:r>
            <a:endParaRPr kumimoji="0" lang="en-MY" sz="2000" b="1" i="0" u="none" strike="noStrike" kern="1200" cap="none" spc="0" normalizeH="0" baseline="0" noProof="0" dirty="0">
              <a:ln>
                <a:noFill/>
              </a:ln>
              <a:solidFill>
                <a:srgbClr val="C00000"/>
              </a:solidFill>
              <a:effectLst/>
              <a:uLnTx/>
              <a:uFillTx/>
              <a:latin typeface="Arial"/>
              <a:ea typeface="+mn-ea"/>
              <a:cs typeface="+mn-cs"/>
            </a:endParaRPr>
          </a:p>
        </p:txBody>
      </p:sp>
    </p:spTree>
    <p:extLst>
      <p:ext uri="{BB962C8B-B14F-4D97-AF65-F5344CB8AC3E}">
        <p14:creationId xmlns:p14="http://schemas.microsoft.com/office/powerpoint/2010/main" val="284250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C80409-9634-4D02-B1BA-F2185D620C96}"/>
              </a:ext>
            </a:extLst>
          </p:cNvPr>
          <p:cNvSpPr>
            <a:spLocks noGrp="1"/>
          </p:cNvSpPr>
          <p:nvPr>
            <p:ph type="title"/>
          </p:nvPr>
        </p:nvSpPr>
        <p:spPr>
          <a:xfrm>
            <a:off x="0" y="3176"/>
            <a:ext cx="12192000" cy="532886"/>
          </a:xfrm>
          <a:solidFill>
            <a:srgbClr val="FFCCFF"/>
          </a:solidFill>
        </p:spPr>
        <p:txBody>
          <a:bodyPr>
            <a:normAutofit fontScale="90000"/>
          </a:bodyPr>
          <a:lstStyle/>
          <a:p>
            <a:r>
              <a:rPr lang="en-MY" sz="4800" b="1" dirty="0">
                <a:solidFill>
                  <a:srgbClr val="0070C0"/>
                </a:solidFill>
              </a:rPr>
              <a:t>1.4 Research Questions</a:t>
            </a:r>
          </a:p>
        </p:txBody>
      </p:sp>
      <p:sp>
        <p:nvSpPr>
          <p:cNvPr id="5" name="TextBox 4">
            <a:extLst>
              <a:ext uri="{FF2B5EF4-FFF2-40B4-BE49-F238E27FC236}">
                <a16:creationId xmlns="" xmlns:a16="http://schemas.microsoft.com/office/drawing/2014/main" id="{E6D9B051-3607-4994-8457-F726962762A6}"/>
              </a:ext>
            </a:extLst>
          </p:cNvPr>
          <p:cNvSpPr txBox="1"/>
          <p:nvPr/>
        </p:nvSpPr>
        <p:spPr>
          <a:xfrm>
            <a:off x="-1" y="6080513"/>
            <a:ext cx="12191999" cy="707886"/>
          </a:xfrm>
          <a:prstGeom prst="rect">
            <a:avLst/>
          </a:prstGeom>
          <a:solidFill>
            <a:schemeClr val="bg1"/>
          </a:solidFill>
          <a:ln>
            <a:solidFill>
              <a:schemeClr val="accent1"/>
            </a:solidFill>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Arial"/>
                <a:ea typeface="+mn-ea"/>
                <a:cs typeface="+mn-cs"/>
              </a:rPr>
              <a:t>A good research question is essential to guide your research paper, project or thesis. It </a:t>
            </a:r>
            <a:r>
              <a:rPr kumimoji="0" lang="en-US" sz="2000" b="0" i="0" u="none" strike="noStrike" kern="1200" cap="none" spc="0" normalizeH="0" baseline="0" noProof="0" dirty="0">
                <a:ln>
                  <a:noFill/>
                </a:ln>
                <a:solidFill>
                  <a:srgbClr val="FF0000"/>
                </a:solidFill>
                <a:effectLst/>
                <a:uLnTx/>
                <a:uFillTx/>
                <a:latin typeface="Arial"/>
                <a:ea typeface="+mn-ea"/>
                <a:cs typeface="+mn-cs"/>
              </a:rPr>
              <a:t>pinpoints exactly what you want to find out and gives your work a clear focus and purpose</a:t>
            </a:r>
            <a:endParaRPr kumimoji="0" lang="en-MY" sz="2000" b="0" i="0" u="none" strike="noStrike" kern="1200" cap="none" spc="0" normalizeH="0" baseline="0" noProof="0" dirty="0">
              <a:ln>
                <a:noFill/>
              </a:ln>
              <a:solidFill>
                <a:srgbClr val="FF0000"/>
              </a:solidFill>
              <a:effectLst/>
              <a:uLnTx/>
              <a:uFillTx/>
              <a:latin typeface="Arial"/>
              <a:ea typeface="+mn-ea"/>
              <a:cs typeface="+mn-cs"/>
            </a:endParaRPr>
          </a:p>
        </p:txBody>
      </p:sp>
      <p:sp>
        <p:nvSpPr>
          <p:cNvPr id="7" name="TextBox 6">
            <a:extLst>
              <a:ext uri="{FF2B5EF4-FFF2-40B4-BE49-F238E27FC236}">
                <a16:creationId xmlns="" xmlns:a16="http://schemas.microsoft.com/office/drawing/2014/main" id="{400C3E42-E7B8-4035-90C0-4DEE85D093DE}"/>
              </a:ext>
            </a:extLst>
          </p:cNvPr>
          <p:cNvSpPr txBox="1"/>
          <p:nvPr/>
        </p:nvSpPr>
        <p:spPr>
          <a:xfrm>
            <a:off x="0" y="587021"/>
            <a:ext cx="12192000" cy="1938992"/>
          </a:xfrm>
          <a:prstGeom prst="rect">
            <a:avLst/>
          </a:prstGeom>
          <a:solidFill>
            <a:schemeClr val="bg1"/>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mn-cs"/>
              </a:rPr>
              <a:t>Research questions (RQs) are refined statements of the specific components of the problem.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mn-cs"/>
              </a:rPr>
              <a:t>The research questions must be in line with the objectives and should indicate the variables under investigation.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Calibri" panose="020F0502020204030204" pitchFamily="34" charset="0"/>
                <a:cs typeface="+mn-cs"/>
              </a:rPr>
              <a:t>They should be clearly and unambiguously framed as they will influence research methodology and the type of data analysis to be conducted.</a:t>
            </a:r>
            <a:endParaRPr kumimoji="0" lang="en-MY" sz="2000" b="0" i="0" u="none" strike="noStrike" kern="1200" cap="none" spc="0" normalizeH="0" baseline="0" noProof="0" dirty="0">
              <a:ln>
                <a:noFill/>
              </a:ln>
              <a:solidFill>
                <a:srgbClr val="002060"/>
              </a:solidFill>
              <a:effectLst/>
              <a:uLnTx/>
              <a:uFillTx/>
              <a:latin typeface="Times New Roman" panose="02020603050405020304" pitchFamily="18" charset="0"/>
              <a:ea typeface="Times New Roman" panose="02020603050405020304" pitchFamily="18" charset="0"/>
              <a:cs typeface="+mn-cs"/>
            </a:endParaRPr>
          </a:p>
        </p:txBody>
      </p:sp>
      <p:sp>
        <p:nvSpPr>
          <p:cNvPr id="8" name="Content Placeholder 2">
            <a:extLst>
              <a:ext uri="{FF2B5EF4-FFF2-40B4-BE49-F238E27FC236}">
                <a16:creationId xmlns="" xmlns:a16="http://schemas.microsoft.com/office/drawing/2014/main" id="{07630831-45FA-4283-9C89-8EB276BE065E}"/>
              </a:ext>
            </a:extLst>
          </p:cNvPr>
          <p:cNvSpPr txBox="1">
            <a:spLocks/>
          </p:cNvSpPr>
          <p:nvPr/>
        </p:nvSpPr>
        <p:spPr>
          <a:xfrm>
            <a:off x="0" y="2465375"/>
            <a:ext cx="6357256" cy="3615137"/>
          </a:xfrm>
          <a:prstGeom prst="rect">
            <a:avLst/>
          </a:prstGeom>
          <a:ln>
            <a:solidFill>
              <a:srgbClr val="FF0000"/>
            </a:solidFill>
          </a:ln>
        </p:spPr>
        <p:txBody>
          <a:bodyPr/>
          <a:lst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solidFill>
                  <a:srgbClr val="002060"/>
                </a:solidFill>
                <a:effectLst/>
                <a:uLnTx/>
                <a:uFillTx/>
                <a:latin typeface="Arial"/>
                <a:ea typeface="+mn-ea"/>
                <a:cs typeface="+mn-cs"/>
              </a:rPr>
              <a:t>Quantitative Research Questions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1.What is the impact of </a:t>
            </a:r>
            <a:r>
              <a:rPr kumimoji="0" lang="en-US" sz="2400" b="1" i="0" u="none" strike="noStrike" kern="0" cap="none" spc="0" normalizeH="0" baseline="0" noProof="0" dirty="0">
                <a:ln>
                  <a:noFill/>
                </a:ln>
                <a:solidFill>
                  <a:srgbClr val="FF0000"/>
                </a:solidFill>
                <a:effectLst/>
                <a:uLnTx/>
                <a:uFillTx/>
                <a:latin typeface="Arial"/>
                <a:ea typeface="+mn-ea"/>
                <a:cs typeface="+mn-cs"/>
              </a:rPr>
              <a:t>Trust </a:t>
            </a:r>
            <a:r>
              <a:rPr kumimoji="0" lang="en-US" sz="2400" b="0" i="0" u="none" strike="noStrike" kern="0" cap="none" spc="0" normalizeH="0" baseline="0" noProof="0" dirty="0">
                <a:ln>
                  <a:noFill/>
                </a:ln>
                <a:solidFill>
                  <a:srgbClr val="000000"/>
                </a:solidFill>
                <a:effectLst/>
                <a:uLnTx/>
                <a:uFillTx/>
                <a:latin typeface="Arial"/>
                <a:ea typeface="+mn-ea"/>
                <a:cs typeface="+mn-cs"/>
              </a:rPr>
              <a:t>on </a:t>
            </a:r>
            <a:r>
              <a:rPr kumimoji="0" lang="en-US" sz="2400" b="1" i="0" u="none" strike="noStrike" kern="0" cap="none" spc="0" normalizeH="0" baseline="0" noProof="0" dirty="0">
                <a:ln>
                  <a:noFill/>
                </a:ln>
                <a:solidFill>
                  <a:srgbClr val="FF0000"/>
                </a:solidFill>
                <a:effectLst/>
                <a:uLnTx/>
                <a:uFillTx/>
                <a:latin typeface="Arial"/>
                <a:ea typeface="+mn-ea"/>
                <a:cs typeface="+mn-cs"/>
              </a:rPr>
              <a:t>intention to adopt </a:t>
            </a:r>
            <a:r>
              <a:rPr kumimoji="0" lang="en-US" sz="2400" b="0" i="0" u="none" strike="noStrike" kern="0" cap="none" spc="0" normalizeH="0" baseline="0" noProof="0" dirty="0">
                <a:ln>
                  <a:noFill/>
                </a:ln>
                <a:solidFill>
                  <a:srgbClr val="000000"/>
                </a:solidFill>
                <a:effectLst/>
                <a:uLnTx/>
                <a:uFillTx/>
                <a:latin typeface="Arial"/>
                <a:ea typeface="+mn-ea"/>
                <a:cs typeface="+mn-cs"/>
              </a:rPr>
              <a:t>of e-wallet among Gen Z?</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2. What is the impact of </a:t>
            </a:r>
            <a:r>
              <a:rPr kumimoji="0" lang="en-US" sz="2400" b="1" i="0" u="none" strike="noStrike" kern="0" cap="none" spc="0" normalizeH="0" baseline="0" noProof="0" dirty="0">
                <a:ln>
                  <a:noFill/>
                </a:ln>
                <a:solidFill>
                  <a:srgbClr val="FF0000"/>
                </a:solidFill>
                <a:effectLst/>
                <a:uLnTx/>
                <a:uFillTx/>
                <a:latin typeface="Arial"/>
                <a:ea typeface="+mn-ea"/>
                <a:cs typeface="+mn-cs"/>
              </a:rPr>
              <a:t>Perceived Ease of Use </a:t>
            </a:r>
            <a:r>
              <a:rPr kumimoji="0" lang="en-US" sz="2400" b="0" i="0" u="none" strike="noStrike" kern="0" cap="none" spc="0" normalizeH="0" baseline="0" noProof="0" dirty="0">
                <a:ln>
                  <a:noFill/>
                </a:ln>
                <a:solidFill>
                  <a:srgbClr val="000000"/>
                </a:solidFill>
                <a:effectLst/>
                <a:uLnTx/>
                <a:uFillTx/>
                <a:latin typeface="Arial"/>
                <a:ea typeface="+mn-ea"/>
                <a:cs typeface="+mn-cs"/>
              </a:rPr>
              <a:t>on </a:t>
            </a:r>
            <a:r>
              <a:rPr kumimoji="0" lang="en-US" sz="2400" b="1" i="0" u="none" strike="noStrike" kern="0" cap="none" spc="0" normalizeH="0" baseline="0" noProof="0" dirty="0">
                <a:ln>
                  <a:noFill/>
                </a:ln>
                <a:solidFill>
                  <a:srgbClr val="FF0000"/>
                </a:solidFill>
                <a:effectLst/>
                <a:uLnTx/>
                <a:uFillTx/>
                <a:latin typeface="Arial"/>
                <a:ea typeface="+mn-ea"/>
                <a:cs typeface="+mn-cs"/>
              </a:rPr>
              <a:t>intention to adopt </a:t>
            </a:r>
            <a:r>
              <a:rPr kumimoji="0" lang="en-US" sz="2400" b="0" i="0" u="none" strike="noStrike" kern="0" cap="none" spc="0" normalizeH="0" baseline="0" noProof="0" dirty="0">
                <a:ln>
                  <a:noFill/>
                </a:ln>
                <a:solidFill>
                  <a:srgbClr val="000000"/>
                </a:solidFill>
                <a:effectLst/>
                <a:uLnTx/>
                <a:uFillTx/>
                <a:latin typeface="Arial"/>
                <a:ea typeface="+mn-ea"/>
                <a:cs typeface="+mn-cs"/>
              </a:rPr>
              <a:t>of e-wallet among Gen Z?</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3. What is the impact of </a:t>
            </a:r>
            <a:r>
              <a:rPr kumimoji="0" lang="en-US" sz="2400" b="1" i="0" u="none" strike="noStrike" kern="0" cap="none" spc="0" normalizeH="0" baseline="0" noProof="0" dirty="0">
                <a:ln>
                  <a:noFill/>
                </a:ln>
                <a:solidFill>
                  <a:srgbClr val="FF0000"/>
                </a:solidFill>
                <a:effectLst/>
                <a:uLnTx/>
                <a:uFillTx/>
                <a:latin typeface="Arial"/>
                <a:ea typeface="+mn-ea"/>
                <a:cs typeface="+mn-cs"/>
              </a:rPr>
              <a:t>Perceived </a:t>
            </a:r>
            <a:r>
              <a:rPr kumimoji="0" lang="en-US" sz="2400" b="1" i="0" u="none" strike="noStrike" kern="0" cap="none" spc="0" normalizeH="0" baseline="0" noProof="0">
                <a:ln>
                  <a:noFill/>
                </a:ln>
                <a:solidFill>
                  <a:srgbClr val="FF0000"/>
                </a:solidFill>
                <a:effectLst/>
                <a:uLnTx/>
                <a:uFillTx/>
                <a:latin typeface="Arial"/>
                <a:ea typeface="+mn-ea"/>
                <a:cs typeface="+mn-cs"/>
              </a:rPr>
              <a:t>Security </a:t>
            </a:r>
            <a:r>
              <a:rPr kumimoji="0" lang="en-US" sz="2400" b="0" i="0" u="none" strike="noStrike" kern="0" cap="none" spc="0" normalizeH="0" baseline="0" noProof="0">
                <a:ln>
                  <a:noFill/>
                </a:ln>
                <a:solidFill>
                  <a:srgbClr val="000000"/>
                </a:solidFill>
                <a:effectLst/>
                <a:uLnTx/>
                <a:uFillTx/>
                <a:latin typeface="Arial"/>
                <a:ea typeface="+mn-ea"/>
                <a:cs typeface="+mn-cs"/>
              </a:rPr>
              <a:t>on </a:t>
            </a:r>
            <a:r>
              <a:rPr kumimoji="0" lang="en-US" sz="2400" b="1" i="0" u="none" strike="noStrike" kern="0" cap="none" spc="0" normalizeH="0" baseline="0" noProof="0" dirty="0">
                <a:ln>
                  <a:noFill/>
                </a:ln>
                <a:solidFill>
                  <a:srgbClr val="FF0000"/>
                </a:solidFill>
                <a:effectLst/>
                <a:uLnTx/>
                <a:uFillTx/>
                <a:latin typeface="Arial"/>
                <a:ea typeface="+mn-ea"/>
                <a:cs typeface="+mn-cs"/>
              </a:rPr>
              <a:t>intention to adopt </a:t>
            </a:r>
            <a:r>
              <a:rPr kumimoji="0" lang="en-US" sz="2400" b="0" i="0" u="none" strike="noStrike" kern="0" cap="none" spc="0" normalizeH="0" baseline="0" noProof="0" dirty="0">
                <a:ln>
                  <a:noFill/>
                </a:ln>
                <a:solidFill>
                  <a:srgbClr val="000000"/>
                </a:solidFill>
                <a:effectLst/>
                <a:uLnTx/>
                <a:uFillTx/>
                <a:latin typeface="Arial"/>
                <a:ea typeface="+mn-ea"/>
                <a:cs typeface="+mn-cs"/>
              </a:rPr>
              <a:t>of e-wallet among Gen Z?</a:t>
            </a:r>
            <a:endParaRPr kumimoji="0" lang="en-US" altLang="en-US" sz="2800" b="0" i="0" u="none" strike="noStrike" kern="0" cap="none" spc="0" normalizeH="0" baseline="0" noProof="0" dirty="0">
              <a:ln>
                <a:noFill/>
              </a:ln>
              <a:solidFill>
                <a:srgbClr val="000000"/>
              </a:solidFill>
              <a:effectLst/>
              <a:uLnTx/>
              <a:uFillTx/>
              <a:latin typeface="Arial"/>
              <a:ea typeface="+mn-ea"/>
              <a:cs typeface="+mn-cs"/>
            </a:endParaRPr>
          </a:p>
        </p:txBody>
      </p:sp>
      <p:sp>
        <p:nvSpPr>
          <p:cNvPr id="9" name="Content Placeholder 2">
            <a:extLst>
              <a:ext uri="{FF2B5EF4-FFF2-40B4-BE49-F238E27FC236}">
                <a16:creationId xmlns="" xmlns:a16="http://schemas.microsoft.com/office/drawing/2014/main" id="{FC762BCE-6CE3-4FB0-9FE5-21358B00BB9F}"/>
              </a:ext>
            </a:extLst>
          </p:cNvPr>
          <p:cNvSpPr txBox="1">
            <a:spLocks/>
          </p:cNvSpPr>
          <p:nvPr/>
        </p:nvSpPr>
        <p:spPr>
          <a:xfrm>
            <a:off x="6473371" y="2465375"/>
            <a:ext cx="5718627" cy="3615138"/>
          </a:xfrm>
          <a:prstGeom prst="rect">
            <a:avLst/>
          </a:prstGeom>
          <a:ln>
            <a:solidFill>
              <a:srgbClr val="FF0000"/>
            </a:solidFill>
          </a:ln>
        </p:spPr>
        <p:txBody>
          <a:bodyPr/>
          <a:lst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defRPr>
            </a:lvl2pPr>
            <a:lvl3pPr marL="857250" indent="-171450" algn="l" rtl="0" fontAlgn="base">
              <a:spcBef>
                <a:spcPct val="20000"/>
              </a:spcBef>
              <a:spcAft>
                <a:spcPct val="0"/>
              </a:spcAft>
              <a:buChar char="•"/>
              <a:defRPr sz="1800">
                <a:solidFill>
                  <a:schemeClr val="tx1"/>
                </a:solidFill>
                <a:latin typeface="+mn-lt"/>
              </a:defRPr>
            </a:lvl3pPr>
            <a:lvl4pPr marL="1200150" indent="-171450" algn="l" rtl="0" fontAlgn="base">
              <a:spcBef>
                <a:spcPct val="20000"/>
              </a:spcBef>
              <a:spcAft>
                <a:spcPct val="0"/>
              </a:spcAft>
              <a:buChar char="–"/>
              <a:defRPr sz="1500">
                <a:solidFill>
                  <a:schemeClr val="tx1"/>
                </a:solidFill>
                <a:latin typeface="+mn-lt"/>
              </a:defRPr>
            </a:lvl4pPr>
            <a:lvl5pPr marL="1543050" indent="-171450" algn="l" rtl="0" fontAlgn="base">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solidFill>
                  <a:srgbClr val="002060"/>
                </a:solidFill>
                <a:effectLst/>
                <a:uLnTx/>
                <a:uFillTx/>
                <a:latin typeface="Arial"/>
                <a:ea typeface="+mn-ea"/>
                <a:cs typeface="+mn-cs"/>
              </a:rPr>
              <a:t>Qualitative Research Questions</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Calibri" panose="020F0502020204030204"/>
                <a:ea typeface="Calibri" panose="020F0502020204030204" pitchFamily="34" charset="0"/>
                <a:cs typeface="Times New Roman" panose="02020603050405020304" pitchFamily="18" charset="0"/>
              </a:rPr>
              <a:t>RQ1:</a:t>
            </a:r>
            <a:r>
              <a:rPr kumimoji="0" lang="en-US" sz="2800" b="1" i="0" u="none" strike="noStrike" kern="1200" cap="none" spc="0" normalizeH="0" baseline="0" noProof="0" dirty="0">
                <a:ln>
                  <a:noFill/>
                </a:ln>
                <a:solidFill>
                  <a:srgbClr val="1A254C"/>
                </a:solidFill>
                <a:effectLst/>
                <a:uLnTx/>
                <a:uFillTx/>
                <a:latin typeface="Calibri" panose="020F0502020204030204"/>
                <a:ea typeface="Calibri" panose="020F0502020204030204" pitchFamily="34" charset="0"/>
                <a:cs typeface="Times New Roman" panose="02020603050405020304" pitchFamily="18" charset="0"/>
              </a:rPr>
              <a:t> </a:t>
            </a:r>
            <a:r>
              <a:rPr kumimoji="0" lang="en-US" sz="2800" b="1" i="0" u="none" strike="noStrike" kern="1200" cap="none" spc="0" normalizeH="0" baseline="0" noProof="0" dirty="0">
                <a:ln>
                  <a:noFill/>
                </a:ln>
                <a:solidFill>
                  <a:srgbClr val="C00000"/>
                </a:solidFill>
                <a:effectLst/>
                <a:uLnTx/>
                <a:uFillTx/>
                <a:latin typeface="Calibri" panose="020F0502020204030204"/>
                <a:ea typeface="Calibri" panose="020F0502020204030204" pitchFamily="34" charset="0"/>
                <a:cs typeface="Times New Roman" panose="02020603050405020304" pitchFamily="18" charset="0"/>
              </a:rPr>
              <a:t>What</a:t>
            </a:r>
            <a:r>
              <a:rPr kumimoji="0" lang="en-US" sz="2800" b="1"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 are the major stressors associated with the online learning by students? </a:t>
            </a:r>
            <a:r>
              <a:rPr kumimoji="0" lang="en-US" sz="2800" b="1" i="0" u="none" strike="noStrike" kern="1200" cap="none" spc="0" normalizeH="0" baseline="0" noProof="0" dirty="0">
                <a:ln>
                  <a:noFill/>
                </a:ln>
                <a:solidFill>
                  <a:srgbClr val="FFFFFF"/>
                </a:solidFill>
                <a:effectLst/>
                <a:uLnTx/>
                <a:uFillTx/>
                <a:latin typeface="Calibri" panose="020F0502020204030204"/>
                <a:ea typeface="Calibri" panose="020F0502020204030204" pitchFamily="34" charset="0"/>
                <a:cs typeface="Times New Roman" panose="02020603050405020304" pitchFamily="18" charset="0"/>
              </a:rPr>
              <a:t>Stress Attributes </a:t>
            </a:r>
            <a:endParaRPr kumimoji="0" lang="en-MY" sz="24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Calibri" panose="020F0502020204030204"/>
                <a:ea typeface="Calibri" panose="020F0502020204030204" pitchFamily="34" charset="0"/>
                <a:cs typeface="+mn-cs"/>
              </a:rPr>
              <a:t>RQ2: </a:t>
            </a:r>
            <a:r>
              <a:rPr kumimoji="0" lang="en-US" sz="2800" b="1" i="0" u="none" strike="noStrike" kern="1200" cap="none" spc="0" normalizeH="0" baseline="0" noProof="0" dirty="0">
                <a:ln>
                  <a:noFill/>
                </a:ln>
                <a:solidFill>
                  <a:srgbClr val="C00000"/>
                </a:solidFill>
                <a:effectLst/>
                <a:uLnTx/>
                <a:uFillTx/>
                <a:latin typeface="Calibri" panose="020F0502020204030204"/>
                <a:ea typeface="Calibri" panose="020F0502020204030204" pitchFamily="34" charset="0"/>
                <a:cs typeface="+mn-cs"/>
              </a:rPr>
              <a:t>How</a:t>
            </a:r>
            <a:r>
              <a:rPr kumimoji="0" lang="en-US" sz="2800" b="1" i="0" u="none" strike="noStrike" kern="1200" cap="none" spc="0" normalizeH="0" baseline="0" noProof="0" dirty="0">
                <a:ln>
                  <a:noFill/>
                </a:ln>
                <a:solidFill>
                  <a:srgbClr val="000000"/>
                </a:solidFill>
                <a:effectLst/>
                <a:uLnTx/>
                <a:uFillTx/>
                <a:latin typeface="Calibri" panose="020F0502020204030204"/>
                <a:ea typeface="Calibri" panose="020F0502020204030204" pitchFamily="34" charset="0"/>
                <a:cs typeface="+mn-cs"/>
              </a:rPr>
              <a:t> has the current situation affected the students’ mental health? </a:t>
            </a:r>
            <a:r>
              <a:rPr kumimoji="0" lang="en-US" sz="2800" b="1" i="0" u="none" strike="noStrike" kern="1200" cap="none" spc="0" normalizeH="0" baseline="0" noProof="0" dirty="0">
                <a:ln>
                  <a:noFill/>
                </a:ln>
                <a:solidFill>
                  <a:srgbClr val="FFFFFF"/>
                </a:solidFill>
                <a:effectLst/>
                <a:uLnTx/>
                <a:uFillTx/>
                <a:latin typeface="Calibri" panose="020F0502020204030204"/>
                <a:ea typeface="Calibri" panose="020F0502020204030204" pitchFamily="34" charset="0"/>
                <a:cs typeface="+mn-cs"/>
              </a:rPr>
              <a:t>(</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Calibri" panose="020F0502020204030204" pitchFamily="34" charset="0"/>
                <a:cs typeface="+mn-cs"/>
              </a:rPr>
              <a:t>Questions start with “What” or ‘How’</a:t>
            </a:r>
            <a:endParaRPr kumimoji="0" lang="en-MY" sz="28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400" b="1"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6172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3DF57C-941F-419B-95E3-70CC3E0A8BFA}"/>
              </a:ext>
            </a:extLst>
          </p:cNvPr>
          <p:cNvSpPr>
            <a:spLocks noGrp="1"/>
          </p:cNvSpPr>
          <p:nvPr>
            <p:ph type="title"/>
          </p:nvPr>
        </p:nvSpPr>
        <p:spPr>
          <a:xfrm>
            <a:off x="0" y="0"/>
            <a:ext cx="12192000" cy="784905"/>
          </a:xfrm>
          <a:solidFill>
            <a:schemeClr val="bg1"/>
          </a:solidFill>
        </p:spPr>
        <p:txBody>
          <a:bodyPr/>
          <a:lstStyle/>
          <a:p>
            <a:r>
              <a:rPr lang="en-MY" sz="3200" b="1" dirty="0">
                <a:solidFill>
                  <a:srgbClr val="0070C0"/>
                </a:solidFill>
              </a:rPr>
              <a:t>Research Questions</a:t>
            </a:r>
            <a:r>
              <a:rPr lang="en-MY" dirty="0"/>
              <a:t>: </a:t>
            </a:r>
            <a:r>
              <a:rPr lang="en-US" sz="2400" dirty="0"/>
              <a:t>focusing on exactly what we are trying to understand</a:t>
            </a:r>
            <a:endParaRPr lang="en-MY" dirty="0"/>
          </a:p>
        </p:txBody>
      </p:sp>
      <p:sp>
        <p:nvSpPr>
          <p:cNvPr id="3" name="Footer Placeholder 2">
            <a:extLst>
              <a:ext uri="{FF2B5EF4-FFF2-40B4-BE49-F238E27FC236}">
                <a16:creationId xmlns="" xmlns:a16="http://schemas.microsoft.com/office/drawing/2014/main" id="{39793247-AD06-4D86-9F66-63CFCF840D7F}"/>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5" name="TextBox 4">
            <a:extLst>
              <a:ext uri="{FF2B5EF4-FFF2-40B4-BE49-F238E27FC236}">
                <a16:creationId xmlns="" xmlns:a16="http://schemas.microsoft.com/office/drawing/2014/main" id="{E2F82E65-2A12-4DCB-B14D-BB8AF33ECCB2}"/>
              </a:ext>
            </a:extLst>
          </p:cNvPr>
          <p:cNvSpPr txBox="1"/>
          <p:nvPr/>
        </p:nvSpPr>
        <p:spPr>
          <a:xfrm>
            <a:off x="160020" y="1440180"/>
            <a:ext cx="6134764" cy="5262979"/>
          </a:xfrm>
          <a:prstGeom prst="rect">
            <a:avLst/>
          </a:prstGeom>
          <a:noFill/>
          <a:ln>
            <a:solidFill>
              <a:srgbClr val="FF0000"/>
            </a:solidFill>
          </a:ln>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2400" dirty="0">
                <a:solidFill>
                  <a:srgbClr val="000000"/>
                </a:solidFill>
                <a:latin typeface="Arial"/>
              </a:rPr>
              <a:t>The research question is derived from the purpose statement/problem statement</a:t>
            </a:r>
            <a:r>
              <a:rPr kumimoji="0" lang="en-US" sz="2400" b="0" i="0" u="none" strike="noStrike" kern="1200" cap="none" spc="0" normalizeH="0" baseline="0" noProof="0" dirty="0">
                <a:ln>
                  <a:noFill/>
                </a:ln>
                <a:solidFill>
                  <a:srgbClr val="000000"/>
                </a:solidFill>
                <a:effectLst/>
                <a:uLnTx/>
                <a:uFillTx/>
                <a:latin typeface="Arial"/>
                <a:ea typeface="+mn-ea"/>
                <a:cs typeface="+mn-cs"/>
              </a:rPr>
              <a:t>.</a:t>
            </a:r>
          </a:p>
          <a:p>
            <a:pPr marL="342900" indent="-342900">
              <a:buFont typeface="+mj-lt"/>
              <a:buAutoNum type="arabicPeriod"/>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The </a:t>
            </a:r>
            <a:r>
              <a:rPr lang="en-US" sz="2400" dirty="0">
                <a:solidFill>
                  <a:srgbClr val="000000"/>
                </a:solidFill>
                <a:latin typeface="Arial"/>
              </a:rPr>
              <a:t>research question is clear and focused.</a:t>
            </a:r>
          </a:p>
          <a:p>
            <a:pPr marL="342900" indent="-342900">
              <a:buFont typeface="+mj-lt"/>
              <a:buAutoNum type="arabicPeriod"/>
              <a:defRPr/>
            </a:pPr>
            <a:r>
              <a:rPr lang="en-US" sz="2400" dirty="0">
                <a:solidFill>
                  <a:srgbClr val="000000"/>
                </a:solidFill>
                <a:latin typeface="Arial"/>
              </a:rPr>
              <a:t>The research question adheres to the same criteria as that of the problem statement: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a. Scope is manageable – not too broad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b. You have time, knowledge, and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resources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d. Data can be collected and analyzed.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e. Has theoretical or practical significance.</a:t>
            </a:r>
          </a:p>
        </p:txBody>
      </p:sp>
      <p:sp>
        <p:nvSpPr>
          <p:cNvPr id="7" name="TextBox 6">
            <a:extLst>
              <a:ext uri="{FF2B5EF4-FFF2-40B4-BE49-F238E27FC236}">
                <a16:creationId xmlns="" xmlns:a16="http://schemas.microsoft.com/office/drawing/2014/main" id="{1ACF897A-CE27-4EA4-AA31-C82E336D9F96}"/>
              </a:ext>
            </a:extLst>
          </p:cNvPr>
          <p:cNvSpPr txBox="1"/>
          <p:nvPr/>
        </p:nvSpPr>
        <p:spPr>
          <a:xfrm>
            <a:off x="6611255" y="1440180"/>
            <a:ext cx="5544460" cy="28315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C00000"/>
                </a:solidFill>
                <a:effectLst/>
                <a:uLnTx/>
                <a:uFillTx/>
                <a:latin typeface="Sabon-Italic"/>
                <a:ea typeface="+mn-ea"/>
                <a:cs typeface="+mn-cs"/>
              </a:rPr>
              <a:t>Quantitative 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Sabon-Italic"/>
                <a:ea typeface="+mn-ea"/>
                <a:cs typeface="+mn-cs"/>
              </a:rPr>
              <a:t>Is a student’s motivation level significantly affected by the use of graphical feedback to report the students’ grades?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000000"/>
              </a:solidFill>
              <a:effectLst/>
              <a:uLnTx/>
              <a:uFillTx/>
              <a:latin typeface="Sabon-Italic"/>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C00000"/>
                </a:solidFill>
                <a:effectLst/>
                <a:uLnTx/>
                <a:uFillTx/>
                <a:latin typeface="Sabon-Italic"/>
                <a:ea typeface="+mn-ea"/>
                <a:cs typeface="+mn-cs"/>
              </a:rPr>
              <a:t>Qualitative Example</a:t>
            </a:r>
            <a:r>
              <a:rPr kumimoji="0" lang="en-US" sz="2000" b="0" i="1" u="none" strike="noStrike" kern="1200" cap="none" spc="0" normalizeH="0" baseline="0" noProof="0" dirty="0">
                <a:ln>
                  <a:noFill/>
                </a:ln>
                <a:solidFill>
                  <a:srgbClr val="000000"/>
                </a:solidFill>
                <a:effectLst/>
                <a:uLnTx/>
                <a:uFillTx/>
                <a:latin typeface="Sabon-Italic"/>
                <a:ea typeface="+mn-ea"/>
                <a:cs typeface="+mn-cs"/>
              </a:rPr>
              <a:t/>
            </a:r>
            <a:br>
              <a:rPr kumimoji="0" lang="en-US" sz="2000" b="0" i="1" u="none" strike="noStrike" kern="1200" cap="none" spc="0" normalizeH="0" baseline="0" noProof="0" dirty="0">
                <a:ln>
                  <a:noFill/>
                </a:ln>
                <a:solidFill>
                  <a:srgbClr val="000000"/>
                </a:solidFill>
                <a:effectLst/>
                <a:uLnTx/>
                <a:uFillTx/>
                <a:latin typeface="Sabon-Italic"/>
                <a:ea typeface="+mn-ea"/>
                <a:cs typeface="+mn-cs"/>
              </a:rPr>
            </a:br>
            <a:r>
              <a:rPr kumimoji="0" lang="en-US" sz="2000" b="0" i="1" u="none" strike="noStrike" kern="1200" cap="none" spc="0" normalizeH="0" baseline="0" noProof="0" dirty="0">
                <a:ln>
                  <a:noFill/>
                </a:ln>
                <a:solidFill>
                  <a:srgbClr val="000000"/>
                </a:solidFill>
                <a:effectLst/>
                <a:uLnTx/>
                <a:uFillTx/>
                <a:latin typeface="Sabon-Italic"/>
                <a:ea typeface="+mn-ea"/>
                <a:cs typeface="+mn-cs"/>
              </a:rPr>
              <a:t>What is the perception of students towards online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 xmlns:a16="http://schemas.microsoft.com/office/drawing/2014/main" id="{67268669-508A-3B00-5763-8784E8679419}"/>
              </a:ext>
            </a:extLst>
          </p:cNvPr>
          <p:cNvSpPr txBox="1"/>
          <p:nvPr/>
        </p:nvSpPr>
        <p:spPr>
          <a:xfrm>
            <a:off x="6611255" y="4611231"/>
            <a:ext cx="5580745" cy="2246769"/>
          </a:xfrm>
          <a:prstGeom prst="rect">
            <a:avLst/>
          </a:prstGeom>
          <a:no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Open Sans" panose="020B0606030504020204" pitchFamily="34" charset="0"/>
                <a:ea typeface="+mn-ea"/>
                <a:cs typeface="+mn-cs"/>
              </a:rPr>
              <a:t>Focus</a:t>
            </a:r>
            <a:r>
              <a:rPr kumimoji="0" lang="en-US" sz="2000" b="1" i="0" u="none" strike="noStrike" kern="1200" cap="none" spc="0" normalizeH="0" baseline="0" noProof="0" dirty="0">
                <a:ln>
                  <a:noFill/>
                </a:ln>
                <a:solidFill>
                  <a:srgbClr val="444444"/>
                </a:solidFill>
                <a:effectLst/>
                <a:uLnTx/>
                <a:uFillTx/>
                <a:latin typeface="Open Sans" panose="020B0606030504020204" pitchFamily="34" charset="0"/>
                <a:ea typeface="+mn-ea"/>
                <a:cs typeface="+mn-cs"/>
              </a:rPr>
              <a:t/>
            </a:r>
            <a:br>
              <a:rPr kumimoji="0" lang="en-US" sz="2000" b="1" i="0" u="none" strike="noStrike" kern="1200" cap="none" spc="0" normalizeH="0" baseline="0" noProof="0" dirty="0">
                <a:ln>
                  <a:noFill/>
                </a:ln>
                <a:solidFill>
                  <a:srgbClr val="444444"/>
                </a:solidFill>
                <a:effectLst/>
                <a:uLnTx/>
                <a:uFillTx/>
                <a:latin typeface="Open Sans" panose="020B0606030504020204" pitchFamily="34" charset="0"/>
                <a:ea typeface="+mn-ea"/>
                <a:cs typeface="+mn-cs"/>
              </a:rPr>
            </a:br>
            <a:r>
              <a:rPr kumimoji="0" lang="en-US" sz="2000" b="1" i="0" u="none" strike="noStrike" kern="1200" cap="none" spc="0" normalizeH="0" baseline="0" noProof="0" dirty="0">
                <a:ln>
                  <a:noFill/>
                </a:ln>
                <a:solidFill>
                  <a:srgbClr val="444444"/>
                </a:solidFill>
                <a:effectLst/>
                <a:uLnTx/>
                <a:uFillTx/>
                <a:latin typeface="Open Sans" panose="020B0606030504020204" pitchFamily="34" charset="0"/>
                <a:ea typeface="+mn-ea"/>
                <a:cs typeface="+mn-cs"/>
              </a:rPr>
              <a:t>Unfocused:</a:t>
            </a:r>
            <a:r>
              <a:rPr kumimoji="0" lang="en-US" sz="2000" b="0" i="0" u="none" strike="noStrike" kern="1200" cap="none" spc="0" normalizeH="0" baseline="0" noProof="0" dirty="0">
                <a:ln>
                  <a:noFill/>
                </a:ln>
                <a:solidFill>
                  <a:srgbClr val="444444"/>
                </a:solidFill>
                <a:effectLst/>
                <a:uLnTx/>
                <a:uFillTx/>
                <a:latin typeface="Open Sans" panose="020B0606030504020204" pitchFamily="34" charset="0"/>
                <a:ea typeface="+mn-ea"/>
                <a:cs typeface="+mn-cs"/>
              </a:rPr>
              <a:t> </a:t>
            </a:r>
            <a:r>
              <a:rPr kumimoji="0" lang="en-US" sz="2000" b="0" i="1" u="none" strike="noStrike" kern="1200" cap="none" spc="0" normalizeH="0" baseline="0" noProof="0" dirty="0">
                <a:ln>
                  <a:noFill/>
                </a:ln>
                <a:solidFill>
                  <a:srgbClr val="444444"/>
                </a:solidFill>
                <a:effectLst/>
                <a:uLnTx/>
                <a:uFillTx/>
                <a:latin typeface="Open Sans" panose="020B0606030504020204" pitchFamily="34" charset="0"/>
                <a:ea typeface="+mn-ea"/>
                <a:cs typeface="+mn-cs"/>
              </a:rPr>
              <a:t>What is the effect on the environment from global warming?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
            </a:r>
            <a:br>
              <a:rPr kumimoji="0" lang="en-US" sz="2000" b="0" i="0" u="none" strike="noStrike" kern="1200" cap="none" spc="0" normalizeH="0" baseline="0" noProof="0" dirty="0">
                <a:ln>
                  <a:noFill/>
                </a:ln>
                <a:solidFill>
                  <a:srgbClr val="000000"/>
                </a:solidFill>
                <a:effectLst/>
                <a:uLnTx/>
                <a:uFillTx/>
                <a:latin typeface="Arial"/>
                <a:ea typeface="+mn-ea"/>
                <a:cs typeface="+mn-cs"/>
              </a:rPr>
            </a:br>
            <a:r>
              <a:rPr kumimoji="0" lang="en-US" sz="2000" b="1" i="0" u="none" strike="noStrike" kern="1200" cap="none" spc="0" normalizeH="0" baseline="0" noProof="0" dirty="0">
                <a:ln>
                  <a:noFill/>
                </a:ln>
                <a:solidFill>
                  <a:srgbClr val="444444"/>
                </a:solidFill>
                <a:effectLst/>
                <a:uLnTx/>
                <a:uFillTx/>
                <a:latin typeface="Open Sans" panose="020B0606030504020204" pitchFamily="34" charset="0"/>
                <a:ea typeface="+mn-ea"/>
                <a:cs typeface="+mn-cs"/>
              </a:rPr>
              <a:t>Focused:</a:t>
            </a:r>
            <a:r>
              <a:rPr kumimoji="0" lang="en-US" sz="2000" b="0" i="0" u="none" strike="noStrike" kern="1200" cap="none" spc="0" normalizeH="0" baseline="0" noProof="0" dirty="0">
                <a:ln>
                  <a:noFill/>
                </a:ln>
                <a:solidFill>
                  <a:srgbClr val="444444"/>
                </a:solidFill>
                <a:effectLst/>
                <a:uLnTx/>
                <a:uFillTx/>
                <a:latin typeface="Open Sans" panose="020B0606030504020204" pitchFamily="34" charset="0"/>
                <a:ea typeface="+mn-ea"/>
                <a:cs typeface="+mn-cs"/>
              </a:rPr>
              <a:t> </a:t>
            </a:r>
            <a:r>
              <a:rPr kumimoji="0" lang="en-US" sz="2000" b="0" i="1" u="none" strike="noStrike" kern="1200" cap="none" spc="0" normalizeH="0" baseline="0" noProof="0" dirty="0">
                <a:ln>
                  <a:noFill/>
                </a:ln>
                <a:solidFill>
                  <a:srgbClr val="444444"/>
                </a:solidFill>
                <a:effectLst/>
                <a:uLnTx/>
                <a:uFillTx/>
                <a:latin typeface="Open Sans" panose="020B0606030504020204" pitchFamily="34" charset="0"/>
                <a:ea typeface="+mn-ea"/>
                <a:cs typeface="+mn-cs"/>
              </a:rPr>
              <a:t>What is the most significant effect of glacial melting on the lives of penguins in Antarctica?</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702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Content Placeholder 2"/>
          <p:cNvSpPr>
            <a:spLocks noGrp="1"/>
          </p:cNvSpPr>
          <p:nvPr>
            <p:ph idx="1"/>
          </p:nvPr>
        </p:nvSpPr>
        <p:spPr>
          <a:xfrm>
            <a:off x="-1" y="995203"/>
            <a:ext cx="8912499" cy="5443560"/>
          </a:xfrm>
          <a:solidFill>
            <a:schemeClr val="bg1"/>
          </a:solidFill>
          <a:ln>
            <a:solidFill>
              <a:schemeClr val="accent1"/>
            </a:solidFill>
          </a:ln>
        </p:spPr>
        <p:txBody>
          <a:bodyPr>
            <a:normAutofit fontScale="92500" lnSpcReduction="10000"/>
          </a:bodyPr>
          <a:lstStyle/>
          <a:p>
            <a:pPr marL="0" indent="0">
              <a:buNone/>
            </a:pPr>
            <a:r>
              <a:rPr lang="en-US" altLang="en-US" sz="2800" b="1" dirty="0">
                <a:solidFill>
                  <a:srgbClr val="FF0000"/>
                </a:solidFill>
              </a:rPr>
              <a:t>GENERAL OBJECTIVE</a:t>
            </a:r>
          </a:p>
          <a:p>
            <a:pPr marL="0" indent="0">
              <a:buNone/>
              <a:defRPr/>
            </a:pPr>
            <a:r>
              <a:rPr lang="en-US" altLang="en-US" b="1" dirty="0"/>
              <a:t>Main objective</a:t>
            </a:r>
            <a:br>
              <a:rPr lang="en-US" altLang="en-US" b="1" dirty="0"/>
            </a:br>
            <a:r>
              <a:rPr lang="en-US" altLang="en-US" b="1" dirty="0"/>
              <a:t>TO EXAMINE THE FACTORS THAT INFLUENCE THE ADOPTION OF e-WALLET BY GEN Z IN JAKARTA</a:t>
            </a:r>
          </a:p>
          <a:p>
            <a:pPr marL="0" indent="0">
              <a:buNone/>
              <a:defRPr/>
            </a:pPr>
            <a:r>
              <a:rPr lang="en-US" sz="2800" b="1" dirty="0">
                <a:solidFill>
                  <a:srgbClr val="FF0000"/>
                </a:solidFill>
              </a:rPr>
              <a:t>SPECIFIC OBJECTIVES</a:t>
            </a:r>
          </a:p>
          <a:p>
            <a:pPr marL="514350" marR="0" lvl="0" indent="-514350" algn="l" defTabSz="914400" rtl="0" eaLnBrk="1" fontAlgn="base" latinLnBrk="0" hangingPunct="1">
              <a:lnSpc>
                <a:spcPct val="100000"/>
              </a:lnSpc>
              <a:spcBef>
                <a:spcPct val="20000"/>
              </a:spcBef>
              <a:spcAft>
                <a:spcPct val="0"/>
              </a:spcAft>
              <a:buClrTx/>
              <a:buSzTx/>
              <a:buFont typeface="Arial" charset="0"/>
              <a:buAutoNum type="arabicPeriod"/>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To examine whether there a relationship between </a:t>
            </a:r>
            <a:r>
              <a:rPr kumimoji="0" lang="en-US" sz="2400" b="1" i="0" u="none" strike="noStrike" kern="0" cap="none" spc="0" normalizeH="0" baseline="0" noProof="0" dirty="0">
                <a:ln>
                  <a:noFill/>
                </a:ln>
                <a:solidFill>
                  <a:srgbClr val="FF0000"/>
                </a:solidFill>
                <a:effectLst/>
                <a:uLnTx/>
                <a:uFillTx/>
                <a:latin typeface="Arial"/>
                <a:ea typeface="+mn-ea"/>
                <a:cs typeface="+mn-cs"/>
              </a:rPr>
              <a:t>Trust </a:t>
            </a:r>
            <a:r>
              <a:rPr kumimoji="0" lang="en-US" sz="2400" b="0" i="0" u="none" strike="noStrike" kern="0" cap="none" spc="0" normalizeH="0" baseline="0" noProof="0" dirty="0">
                <a:ln>
                  <a:noFill/>
                </a:ln>
                <a:solidFill>
                  <a:srgbClr val="000000"/>
                </a:solidFill>
                <a:effectLst/>
                <a:uLnTx/>
                <a:uFillTx/>
                <a:latin typeface="Arial"/>
                <a:ea typeface="+mn-ea"/>
                <a:cs typeface="+mn-cs"/>
              </a:rPr>
              <a:t>and </a:t>
            </a:r>
            <a:r>
              <a:rPr kumimoji="0" lang="en-US" sz="2400" b="1" i="0" u="none" strike="noStrike" kern="0" cap="none" spc="0" normalizeH="0" baseline="0" noProof="0" dirty="0">
                <a:ln>
                  <a:noFill/>
                </a:ln>
                <a:solidFill>
                  <a:srgbClr val="FF0000"/>
                </a:solidFill>
                <a:effectLst/>
                <a:uLnTx/>
                <a:uFillTx/>
                <a:latin typeface="Arial"/>
                <a:ea typeface="+mn-ea"/>
                <a:cs typeface="+mn-cs"/>
              </a:rPr>
              <a:t>intention to adopt </a:t>
            </a:r>
            <a:r>
              <a:rPr kumimoji="0" lang="en-US" sz="2400" b="0" i="0" u="none" strike="noStrike" kern="0" cap="none" spc="0" normalizeH="0" baseline="0" noProof="0" dirty="0">
                <a:ln>
                  <a:noFill/>
                </a:ln>
                <a:solidFill>
                  <a:srgbClr val="000000"/>
                </a:solidFill>
                <a:effectLst/>
                <a:uLnTx/>
                <a:uFillTx/>
                <a:latin typeface="Arial"/>
                <a:ea typeface="+mn-ea"/>
                <a:cs typeface="+mn-cs"/>
              </a:rPr>
              <a:t>of e-wallet among Gen Z in Jakarta. </a:t>
            </a:r>
          </a:p>
          <a:p>
            <a:pPr marL="514350" marR="0" lvl="0" indent="-514350" algn="l" defTabSz="914400" rtl="0" eaLnBrk="1" fontAlgn="base" latinLnBrk="0" hangingPunct="1">
              <a:lnSpc>
                <a:spcPct val="100000"/>
              </a:lnSpc>
              <a:spcBef>
                <a:spcPct val="20000"/>
              </a:spcBef>
              <a:spcAft>
                <a:spcPct val="0"/>
              </a:spcAft>
              <a:buClrTx/>
              <a:buSzTx/>
              <a:buFont typeface="Arial" charset="0"/>
              <a:buAutoNum type="arabicPeriod"/>
              <a:tabLst/>
              <a:defRPr/>
            </a:pPr>
            <a:r>
              <a:rPr lang="en-US" dirty="0">
                <a:solidFill>
                  <a:srgbClr val="000000"/>
                </a:solidFill>
                <a:latin typeface="Arial"/>
              </a:rPr>
              <a:t>To examine whether </a:t>
            </a:r>
            <a:r>
              <a:rPr kumimoji="0" lang="en-US" sz="2400" b="0" i="0" u="none" strike="noStrike" kern="0" cap="none" spc="0" normalizeH="0" baseline="0" noProof="0" dirty="0">
                <a:ln>
                  <a:noFill/>
                </a:ln>
                <a:solidFill>
                  <a:srgbClr val="000000"/>
                </a:solidFill>
                <a:effectLst/>
                <a:uLnTx/>
                <a:uFillTx/>
                <a:latin typeface="Arial"/>
                <a:ea typeface="+mn-ea"/>
                <a:cs typeface="+mn-cs"/>
              </a:rPr>
              <a:t>there a relationship between </a:t>
            </a:r>
            <a:r>
              <a:rPr kumimoji="0" lang="en-US" sz="2400" b="1" i="0" u="none" strike="noStrike" kern="0" cap="none" spc="0" normalizeH="0" baseline="0" noProof="0" dirty="0">
                <a:ln>
                  <a:noFill/>
                </a:ln>
                <a:solidFill>
                  <a:srgbClr val="FF0000"/>
                </a:solidFill>
                <a:effectLst/>
                <a:uLnTx/>
                <a:uFillTx/>
                <a:latin typeface="Arial"/>
                <a:ea typeface="+mn-ea"/>
                <a:cs typeface="+mn-cs"/>
              </a:rPr>
              <a:t>Perceived Ease of Use </a:t>
            </a:r>
            <a:r>
              <a:rPr kumimoji="0" lang="en-US" sz="2400" b="0" i="0" u="none" strike="noStrike" kern="0" cap="none" spc="0" normalizeH="0" baseline="0" noProof="0" dirty="0">
                <a:ln>
                  <a:noFill/>
                </a:ln>
                <a:solidFill>
                  <a:srgbClr val="000000"/>
                </a:solidFill>
                <a:effectLst/>
                <a:uLnTx/>
                <a:uFillTx/>
                <a:latin typeface="Arial"/>
                <a:ea typeface="+mn-ea"/>
                <a:cs typeface="+mn-cs"/>
              </a:rPr>
              <a:t>and </a:t>
            </a:r>
            <a:r>
              <a:rPr kumimoji="0" lang="en-US" sz="2400" b="1" i="0" u="none" strike="noStrike" kern="0" cap="none" spc="0" normalizeH="0" baseline="0" noProof="0" dirty="0">
                <a:ln>
                  <a:noFill/>
                </a:ln>
                <a:solidFill>
                  <a:srgbClr val="FF0000"/>
                </a:solidFill>
                <a:effectLst/>
                <a:uLnTx/>
                <a:uFillTx/>
                <a:latin typeface="Arial"/>
                <a:ea typeface="+mn-ea"/>
                <a:cs typeface="+mn-cs"/>
              </a:rPr>
              <a:t>intention to adopt </a:t>
            </a:r>
            <a:r>
              <a:rPr kumimoji="0" lang="en-US" sz="2400" b="0" i="0" u="none" strike="noStrike" kern="0" cap="none" spc="0" normalizeH="0" baseline="0" noProof="0" dirty="0">
                <a:ln>
                  <a:noFill/>
                </a:ln>
                <a:solidFill>
                  <a:srgbClr val="000000"/>
                </a:solidFill>
                <a:effectLst/>
                <a:uLnTx/>
                <a:uFillTx/>
                <a:latin typeface="Arial"/>
                <a:ea typeface="+mn-ea"/>
                <a:cs typeface="+mn-cs"/>
              </a:rPr>
              <a:t>of e-wallet among Gen Z in Jakarta</a:t>
            </a:r>
          </a:p>
          <a:p>
            <a:pPr marL="514350" marR="0" lvl="0" indent="-514350" algn="l" defTabSz="914400" rtl="0" eaLnBrk="1" fontAlgn="base" latinLnBrk="0" hangingPunct="1">
              <a:lnSpc>
                <a:spcPct val="100000"/>
              </a:lnSpc>
              <a:spcBef>
                <a:spcPct val="20000"/>
              </a:spcBef>
              <a:spcAft>
                <a:spcPct val="0"/>
              </a:spcAft>
              <a:buClrTx/>
              <a:buSzTx/>
              <a:buFont typeface="Arial" charset="0"/>
              <a:buAutoNum type="arabicPeriod"/>
              <a:tabLst/>
              <a:defRPr/>
            </a:pPr>
            <a:r>
              <a:rPr kumimoji="0" lang="en-US" sz="2400" b="0" i="0" u="none" strike="noStrike" kern="0" cap="none" spc="0" normalizeH="0" baseline="0" noProof="0" dirty="0">
                <a:ln>
                  <a:noFill/>
                </a:ln>
                <a:solidFill>
                  <a:srgbClr val="000000"/>
                </a:solidFill>
                <a:effectLst/>
                <a:uLnTx/>
                <a:uFillTx/>
                <a:latin typeface="Arial"/>
                <a:ea typeface="+mn-ea"/>
                <a:cs typeface="+mn-cs"/>
              </a:rPr>
              <a:t>To examine whether there a relationship between </a:t>
            </a:r>
            <a:r>
              <a:rPr kumimoji="0" lang="en-US" sz="2400" b="1" i="0" u="none" strike="noStrike" kern="0" cap="none" spc="0" normalizeH="0" baseline="0" noProof="0" dirty="0">
                <a:ln>
                  <a:noFill/>
                </a:ln>
                <a:solidFill>
                  <a:srgbClr val="FF0000"/>
                </a:solidFill>
                <a:effectLst/>
                <a:uLnTx/>
                <a:uFillTx/>
                <a:latin typeface="Arial"/>
                <a:ea typeface="+mn-ea"/>
                <a:cs typeface="+mn-cs"/>
              </a:rPr>
              <a:t>Perceived Security </a:t>
            </a:r>
            <a:r>
              <a:rPr kumimoji="0" lang="en-US" sz="2400" b="0" i="0" u="none" strike="noStrike" kern="0" cap="none" spc="0" normalizeH="0" baseline="0" noProof="0" dirty="0">
                <a:ln>
                  <a:noFill/>
                </a:ln>
                <a:solidFill>
                  <a:srgbClr val="000000"/>
                </a:solidFill>
                <a:effectLst/>
                <a:uLnTx/>
                <a:uFillTx/>
                <a:latin typeface="Arial"/>
                <a:ea typeface="+mn-ea"/>
                <a:cs typeface="+mn-cs"/>
              </a:rPr>
              <a:t>and </a:t>
            </a:r>
            <a:r>
              <a:rPr kumimoji="0" lang="en-US" sz="2400" b="1" i="0" u="none" strike="noStrike" kern="0" cap="none" spc="0" normalizeH="0" baseline="0" noProof="0" dirty="0">
                <a:ln>
                  <a:noFill/>
                </a:ln>
                <a:solidFill>
                  <a:srgbClr val="FF0000"/>
                </a:solidFill>
                <a:effectLst/>
                <a:uLnTx/>
                <a:uFillTx/>
                <a:latin typeface="Arial"/>
                <a:ea typeface="+mn-ea"/>
                <a:cs typeface="+mn-cs"/>
              </a:rPr>
              <a:t>intention to adopt </a:t>
            </a:r>
            <a:r>
              <a:rPr kumimoji="0" lang="en-US" sz="2400" b="0" i="0" u="none" strike="noStrike" kern="0" cap="none" spc="0" normalizeH="0" baseline="0" noProof="0" dirty="0">
                <a:ln>
                  <a:noFill/>
                </a:ln>
                <a:solidFill>
                  <a:srgbClr val="000000"/>
                </a:solidFill>
                <a:effectLst/>
                <a:uLnTx/>
                <a:uFillTx/>
                <a:latin typeface="Arial"/>
                <a:ea typeface="+mn-ea"/>
                <a:cs typeface="+mn-cs"/>
              </a:rPr>
              <a:t>of e-wallet among Gen Z in Jakarta</a:t>
            </a:r>
          </a:p>
          <a:p>
            <a:pPr marL="0" indent="0">
              <a:buNone/>
              <a:defRPr/>
            </a:pPr>
            <a:endParaRPr lang="en-US" sz="2800" b="1" dirty="0">
              <a:solidFill>
                <a:srgbClr val="FF0000"/>
              </a:solidFill>
            </a:endParaRPr>
          </a:p>
        </p:txBody>
      </p:sp>
      <p:sp>
        <p:nvSpPr>
          <p:cNvPr id="2" name="Rectangle 1"/>
          <p:cNvSpPr/>
          <p:nvPr/>
        </p:nvSpPr>
        <p:spPr>
          <a:xfrm>
            <a:off x="-1" y="41096"/>
            <a:ext cx="12191999" cy="954107"/>
          </a:xfrm>
          <a:prstGeom prst="rect">
            <a:avLst/>
          </a:prstGeom>
          <a:solidFill>
            <a:schemeClr val="bg1"/>
          </a:solidFill>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Arial"/>
                <a:ea typeface="+mn-ea"/>
                <a:cs typeface="+mn-cs"/>
              </a:rPr>
              <a:t>The determinants of consumers intention to adopt e-Wallet. A quantitative study among Gen Z in Jakarta</a:t>
            </a:r>
          </a:p>
        </p:txBody>
      </p:sp>
      <p:sp>
        <p:nvSpPr>
          <p:cNvPr id="4" name="Footer Placeholder 3"/>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ms-MY"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9" name="TextBox 8">
            <a:extLst>
              <a:ext uri="{FF2B5EF4-FFF2-40B4-BE49-F238E27FC236}">
                <a16:creationId xmlns="" xmlns:a16="http://schemas.microsoft.com/office/drawing/2014/main" id="{4F88F3D7-8E35-4AD3-AC79-1583CF687161}"/>
              </a:ext>
            </a:extLst>
          </p:cNvPr>
          <p:cNvSpPr txBox="1"/>
          <p:nvPr/>
        </p:nvSpPr>
        <p:spPr>
          <a:xfrm>
            <a:off x="0" y="6555859"/>
            <a:ext cx="9501189" cy="369332"/>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Arial"/>
                <a:ea typeface="+mn-ea"/>
                <a:cs typeface="+mn-cs"/>
              </a:rPr>
              <a:t>Objective of the study is what you intend to accomplish when you design your study</a:t>
            </a:r>
            <a:r>
              <a:rPr kumimoji="0" lang="en-US" sz="1800" b="0" i="0" u="none" strike="noStrike" kern="1200" cap="none" spc="0" normalizeH="0" baseline="0" noProof="0" dirty="0">
                <a:ln>
                  <a:noFill/>
                </a:ln>
                <a:solidFill>
                  <a:srgbClr val="000000"/>
                </a:solidFill>
                <a:effectLst/>
                <a:uLnTx/>
                <a:uFillTx/>
                <a:latin typeface="Arial"/>
                <a:ea typeface="+mn-ea"/>
                <a:cs typeface="+mn-cs"/>
              </a:rPr>
              <a:t>.</a:t>
            </a:r>
            <a:endParaRPr kumimoji="0" lang="en-MY"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 xmlns:a16="http://schemas.microsoft.com/office/drawing/2014/main" id="{C7D91FCA-8A01-4652-B774-FC3C69A7FD60}"/>
              </a:ext>
            </a:extLst>
          </p:cNvPr>
          <p:cNvPicPr>
            <a:picLocks noChangeAspect="1"/>
          </p:cNvPicPr>
          <p:nvPr/>
        </p:nvPicPr>
        <p:blipFill>
          <a:blip r:embed="rId2"/>
          <a:stretch>
            <a:fillRect/>
          </a:stretch>
        </p:blipFill>
        <p:spPr>
          <a:xfrm>
            <a:off x="8912498" y="1426090"/>
            <a:ext cx="3279501" cy="4158783"/>
          </a:xfrm>
          <a:prstGeom prst="rect">
            <a:avLst/>
          </a:prstGeom>
        </p:spPr>
      </p:pic>
    </p:spTree>
    <p:extLst>
      <p:ext uri="{BB962C8B-B14F-4D97-AF65-F5344CB8AC3E}">
        <p14:creationId xmlns:p14="http://schemas.microsoft.com/office/powerpoint/2010/main" val="380150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Content Placeholder 2"/>
          <p:cNvSpPr>
            <a:spLocks noGrp="1"/>
          </p:cNvSpPr>
          <p:nvPr>
            <p:ph idx="1"/>
          </p:nvPr>
        </p:nvSpPr>
        <p:spPr>
          <a:xfrm>
            <a:off x="1828799" y="995202"/>
            <a:ext cx="10279291" cy="5715000"/>
          </a:xfrm>
          <a:solidFill>
            <a:schemeClr val="bg1"/>
          </a:solidFill>
          <a:ln>
            <a:solidFill>
              <a:schemeClr val="accent1"/>
            </a:solidFill>
          </a:ln>
        </p:spPr>
        <p:txBody>
          <a:bodyPr/>
          <a:lstStyle/>
          <a:p>
            <a:pPr marL="0" indent="0">
              <a:buNone/>
            </a:pPr>
            <a:r>
              <a:rPr lang="en-US" altLang="en-US" b="1" dirty="0">
                <a:solidFill>
                  <a:srgbClr val="FF0000"/>
                </a:solidFill>
              </a:rPr>
              <a:t>GENERAL OBJECTIVE</a:t>
            </a:r>
          </a:p>
          <a:p>
            <a:pPr marL="0" indent="0">
              <a:buNone/>
              <a:defRPr/>
            </a:pPr>
            <a:r>
              <a:rPr lang="en-US" altLang="en-US" dirty="0"/>
              <a:t>GENERALLY, THE OBJECTIVE OF THIS STUDY IS TO EXAMINE THE RELATIONSHIPS BETWEEN Service Quality and Customer Satisfaction</a:t>
            </a:r>
          </a:p>
          <a:p>
            <a:pPr marL="0" indent="0">
              <a:buNone/>
              <a:defRPr/>
            </a:pPr>
            <a:r>
              <a:rPr lang="en-US" b="1" dirty="0">
                <a:solidFill>
                  <a:srgbClr val="FF0000"/>
                </a:solidFill>
              </a:rPr>
              <a:t>SPECIFIC OBJECTIVES</a:t>
            </a:r>
          </a:p>
          <a:p>
            <a:pPr marL="514350" indent="-514350">
              <a:buFont typeface="Arial" charset="0"/>
              <a:buAutoNum type="arabicPeriod"/>
              <a:defRPr/>
            </a:pPr>
            <a:r>
              <a:rPr lang="en-US" dirty="0"/>
              <a:t>TO DETERMINE whether there is a RELATIONSHIP BETWEEN </a:t>
            </a:r>
            <a:r>
              <a:rPr lang="en-US" dirty="0">
                <a:solidFill>
                  <a:srgbClr val="FF0000"/>
                </a:solidFill>
              </a:rPr>
              <a:t>Responsiveness</a:t>
            </a:r>
            <a:r>
              <a:rPr lang="en-US" dirty="0">
                <a:solidFill>
                  <a:srgbClr val="002060"/>
                </a:solidFill>
              </a:rPr>
              <a:t> </a:t>
            </a:r>
            <a:r>
              <a:rPr lang="en-US" dirty="0"/>
              <a:t>and </a:t>
            </a:r>
            <a:r>
              <a:rPr lang="en-US" dirty="0">
                <a:solidFill>
                  <a:srgbClr val="FF0000"/>
                </a:solidFill>
              </a:rPr>
              <a:t>Customer Satisfaction</a:t>
            </a:r>
          </a:p>
          <a:p>
            <a:pPr marL="514350" indent="-514350">
              <a:buFont typeface="Arial" charset="0"/>
              <a:buAutoNum type="arabicPeriod"/>
              <a:defRPr/>
            </a:pPr>
            <a:endParaRPr lang="en-US" dirty="0">
              <a:solidFill>
                <a:srgbClr val="002060"/>
              </a:solidFill>
            </a:endParaRPr>
          </a:p>
          <a:p>
            <a:pPr marL="514350" indent="-514350">
              <a:buFont typeface="Arial" charset="0"/>
              <a:buAutoNum type="arabicPeriod"/>
              <a:defRPr/>
            </a:pPr>
            <a:r>
              <a:rPr lang="en-US" altLang="en-US" dirty="0"/>
              <a:t>TO examine whether there is a </a:t>
            </a:r>
            <a:r>
              <a:rPr lang="en-US" altLang="en-US" strike="sngStrike" dirty="0"/>
              <a:t>SIGNIFICANT</a:t>
            </a:r>
            <a:r>
              <a:rPr lang="en-US" altLang="en-US" dirty="0"/>
              <a:t> RELATIONSHIP BETWEEN </a:t>
            </a:r>
            <a:r>
              <a:rPr lang="en-US" altLang="en-US" sz="2800" dirty="0">
                <a:solidFill>
                  <a:srgbClr val="FF0000"/>
                </a:solidFill>
              </a:rPr>
              <a:t>Assurance</a:t>
            </a:r>
            <a:r>
              <a:rPr lang="en-US" altLang="en-US" sz="2800" dirty="0"/>
              <a:t> and Customer Satisfaction </a:t>
            </a:r>
            <a:endParaRPr lang="en-US" altLang="en-US" dirty="0"/>
          </a:p>
        </p:txBody>
      </p:sp>
      <p:sp>
        <p:nvSpPr>
          <p:cNvPr id="2" name="Rectangle 1"/>
          <p:cNvSpPr/>
          <p:nvPr/>
        </p:nvSpPr>
        <p:spPr>
          <a:xfrm>
            <a:off x="1676400" y="41096"/>
            <a:ext cx="10515600" cy="954107"/>
          </a:xfrm>
          <a:prstGeom prst="rect">
            <a:avLst/>
          </a:prstGeom>
          <a:solidFill>
            <a:schemeClr val="bg1"/>
          </a:solidFill>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Arial"/>
                <a:ea typeface="+mn-ea"/>
                <a:cs typeface="+mn-cs"/>
              </a:rPr>
              <a:t>The Relationship between Service Quality and Customer Satisfaction</a:t>
            </a:r>
          </a:p>
        </p:txBody>
      </p:sp>
      <p:sp>
        <p:nvSpPr>
          <p:cNvPr id="3" name="Footer Placeholder 2"/>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ms-MY"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4" name="Rectangle 3"/>
          <p:cNvSpPr/>
          <p:nvPr/>
        </p:nvSpPr>
        <p:spPr>
          <a:xfrm rot="16200000">
            <a:off x="-2432176" y="2557182"/>
            <a:ext cx="6601832" cy="1569660"/>
          </a:xfrm>
          <a:prstGeom prst="rect">
            <a:avLst/>
          </a:prstGeom>
          <a:solidFill>
            <a:srgbClr val="FFC000"/>
          </a:solidFill>
          <a:ln>
            <a:solidFill>
              <a:srgbClr val="FFC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a:ea typeface="+mn-ea"/>
                <a:cs typeface="+mn-cs"/>
              </a:rPr>
              <a:t>is a clear and concise statement of the purpose and aim of the study which essentially summarizes what needs to be achieved by the study</a:t>
            </a:r>
          </a:p>
        </p:txBody>
      </p:sp>
    </p:spTree>
    <p:extLst>
      <p:ext uri="{BB962C8B-B14F-4D97-AF65-F5344CB8AC3E}">
        <p14:creationId xmlns:p14="http://schemas.microsoft.com/office/powerpoint/2010/main" val="106172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B9CAA-3DD3-4BC9-AB2D-AE9E3E380C5C}"/>
              </a:ext>
            </a:extLst>
          </p:cNvPr>
          <p:cNvSpPr>
            <a:spLocks noGrp="1"/>
          </p:cNvSpPr>
          <p:nvPr>
            <p:ph type="title"/>
          </p:nvPr>
        </p:nvSpPr>
        <p:spPr>
          <a:xfrm>
            <a:off x="160020" y="0"/>
            <a:ext cx="12420600" cy="1165260"/>
          </a:xfrm>
          <a:solidFill>
            <a:srgbClr val="00B0F0"/>
          </a:solidFill>
        </p:spPr>
        <p:txBody>
          <a:bodyPr>
            <a:normAutofit fontScale="90000"/>
          </a:bodyPr>
          <a:lstStyle/>
          <a:p>
            <a:r>
              <a:rPr lang="en-US" dirty="0"/>
              <a:t/>
            </a:r>
            <a:br>
              <a:rPr lang="en-US" dirty="0"/>
            </a:br>
            <a:r>
              <a:rPr lang="en-US" b="1" dirty="0">
                <a:solidFill>
                  <a:schemeClr val="bg1"/>
                </a:solidFill>
              </a:rPr>
              <a:t>Examples of research objectives </a:t>
            </a:r>
            <a:r>
              <a:rPr lang="en-US" b="1" dirty="0" smtClean="0">
                <a:solidFill>
                  <a:schemeClr val="bg1"/>
                </a:solidFill>
              </a:rPr>
              <a:t>, Source </a:t>
            </a:r>
            <a:r>
              <a:rPr lang="en-US" b="1" dirty="0">
                <a:solidFill>
                  <a:schemeClr val="bg1"/>
                </a:solidFill>
              </a:rPr>
              <a:t>Awang Z. </a:t>
            </a:r>
            <a:r>
              <a:rPr lang="en-US" b="1" dirty="0" smtClean="0">
                <a:solidFill>
                  <a:schemeClr val="bg1"/>
                </a:solidFill>
              </a:rPr>
              <a:t>2012</a:t>
            </a:r>
            <a:endParaRPr lang="en-US" dirty="0"/>
          </a:p>
        </p:txBody>
      </p:sp>
      <p:sp>
        <p:nvSpPr>
          <p:cNvPr id="4" name="Footer Placeholder 3">
            <a:extLst>
              <a:ext uri="{FF2B5EF4-FFF2-40B4-BE49-F238E27FC236}">
                <a16:creationId xmlns="" xmlns:a16="http://schemas.microsoft.com/office/drawing/2014/main" id="{26B0F150-8A1C-473B-BFD9-635652114CDE}"/>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Arial"/>
                <a:ea typeface="+mn-ea"/>
                <a:cs typeface="+mn-cs"/>
              </a:rPr>
              <a:t>Dr Jugindar Singh</a:t>
            </a:r>
          </a:p>
        </p:txBody>
      </p:sp>
      <p:sp>
        <p:nvSpPr>
          <p:cNvPr id="6" name="TextBox 5">
            <a:extLst>
              <a:ext uri="{FF2B5EF4-FFF2-40B4-BE49-F238E27FC236}">
                <a16:creationId xmlns="" xmlns:a16="http://schemas.microsoft.com/office/drawing/2014/main" id="{EAC399E9-EAE6-4A57-9890-F81E3DC9ADC8}"/>
              </a:ext>
            </a:extLst>
          </p:cNvPr>
          <p:cNvSpPr txBox="1"/>
          <p:nvPr/>
        </p:nvSpPr>
        <p:spPr>
          <a:xfrm>
            <a:off x="0" y="907346"/>
            <a:ext cx="12192000" cy="526297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Arial"/>
                <a:ea typeface="+mn-ea"/>
                <a:cs typeface="+mn-cs"/>
              </a:rPr>
              <a:t>Example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1. The objective of this study is to identify the factors that contribute to the declining demand for Proton among the Malaysian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2. The objective of this study is to generate the items that constitute service quality in higher education from the students’ perspective.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3. The objective of this study is to measure the strength of association between socio-economic status of customers and their perception of quality concerning the service provided by higher educational institutions in the country.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4. The objective of this study is to assess the influence of service quality provided by the university and the corporate image of a university on students’ loyalty towards their university in doing postgraduate study. </a:t>
            </a:r>
            <a:endParaRPr kumimoji="0" lang="en-MY"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037878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7f52a75-1879-4091-8fb6-28c7f04eb7e4" xsi:nil="true"/>
    <lcf76f155ced4ddcb4097134ff3c332f xmlns="9119c549-9603-4c3e-9d0b-9521ee4e19d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F8DD71-42E0-4F65-ACDD-504F150EC448}"/>
</file>

<file path=customXml/itemProps2.xml><?xml version="1.0" encoding="utf-8"?>
<ds:datastoreItem xmlns:ds="http://schemas.openxmlformats.org/officeDocument/2006/customXml" ds:itemID="{B970C04F-E7AC-41AB-9C6D-1B1BB88BFF7F}">
  <ds:schemaRefs>
    <ds:schemaRef ds:uri="http://purl.org/dc/elements/1.1/"/>
    <ds:schemaRef ds:uri="http://schemas.microsoft.com/office/2006/metadata/properties"/>
    <ds:schemaRef ds:uri="4873beb7-5857-4685-be1f-d57550cc96cc"/>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857E3132-85FA-4BDF-8036-A668DD43F6BD}"/>
</file>

<file path=docProps/app.xml><?xml version="1.0" encoding="utf-8"?>
<Properties xmlns="http://schemas.openxmlformats.org/officeDocument/2006/extended-properties" xmlns:vt="http://schemas.openxmlformats.org/officeDocument/2006/docPropsVTypes">
  <Template>Welcome to PowerPoint 2013</Template>
  <TotalTime>1471</TotalTime>
  <Words>2760</Words>
  <Application>Microsoft Office PowerPoint</Application>
  <PresentationFormat>Widescreen</PresentationFormat>
  <Paragraphs>309</Paragraphs>
  <Slides>33</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33</vt:i4>
      </vt:variant>
    </vt:vector>
  </HeadingPairs>
  <TitlesOfParts>
    <vt:vector size="50" baseType="lpstr">
      <vt:lpstr>Arial</vt:lpstr>
      <vt:lpstr>Avenir Next LT Pro</vt:lpstr>
      <vt:lpstr>Britannic Bold</vt:lpstr>
      <vt:lpstr>Calibri</vt:lpstr>
      <vt:lpstr>Calibri Light</vt:lpstr>
      <vt:lpstr>LiberationSerif</vt:lpstr>
      <vt:lpstr>NewsGothicBT-Bold</vt:lpstr>
      <vt:lpstr>NewsGothicBT-BoldItalic</vt:lpstr>
      <vt:lpstr>NewsGothicBT-Roman</vt:lpstr>
      <vt:lpstr>Open Sans</vt:lpstr>
      <vt:lpstr>Sabon-Italic</vt:lpstr>
      <vt:lpstr>Sabon-Roman</vt:lpstr>
      <vt:lpstr>Segoe UI</vt:lpstr>
      <vt:lpstr>Segoe UI Light</vt:lpstr>
      <vt:lpstr>Tahoma</vt:lpstr>
      <vt:lpstr>Times New Roman</vt:lpstr>
      <vt:lpstr>WelcomeDoc</vt:lpstr>
      <vt:lpstr>Research Methodology- Unit 2 Chapter 1- Research Problem, Research Objective, Research Questions and Research Hypothesis</vt:lpstr>
      <vt:lpstr>Research Methodology </vt:lpstr>
      <vt:lpstr>  1.3 Research Purpose/Objective  </vt:lpstr>
      <vt:lpstr>1.3 Purpose Statement and Objective</vt:lpstr>
      <vt:lpstr>1.4 Research Questions</vt:lpstr>
      <vt:lpstr>Research Questions: focusing on exactly what we are trying to understand</vt:lpstr>
      <vt:lpstr>PowerPoint Presentation</vt:lpstr>
      <vt:lpstr>PowerPoint Presentation</vt:lpstr>
      <vt:lpstr> Examples of research objectives , Source Awang Z. 2012</vt:lpstr>
      <vt:lpstr> Examples of research objectives , Source Awang Z. 2012</vt:lpstr>
      <vt:lpstr>Examples of research objectives  , Source: Sekaran and Bougie</vt:lpstr>
      <vt:lpstr> Research objectives  - Exercise  </vt:lpstr>
      <vt:lpstr>Purpose Statement Creswell, 2018)</vt:lpstr>
      <vt:lpstr>Purpose Statement</vt:lpstr>
      <vt:lpstr>Qualitative Questions</vt:lpstr>
      <vt:lpstr>Research Question: What is the environmental impact of the disposal of plastic water bottles?</vt:lpstr>
      <vt:lpstr>Types of Questions</vt:lpstr>
      <vt:lpstr>Examples of Research Questions: Source – Awang, Z. 2012</vt:lpstr>
      <vt:lpstr>PowerPoint Presentation</vt:lpstr>
      <vt:lpstr>Research Aims and Question Formulation</vt:lpstr>
      <vt:lpstr>PowerPoint Presentation</vt:lpstr>
      <vt:lpstr>1.5 Research Hypotheses</vt:lpstr>
      <vt:lpstr>HYPOTHESES</vt:lpstr>
      <vt:lpstr>PowerPoint Presentation</vt:lpstr>
      <vt:lpstr>PowerPoint Presentation</vt:lpstr>
      <vt:lpstr>Putting It Together: Problem Statements, Purpose Statements, and Research Questions</vt:lpstr>
      <vt:lpstr>Learning Outcome 4</vt:lpstr>
      <vt:lpstr>1.6 Significance of Study</vt:lpstr>
      <vt:lpstr>1.7 Scope of the Study</vt:lpstr>
      <vt:lpstr>1.7 Scope of the Study</vt:lpstr>
      <vt:lpstr> 1.8 Limitations of the Study </vt:lpstr>
      <vt:lpstr>Summary</vt:lpstr>
      <vt:lpstr>End of Chapter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keywords/>
  <cp:lastModifiedBy>Acer</cp:lastModifiedBy>
  <cp:revision>52</cp:revision>
  <dcterms:created xsi:type="dcterms:W3CDTF">2024-11-11T05:00:51Z</dcterms:created>
  <dcterms:modified xsi:type="dcterms:W3CDTF">2024-11-18T14:03:36Z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0x01010004EF87AA68015F45AC3FC1B11B58A6B8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