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345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345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 snapToGrid="0">
      <p:cViewPr varScale="1">
        <p:scale>
          <a:sx n="42" d="100"/>
          <a:sy n="42" d="100"/>
        </p:scale>
        <p:origin x="72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com/methodology/hypothesis-testing/" TargetMode="External"/><Relationship Id="rId2" Type="http://schemas.openxmlformats.org/officeDocument/2006/relationships/hyperlink" Target="https://www.scribbr.com/research-process/hypotheses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 smtClean="0"/>
              <a:t>Chapter </a:t>
            </a:r>
            <a:r>
              <a:rPr lang="en-US" sz="4400" dirty="0" smtClean="0"/>
              <a:t>3- Research Approach, Conceptual Framework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Framework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315200" y="3124200"/>
            <a:ext cx="1981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Organizational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Performance 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438400" y="4038600"/>
            <a:ext cx="1981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Organization Culture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362200" y="2209800"/>
            <a:ext cx="198120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</a:rPr>
              <a:t>Knowledge Management 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>
            <a:off x="4343400" y="2667000"/>
            <a:ext cx="2971800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>
            <a:stCxn id="5" idx="3"/>
          </p:cNvCxnSpPr>
          <p:nvPr/>
        </p:nvCxnSpPr>
        <p:spPr bwMode="auto">
          <a:xfrm flipV="1">
            <a:off x="4419600" y="3733800"/>
            <a:ext cx="2895600" cy="762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029200" y="24823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09102" y="38539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ms-MY">
                <a:solidFill>
                  <a:srgbClr val="000000"/>
                </a:solidFill>
              </a:rPr>
              <a:t>Dr Jugindar Singh</a:t>
            </a:r>
          </a:p>
        </p:txBody>
      </p:sp>
    </p:spTree>
    <p:extLst>
      <p:ext uri="{BB962C8B-B14F-4D97-AF65-F5344CB8AC3E}">
        <p14:creationId xmlns:p14="http://schemas.microsoft.com/office/powerpoint/2010/main" val="410128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hlinkClick r:id="rId3" tooltip="Learn More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>
                <a:solidFill>
                  <a:srgbClr val="DD462F"/>
                </a:solidFill>
              </a:rPr>
              <a:t>Find out more at the PowerPoint Getting Started Center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="" xmlns:a16="http://schemas.microsoft.com/office/drawing/2014/main" id="{1608A8A6-5296-4CB0-9BCC-92DC25D0D6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637" y="105732"/>
            <a:ext cx="9006416" cy="1470025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5"/>
                </a:solidFill>
              </a:rPr>
              <a:t>Research Methodology</a:t>
            </a:r>
            <a:r>
              <a:rPr lang="en-US" altLang="en-US" dirty="0">
                <a:solidFill>
                  <a:schemeClr val="accent5"/>
                </a:solidFill>
              </a:rPr>
              <a:t/>
            </a:r>
            <a:br>
              <a:rPr lang="en-US" altLang="en-US" dirty="0">
                <a:solidFill>
                  <a:schemeClr val="accent5"/>
                </a:solidFill>
              </a:rPr>
            </a:br>
            <a:endParaRPr lang="en-US" altLang="en-US" sz="2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363" name="Subtitle 2">
            <a:extLst>
              <a:ext uri="{FF2B5EF4-FFF2-40B4-BE49-F238E27FC236}">
                <a16:creationId xmlns="" xmlns:a16="http://schemas.microsoft.com/office/drawing/2014/main" id="{FFAB8255-CA4A-481F-90F7-644C96904C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66460" y="1278576"/>
            <a:ext cx="6525476" cy="3430583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solidFill>
                  <a:schemeClr val="bg1"/>
                </a:solidFill>
              </a:rPr>
              <a:t>Research Approach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solidFill>
                  <a:schemeClr val="bg1"/>
                </a:solidFill>
              </a:rPr>
              <a:t>Inductive Vs. Deductive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 smtClean="0">
                <a:solidFill>
                  <a:schemeClr val="bg1"/>
                </a:solidFill>
              </a:rPr>
              <a:t>Theoretical Framework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2" name="Subtitle 7">
            <a:extLst>
              <a:ext uri="{FF2B5EF4-FFF2-40B4-BE49-F238E27FC236}">
                <a16:creationId xmlns="" xmlns:a16="http://schemas.microsoft.com/office/drawing/2014/main" id="{2711DDC7-EA39-3ED3-398C-46CA48E4B5D9}"/>
              </a:ext>
            </a:extLst>
          </p:cNvPr>
          <p:cNvSpPr txBox="1">
            <a:spLocks/>
          </p:cNvSpPr>
          <p:nvPr/>
        </p:nvSpPr>
        <p:spPr>
          <a:xfrm>
            <a:off x="254994" y="6151516"/>
            <a:ext cx="4837134" cy="7064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2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Assoc. Prof Dr Jugindar Singh</a:t>
            </a:r>
          </a:p>
        </p:txBody>
      </p:sp>
    </p:spTree>
    <p:extLst>
      <p:ext uri="{BB962C8B-B14F-4D97-AF65-F5344CB8AC3E}">
        <p14:creationId xmlns:p14="http://schemas.microsoft.com/office/powerpoint/2010/main" val="34061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BEB6755-38C4-4600-ABC8-0BAF133027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 Jugindar Singh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="" xmlns:a16="http://schemas.microsoft.com/office/drawing/2014/main" id="{32D503B4-F4CF-4864-AFAC-F076D003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43" y="1433513"/>
            <a:ext cx="4788876" cy="21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5DF6ABD-5487-4B30-A6CC-082DC155E970}"/>
              </a:ext>
            </a:extLst>
          </p:cNvPr>
          <p:cNvSpPr txBox="1">
            <a:spLocks/>
          </p:cNvSpPr>
          <p:nvPr/>
        </p:nvSpPr>
        <p:spPr>
          <a:xfrm>
            <a:off x="1171693" y="31405"/>
            <a:ext cx="8915401" cy="715962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4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Approaches to Research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="" xmlns:a16="http://schemas.microsoft.com/office/drawing/2014/main" id="{C87F0550-86F6-4A00-A57B-35CEE137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36" y="4051495"/>
            <a:ext cx="4455383" cy="243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1F0CDB78-8309-4319-A6A2-DD66F7097006}"/>
              </a:ext>
            </a:extLst>
          </p:cNvPr>
          <p:cNvSpPr/>
          <p:nvPr/>
        </p:nvSpPr>
        <p:spPr bwMode="auto">
          <a:xfrm>
            <a:off x="6468032" y="738104"/>
            <a:ext cx="5669985" cy="80730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Deductive Approach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Top-down approach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4AF0A32-B21A-4423-898C-9871410D0A1E}"/>
              </a:ext>
            </a:extLst>
          </p:cNvPr>
          <p:cNvSpPr/>
          <p:nvPr/>
        </p:nvSpPr>
        <p:spPr bwMode="auto">
          <a:xfrm>
            <a:off x="6483419" y="3928858"/>
            <a:ext cx="5708581" cy="101246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Inductive Approach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Bottom-up 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9687606-BEC2-40BF-A931-F835C56807BC}"/>
              </a:ext>
            </a:extLst>
          </p:cNvPr>
          <p:cNvSpPr txBox="1"/>
          <p:nvPr/>
        </p:nvSpPr>
        <p:spPr>
          <a:xfrm>
            <a:off x="6483418" y="1559891"/>
            <a:ext cx="5654601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deductive approach is concerned with “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developing a hypothesis based on existing theory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then designing a research strategy to test the hypothesis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Wilson, J. (2010)</a:t>
            </a:r>
            <a:endParaRPr kumimoji="0" lang="en-MY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="" xmlns:a16="http://schemas.microsoft.com/office/drawing/2014/main" id="{0EB504D1-6614-40D7-984B-FDFC97A4BFCC}"/>
              </a:ext>
            </a:extLst>
          </p:cNvPr>
          <p:cNvSpPr/>
          <p:nvPr/>
        </p:nvSpPr>
        <p:spPr bwMode="auto">
          <a:xfrm>
            <a:off x="5708583" y="1614664"/>
            <a:ext cx="759449" cy="1015151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3BF231F-B2C3-4A03-9FD4-CB559F5D487B}"/>
              </a:ext>
            </a:extLst>
          </p:cNvPr>
          <p:cNvSpPr txBox="1"/>
          <p:nvPr/>
        </p:nvSpPr>
        <p:spPr>
          <a:xfrm>
            <a:off x="6483418" y="4711436"/>
            <a:ext cx="5708581" cy="21544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Starts with the observations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theories are proposed towards the end of the research process as a result of observations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srgbClr val="212529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Goddard, W. &amp; Melville, S. (2004)</a:t>
            </a:r>
            <a:endParaRPr kumimoji="0" lang="en-MY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="" xmlns:a16="http://schemas.microsoft.com/office/drawing/2014/main" id="{A7013549-C53B-4217-A7D8-586B3E7FBB0C}"/>
              </a:ext>
            </a:extLst>
          </p:cNvPr>
          <p:cNvSpPr/>
          <p:nvPr/>
        </p:nvSpPr>
        <p:spPr bwMode="auto">
          <a:xfrm>
            <a:off x="5723970" y="4990208"/>
            <a:ext cx="759449" cy="1015151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ECEA16A-86C7-46F3-8E70-69941A3A439E}"/>
              </a:ext>
            </a:extLst>
          </p:cNvPr>
          <p:cNvCxnSpPr/>
          <p:nvPr/>
        </p:nvCxnSpPr>
        <p:spPr bwMode="auto">
          <a:xfrm flipH="1">
            <a:off x="0" y="3868215"/>
            <a:ext cx="64680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483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2947" y="31405"/>
            <a:ext cx="10024147" cy="715962"/>
          </a:xfrm>
        </p:spPr>
        <p:txBody>
          <a:bodyPr/>
          <a:lstStyle/>
          <a:p>
            <a:r>
              <a:rPr lang="en-MY" b="1" dirty="0"/>
              <a:t>Inductive Approach to Research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2948" y="701072"/>
            <a:ext cx="7753014" cy="5879165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441325" indent="0">
              <a:buSzPct val="100000"/>
              <a:buNone/>
              <a:defRPr/>
            </a:pPr>
            <a:r>
              <a:rPr lang="en-MY" sz="2400" b="1" dirty="0"/>
              <a:t>Induction (Inductive Reasoning)</a:t>
            </a:r>
            <a:r>
              <a:rPr lang="en-MY" sz="2400" b="1" dirty="0">
                <a:cs typeface="Arial" pitchFamily="34" charset="0"/>
              </a:rPr>
              <a:t>— </a:t>
            </a:r>
            <a:r>
              <a:rPr lang="en-US" sz="2400" b="1" dirty="0"/>
              <a:t>general principles are inferred from specific observations to arrive at valid conclusions.</a:t>
            </a:r>
          </a:p>
          <a:p>
            <a:pPr marL="784225">
              <a:buSzPct val="100000"/>
              <a:defRPr/>
            </a:pPr>
            <a:r>
              <a:rPr lang="en-US" sz="2200" dirty="0"/>
              <a:t>Inductive reasoning works the other way, </a:t>
            </a:r>
            <a:r>
              <a:rPr lang="en-US" sz="2200" b="1" dirty="0">
                <a:solidFill>
                  <a:srgbClr val="002060"/>
                </a:solidFill>
              </a:rPr>
              <a:t>moving from specific observations to broader generalizations and theories. </a:t>
            </a:r>
          </a:p>
          <a:p>
            <a:pPr marL="784225">
              <a:buSzPct val="100000"/>
              <a:defRPr/>
            </a:pPr>
            <a:r>
              <a:rPr lang="en-US" sz="2200" dirty="0"/>
              <a:t>We sometimes call this a </a:t>
            </a:r>
            <a:r>
              <a:rPr lang="en-US" sz="2200" dirty="0">
                <a:solidFill>
                  <a:srgbClr val="002060"/>
                </a:solidFill>
              </a:rPr>
              <a:t>“bottom up” approach </a:t>
            </a:r>
          </a:p>
          <a:p>
            <a:pPr marL="784225">
              <a:buSzPct val="100000"/>
              <a:defRPr/>
            </a:pPr>
            <a:r>
              <a:rPr lang="en-US" sz="2200" dirty="0"/>
              <a:t>In inductive reasoning, we begin with specific observations and      measures, begin to detect patterns and regularities, formulate some tentative hypotheses that we can explore,</a:t>
            </a:r>
          </a:p>
          <a:p>
            <a:pPr marL="784225">
              <a:buSzPct val="100000"/>
              <a:defRPr/>
            </a:pPr>
            <a:r>
              <a:rPr lang="en-US" sz="2200" dirty="0"/>
              <a:t>Finally end up developing some</a:t>
            </a:r>
          </a:p>
          <a:p>
            <a:pPr marL="441325" indent="0">
              <a:buSzPct val="100000"/>
              <a:buNone/>
              <a:defRPr/>
            </a:pPr>
            <a:r>
              <a:rPr lang="en-US" sz="2200" dirty="0"/>
              <a:t>     general conclusions or theories</a:t>
            </a:r>
          </a:p>
          <a:p>
            <a:pPr marL="808037" lvl="1" indent="0">
              <a:buNone/>
              <a:defRPr/>
            </a:pPr>
            <a:endParaRPr lang="en-MY" sz="2200" dirty="0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219694" y="5563585"/>
            <a:ext cx="2094968" cy="100236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s-MY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Specific</a:t>
            </a:r>
            <a:br>
              <a:rPr kumimoji="0" lang="ms-MY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</a:br>
            <a:r>
              <a:rPr kumimoji="0" lang="ms-MY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Observation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6124694" y="4801585"/>
            <a:ext cx="2094968" cy="1002365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s-MY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Pattern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182094" y="3887185"/>
            <a:ext cx="2094968" cy="100236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s-MY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Hypothesis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087094" y="2820385"/>
            <a:ext cx="2094968" cy="1002365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s-MY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Theory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s-MY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Conclusion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19977407">
            <a:off x="7316283" y="3905144"/>
            <a:ext cx="1731621" cy="695552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C66FF"/>
          </a:solidFill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19832353">
            <a:off x="8850785" y="2728772"/>
            <a:ext cx="1731622" cy="695552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 rot="20020002">
            <a:off x="4969920" y="4526189"/>
            <a:ext cx="1731621" cy="695552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73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E527D6-217A-4AE2-8628-E057176EA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"/>
            <a:ext cx="10135419" cy="475040"/>
          </a:xfrm>
        </p:spPr>
        <p:txBody>
          <a:bodyPr>
            <a:normAutofit fontScale="90000"/>
          </a:bodyPr>
          <a:lstStyle/>
          <a:p>
            <a:r>
              <a:rPr lang="en-MY" dirty="0"/>
              <a:t>Example: </a:t>
            </a:r>
            <a:r>
              <a:rPr lang="en-MY" b="1" dirty="0"/>
              <a:t>Inductive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E74D94E-C427-4A36-86CA-3D1EDFFFB0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 Jugindar Singh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165D9EA-C532-4069-8E57-3AE071ECA6E8}"/>
              </a:ext>
            </a:extLst>
          </p:cNvPr>
          <p:cNvSpPr txBox="1"/>
          <p:nvPr/>
        </p:nvSpPr>
        <p:spPr>
          <a:xfrm>
            <a:off x="1" y="792282"/>
            <a:ext cx="759541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Observation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405F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A low-cost airline flight is delayed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Cats A and B have fleas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Elephants depend on water to exist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Observe a pattern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405F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Another 20 flights from low-cost airlines are delayed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All observed cats have fleas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All observed animals depend on water to exist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Develop a theory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405F"/>
              </a:solidFill>
              <a:effectLst/>
              <a:uLnTx/>
              <a:uFillTx/>
              <a:latin typeface="Noto San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Low-cost airlines always have delays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All cats have fleas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oto Sans"/>
                <a:ea typeface="+mn-ea"/>
                <a:cs typeface="+mn-cs"/>
              </a:rPr>
              <a:t>All biological life depends on water to exist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DD486AA-DD88-43A3-91BC-C85E9918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419" y="1417638"/>
            <a:ext cx="4596580" cy="464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3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076694" y="31405"/>
            <a:ext cx="7010400" cy="715962"/>
          </a:xfrm>
        </p:spPr>
        <p:txBody>
          <a:bodyPr/>
          <a:lstStyle/>
          <a:p>
            <a:r>
              <a:rPr lang="en-MY" dirty="0"/>
              <a:t>Deductive Approach to Research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55104" y="1463329"/>
            <a:ext cx="8126896" cy="5315414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784225">
              <a:buSzPct val="100000"/>
              <a:defRPr/>
            </a:pPr>
            <a:r>
              <a:rPr lang="en-US" sz="2400" dirty="0"/>
              <a:t>Deductive reasoning works from the </a:t>
            </a:r>
            <a:r>
              <a:rPr lang="en-US" sz="2400" dirty="0">
                <a:solidFill>
                  <a:srgbClr val="002060"/>
                </a:solidFill>
              </a:rPr>
              <a:t>more general to the more specific. </a:t>
            </a:r>
          </a:p>
          <a:p>
            <a:pPr marL="784225">
              <a:buSzPct val="100000"/>
              <a:defRPr/>
            </a:pPr>
            <a:r>
              <a:rPr lang="en-US" sz="2400" dirty="0"/>
              <a:t>Sometimes this is informally called a “</a:t>
            </a:r>
            <a:r>
              <a:rPr lang="en-US" sz="2400" b="1" dirty="0">
                <a:solidFill>
                  <a:srgbClr val="002060"/>
                </a:solidFill>
              </a:rPr>
              <a:t>top-down” approach. </a:t>
            </a:r>
          </a:p>
          <a:p>
            <a:pPr marL="784225">
              <a:buSzPct val="100000"/>
              <a:defRPr/>
            </a:pPr>
            <a:r>
              <a:rPr lang="en-US" sz="2400" dirty="0"/>
              <a:t>We might </a:t>
            </a:r>
            <a:r>
              <a:rPr lang="en-US" sz="2400" b="1" dirty="0">
                <a:solidFill>
                  <a:srgbClr val="FF0000"/>
                </a:solidFill>
              </a:rPr>
              <a:t>begin with thinking up a theory </a:t>
            </a:r>
            <a:r>
              <a:rPr lang="en-US" sz="2400" dirty="0"/>
              <a:t>about our topic of interest. </a:t>
            </a:r>
          </a:p>
          <a:p>
            <a:pPr marL="784225">
              <a:buSzPct val="100000"/>
              <a:defRPr/>
            </a:pPr>
            <a:r>
              <a:rPr lang="en-US" sz="2400" dirty="0"/>
              <a:t>We then narrow that down into more specific hypotheses that we can test. </a:t>
            </a:r>
          </a:p>
          <a:p>
            <a:pPr marL="784225">
              <a:buSzPct val="100000"/>
              <a:defRPr/>
            </a:pPr>
            <a:r>
              <a:rPr lang="en-US" sz="2400" dirty="0"/>
              <a:t>We narrow down even further when we collect observations to address the hypotheses. </a:t>
            </a:r>
          </a:p>
          <a:p>
            <a:pPr marL="784225">
              <a:buSzPct val="100000"/>
              <a:defRPr/>
            </a:pPr>
            <a:r>
              <a:rPr lang="en-US" sz="2400" dirty="0"/>
              <a:t>This ultimately leads us to be able to test the hypotheses with specific data – a confirmation (or not) of our original theories.</a:t>
            </a:r>
          </a:p>
          <a:p>
            <a:pPr marL="808037" lvl="1" indent="0">
              <a:buNone/>
              <a:defRPr/>
            </a:pPr>
            <a:endParaRPr lang="en-MY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607E0126-AB44-4F00-82A0-975C9B3F7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47367"/>
            <a:ext cx="3810000" cy="558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3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F3E56-0244-4BF8-9289-9E471A9E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448" y="128865"/>
            <a:ext cx="9389533" cy="547576"/>
          </a:xfrm>
        </p:spPr>
        <p:txBody>
          <a:bodyPr>
            <a:normAutofit fontScale="90000"/>
          </a:bodyPr>
          <a:lstStyle/>
          <a:p>
            <a:r>
              <a:rPr lang="en-MY" b="1" dirty="0">
                <a:solidFill>
                  <a:srgbClr val="002060"/>
                </a:solidFill>
              </a:rPr>
              <a:t>Example: Deductive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40DD60-A36D-4582-BC88-7DEA3930BD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 Jugindar Singh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31BF2D9-BAEC-4088-B556-11A4959B341E}"/>
              </a:ext>
            </a:extLst>
          </p:cNvPr>
          <p:cNvSpPr txBox="1"/>
          <p:nvPr/>
        </p:nvSpPr>
        <p:spPr>
          <a:xfrm>
            <a:off x="0" y="676441"/>
            <a:ext cx="12192000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Start with an existing theory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405F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Low cost airlines always have delays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All cats have fleas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All biological life depends on water to exist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Formulate a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80E8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hlinkClick r:id="rId2"/>
              </a:rPr>
              <a:t>hypothesis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 based on existing theory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405F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If passengers fly with a low cost airline, then they will always experience delays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All pet cats in my apartment building have fleas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All land mammals depend on water to exist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Collect data to 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80E8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hlinkClick r:id="rId3"/>
              </a:rPr>
              <a:t>test the hypothesis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405F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Collect flight data of low-cost airlines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Test all cats in the building for fleas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Study all land mammal species to see if they depend on water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Analyse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the results: does the data reject or support the hypothesis?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D405F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Only 5 out of 100 flights of low-cost airlines are delayed = reject hypothesis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15 out of 20 cats didn’t have fleas = reject hypothesis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405F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All land mammal species depend on water = support hypothesis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D405F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9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800601"/>
            <a:ext cx="8229600" cy="1325563"/>
          </a:xfrm>
        </p:spPr>
        <p:txBody>
          <a:bodyPr/>
          <a:lstStyle/>
          <a:p>
            <a:r>
              <a:rPr lang="en-US" dirty="0"/>
              <a:t>Which way is the bus moving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2466975"/>
            <a:ext cx="373380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2192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1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the contents of </a:t>
            </a:r>
            <a:r>
              <a:rPr lang="en-US" b="1" dirty="0" smtClean="0"/>
              <a:t>Lit</a:t>
            </a:r>
            <a:r>
              <a:rPr lang="en-US" b="1" dirty="0"/>
              <a:t>. </a:t>
            </a:r>
            <a:r>
              <a:rPr lang="en-US" b="1" dirty="0" smtClean="0"/>
              <a:t>Review?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9791699" cy="3935095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en-US" sz="3600" b="1" dirty="0" smtClean="0"/>
              <a:t>Title:</a:t>
            </a:r>
            <a:endParaRPr lang="en-US" altLang="en-US" sz="3600" b="1" dirty="0"/>
          </a:p>
          <a:p>
            <a:pPr marL="0" indent="0" algn="ctr">
              <a:buNone/>
            </a:pPr>
            <a:r>
              <a:rPr lang="en-US" altLang="en-US" sz="3600" b="1" dirty="0"/>
              <a:t>Relationship among knowledge management, organizational culture and Organization performance of SMEs in Malaysia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5433437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52a75-1879-4091-8fb6-28c7f04eb7e4" xsi:nil="true"/>
    <lcf76f155ced4ddcb4097134ff3c332f xmlns="9119c549-9603-4c3e-9d0b-9521ee4e19d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BFB9DA-B4B2-43D5-80CA-1DFEFBE0EC1D}"/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4267F464-7DEB-4E31-8573-580610EAA896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1479</TotalTime>
  <Words>475</Words>
  <Application>Microsoft Office PowerPoint</Application>
  <PresentationFormat>Widescreen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Avenir Next LT Pro</vt:lpstr>
      <vt:lpstr>Calibri</vt:lpstr>
      <vt:lpstr>Helvetica</vt:lpstr>
      <vt:lpstr>Nirmala UI</vt:lpstr>
      <vt:lpstr>Noto Sans</vt:lpstr>
      <vt:lpstr>Segoe UI</vt:lpstr>
      <vt:lpstr>Segoe UI Light</vt:lpstr>
      <vt:lpstr>Wingdings</vt:lpstr>
      <vt:lpstr>WelcomeDoc</vt:lpstr>
      <vt:lpstr>Research Methodology- Unit 2 Chapter 3- Research Approach, Conceptual Framework</vt:lpstr>
      <vt:lpstr>Research Methodology </vt:lpstr>
      <vt:lpstr>PowerPoint Presentation</vt:lpstr>
      <vt:lpstr>Inductive Approach to Research</vt:lpstr>
      <vt:lpstr>Example: Inductive</vt:lpstr>
      <vt:lpstr>Deductive Approach to Research</vt:lpstr>
      <vt:lpstr>Example: Deductive</vt:lpstr>
      <vt:lpstr>PowerPoint Presentation</vt:lpstr>
      <vt:lpstr>What are the contents of Lit. Review?</vt:lpstr>
      <vt:lpstr>Research Framework </vt:lpstr>
      <vt:lpstr>End of Chapter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keywords/>
  <cp:lastModifiedBy>Acer</cp:lastModifiedBy>
  <cp:revision>53</cp:revision>
  <dcterms:created xsi:type="dcterms:W3CDTF">2024-11-11T05:00:51Z</dcterms:created>
  <dcterms:modified xsi:type="dcterms:W3CDTF">2024-11-18T14:13:41Z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0x01010004EF87AA68015F45AC3FC1B11B58A6B8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