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7"/>
  </p:notesMasterIdLst>
  <p:sldIdLst>
    <p:sldId id="256" r:id="rId5"/>
    <p:sldId id="711" r:id="rId6"/>
    <p:sldId id="712" r:id="rId7"/>
    <p:sldId id="713" r:id="rId8"/>
    <p:sldId id="714" r:id="rId9"/>
    <p:sldId id="715" r:id="rId10"/>
    <p:sldId id="672" r:id="rId11"/>
    <p:sldId id="673" r:id="rId12"/>
    <p:sldId id="674" r:id="rId13"/>
    <p:sldId id="675" r:id="rId14"/>
    <p:sldId id="676" r:id="rId15"/>
    <p:sldId id="677" r:id="rId16"/>
    <p:sldId id="678" r:id="rId17"/>
    <p:sldId id="683" r:id="rId18"/>
    <p:sldId id="684" r:id="rId19"/>
    <p:sldId id="685" r:id="rId20"/>
    <p:sldId id="686" r:id="rId21"/>
    <p:sldId id="687" r:id="rId22"/>
    <p:sldId id="690" r:id="rId23"/>
    <p:sldId id="691" r:id="rId24"/>
    <p:sldId id="692" r:id="rId25"/>
    <p:sldId id="693" r:id="rId26"/>
    <p:sldId id="697" r:id="rId27"/>
    <p:sldId id="698" r:id="rId28"/>
    <p:sldId id="699" r:id="rId29"/>
    <p:sldId id="700" r:id="rId30"/>
    <p:sldId id="701" r:id="rId31"/>
    <p:sldId id="702" r:id="rId32"/>
    <p:sldId id="703" r:id="rId33"/>
    <p:sldId id="704" r:id="rId34"/>
    <p:sldId id="705" r:id="rId35"/>
    <p:sldId id="706" r:id="rId36"/>
    <p:sldId id="707" r:id="rId37"/>
    <p:sldId id="708" r:id="rId38"/>
    <p:sldId id="709" r:id="rId39"/>
    <p:sldId id="710" r:id="rId40"/>
    <p:sldId id="717" r:id="rId41"/>
    <p:sldId id="719" r:id="rId42"/>
    <p:sldId id="718" r:id="rId43"/>
    <p:sldId id="720" r:id="rId44"/>
    <p:sldId id="721" r:id="rId45"/>
    <p:sldId id="670"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 id="711"/>
            <p14:sldId id="712"/>
            <p14:sldId id="713"/>
            <p14:sldId id="714"/>
            <p14:sldId id="715"/>
            <p14:sldId id="672"/>
            <p14:sldId id="673"/>
            <p14:sldId id="674"/>
            <p14:sldId id="675"/>
            <p14:sldId id="676"/>
            <p14:sldId id="677"/>
            <p14:sldId id="678"/>
            <p14:sldId id="683"/>
            <p14:sldId id="684"/>
            <p14:sldId id="685"/>
            <p14:sldId id="686"/>
            <p14:sldId id="687"/>
            <p14:sldId id="690"/>
            <p14:sldId id="691"/>
            <p14:sldId id="692"/>
            <p14:sldId id="693"/>
            <p14:sldId id="697"/>
            <p14:sldId id="698"/>
            <p14:sldId id="699"/>
            <p14:sldId id="700"/>
            <p14:sldId id="701"/>
            <p14:sldId id="702"/>
            <p14:sldId id="703"/>
            <p14:sldId id="704"/>
            <p14:sldId id="705"/>
            <p14:sldId id="706"/>
            <p14:sldId id="707"/>
            <p14:sldId id="708"/>
            <p14:sldId id="709"/>
            <p14:sldId id="710"/>
            <p14:sldId id="717"/>
            <p14:sldId id="719"/>
            <p14:sldId id="718"/>
            <p14:sldId id="720"/>
            <p14:sldId id="721"/>
            <p14:sldId id="670"/>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80" autoAdjust="0"/>
  </p:normalViewPr>
  <p:slideViewPr>
    <p:cSldViewPr snapToGrid="0">
      <p:cViewPr varScale="1">
        <p:scale>
          <a:sx n="42" d="100"/>
          <a:sy n="42" d="100"/>
        </p:scale>
        <p:origin x="72" y="6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066E2F-F134-4F15-B1ED-E4DE85AAB9D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6A11D52-E0B3-4586-9A18-006291379C61}">
      <dgm:prSet custT="1"/>
      <dgm:spPr/>
      <dgm:t>
        <a:bodyPr/>
        <a:lstStyle/>
        <a:p>
          <a:r>
            <a:rPr lang="en-GB" sz="2400" b="1" dirty="0"/>
            <a:t>Explores a central phenomenon (one key concept) </a:t>
          </a:r>
          <a:endParaRPr lang="en-US" sz="2400" dirty="0"/>
        </a:p>
      </dgm:t>
    </dgm:pt>
    <dgm:pt modelId="{92CD20AA-5E14-4F25-9819-D62F9F807F77}" type="parTrans" cxnId="{0F057835-B934-48DD-9A1D-1CC4AC4CA723}">
      <dgm:prSet/>
      <dgm:spPr/>
      <dgm:t>
        <a:bodyPr/>
        <a:lstStyle/>
        <a:p>
          <a:endParaRPr lang="en-US"/>
        </a:p>
      </dgm:t>
    </dgm:pt>
    <dgm:pt modelId="{5B8B31EE-E698-4A6B-83C7-703BDB96D596}" type="sibTrans" cxnId="{0F057835-B934-48DD-9A1D-1CC4AC4CA723}">
      <dgm:prSet/>
      <dgm:spPr/>
      <dgm:t>
        <a:bodyPr/>
        <a:lstStyle/>
        <a:p>
          <a:endParaRPr lang="en-US"/>
        </a:p>
      </dgm:t>
    </dgm:pt>
    <dgm:pt modelId="{ED4C200A-2EB9-4517-B38A-09D925D639CB}">
      <dgm:prSet custT="1"/>
      <dgm:spPr/>
      <dgm:t>
        <a:bodyPr/>
        <a:lstStyle/>
        <a:p>
          <a:r>
            <a:rPr lang="en-GB" sz="2400" b="1" dirty="0"/>
            <a:t>Asks participants broad, general questions</a:t>
          </a:r>
          <a:endParaRPr lang="en-US" sz="2400" dirty="0"/>
        </a:p>
      </dgm:t>
    </dgm:pt>
    <dgm:pt modelId="{3F77F7F2-6960-4277-AB62-80DDBDF5CA8B}" type="parTrans" cxnId="{422D40B2-AF7D-4F82-9AA4-026ACD2C3225}">
      <dgm:prSet/>
      <dgm:spPr/>
      <dgm:t>
        <a:bodyPr/>
        <a:lstStyle/>
        <a:p>
          <a:endParaRPr lang="en-US"/>
        </a:p>
      </dgm:t>
    </dgm:pt>
    <dgm:pt modelId="{F2345353-7E7D-46B1-9567-722055472C50}" type="sibTrans" cxnId="{422D40B2-AF7D-4F82-9AA4-026ACD2C3225}">
      <dgm:prSet/>
      <dgm:spPr/>
      <dgm:t>
        <a:bodyPr/>
        <a:lstStyle/>
        <a:p>
          <a:endParaRPr lang="en-US"/>
        </a:p>
      </dgm:t>
    </dgm:pt>
    <dgm:pt modelId="{F273B1C6-1FF5-439C-B0E4-31F90B44DF39}">
      <dgm:prSet custT="1"/>
      <dgm:spPr/>
      <dgm:t>
        <a:bodyPr/>
        <a:lstStyle/>
        <a:p>
          <a:r>
            <a:rPr lang="en-GB" sz="2400" b="1" dirty="0"/>
            <a:t>Collects detailed views of participants in the form of words or images</a:t>
          </a:r>
          <a:endParaRPr lang="en-US" sz="2400" dirty="0"/>
        </a:p>
      </dgm:t>
    </dgm:pt>
    <dgm:pt modelId="{D177390E-47D9-458A-9FD7-7C0A77446CFC}" type="parTrans" cxnId="{B1C9019B-FE80-4959-993F-964CB4D176B3}">
      <dgm:prSet/>
      <dgm:spPr/>
      <dgm:t>
        <a:bodyPr/>
        <a:lstStyle/>
        <a:p>
          <a:endParaRPr lang="en-US"/>
        </a:p>
      </dgm:t>
    </dgm:pt>
    <dgm:pt modelId="{37274D52-4969-4879-A07B-E03F58FF2C67}" type="sibTrans" cxnId="{B1C9019B-FE80-4959-993F-964CB4D176B3}">
      <dgm:prSet/>
      <dgm:spPr/>
      <dgm:t>
        <a:bodyPr/>
        <a:lstStyle/>
        <a:p>
          <a:endParaRPr lang="en-US"/>
        </a:p>
      </dgm:t>
    </dgm:pt>
    <dgm:pt modelId="{18E241BD-15DF-4FA5-8CD3-089AAD924208}">
      <dgm:prSet custT="1"/>
      <dgm:spPr/>
      <dgm:t>
        <a:bodyPr/>
        <a:lstStyle/>
        <a:p>
          <a:r>
            <a:rPr lang="en-GB" sz="2400" b="1" dirty="0"/>
            <a:t>Analyses and codes the data for description and themes</a:t>
          </a:r>
          <a:endParaRPr lang="en-US" sz="2400" dirty="0"/>
        </a:p>
      </dgm:t>
    </dgm:pt>
    <dgm:pt modelId="{6C209417-B15F-422F-A137-25CE892C0AC0}" type="parTrans" cxnId="{9B26C0D9-6ED8-45F3-ABCE-03AFF8DE001B}">
      <dgm:prSet/>
      <dgm:spPr/>
      <dgm:t>
        <a:bodyPr/>
        <a:lstStyle/>
        <a:p>
          <a:endParaRPr lang="en-MY"/>
        </a:p>
      </dgm:t>
    </dgm:pt>
    <dgm:pt modelId="{51A4BF50-FCA6-4F91-9362-9B1353109182}" type="sibTrans" cxnId="{9B26C0D9-6ED8-45F3-ABCE-03AFF8DE001B}">
      <dgm:prSet/>
      <dgm:spPr/>
      <dgm:t>
        <a:bodyPr/>
        <a:lstStyle/>
        <a:p>
          <a:endParaRPr lang="en-MY"/>
        </a:p>
      </dgm:t>
    </dgm:pt>
    <dgm:pt modelId="{9D40E3AA-8615-4CC4-8EF9-ADFD94792715}">
      <dgm:prSet custT="1"/>
      <dgm:spPr/>
      <dgm:t>
        <a:bodyPr/>
        <a:lstStyle/>
        <a:p>
          <a:r>
            <a:rPr lang="en-GB" sz="2400" b="1" dirty="0"/>
            <a:t>Interprets the meaning of the Information drawing on personal reflections and past research</a:t>
          </a:r>
          <a:endParaRPr lang="en-US" sz="2400" dirty="0"/>
        </a:p>
      </dgm:t>
    </dgm:pt>
    <dgm:pt modelId="{61C51793-4266-443E-A6B0-61ED7A799540}" type="parTrans" cxnId="{BF4993D6-02B1-4CE3-B136-6858D0EB7C3F}">
      <dgm:prSet/>
      <dgm:spPr/>
      <dgm:t>
        <a:bodyPr/>
        <a:lstStyle/>
        <a:p>
          <a:endParaRPr lang="en-MY"/>
        </a:p>
      </dgm:t>
    </dgm:pt>
    <dgm:pt modelId="{496B5DE5-44C1-4DD6-98F1-0D6F527710CA}" type="sibTrans" cxnId="{BF4993D6-02B1-4CE3-B136-6858D0EB7C3F}">
      <dgm:prSet/>
      <dgm:spPr/>
      <dgm:t>
        <a:bodyPr/>
        <a:lstStyle/>
        <a:p>
          <a:endParaRPr lang="en-MY"/>
        </a:p>
      </dgm:t>
    </dgm:pt>
    <dgm:pt modelId="{4EC2D36C-6D60-4B38-96E1-49DBCF87E7B8}">
      <dgm:prSet custT="1"/>
      <dgm:spPr/>
      <dgm:t>
        <a:bodyPr/>
        <a:lstStyle/>
        <a:p>
          <a:r>
            <a:rPr lang="en-GB" sz="2400" b="1" dirty="0"/>
            <a:t>Writes a Final Report</a:t>
          </a:r>
          <a:endParaRPr lang="en-US" sz="2400" dirty="0"/>
        </a:p>
      </dgm:t>
    </dgm:pt>
    <dgm:pt modelId="{942192AF-D4E6-40AE-A78C-15B01C8D0E9C}" type="parTrans" cxnId="{22B247F3-1A20-4F32-926E-ABF8842056DD}">
      <dgm:prSet/>
      <dgm:spPr/>
      <dgm:t>
        <a:bodyPr/>
        <a:lstStyle/>
        <a:p>
          <a:endParaRPr lang="en-MY"/>
        </a:p>
      </dgm:t>
    </dgm:pt>
    <dgm:pt modelId="{F74F358D-06FA-4B60-BBF4-DE6FBE5C009B}" type="sibTrans" cxnId="{22B247F3-1A20-4F32-926E-ABF8842056DD}">
      <dgm:prSet/>
      <dgm:spPr/>
      <dgm:t>
        <a:bodyPr/>
        <a:lstStyle/>
        <a:p>
          <a:endParaRPr lang="en-MY"/>
        </a:p>
      </dgm:t>
    </dgm:pt>
    <dgm:pt modelId="{04C03C62-24A4-418D-8CF3-3122519722D2}" type="pres">
      <dgm:prSet presAssocID="{F3066E2F-F134-4F15-B1ED-E4DE85AAB9D8}" presName="linear" presStyleCnt="0">
        <dgm:presLayoutVars>
          <dgm:animLvl val="lvl"/>
          <dgm:resizeHandles val="exact"/>
        </dgm:presLayoutVars>
      </dgm:prSet>
      <dgm:spPr/>
      <dgm:t>
        <a:bodyPr/>
        <a:lstStyle/>
        <a:p>
          <a:endParaRPr lang="en-US"/>
        </a:p>
      </dgm:t>
    </dgm:pt>
    <dgm:pt modelId="{C65356E5-4F07-48C0-B6BC-CE67F1AC0CF0}" type="pres">
      <dgm:prSet presAssocID="{56A11D52-E0B3-4586-9A18-006291379C61}" presName="parentText" presStyleLbl="node1" presStyleIdx="0" presStyleCnt="6" custScaleY="74104">
        <dgm:presLayoutVars>
          <dgm:chMax val="0"/>
          <dgm:bulletEnabled val="1"/>
        </dgm:presLayoutVars>
      </dgm:prSet>
      <dgm:spPr/>
      <dgm:t>
        <a:bodyPr/>
        <a:lstStyle/>
        <a:p>
          <a:endParaRPr lang="en-US"/>
        </a:p>
      </dgm:t>
    </dgm:pt>
    <dgm:pt modelId="{F39C5AF0-0943-4D94-9FDD-BA64839A2967}" type="pres">
      <dgm:prSet presAssocID="{5B8B31EE-E698-4A6B-83C7-703BDB96D596}" presName="spacer" presStyleCnt="0"/>
      <dgm:spPr/>
    </dgm:pt>
    <dgm:pt modelId="{4B513EFD-BBD2-4EDD-B94F-9A57817D1521}" type="pres">
      <dgm:prSet presAssocID="{ED4C200A-2EB9-4517-B38A-09D925D639CB}" presName="parentText" presStyleLbl="node1" presStyleIdx="1" presStyleCnt="6" custScaleY="83327" custLinFactNeighborX="0" custLinFactNeighborY="-46125">
        <dgm:presLayoutVars>
          <dgm:chMax val="0"/>
          <dgm:bulletEnabled val="1"/>
        </dgm:presLayoutVars>
      </dgm:prSet>
      <dgm:spPr/>
      <dgm:t>
        <a:bodyPr/>
        <a:lstStyle/>
        <a:p>
          <a:endParaRPr lang="en-US"/>
        </a:p>
      </dgm:t>
    </dgm:pt>
    <dgm:pt modelId="{DD1C5066-BF49-40CE-94CF-B14642C0E2A1}" type="pres">
      <dgm:prSet presAssocID="{F2345353-7E7D-46B1-9567-722055472C50}" presName="spacer" presStyleCnt="0"/>
      <dgm:spPr/>
    </dgm:pt>
    <dgm:pt modelId="{F6357047-579D-424E-9497-E2FCB8237CFF}" type="pres">
      <dgm:prSet presAssocID="{F273B1C6-1FF5-439C-B0E4-31F90B44DF39}" presName="parentText" presStyleLbl="node1" presStyleIdx="2" presStyleCnt="6" custScaleY="83148" custLinFactNeighborX="0" custLinFactNeighborY="-48924">
        <dgm:presLayoutVars>
          <dgm:chMax val="0"/>
          <dgm:bulletEnabled val="1"/>
        </dgm:presLayoutVars>
      </dgm:prSet>
      <dgm:spPr/>
      <dgm:t>
        <a:bodyPr/>
        <a:lstStyle/>
        <a:p>
          <a:endParaRPr lang="en-US"/>
        </a:p>
      </dgm:t>
    </dgm:pt>
    <dgm:pt modelId="{5AF3CDE9-9580-40A2-908B-B63AF9704F34}" type="pres">
      <dgm:prSet presAssocID="{37274D52-4969-4879-A07B-E03F58FF2C67}" presName="spacer" presStyleCnt="0"/>
      <dgm:spPr/>
    </dgm:pt>
    <dgm:pt modelId="{B3741B1B-F76B-4D09-BE27-42E310436B89}" type="pres">
      <dgm:prSet presAssocID="{18E241BD-15DF-4FA5-8CD3-089AAD924208}" presName="parentText" presStyleLbl="node1" presStyleIdx="3" presStyleCnt="6" custScaleY="102156">
        <dgm:presLayoutVars>
          <dgm:chMax val="0"/>
          <dgm:bulletEnabled val="1"/>
        </dgm:presLayoutVars>
      </dgm:prSet>
      <dgm:spPr/>
      <dgm:t>
        <a:bodyPr/>
        <a:lstStyle/>
        <a:p>
          <a:endParaRPr lang="en-US"/>
        </a:p>
      </dgm:t>
    </dgm:pt>
    <dgm:pt modelId="{382EE048-6468-433C-9CA2-0211851F9173}" type="pres">
      <dgm:prSet presAssocID="{51A4BF50-FCA6-4F91-9362-9B1353109182}" presName="spacer" presStyleCnt="0"/>
      <dgm:spPr/>
    </dgm:pt>
    <dgm:pt modelId="{13ED5631-A917-457B-991D-9B1704CA1DFB}" type="pres">
      <dgm:prSet presAssocID="{9D40E3AA-8615-4CC4-8EF9-ADFD94792715}" presName="parentText" presStyleLbl="node1" presStyleIdx="4" presStyleCnt="6" custScaleY="73631">
        <dgm:presLayoutVars>
          <dgm:chMax val="0"/>
          <dgm:bulletEnabled val="1"/>
        </dgm:presLayoutVars>
      </dgm:prSet>
      <dgm:spPr/>
      <dgm:t>
        <a:bodyPr/>
        <a:lstStyle/>
        <a:p>
          <a:endParaRPr lang="en-US"/>
        </a:p>
      </dgm:t>
    </dgm:pt>
    <dgm:pt modelId="{A3D89913-D5CB-49AA-8007-5634A2504D21}" type="pres">
      <dgm:prSet presAssocID="{496B5DE5-44C1-4DD6-98F1-0D6F527710CA}" presName="spacer" presStyleCnt="0"/>
      <dgm:spPr/>
    </dgm:pt>
    <dgm:pt modelId="{551F294F-9B58-4A4D-9A5C-783F2FFE03BF}" type="pres">
      <dgm:prSet presAssocID="{4EC2D36C-6D60-4B38-96E1-49DBCF87E7B8}" presName="parentText" presStyleLbl="node1" presStyleIdx="5" presStyleCnt="6" custScaleY="73631">
        <dgm:presLayoutVars>
          <dgm:chMax val="0"/>
          <dgm:bulletEnabled val="1"/>
        </dgm:presLayoutVars>
      </dgm:prSet>
      <dgm:spPr/>
      <dgm:t>
        <a:bodyPr/>
        <a:lstStyle/>
        <a:p>
          <a:endParaRPr lang="en-US"/>
        </a:p>
      </dgm:t>
    </dgm:pt>
  </dgm:ptLst>
  <dgm:cxnLst>
    <dgm:cxn modelId="{BB41E4BC-8F12-4D78-909A-F46B67E8FEEA}" type="presOf" srcId="{18E241BD-15DF-4FA5-8CD3-089AAD924208}" destId="{B3741B1B-F76B-4D09-BE27-42E310436B89}" srcOrd="0" destOrd="0" presId="urn:microsoft.com/office/officeart/2005/8/layout/vList2"/>
    <dgm:cxn modelId="{F8B3D140-6DA7-4DBD-8190-10B8865A1F9E}" type="presOf" srcId="{9D40E3AA-8615-4CC4-8EF9-ADFD94792715}" destId="{13ED5631-A917-457B-991D-9B1704CA1DFB}" srcOrd="0" destOrd="0" presId="urn:microsoft.com/office/officeart/2005/8/layout/vList2"/>
    <dgm:cxn modelId="{B1C9019B-FE80-4959-993F-964CB4D176B3}" srcId="{F3066E2F-F134-4F15-B1ED-E4DE85AAB9D8}" destId="{F273B1C6-1FF5-439C-B0E4-31F90B44DF39}" srcOrd="2" destOrd="0" parTransId="{D177390E-47D9-458A-9FD7-7C0A77446CFC}" sibTransId="{37274D52-4969-4879-A07B-E03F58FF2C67}"/>
    <dgm:cxn modelId="{422D40B2-AF7D-4F82-9AA4-026ACD2C3225}" srcId="{F3066E2F-F134-4F15-B1ED-E4DE85AAB9D8}" destId="{ED4C200A-2EB9-4517-B38A-09D925D639CB}" srcOrd="1" destOrd="0" parTransId="{3F77F7F2-6960-4277-AB62-80DDBDF5CA8B}" sibTransId="{F2345353-7E7D-46B1-9567-722055472C50}"/>
    <dgm:cxn modelId="{BF4993D6-02B1-4CE3-B136-6858D0EB7C3F}" srcId="{F3066E2F-F134-4F15-B1ED-E4DE85AAB9D8}" destId="{9D40E3AA-8615-4CC4-8EF9-ADFD94792715}" srcOrd="4" destOrd="0" parTransId="{61C51793-4266-443E-A6B0-61ED7A799540}" sibTransId="{496B5DE5-44C1-4DD6-98F1-0D6F527710CA}"/>
    <dgm:cxn modelId="{300E4499-E55E-46A2-A2D6-6C8A1A1D5F19}" type="presOf" srcId="{56A11D52-E0B3-4586-9A18-006291379C61}" destId="{C65356E5-4F07-48C0-B6BC-CE67F1AC0CF0}" srcOrd="0" destOrd="0" presId="urn:microsoft.com/office/officeart/2005/8/layout/vList2"/>
    <dgm:cxn modelId="{9B26C0D9-6ED8-45F3-ABCE-03AFF8DE001B}" srcId="{F3066E2F-F134-4F15-B1ED-E4DE85AAB9D8}" destId="{18E241BD-15DF-4FA5-8CD3-089AAD924208}" srcOrd="3" destOrd="0" parTransId="{6C209417-B15F-422F-A137-25CE892C0AC0}" sibTransId="{51A4BF50-FCA6-4F91-9362-9B1353109182}"/>
    <dgm:cxn modelId="{6F347455-50FC-4426-ADF2-E3D6303F47CD}" type="presOf" srcId="{ED4C200A-2EB9-4517-B38A-09D925D639CB}" destId="{4B513EFD-BBD2-4EDD-B94F-9A57817D1521}" srcOrd="0" destOrd="0" presId="urn:microsoft.com/office/officeart/2005/8/layout/vList2"/>
    <dgm:cxn modelId="{CC7F97A6-AF13-4A19-9C93-06E76D841FC9}" type="presOf" srcId="{4EC2D36C-6D60-4B38-96E1-49DBCF87E7B8}" destId="{551F294F-9B58-4A4D-9A5C-783F2FFE03BF}" srcOrd="0" destOrd="0" presId="urn:microsoft.com/office/officeart/2005/8/layout/vList2"/>
    <dgm:cxn modelId="{F33CAA14-142D-4709-864F-92D9F25D6E63}" type="presOf" srcId="{F273B1C6-1FF5-439C-B0E4-31F90B44DF39}" destId="{F6357047-579D-424E-9497-E2FCB8237CFF}" srcOrd="0" destOrd="0" presId="urn:microsoft.com/office/officeart/2005/8/layout/vList2"/>
    <dgm:cxn modelId="{22B247F3-1A20-4F32-926E-ABF8842056DD}" srcId="{F3066E2F-F134-4F15-B1ED-E4DE85AAB9D8}" destId="{4EC2D36C-6D60-4B38-96E1-49DBCF87E7B8}" srcOrd="5" destOrd="0" parTransId="{942192AF-D4E6-40AE-A78C-15B01C8D0E9C}" sibTransId="{F74F358D-06FA-4B60-BBF4-DE6FBE5C009B}"/>
    <dgm:cxn modelId="{0F057835-B934-48DD-9A1D-1CC4AC4CA723}" srcId="{F3066E2F-F134-4F15-B1ED-E4DE85AAB9D8}" destId="{56A11D52-E0B3-4586-9A18-006291379C61}" srcOrd="0" destOrd="0" parTransId="{92CD20AA-5E14-4F25-9819-D62F9F807F77}" sibTransId="{5B8B31EE-E698-4A6B-83C7-703BDB96D596}"/>
    <dgm:cxn modelId="{A0421689-0ABE-407C-8F88-736DD4F1DC1D}" type="presOf" srcId="{F3066E2F-F134-4F15-B1ED-E4DE85AAB9D8}" destId="{04C03C62-24A4-418D-8CF3-3122519722D2}" srcOrd="0" destOrd="0" presId="urn:microsoft.com/office/officeart/2005/8/layout/vList2"/>
    <dgm:cxn modelId="{59B4352B-15AF-4756-A254-19D9187AF09A}" type="presParOf" srcId="{04C03C62-24A4-418D-8CF3-3122519722D2}" destId="{C65356E5-4F07-48C0-B6BC-CE67F1AC0CF0}" srcOrd="0" destOrd="0" presId="urn:microsoft.com/office/officeart/2005/8/layout/vList2"/>
    <dgm:cxn modelId="{4D9D5C9F-2D6B-4456-AB1D-8D29CB2A9FCA}" type="presParOf" srcId="{04C03C62-24A4-418D-8CF3-3122519722D2}" destId="{F39C5AF0-0943-4D94-9FDD-BA64839A2967}" srcOrd="1" destOrd="0" presId="urn:microsoft.com/office/officeart/2005/8/layout/vList2"/>
    <dgm:cxn modelId="{86998546-E63C-4E68-862B-299ABF2FC5E3}" type="presParOf" srcId="{04C03C62-24A4-418D-8CF3-3122519722D2}" destId="{4B513EFD-BBD2-4EDD-B94F-9A57817D1521}" srcOrd="2" destOrd="0" presId="urn:microsoft.com/office/officeart/2005/8/layout/vList2"/>
    <dgm:cxn modelId="{4CBDD470-6ED7-4A90-9045-EB91BE9A20C7}" type="presParOf" srcId="{04C03C62-24A4-418D-8CF3-3122519722D2}" destId="{DD1C5066-BF49-40CE-94CF-B14642C0E2A1}" srcOrd="3" destOrd="0" presId="urn:microsoft.com/office/officeart/2005/8/layout/vList2"/>
    <dgm:cxn modelId="{18EB8110-FEF1-43A4-AE56-7A15256D1A3E}" type="presParOf" srcId="{04C03C62-24A4-418D-8CF3-3122519722D2}" destId="{F6357047-579D-424E-9497-E2FCB8237CFF}" srcOrd="4" destOrd="0" presId="urn:microsoft.com/office/officeart/2005/8/layout/vList2"/>
    <dgm:cxn modelId="{2A9F1004-CF7A-4C44-86C4-404E62A771FE}" type="presParOf" srcId="{04C03C62-24A4-418D-8CF3-3122519722D2}" destId="{5AF3CDE9-9580-40A2-908B-B63AF9704F34}" srcOrd="5" destOrd="0" presId="urn:microsoft.com/office/officeart/2005/8/layout/vList2"/>
    <dgm:cxn modelId="{7A311FA8-6E58-46CB-8C06-D15731E6DB46}" type="presParOf" srcId="{04C03C62-24A4-418D-8CF3-3122519722D2}" destId="{B3741B1B-F76B-4D09-BE27-42E310436B89}" srcOrd="6" destOrd="0" presId="urn:microsoft.com/office/officeart/2005/8/layout/vList2"/>
    <dgm:cxn modelId="{026F0BB0-E111-4942-93D8-E391302270AE}" type="presParOf" srcId="{04C03C62-24A4-418D-8CF3-3122519722D2}" destId="{382EE048-6468-433C-9CA2-0211851F9173}" srcOrd="7" destOrd="0" presId="urn:microsoft.com/office/officeart/2005/8/layout/vList2"/>
    <dgm:cxn modelId="{A761B425-8825-414B-ADC6-E0DD9D948711}" type="presParOf" srcId="{04C03C62-24A4-418D-8CF3-3122519722D2}" destId="{13ED5631-A917-457B-991D-9B1704CA1DFB}" srcOrd="8" destOrd="0" presId="urn:microsoft.com/office/officeart/2005/8/layout/vList2"/>
    <dgm:cxn modelId="{FC53FFDF-D739-4B66-BD4A-604852E57684}" type="presParOf" srcId="{04C03C62-24A4-418D-8CF3-3122519722D2}" destId="{A3D89913-D5CB-49AA-8007-5634A2504D21}" srcOrd="9" destOrd="0" presId="urn:microsoft.com/office/officeart/2005/8/layout/vList2"/>
    <dgm:cxn modelId="{D16F8D51-9AA9-4E13-99BC-47D4D7C8AB78}" type="presParOf" srcId="{04C03C62-24A4-418D-8CF3-3122519722D2}" destId="{551F294F-9B58-4A4D-9A5C-783F2FFE03BF}"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D44E57A-00F5-4DFD-B165-3FE73087BDD5}"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30135A4C-907B-4103-8F45-D2D2BA922CBC}">
      <dgm:prSet/>
      <dgm:spPr/>
      <dgm:t>
        <a:bodyPr/>
        <a:lstStyle/>
        <a:p>
          <a:r>
            <a:rPr lang="en-US" b="0" i="0" baseline="0"/>
            <a:t>Three main methods used: Survey, field study, historical info</a:t>
          </a:r>
          <a:endParaRPr lang="en-US"/>
        </a:p>
      </dgm:t>
    </dgm:pt>
    <dgm:pt modelId="{9265FD6A-AA8B-4B66-AD07-E98D4F35054E}" type="parTrans" cxnId="{97987F30-E536-42B9-ACBD-E85DA5A475AD}">
      <dgm:prSet/>
      <dgm:spPr/>
      <dgm:t>
        <a:bodyPr/>
        <a:lstStyle/>
        <a:p>
          <a:endParaRPr lang="en-US"/>
        </a:p>
      </dgm:t>
    </dgm:pt>
    <dgm:pt modelId="{729795FE-68CE-493D-B2BD-26886F7DBE75}" type="sibTrans" cxnId="{97987F30-E536-42B9-ACBD-E85DA5A475AD}">
      <dgm:prSet/>
      <dgm:spPr/>
      <dgm:t>
        <a:bodyPr/>
        <a:lstStyle/>
        <a:p>
          <a:endParaRPr lang="en-US"/>
        </a:p>
      </dgm:t>
    </dgm:pt>
    <dgm:pt modelId="{66C03193-9AB2-4289-94DD-599A62339833}">
      <dgm:prSet custT="1"/>
      <dgm:spPr/>
      <dgm:t>
        <a:bodyPr/>
        <a:lstStyle/>
        <a:p>
          <a:r>
            <a:rPr lang="en-US" sz="2400" dirty="0">
              <a:solidFill>
                <a:srgbClr val="0070C0"/>
              </a:solidFill>
            </a:rPr>
            <a:t>Direct observations </a:t>
          </a:r>
          <a:r>
            <a:rPr lang="en-US" sz="2400" dirty="0"/>
            <a:t>(e.g., human actions or a physical environment) </a:t>
          </a:r>
        </a:p>
      </dgm:t>
    </dgm:pt>
    <dgm:pt modelId="{415B6A15-B79F-4087-9F8D-15D157A1C2D8}" type="parTrans" cxnId="{C321CCE1-505E-4D7D-A7F6-55DE63BC6594}">
      <dgm:prSet/>
      <dgm:spPr/>
      <dgm:t>
        <a:bodyPr/>
        <a:lstStyle/>
        <a:p>
          <a:endParaRPr lang="en-US"/>
        </a:p>
      </dgm:t>
    </dgm:pt>
    <dgm:pt modelId="{1865E1B3-71A1-4FD9-8243-FDE3885697AD}" type="sibTrans" cxnId="{C321CCE1-505E-4D7D-A7F6-55DE63BC6594}">
      <dgm:prSet/>
      <dgm:spPr/>
      <dgm:t>
        <a:bodyPr/>
        <a:lstStyle/>
        <a:p>
          <a:endParaRPr lang="en-US"/>
        </a:p>
      </dgm:t>
    </dgm:pt>
    <dgm:pt modelId="{92B8FA17-3B16-4CAB-8EA6-C25352713C5A}">
      <dgm:prSet custT="1"/>
      <dgm:spPr/>
      <dgm:t>
        <a:bodyPr/>
        <a:lstStyle/>
        <a:p>
          <a:r>
            <a:rPr lang="en-US" sz="2400" dirty="0">
              <a:solidFill>
                <a:srgbClr val="0070C0"/>
              </a:solidFill>
            </a:rPr>
            <a:t>Interviews </a:t>
          </a:r>
          <a:r>
            <a:rPr lang="en-US" sz="2400" dirty="0"/>
            <a:t>(e.g., open-ended conversations with key participants) </a:t>
          </a:r>
        </a:p>
      </dgm:t>
    </dgm:pt>
    <dgm:pt modelId="{4501098C-D467-4D40-B903-0B3865CA7C83}" type="parTrans" cxnId="{7428F76B-D922-4F68-8E5A-AF8CDB69163D}">
      <dgm:prSet/>
      <dgm:spPr/>
      <dgm:t>
        <a:bodyPr/>
        <a:lstStyle/>
        <a:p>
          <a:endParaRPr lang="en-US"/>
        </a:p>
      </dgm:t>
    </dgm:pt>
    <dgm:pt modelId="{4666E629-6CAE-433E-9562-2FCC1915325E}" type="sibTrans" cxnId="{7428F76B-D922-4F68-8E5A-AF8CDB69163D}">
      <dgm:prSet/>
      <dgm:spPr/>
      <dgm:t>
        <a:bodyPr/>
        <a:lstStyle/>
        <a:p>
          <a:endParaRPr lang="en-US"/>
        </a:p>
      </dgm:t>
    </dgm:pt>
    <dgm:pt modelId="{B9352C63-944D-4C51-AD4E-513770B7A476}">
      <dgm:prSet custT="1"/>
      <dgm:spPr/>
      <dgm:t>
        <a:bodyPr/>
        <a:lstStyle/>
        <a:p>
          <a:r>
            <a:rPr lang="en-US" sz="2400" dirty="0">
              <a:solidFill>
                <a:srgbClr val="0070C0"/>
              </a:solidFill>
            </a:rPr>
            <a:t>Archival records </a:t>
          </a:r>
          <a:r>
            <a:rPr lang="en-US" sz="2400" dirty="0"/>
            <a:t>(e.g., student records) </a:t>
          </a:r>
        </a:p>
      </dgm:t>
    </dgm:pt>
    <dgm:pt modelId="{B3901559-84D6-40B8-9982-DE2CCE3567FE}" type="parTrans" cxnId="{B8110342-3AB7-48F6-9AA1-ABA82DAA7DB8}">
      <dgm:prSet/>
      <dgm:spPr/>
      <dgm:t>
        <a:bodyPr/>
        <a:lstStyle/>
        <a:p>
          <a:endParaRPr lang="en-US"/>
        </a:p>
      </dgm:t>
    </dgm:pt>
    <dgm:pt modelId="{E3FED2F1-AC5F-46D2-93D2-22F700B27854}" type="sibTrans" cxnId="{B8110342-3AB7-48F6-9AA1-ABA82DAA7DB8}">
      <dgm:prSet/>
      <dgm:spPr/>
      <dgm:t>
        <a:bodyPr/>
        <a:lstStyle/>
        <a:p>
          <a:endParaRPr lang="en-US"/>
        </a:p>
      </dgm:t>
    </dgm:pt>
    <dgm:pt modelId="{FADE44F5-7168-4F23-924F-858226B97EB4}">
      <dgm:prSet custT="1"/>
      <dgm:spPr/>
      <dgm:t>
        <a:bodyPr/>
        <a:lstStyle/>
        <a:p>
          <a:r>
            <a:rPr lang="en-US" sz="2400" dirty="0">
              <a:solidFill>
                <a:srgbClr val="0070C0"/>
              </a:solidFill>
            </a:rPr>
            <a:t>Documents </a:t>
          </a:r>
          <a:r>
            <a:rPr lang="en-US" sz="2400" dirty="0"/>
            <a:t>(e.g., newspaper articles, letters and e-mails, reports) </a:t>
          </a:r>
        </a:p>
      </dgm:t>
    </dgm:pt>
    <dgm:pt modelId="{F51A0E1D-154C-4F72-A0BB-280511D89325}" type="parTrans" cxnId="{8C3A727E-06A7-47AE-9DC5-FACC35468061}">
      <dgm:prSet/>
      <dgm:spPr/>
      <dgm:t>
        <a:bodyPr/>
        <a:lstStyle/>
        <a:p>
          <a:endParaRPr lang="en-US"/>
        </a:p>
      </dgm:t>
    </dgm:pt>
    <dgm:pt modelId="{DF4AF8B2-A91B-48EA-83AD-5CF8906F2EDF}" type="sibTrans" cxnId="{8C3A727E-06A7-47AE-9DC5-FACC35468061}">
      <dgm:prSet/>
      <dgm:spPr/>
      <dgm:t>
        <a:bodyPr/>
        <a:lstStyle/>
        <a:p>
          <a:endParaRPr lang="en-US"/>
        </a:p>
      </dgm:t>
    </dgm:pt>
    <dgm:pt modelId="{BD93FDE8-EE4F-4797-AE00-A84999723017}">
      <dgm:prSet custT="1"/>
      <dgm:spPr/>
      <dgm:t>
        <a:bodyPr/>
        <a:lstStyle/>
        <a:p>
          <a:r>
            <a:rPr lang="en-US" sz="2400" dirty="0">
              <a:solidFill>
                <a:srgbClr val="0070C0"/>
              </a:solidFill>
            </a:rPr>
            <a:t>Participant-observation</a:t>
          </a:r>
          <a:r>
            <a:rPr lang="en-US" sz="2400" dirty="0"/>
            <a:t> (e.g., being identified as a researcher but also filling a real-life role in the scene being studied) </a:t>
          </a:r>
        </a:p>
      </dgm:t>
    </dgm:pt>
    <dgm:pt modelId="{0C04444E-A8D2-44CA-8DA5-116C2167826A}" type="parTrans" cxnId="{D7E89EE5-1C10-49B8-99A8-F7C634845AB5}">
      <dgm:prSet/>
      <dgm:spPr/>
      <dgm:t>
        <a:bodyPr/>
        <a:lstStyle/>
        <a:p>
          <a:endParaRPr lang="en-US"/>
        </a:p>
      </dgm:t>
    </dgm:pt>
    <dgm:pt modelId="{78387873-634C-4299-9713-8E8000C87240}" type="sibTrans" cxnId="{D7E89EE5-1C10-49B8-99A8-F7C634845AB5}">
      <dgm:prSet/>
      <dgm:spPr/>
      <dgm:t>
        <a:bodyPr/>
        <a:lstStyle/>
        <a:p>
          <a:endParaRPr lang="en-US"/>
        </a:p>
      </dgm:t>
    </dgm:pt>
    <dgm:pt modelId="{CDBE0AAE-481D-454B-B123-94FB13931E1E}">
      <dgm:prSet custT="1"/>
      <dgm:spPr/>
      <dgm:t>
        <a:bodyPr/>
        <a:lstStyle/>
        <a:p>
          <a:r>
            <a:rPr lang="en-US" sz="2400" dirty="0">
              <a:solidFill>
                <a:srgbClr val="0070C0"/>
              </a:solidFill>
            </a:rPr>
            <a:t>Physical artifacts </a:t>
          </a:r>
          <a:r>
            <a:rPr lang="en-US" sz="2400" dirty="0"/>
            <a:t>(e.g., computer downloads of employees’ work)</a:t>
          </a:r>
          <a:endParaRPr lang="en-US" sz="2300" dirty="0"/>
        </a:p>
      </dgm:t>
    </dgm:pt>
    <dgm:pt modelId="{164C29D1-98FA-48E4-9EA0-6ED626C635EE}" type="parTrans" cxnId="{43DB38E3-EF92-4D68-BD1C-56E6BDBFD9FB}">
      <dgm:prSet/>
      <dgm:spPr/>
      <dgm:t>
        <a:bodyPr/>
        <a:lstStyle/>
        <a:p>
          <a:endParaRPr lang="en-US"/>
        </a:p>
      </dgm:t>
    </dgm:pt>
    <dgm:pt modelId="{407EBBA1-6B6C-4F8A-8481-85EC86D8A153}" type="sibTrans" cxnId="{43DB38E3-EF92-4D68-BD1C-56E6BDBFD9FB}">
      <dgm:prSet/>
      <dgm:spPr/>
      <dgm:t>
        <a:bodyPr/>
        <a:lstStyle/>
        <a:p>
          <a:endParaRPr lang="en-US"/>
        </a:p>
      </dgm:t>
    </dgm:pt>
    <dgm:pt modelId="{D862F5D9-8CAE-4C02-AFC6-5AEEDB299E5A}" type="pres">
      <dgm:prSet presAssocID="{FD44E57A-00F5-4DFD-B165-3FE73087BDD5}" presName="linear" presStyleCnt="0">
        <dgm:presLayoutVars>
          <dgm:animLvl val="lvl"/>
          <dgm:resizeHandles val="exact"/>
        </dgm:presLayoutVars>
      </dgm:prSet>
      <dgm:spPr/>
      <dgm:t>
        <a:bodyPr/>
        <a:lstStyle/>
        <a:p>
          <a:endParaRPr lang="en-US"/>
        </a:p>
      </dgm:t>
    </dgm:pt>
    <dgm:pt modelId="{E6CAE3F3-AD53-4725-9878-657EFAE76FEB}" type="pres">
      <dgm:prSet presAssocID="{30135A4C-907B-4103-8F45-D2D2BA922CBC}" presName="parentText" presStyleLbl="node1" presStyleIdx="0" presStyleCnt="1">
        <dgm:presLayoutVars>
          <dgm:chMax val="0"/>
          <dgm:bulletEnabled val="1"/>
        </dgm:presLayoutVars>
      </dgm:prSet>
      <dgm:spPr/>
      <dgm:t>
        <a:bodyPr/>
        <a:lstStyle/>
        <a:p>
          <a:endParaRPr lang="en-US"/>
        </a:p>
      </dgm:t>
    </dgm:pt>
    <dgm:pt modelId="{2CC9C9CF-6182-47EA-BE60-99316ACFBE9C}" type="pres">
      <dgm:prSet presAssocID="{30135A4C-907B-4103-8F45-D2D2BA922CBC}" presName="childText" presStyleLbl="revTx" presStyleIdx="0" presStyleCnt="1">
        <dgm:presLayoutVars>
          <dgm:bulletEnabled val="1"/>
        </dgm:presLayoutVars>
      </dgm:prSet>
      <dgm:spPr/>
      <dgm:t>
        <a:bodyPr/>
        <a:lstStyle/>
        <a:p>
          <a:endParaRPr lang="en-US"/>
        </a:p>
      </dgm:t>
    </dgm:pt>
  </dgm:ptLst>
  <dgm:cxnLst>
    <dgm:cxn modelId="{7CC0F402-17F4-4503-A8B5-8813D8CAFA44}" type="presOf" srcId="{B9352C63-944D-4C51-AD4E-513770B7A476}" destId="{2CC9C9CF-6182-47EA-BE60-99316ACFBE9C}" srcOrd="0" destOrd="2" presId="urn:microsoft.com/office/officeart/2005/8/layout/vList2"/>
    <dgm:cxn modelId="{BD5B0710-160D-4BE3-9EBA-1108EEEA4ECE}" type="presOf" srcId="{FD44E57A-00F5-4DFD-B165-3FE73087BDD5}" destId="{D862F5D9-8CAE-4C02-AFC6-5AEEDB299E5A}" srcOrd="0" destOrd="0" presId="urn:microsoft.com/office/officeart/2005/8/layout/vList2"/>
    <dgm:cxn modelId="{43DB38E3-EF92-4D68-BD1C-56E6BDBFD9FB}" srcId="{30135A4C-907B-4103-8F45-D2D2BA922CBC}" destId="{CDBE0AAE-481D-454B-B123-94FB13931E1E}" srcOrd="5" destOrd="0" parTransId="{164C29D1-98FA-48E4-9EA0-6ED626C635EE}" sibTransId="{407EBBA1-6B6C-4F8A-8481-85EC86D8A153}"/>
    <dgm:cxn modelId="{8C3A727E-06A7-47AE-9DC5-FACC35468061}" srcId="{30135A4C-907B-4103-8F45-D2D2BA922CBC}" destId="{FADE44F5-7168-4F23-924F-858226B97EB4}" srcOrd="3" destOrd="0" parTransId="{F51A0E1D-154C-4F72-A0BB-280511D89325}" sibTransId="{DF4AF8B2-A91B-48EA-83AD-5CF8906F2EDF}"/>
    <dgm:cxn modelId="{B8110342-3AB7-48F6-9AA1-ABA82DAA7DB8}" srcId="{30135A4C-907B-4103-8F45-D2D2BA922CBC}" destId="{B9352C63-944D-4C51-AD4E-513770B7A476}" srcOrd="2" destOrd="0" parTransId="{B3901559-84D6-40B8-9982-DE2CCE3567FE}" sibTransId="{E3FED2F1-AC5F-46D2-93D2-22F700B27854}"/>
    <dgm:cxn modelId="{E50C4B01-4EA0-4105-8E10-605A456E8F30}" type="presOf" srcId="{CDBE0AAE-481D-454B-B123-94FB13931E1E}" destId="{2CC9C9CF-6182-47EA-BE60-99316ACFBE9C}" srcOrd="0" destOrd="5" presId="urn:microsoft.com/office/officeart/2005/8/layout/vList2"/>
    <dgm:cxn modelId="{C321CCE1-505E-4D7D-A7F6-55DE63BC6594}" srcId="{30135A4C-907B-4103-8F45-D2D2BA922CBC}" destId="{66C03193-9AB2-4289-94DD-599A62339833}" srcOrd="0" destOrd="0" parTransId="{415B6A15-B79F-4087-9F8D-15D157A1C2D8}" sibTransId="{1865E1B3-71A1-4FD9-8243-FDE3885697AD}"/>
    <dgm:cxn modelId="{6E651B99-C114-4062-A1D8-A9287359CF1B}" type="presOf" srcId="{66C03193-9AB2-4289-94DD-599A62339833}" destId="{2CC9C9CF-6182-47EA-BE60-99316ACFBE9C}" srcOrd="0" destOrd="0" presId="urn:microsoft.com/office/officeart/2005/8/layout/vList2"/>
    <dgm:cxn modelId="{7428F76B-D922-4F68-8E5A-AF8CDB69163D}" srcId="{30135A4C-907B-4103-8F45-D2D2BA922CBC}" destId="{92B8FA17-3B16-4CAB-8EA6-C25352713C5A}" srcOrd="1" destOrd="0" parTransId="{4501098C-D467-4D40-B903-0B3865CA7C83}" sibTransId="{4666E629-6CAE-433E-9562-2FCC1915325E}"/>
    <dgm:cxn modelId="{E10FB73E-AA05-41A1-A0BB-EF6DDDABFB1E}" type="presOf" srcId="{BD93FDE8-EE4F-4797-AE00-A84999723017}" destId="{2CC9C9CF-6182-47EA-BE60-99316ACFBE9C}" srcOrd="0" destOrd="4" presId="urn:microsoft.com/office/officeart/2005/8/layout/vList2"/>
    <dgm:cxn modelId="{586B6D68-6F4E-49AA-A898-9E29E08D2C69}" type="presOf" srcId="{FADE44F5-7168-4F23-924F-858226B97EB4}" destId="{2CC9C9CF-6182-47EA-BE60-99316ACFBE9C}" srcOrd="0" destOrd="3" presId="urn:microsoft.com/office/officeart/2005/8/layout/vList2"/>
    <dgm:cxn modelId="{F26FB631-82CE-4B1B-98A2-0F018060692F}" type="presOf" srcId="{92B8FA17-3B16-4CAB-8EA6-C25352713C5A}" destId="{2CC9C9CF-6182-47EA-BE60-99316ACFBE9C}" srcOrd="0" destOrd="1" presId="urn:microsoft.com/office/officeart/2005/8/layout/vList2"/>
    <dgm:cxn modelId="{97987F30-E536-42B9-ACBD-E85DA5A475AD}" srcId="{FD44E57A-00F5-4DFD-B165-3FE73087BDD5}" destId="{30135A4C-907B-4103-8F45-D2D2BA922CBC}" srcOrd="0" destOrd="0" parTransId="{9265FD6A-AA8B-4B66-AD07-E98D4F35054E}" sibTransId="{729795FE-68CE-493D-B2BD-26886F7DBE75}"/>
    <dgm:cxn modelId="{D7E89EE5-1C10-49B8-99A8-F7C634845AB5}" srcId="{30135A4C-907B-4103-8F45-D2D2BA922CBC}" destId="{BD93FDE8-EE4F-4797-AE00-A84999723017}" srcOrd="4" destOrd="0" parTransId="{0C04444E-A8D2-44CA-8DA5-116C2167826A}" sibTransId="{78387873-634C-4299-9713-8E8000C87240}"/>
    <dgm:cxn modelId="{A59F5E09-BA41-4F90-A100-6D28A5101554}" type="presOf" srcId="{30135A4C-907B-4103-8F45-D2D2BA922CBC}" destId="{E6CAE3F3-AD53-4725-9878-657EFAE76FEB}" srcOrd="0" destOrd="0" presId="urn:microsoft.com/office/officeart/2005/8/layout/vList2"/>
    <dgm:cxn modelId="{7002D68D-1A66-4FA9-89B2-19C584178A0E}" type="presParOf" srcId="{D862F5D9-8CAE-4C02-AFC6-5AEEDB299E5A}" destId="{E6CAE3F3-AD53-4725-9878-657EFAE76FEB}" srcOrd="0" destOrd="0" presId="urn:microsoft.com/office/officeart/2005/8/layout/vList2"/>
    <dgm:cxn modelId="{F8A42940-B749-498E-93B6-EF63108ADEC0}" type="presParOf" srcId="{D862F5D9-8CAE-4C02-AFC6-5AEEDB299E5A}" destId="{2CC9C9CF-6182-47EA-BE60-99316ACFBE9C}"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5356E5-4F07-48C0-B6BC-CE67F1AC0CF0}">
      <dsp:nvSpPr>
        <dsp:cNvPr id="0" name=""/>
        <dsp:cNvSpPr/>
      </dsp:nvSpPr>
      <dsp:spPr>
        <a:xfrm>
          <a:off x="0" y="35018"/>
          <a:ext cx="9187543" cy="75030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GB" sz="2400" b="1" kern="1200" dirty="0"/>
            <a:t>Explores a central phenomenon (one key concept) </a:t>
          </a:r>
          <a:endParaRPr lang="en-US" sz="2400" kern="1200" dirty="0"/>
        </a:p>
      </dsp:txBody>
      <dsp:txXfrm>
        <a:off x="36627" y="71645"/>
        <a:ext cx="9114289" cy="677054"/>
      </dsp:txXfrm>
    </dsp:sp>
    <dsp:sp modelId="{4B513EFD-BBD2-4EDD-B94F-9A57817D1521}">
      <dsp:nvSpPr>
        <dsp:cNvPr id="0" name=""/>
        <dsp:cNvSpPr/>
      </dsp:nvSpPr>
      <dsp:spPr>
        <a:xfrm>
          <a:off x="0" y="814807"/>
          <a:ext cx="9187543" cy="84369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GB" sz="2400" b="1" kern="1200" dirty="0"/>
            <a:t>Asks participants broad, general questions</a:t>
          </a:r>
          <a:endParaRPr lang="en-US" sz="2400" kern="1200" dirty="0"/>
        </a:p>
      </dsp:txBody>
      <dsp:txXfrm>
        <a:off x="41186" y="855993"/>
        <a:ext cx="9105171" cy="761319"/>
      </dsp:txXfrm>
    </dsp:sp>
    <dsp:sp modelId="{F6357047-579D-424E-9497-E2FCB8237CFF}">
      <dsp:nvSpPr>
        <dsp:cNvPr id="0" name=""/>
        <dsp:cNvSpPr/>
      </dsp:nvSpPr>
      <dsp:spPr>
        <a:xfrm>
          <a:off x="0" y="1711687"/>
          <a:ext cx="9187543" cy="8418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GB" sz="2400" b="1" kern="1200" dirty="0"/>
            <a:t>Collects detailed views of participants in the form of words or images</a:t>
          </a:r>
          <a:endParaRPr lang="en-US" sz="2400" kern="1200" dirty="0"/>
        </a:p>
      </dsp:txBody>
      <dsp:txXfrm>
        <a:off x="41097" y="1752784"/>
        <a:ext cx="9105349" cy="759685"/>
      </dsp:txXfrm>
    </dsp:sp>
    <dsp:sp modelId="{B3741B1B-F76B-4D09-BE27-42E310436B89}">
      <dsp:nvSpPr>
        <dsp:cNvPr id="0" name=""/>
        <dsp:cNvSpPr/>
      </dsp:nvSpPr>
      <dsp:spPr>
        <a:xfrm>
          <a:off x="0" y="2635057"/>
          <a:ext cx="9187543" cy="103433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GB" sz="2400" b="1" kern="1200" dirty="0"/>
            <a:t>Analyses and codes the data for description and themes</a:t>
          </a:r>
          <a:endParaRPr lang="en-US" sz="2400" kern="1200" dirty="0"/>
        </a:p>
      </dsp:txBody>
      <dsp:txXfrm>
        <a:off x="50492" y="2685549"/>
        <a:ext cx="9086559" cy="933352"/>
      </dsp:txXfrm>
    </dsp:sp>
    <dsp:sp modelId="{13ED5631-A917-457B-991D-9B1704CA1DFB}">
      <dsp:nvSpPr>
        <dsp:cNvPr id="0" name=""/>
        <dsp:cNvSpPr/>
      </dsp:nvSpPr>
      <dsp:spPr>
        <a:xfrm>
          <a:off x="0" y="3724114"/>
          <a:ext cx="9187543" cy="7455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GB" sz="2400" b="1" kern="1200" dirty="0"/>
            <a:t>Interprets the meaning of the Information drawing on personal reflections and past research</a:t>
          </a:r>
          <a:endParaRPr lang="en-US" sz="2400" kern="1200" dirty="0"/>
        </a:p>
      </dsp:txBody>
      <dsp:txXfrm>
        <a:off x="36393" y="3760507"/>
        <a:ext cx="9114757" cy="672733"/>
      </dsp:txXfrm>
    </dsp:sp>
    <dsp:sp modelId="{551F294F-9B58-4A4D-9A5C-783F2FFE03BF}">
      <dsp:nvSpPr>
        <dsp:cNvPr id="0" name=""/>
        <dsp:cNvSpPr/>
      </dsp:nvSpPr>
      <dsp:spPr>
        <a:xfrm>
          <a:off x="0" y="4524353"/>
          <a:ext cx="9187543" cy="7455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GB" sz="2400" b="1" kern="1200" dirty="0"/>
            <a:t>Writes a Final Report</a:t>
          </a:r>
          <a:endParaRPr lang="en-US" sz="2400" kern="1200" dirty="0"/>
        </a:p>
      </dsp:txBody>
      <dsp:txXfrm>
        <a:off x="36393" y="4560746"/>
        <a:ext cx="9114757" cy="6727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12/29/2024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a:t>
            </a:r>
            <a:r>
              <a:rPr lang="en-US" baseline="0" dirty="0" smtClean="0"/>
              <a:t>Slide Show mode, click the arrow to enter the PowerPoint Getting Started Center.</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42</a:t>
            </a:fld>
            <a:endParaRPr lang="en-US"/>
          </a:p>
        </p:txBody>
      </p:sp>
    </p:spTree>
    <p:extLst>
      <p:ext uri="{BB962C8B-B14F-4D97-AF65-F5344CB8AC3E}">
        <p14:creationId xmlns:p14="http://schemas.microsoft.com/office/powerpoint/2010/main" val="3430133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327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F8A7D0B4-82B8-4E94-81B3-97046E22C559}" type="slidenum">
              <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Tree>
    <p:extLst>
      <p:ext uri="{BB962C8B-B14F-4D97-AF65-F5344CB8AC3E}">
        <p14:creationId xmlns:p14="http://schemas.microsoft.com/office/powerpoint/2010/main" val="1573408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a:ln/>
        </p:spPr>
        <p:txBody>
          <a:bodyPr/>
          <a:lstStyle/>
          <a:p>
            <a:fld id="{1E15C85C-EFC6-4DF6-9B54-4DF39ACC3CE2}" type="slidenum">
              <a:rPr lang="en-US"/>
              <a:pPr/>
              <a:t>9</a:t>
            </a:fld>
            <a:endParaRPr lang="en-US"/>
          </a:p>
        </p:txBody>
      </p:sp>
      <p:sp>
        <p:nvSpPr>
          <p:cNvPr id="405506" name="Rectangle 2"/>
          <p:cNvSpPr>
            <a:spLocks noGrp="1" noRot="1" noChangeAspect="1" noChangeArrowheads="1" noTextEdit="1"/>
          </p:cNvSpPr>
          <p:nvPr>
            <p:ph type="sldImg"/>
          </p:nvPr>
        </p:nvSpPr>
        <p:spPr>
          <a:xfrm>
            <a:off x="525463" y="1093788"/>
            <a:ext cx="6662737" cy="3748087"/>
          </a:xfrm>
          <a:solidFill>
            <a:srgbClr val="FFFFFF"/>
          </a:solidFill>
          <a:ln/>
        </p:spPr>
      </p:sp>
      <p:sp>
        <p:nvSpPr>
          <p:cNvPr id="405507" name="Rectangle 3"/>
          <p:cNvSpPr txBox="1">
            <a:spLocks noGrp="1" noChangeArrowheads="1"/>
          </p:cNvSpPr>
          <p:nvPr>
            <p:ph type="body" idx="1"/>
          </p:nvPr>
        </p:nvSpPr>
        <p:spPr>
          <a:xfrm>
            <a:off x="1177337" y="5204538"/>
            <a:ext cx="5366858" cy="4159544"/>
          </a:xfrm>
          <a:ln/>
        </p:spPr>
        <p:txBody>
          <a:bodyPr wrap="none" anchor="ctr"/>
          <a:lstStyle/>
          <a:p>
            <a:endParaRPr lang="en-US" dirty="0"/>
          </a:p>
        </p:txBody>
      </p:sp>
    </p:spTree>
    <p:extLst>
      <p:ext uri="{BB962C8B-B14F-4D97-AF65-F5344CB8AC3E}">
        <p14:creationId xmlns:p14="http://schemas.microsoft.com/office/powerpoint/2010/main" val="1568647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a:ln/>
        </p:spPr>
        <p:txBody>
          <a:bodyPr/>
          <a:lstStyle/>
          <a:p>
            <a:fld id="{1E15C85C-EFC6-4DF6-9B54-4DF39ACC3CE2}" type="slidenum">
              <a:rPr lang="en-US"/>
              <a:pPr/>
              <a:t>11</a:t>
            </a:fld>
            <a:endParaRPr lang="en-US"/>
          </a:p>
        </p:txBody>
      </p:sp>
      <p:sp>
        <p:nvSpPr>
          <p:cNvPr id="405506" name="Rectangle 2"/>
          <p:cNvSpPr>
            <a:spLocks noGrp="1" noRot="1" noChangeAspect="1" noChangeArrowheads="1" noTextEdit="1"/>
          </p:cNvSpPr>
          <p:nvPr>
            <p:ph type="sldImg"/>
          </p:nvPr>
        </p:nvSpPr>
        <p:spPr>
          <a:xfrm>
            <a:off x="525463" y="1093788"/>
            <a:ext cx="6662737" cy="3748087"/>
          </a:xfrm>
          <a:solidFill>
            <a:srgbClr val="FFFFFF"/>
          </a:solidFill>
          <a:ln/>
        </p:spPr>
      </p:sp>
      <p:sp>
        <p:nvSpPr>
          <p:cNvPr id="405507" name="Rectangle 3"/>
          <p:cNvSpPr txBox="1">
            <a:spLocks noGrp="1" noChangeArrowheads="1"/>
          </p:cNvSpPr>
          <p:nvPr>
            <p:ph type="body" idx="1"/>
          </p:nvPr>
        </p:nvSpPr>
        <p:spPr>
          <a:xfrm>
            <a:off x="1177337" y="5204538"/>
            <a:ext cx="5366858" cy="4159544"/>
          </a:xfrm>
          <a:ln/>
        </p:spPr>
        <p:txBody>
          <a:bodyPr wrap="none" anchor="ctr"/>
          <a:lstStyle/>
          <a:p>
            <a:endParaRPr lang="en-US" dirty="0"/>
          </a:p>
        </p:txBody>
      </p:sp>
    </p:spTree>
    <p:extLst>
      <p:ext uri="{BB962C8B-B14F-4D97-AF65-F5344CB8AC3E}">
        <p14:creationId xmlns:p14="http://schemas.microsoft.com/office/powerpoint/2010/main" val="297641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2EF6E5-F1C7-452F-8987-66C78C4A604A}" type="slidenum">
              <a:rPr lang="en-US" smtClean="0"/>
              <a:t>13</a:t>
            </a:fld>
            <a:endParaRPr lang="en-US"/>
          </a:p>
        </p:txBody>
      </p:sp>
    </p:spTree>
    <p:extLst>
      <p:ext uri="{BB962C8B-B14F-4D97-AF65-F5344CB8AC3E}">
        <p14:creationId xmlns:p14="http://schemas.microsoft.com/office/powerpoint/2010/main" val="432019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MY" dirty="0" smtClean="0"/>
              <a:t>https://www.youtube.com/watch?v=tirZ7ktPW64</a:t>
            </a:r>
            <a:endParaRPr lang="en-MY"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2EF6E5-F1C7-452F-8987-66C78C4A604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8317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16</a:t>
            </a:fld>
            <a:endParaRPr lang="en-US"/>
          </a:p>
        </p:txBody>
      </p:sp>
    </p:spTree>
    <p:extLst>
      <p:ext uri="{BB962C8B-B14F-4D97-AF65-F5344CB8AC3E}">
        <p14:creationId xmlns:p14="http://schemas.microsoft.com/office/powerpoint/2010/main" val="12524621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7E26BB65-C0AF-4272-A54C-BAAE2DCD0AC5}" type="slidenum">
              <a:rPr kumimoji="0" lang="en-US" sz="1200" b="0" i="0" u="none" strike="noStrike" kern="1200" cap="none" spc="0" normalizeH="0" baseline="0" noProof="0" smtClean="0">
                <a:ln>
                  <a:noFill/>
                </a:ln>
                <a:solidFill>
                  <a:prstClr val="black"/>
                </a:solidFill>
                <a:effectLst/>
                <a:uLnTx/>
                <a:uFillTx/>
                <a:latin typeface="Times New Roman" pitchFamily="18"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Times New Roman" pitchFamily="18" charset="0"/>
              <a:ea typeface="+mn-ea"/>
              <a:cs typeface="+mn-cs"/>
            </a:endParaRPr>
          </a:p>
        </p:txBody>
      </p:sp>
      <p:sp>
        <p:nvSpPr>
          <p:cNvPr id="10240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atin typeface="Times New Roman" pitchFamily="18" charset="0"/>
            </a:endParaRPr>
          </a:p>
        </p:txBody>
      </p:sp>
    </p:spTree>
    <p:extLst>
      <p:ext uri="{BB962C8B-B14F-4D97-AF65-F5344CB8AC3E}">
        <p14:creationId xmlns:p14="http://schemas.microsoft.com/office/powerpoint/2010/main" val="99480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F6607-9666-43C9-B5B0-61F7852A2180}"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57525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12/29/2024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12/29/2024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12/29/2024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12/29/2024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t>12/29/2024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5" name="Date Placeholder 4"/>
          <p:cNvSpPr>
            <a:spLocks noGrp="1"/>
          </p:cNvSpPr>
          <p:nvPr>
            <p:ph type="dt" sz="half" idx="10"/>
          </p:nvPr>
        </p:nvSpPr>
        <p:spPr/>
        <p:txBody>
          <a:bodyPr/>
          <a:lstStyle/>
          <a:p>
            <a:fld id="{8BEEBAAA-29B5-4AF5-BC5F-7E580C29002D}" type="datetimeFigureOut">
              <a:rPr lang="en-US" smtClean="0"/>
              <a:t>12/29/2024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7" name="Date Placeholder 6"/>
          <p:cNvSpPr>
            <a:spLocks noGrp="1"/>
          </p:cNvSpPr>
          <p:nvPr>
            <p:ph type="dt" sz="half" idx="10"/>
          </p:nvPr>
        </p:nvSpPr>
        <p:spPr/>
        <p:txBody>
          <a:bodyPr/>
          <a:lstStyle/>
          <a:p>
            <a:fld id="{8BEEBAAA-29B5-4AF5-BC5F-7E580C29002D}" type="datetimeFigureOut">
              <a:rPr lang="en-US" smtClean="0"/>
              <a:t>12/29/2024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12/29/2024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12/29/2024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12/29/2024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12/29/2024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12/29/2024</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o15.officeredir.microsoft.com/r/rlid2013GettingStartedCntrPPT?clid=1033"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0080" y="182880"/>
            <a:ext cx="11132820" cy="4229100"/>
          </a:xfrm>
        </p:spPr>
        <p:txBody>
          <a:bodyPr>
            <a:normAutofit/>
          </a:bodyPr>
          <a:lstStyle/>
          <a:p>
            <a:r>
              <a:rPr lang="en-US" b="1" dirty="0" smtClean="0"/>
              <a:t>Research Methodology- Unit </a:t>
            </a:r>
            <a:r>
              <a:rPr lang="en-US" b="1" dirty="0"/>
              <a:t>3</a:t>
            </a:r>
            <a:r>
              <a:rPr lang="en-US" b="1" dirty="0" smtClean="0"/>
              <a:t/>
            </a:r>
            <a:br>
              <a:rPr lang="en-US" b="1" dirty="0" smtClean="0"/>
            </a:br>
            <a:r>
              <a:rPr lang="en-US" sz="4400" dirty="0" smtClean="0"/>
              <a:t>Chapter 1- Concept of Research Design</a:t>
            </a:r>
            <a:endParaRPr lang="en-US" sz="4400" dirty="0"/>
          </a:p>
        </p:txBody>
      </p:sp>
      <p:sp>
        <p:nvSpPr>
          <p:cNvPr id="3" name="Subtitle 2"/>
          <p:cNvSpPr>
            <a:spLocks noGrp="1"/>
          </p:cNvSpPr>
          <p:nvPr>
            <p:ph type="subTitle" idx="1"/>
          </p:nvPr>
        </p:nvSpPr>
        <p:spPr/>
        <p:txBody>
          <a:bodyPr>
            <a:normAutofit/>
          </a:bodyPr>
          <a:lstStyle/>
          <a:p>
            <a:r>
              <a:rPr lang="en-US" dirty="0" smtClean="0"/>
              <a:t>Prime College- BIM 6</a:t>
            </a:r>
            <a:r>
              <a:rPr lang="en-US" baseline="30000" dirty="0" smtClean="0"/>
              <a:t>th</a:t>
            </a:r>
            <a:r>
              <a:rPr lang="en-US" dirty="0" smtClean="0"/>
              <a:t> Semester</a:t>
            </a:r>
            <a:endParaRPr lang="en-US" dirty="0"/>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11">
            <a:extLst>
              <a:ext uri="{FF2B5EF4-FFF2-40B4-BE49-F238E27FC236}">
                <a16:creationId xmlns="" xmlns:a16="http://schemas.microsoft.com/office/drawing/2014/main" id="{F13C74B1-5B17-4795-BED0-7140497B445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7B66D424-7832-39A2-C866-E1BD02F27574}"/>
              </a:ext>
            </a:extLst>
          </p:cNvPr>
          <p:cNvSpPr>
            <a:spLocks noGrp="1"/>
          </p:cNvSpPr>
          <p:nvPr>
            <p:ph type="title"/>
          </p:nvPr>
        </p:nvSpPr>
        <p:spPr>
          <a:xfrm>
            <a:off x="640080" y="325369"/>
            <a:ext cx="5455920" cy="1237999"/>
          </a:xfrm>
        </p:spPr>
        <p:txBody>
          <a:bodyPr vert="horz" lIns="91440" tIns="45720" rIns="91440" bIns="45720" rtlCol="0" anchor="b">
            <a:normAutofit fontScale="90000"/>
          </a:bodyPr>
          <a:lstStyle/>
          <a:p>
            <a:r>
              <a:rPr lang="en-US" sz="5400" b="1" dirty="0">
                <a:solidFill>
                  <a:srgbClr val="FF0000"/>
                </a:solidFill>
              </a:rPr>
              <a:t>Definition</a:t>
            </a:r>
            <a:r>
              <a:rPr lang="en-US" sz="5400" dirty="0"/>
              <a:t/>
            </a:r>
            <a:br>
              <a:rPr lang="en-US" sz="5400" dirty="0"/>
            </a:br>
            <a:r>
              <a:rPr lang="en-US" sz="2800" dirty="0"/>
              <a:t>Creswell &amp; Poth, 2017</a:t>
            </a:r>
            <a:endParaRPr lang="en-US" sz="5400" dirty="0"/>
          </a:p>
        </p:txBody>
      </p:sp>
      <p:sp>
        <p:nvSpPr>
          <p:cNvPr id="14" name="sketchy line">
            <a:extLst>
              <a:ext uri="{FF2B5EF4-FFF2-40B4-BE49-F238E27FC236}">
                <a16:creationId xmlns="" xmlns:a16="http://schemas.microsoft.com/office/drawing/2014/main" id="{D4974D33-8DC5-464E-8C6D-BE58F0669C1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 xmlns:a16="http://schemas.microsoft.com/office/drawing/2014/main" id="{8998E808-31C3-93E9-FE2B-248F10446183}"/>
              </a:ext>
            </a:extLst>
          </p:cNvPr>
          <p:cNvSpPr txBox="1"/>
          <p:nvPr/>
        </p:nvSpPr>
        <p:spPr>
          <a:xfrm>
            <a:off x="0" y="2872899"/>
            <a:ext cx="6096000" cy="3320668"/>
          </a:xfrm>
          <a:prstGeom prst="rect">
            <a:avLst/>
          </a:prstGeom>
        </p:spPr>
        <p:txBody>
          <a:bodyPr vert="horz" lIns="91440" tIns="45720" rIns="91440" bIns="45720" rtlCol="0">
            <a:normAutofit/>
          </a:bodyPr>
          <a:lstStyle/>
          <a:p>
            <a:pPr>
              <a:lnSpc>
                <a:spcPct val="90000"/>
              </a:lnSpc>
              <a:spcAft>
                <a:spcPts val="600"/>
              </a:spcAft>
            </a:pPr>
            <a:endParaRPr lang="en-US" sz="1200" dirty="0"/>
          </a:p>
        </p:txBody>
      </p:sp>
      <p:sp>
        <p:nvSpPr>
          <p:cNvPr id="9" name="TextBox 8">
            <a:extLst>
              <a:ext uri="{FF2B5EF4-FFF2-40B4-BE49-F238E27FC236}">
                <a16:creationId xmlns="" xmlns:a16="http://schemas.microsoft.com/office/drawing/2014/main" id="{83A53F46-88DC-CF13-41B3-370D6C724606}"/>
              </a:ext>
            </a:extLst>
          </p:cNvPr>
          <p:cNvSpPr txBox="1"/>
          <p:nvPr/>
        </p:nvSpPr>
        <p:spPr>
          <a:xfrm>
            <a:off x="163773" y="1888737"/>
            <a:ext cx="12188951" cy="4524315"/>
          </a:xfrm>
          <a:prstGeom prst="rect">
            <a:avLst/>
          </a:prstGeom>
          <a:noFill/>
        </p:spPr>
        <p:txBody>
          <a:bodyPr wrap="square">
            <a:spAutoFit/>
          </a:bodyPr>
          <a:lstStyle/>
          <a:p>
            <a:r>
              <a:rPr lang="en-US" sz="2400" dirty="0">
                <a:solidFill>
                  <a:srgbClr val="002060"/>
                </a:solidFill>
                <a:latin typeface="Aharoni" panose="02010803020104030203" pitchFamily="2" charset="-79"/>
                <a:cs typeface="Aharoni" panose="02010803020104030203" pitchFamily="2" charset="-79"/>
              </a:rPr>
              <a:t>Qualitative research begins with assumptions and the use of interpretive/theoretical frameworks that inform the study of research problems addressing the </a:t>
            </a:r>
            <a:r>
              <a:rPr lang="en-US" sz="2400" dirty="0">
                <a:solidFill>
                  <a:srgbClr val="0070C0"/>
                </a:solidFill>
                <a:latin typeface="Aharoni" panose="02010803020104030203" pitchFamily="2" charset="-79"/>
                <a:cs typeface="Aharoni" panose="02010803020104030203" pitchFamily="2" charset="-79"/>
              </a:rPr>
              <a:t>meaning individuals or groups ascribe to a social or human problem. </a:t>
            </a:r>
          </a:p>
          <a:p>
            <a:endParaRPr lang="en-US" sz="2400" dirty="0"/>
          </a:p>
          <a:p>
            <a:r>
              <a:rPr lang="en-US" sz="2400" dirty="0"/>
              <a:t>To study this problem, qualitative researchers use an emerging qualitative approach to inquiry, the </a:t>
            </a:r>
            <a:r>
              <a:rPr lang="en-US" sz="2400" dirty="0">
                <a:solidFill>
                  <a:srgbClr val="FF0000"/>
                </a:solidFill>
              </a:rPr>
              <a:t>collection of data in a natural setting</a:t>
            </a:r>
            <a:r>
              <a:rPr lang="en-US" sz="2400" dirty="0"/>
              <a:t> sensitive to the people and places under study, and data analysis that is both </a:t>
            </a:r>
            <a:r>
              <a:rPr lang="en-US" sz="2400" dirty="0">
                <a:solidFill>
                  <a:srgbClr val="FF0000"/>
                </a:solidFill>
              </a:rPr>
              <a:t>inductive and deductive </a:t>
            </a:r>
            <a:r>
              <a:rPr lang="en-US" sz="2400" dirty="0"/>
              <a:t>and establishes </a:t>
            </a:r>
            <a:r>
              <a:rPr lang="en-US" sz="2400" dirty="0">
                <a:solidFill>
                  <a:srgbClr val="FF0000"/>
                </a:solidFill>
              </a:rPr>
              <a:t>patterns or themes. </a:t>
            </a:r>
          </a:p>
          <a:p>
            <a:endParaRPr lang="en-US" sz="2400" dirty="0"/>
          </a:p>
          <a:p>
            <a:r>
              <a:rPr lang="en-US" sz="2400" dirty="0"/>
              <a:t>The final written report or presentation includes the voices of participants, the reflexivity of the researcher, a complex description and interpretation of the problem, and its contribution to the literature or a call for change. (Creswell, 2013, p. 44)</a:t>
            </a:r>
          </a:p>
        </p:txBody>
      </p:sp>
    </p:spTree>
    <p:extLst>
      <p:ext uri="{BB962C8B-B14F-4D97-AF65-F5344CB8AC3E}">
        <p14:creationId xmlns:p14="http://schemas.microsoft.com/office/powerpoint/2010/main" val="3575431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0" y="42547"/>
            <a:ext cx="12059478" cy="660399"/>
          </a:xfrm>
          <a:solidFill>
            <a:schemeClr val="bg1">
              <a:lumMod val="95000"/>
            </a:schemeClr>
          </a:solidFill>
          <a:ln>
            <a:solidFill>
              <a:srgbClr val="FFC000"/>
            </a:solidFill>
          </a:ln>
        </p:spPr>
        <p:txBody>
          <a:bodyPr vert="horz" lIns="90000" tIns="46800" rIns="90000" bIns="46800" rtlCol="0" anchor="b">
            <a:normAutofit fontScale="9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4800" b="1" dirty="0">
                <a:solidFill>
                  <a:srgbClr val="FF0000"/>
                </a:solidFill>
              </a:rPr>
              <a:t/>
            </a:r>
            <a:br>
              <a:rPr lang="en-GB" sz="4800" b="1" dirty="0">
                <a:solidFill>
                  <a:srgbClr val="FF0000"/>
                </a:solidFill>
              </a:rPr>
            </a:br>
            <a:r>
              <a:rPr lang="en-GB" sz="4800" b="1" dirty="0">
                <a:solidFill>
                  <a:srgbClr val="FF0000"/>
                </a:solidFill>
              </a:rPr>
              <a:t/>
            </a:r>
            <a:br>
              <a:rPr lang="en-GB" sz="4800" b="1" dirty="0">
                <a:solidFill>
                  <a:srgbClr val="FF0000"/>
                </a:solidFill>
              </a:rPr>
            </a:br>
            <a:r>
              <a:rPr lang="en-GB" sz="4800" b="1" dirty="0">
                <a:solidFill>
                  <a:srgbClr val="FF0000"/>
                </a:solidFill>
              </a:rPr>
              <a:t/>
            </a:r>
            <a:br>
              <a:rPr lang="en-GB" sz="4800" b="1" dirty="0">
                <a:solidFill>
                  <a:srgbClr val="FF0000"/>
                </a:solidFill>
              </a:rPr>
            </a:br>
            <a:r>
              <a:rPr lang="en-GB" sz="4800" b="1" dirty="0">
                <a:solidFill>
                  <a:srgbClr val="FF0000"/>
                </a:solidFill>
              </a:rPr>
              <a:t/>
            </a:r>
            <a:br>
              <a:rPr lang="en-GB" sz="4800" b="1" dirty="0">
                <a:solidFill>
                  <a:srgbClr val="FF0000"/>
                </a:solidFill>
              </a:rPr>
            </a:br>
            <a:r>
              <a:rPr lang="en-GB" sz="4800" b="1" dirty="0">
                <a:solidFill>
                  <a:srgbClr val="FF0000"/>
                </a:solidFill>
              </a:rPr>
              <a:t/>
            </a:r>
            <a:br>
              <a:rPr lang="en-GB" sz="4800" b="1" dirty="0">
                <a:solidFill>
                  <a:srgbClr val="FF0000"/>
                </a:solidFill>
              </a:rPr>
            </a:br>
            <a:r>
              <a:rPr kumimoji="0" lang="en-US" sz="2400" b="1" i="0" u="none" strike="noStrike" kern="1200" cap="none" spc="0" normalizeH="0" baseline="0" noProof="0" dirty="0">
                <a:ln>
                  <a:noFill/>
                </a:ln>
                <a:solidFill>
                  <a:srgbClr val="0070C0"/>
                </a:solidFill>
                <a:effectLst/>
                <a:uLnTx/>
                <a:uFillTx/>
                <a:latin typeface="Calibri" panose="020F0502020204030204"/>
                <a:ea typeface="+mn-ea"/>
                <a:cs typeface="+mn-cs"/>
              </a:rPr>
              <a:t/>
            </a:r>
            <a:br>
              <a:rPr kumimoji="0" lang="en-US" sz="2400" b="1" i="0" u="none" strike="noStrike" kern="1200" cap="none" spc="0" normalizeH="0" baseline="0" noProof="0" dirty="0">
                <a:ln>
                  <a:noFill/>
                </a:ln>
                <a:solidFill>
                  <a:srgbClr val="0070C0"/>
                </a:solidFill>
                <a:effectLst/>
                <a:uLnTx/>
                <a:uFillTx/>
                <a:latin typeface="Calibri" panose="020F0502020204030204"/>
                <a:ea typeface="+mn-ea"/>
                <a:cs typeface="+mn-cs"/>
              </a:rPr>
            </a:br>
            <a:r>
              <a:rPr kumimoji="0" lang="en-GB" sz="4800" b="1" i="0" u="none" strike="noStrike" kern="1200" cap="none" spc="0" normalizeH="0" baseline="0" noProof="0" dirty="0">
                <a:ln>
                  <a:noFill/>
                </a:ln>
                <a:solidFill>
                  <a:srgbClr val="FF0000"/>
                </a:solidFill>
                <a:effectLst/>
                <a:uLnTx/>
                <a:uFillTx/>
                <a:latin typeface="Calibri Light" panose="020F0302020204030204"/>
                <a:ea typeface="+mj-ea"/>
                <a:cs typeface="+mj-cs"/>
              </a:rPr>
              <a:t>Definition </a:t>
            </a:r>
            <a:r>
              <a:rPr kumimoji="0" lang="sv-SE" sz="2400" b="1" i="0" u="none" strike="noStrike" kern="1200" cap="none" spc="0" normalizeH="0" baseline="0" noProof="0" dirty="0">
                <a:ln>
                  <a:noFill/>
                </a:ln>
                <a:solidFill>
                  <a:srgbClr val="0070C0"/>
                </a:solidFill>
                <a:effectLst/>
                <a:uLnTx/>
                <a:uFillTx/>
                <a:latin typeface="Calibri" panose="020F0502020204030204"/>
                <a:ea typeface="+mj-ea"/>
                <a:cs typeface="+mj-cs"/>
              </a:rPr>
              <a:t>Sharan B. Merriam, Elizabeth J. Tisdel</a:t>
            </a:r>
            <a:endParaRPr lang="en-GB" sz="4800" b="1" dirty="0">
              <a:solidFill>
                <a:srgbClr val="FF0000"/>
              </a:solidFill>
            </a:endParaRPr>
          </a:p>
        </p:txBody>
      </p:sp>
      <p:sp>
        <p:nvSpPr>
          <p:cNvPr id="404484" name="Rectangle 4"/>
          <p:cNvSpPr>
            <a:spLocks noGrp="1" noChangeArrowheads="1"/>
          </p:cNvSpPr>
          <p:nvPr>
            <p:ph type="body" idx="2"/>
          </p:nvPr>
        </p:nvSpPr>
        <p:spPr>
          <a:xfrm>
            <a:off x="0" y="789315"/>
            <a:ext cx="12059478" cy="1617324"/>
          </a:xfrm>
          <a:ln w="9525">
            <a:solidFill>
              <a:srgbClr val="000000"/>
            </a:solidFill>
            <a:miter lim="800000"/>
            <a:headEnd/>
            <a:tailEnd/>
          </a:ln>
        </p:spPr>
        <p:txBody>
          <a:bodyPr vert="horz" lIns="90000" tIns="46800" rIns="90000" bIns="46800" rtlCol="0">
            <a:normAutofit fontScale="92500"/>
          </a:bodyPr>
          <a:lstStyle/>
          <a:p>
            <a:pPr hangingPunct="0">
              <a:lnSpc>
                <a:spcPct val="93000"/>
              </a:lnSpc>
              <a:spcBef>
                <a:spcPts val="688"/>
              </a:spcBef>
              <a:buNone/>
              <a:tabLst>
                <a:tab pos="723900" algn="l"/>
                <a:tab pos="1447800" algn="l"/>
                <a:tab pos="2171700" algn="l"/>
                <a:tab pos="2895600" algn="l"/>
                <a:tab pos="3619500" algn="l"/>
              </a:tabLst>
            </a:pPr>
            <a:r>
              <a:rPr lang="en-GB" sz="3200" b="1" dirty="0"/>
              <a:t>  </a:t>
            </a:r>
            <a:r>
              <a:rPr lang="en-US" sz="3200" b="1" dirty="0">
                <a:solidFill>
                  <a:schemeClr val="accent1">
                    <a:lumMod val="50000"/>
                  </a:schemeClr>
                </a:solidFill>
              </a:rPr>
              <a:t>Qualitative research is based on the belief that </a:t>
            </a:r>
            <a:r>
              <a:rPr lang="en-US" sz="3200" b="1" dirty="0">
                <a:solidFill>
                  <a:srgbClr val="00B0F0"/>
                </a:solidFill>
              </a:rPr>
              <a:t>knowledge is constructed </a:t>
            </a:r>
            <a:r>
              <a:rPr lang="en-US" sz="3200" b="1" dirty="0">
                <a:solidFill>
                  <a:schemeClr val="accent1">
                    <a:lumMod val="50000"/>
                  </a:schemeClr>
                </a:solidFill>
              </a:rPr>
              <a:t>by people in an ongoing fashion as they engage in and make </a:t>
            </a:r>
            <a:r>
              <a:rPr lang="en-US" sz="3200" b="1" dirty="0">
                <a:solidFill>
                  <a:srgbClr val="00B0F0"/>
                </a:solidFill>
              </a:rPr>
              <a:t>meaning of an activity, experience, or phenomenon</a:t>
            </a:r>
          </a:p>
          <a:p>
            <a:pPr hangingPunct="0">
              <a:lnSpc>
                <a:spcPct val="93000"/>
              </a:lnSpc>
              <a:spcBef>
                <a:spcPts val="688"/>
              </a:spcBef>
              <a:buNone/>
              <a:tabLst>
                <a:tab pos="723900" algn="l"/>
                <a:tab pos="1447800" algn="l"/>
                <a:tab pos="2171700" algn="l"/>
                <a:tab pos="2895600" algn="l"/>
                <a:tab pos="3619500" algn="l"/>
              </a:tabLst>
            </a:pPr>
            <a:endParaRPr lang="en-US" sz="3200" b="1" dirty="0">
              <a:solidFill>
                <a:srgbClr val="0070C0"/>
              </a:solidFill>
            </a:endParaRPr>
          </a:p>
        </p:txBody>
      </p:sp>
      <p:sp>
        <p:nvSpPr>
          <p:cNvPr id="5" name="Rectangle 4">
            <a:extLst>
              <a:ext uri="{FF2B5EF4-FFF2-40B4-BE49-F238E27FC236}">
                <a16:creationId xmlns="" xmlns:a16="http://schemas.microsoft.com/office/drawing/2014/main" id="{63A36780-4D96-4E12-92ED-B9737DECF3DF}"/>
              </a:ext>
            </a:extLst>
          </p:cNvPr>
          <p:cNvSpPr/>
          <p:nvPr/>
        </p:nvSpPr>
        <p:spPr>
          <a:xfrm>
            <a:off x="0" y="2363379"/>
            <a:ext cx="12059478" cy="3970318"/>
          </a:xfrm>
          <a:prstGeom prst="rect">
            <a:avLst/>
          </a:prstGeom>
          <a:ln>
            <a:solidFill>
              <a:schemeClr val="accent1"/>
            </a:solidFill>
          </a:ln>
        </p:spPr>
        <p:txBody>
          <a:bodyPr wrap="square">
            <a:spAutoFit/>
          </a:bodyPr>
          <a:lstStyle/>
          <a:p>
            <a:r>
              <a:rPr lang="en-US" sz="2400" b="1" dirty="0">
                <a:solidFill>
                  <a:schemeClr val="accent4">
                    <a:lumMod val="50000"/>
                  </a:schemeClr>
                </a:solidFill>
              </a:rPr>
              <a:t>U</a:t>
            </a:r>
            <a:r>
              <a:rPr lang="en-US" sz="2800" b="1" dirty="0">
                <a:solidFill>
                  <a:schemeClr val="accent4">
                    <a:lumMod val="50000"/>
                  </a:schemeClr>
                </a:solidFill>
              </a:rPr>
              <a:t>nderstanding how people </a:t>
            </a:r>
            <a:r>
              <a:rPr lang="en-US" sz="2800" b="1" dirty="0">
                <a:solidFill>
                  <a:schemeClr val="accent4">
                    <a:lumMod val="50000"/>
                  </a:schemeClr>
                </a:solidFill>
                <a:highlight>
                  <a:srgbClr val="FFFF00"/>
                </a:highlight>
              </a:rPr>
              <a:t>interpret their experiences</a:t>
            </a:r>
            <a:r>
              <a:rPr lang="en-US" sz="2800" b="1" dirty="0">
                <a:solidFill>
                  <a:schemeClr val="accent4">
                    <a:lumMod val="50000"/>
                  </a:schemeClr>
                </a:solidFill>
              </a:rPr>
              <a:t>, how they construct their worlds, and what meaning they attribute to their experiences. </a:t>
            </a:r>
            <a:endParaRPr lang="en-US" sz="2400" b="1" dirty="0">
              <a:solidFill>
                <a:schemeClr val="accent4">
                  <a:lumMod val="50000"/>
                </a:schemeClr>
              </a:solidFill>
            </a:endParaRPr>
          </a:p>
          <a:p>
            <a:r>
              <a:rPr lang="en-US" sz="2800" dirty="0">
                <a:solidFill>
                  <a:srgbClr val="FF0000"/>
                </a:solidFill>
              </a:rPr>
              <a:t>Example: </a:t>
            </a:r>
          </a:p>
          <a:p>
            <a:r>
              <a:rPr lang="en-US" sz="2800" dirty="0"/>
              <a:t>Rather than finding out how many retired folks take on part - time jobs after retirement, which could be done through a survey, we might be more interested </a:t>
            </a:r>
            <a:r>
              <a:rPr lang="en-US" sz="2800" dirty="0">
                <a:solidFill>
                  <a:schemeClr val="accent4">
                    <a:lumMod val="50000"/>
                  </a:schemeClr>
                </a:solidFill>
              </a:rPr>
              <a:t>in how people adjust to retirement, how they think about this phase of their lives, the process they engaged in when moving from full - time work to retirement, and so on</a:t>
            </a:r>
          </a:p>
        </p:txBody>
      </p:sp>
    </p:spTree>
    <p:extLst>
      <p:ext uri="{BB962C8B-B14F-4D97-AF65-F5344CB8AC3E}">
        <p14:creationId xmlns:p14="http://schemas.microsoft.com/office/powerpoint/2010/main" val="4091342947"/>
      </p:ext>
    </p:extLst>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06DA9DF9-31F7-4056-B42E-878CC92417B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13AB4FD1-DF5B-5A32-235F-BA96E5FF7107}"/>
              </a:ext>
            </a:extLst>
          </p:cNvPr>
          <p:cNvSpPr>
            <a:spLocks noGrp="1"/>
          </p:cNvSpPr>
          <p:nvPr>
            <p:ph type="title"/>
          </p:nvPr>
        </p:nvSpPr>
        <p:spPr>
          <a:xfrm>
            <a:off x="643468" y="643467"/>
            <a:ext cx="4620584" cy="4567137"/>
          </a:xfrm>
        </p:spPr>
        <p:txBody>
          <a:bodyPr vert="horz" lIns="91440" tIns="45720" rIns="91440" bIns="45720" rtlCol="0" anchor="b">
            <a:normAutofit/>
          </a:bodyPr>
          <a:lstStyle/>
          <a:p>
            <a:r>
              <a:rPr lang="en-US" dirty="0">
                <a:solidFill>
                  <a:srgbClr val="0070C0"/>
                </a:solidFill>
                <a:latin typeface="Aharoni" panose="02010803020104030203" pitchFamily="2" charset="-79"/>
                <a:cs typeface="Aharoni" panose="02010803020104030203" pitchFamily="2" charset="-79"/>
              </a:rPr>
              <a:t>What are the stages in a Qualitative Research</a:t>
            </a:r>
          </a:p>
        </p:txBody>
      </p:sp>
      <p:pic>
        <p:nvPicPr>
          <p:cNvPr id="5" name="Picture 3" descr="Magnifying glass and question mark">
            <a:extLst>
              <a:ext uri="{FF2B5EF4-FFF2-40B4-BE49-F238E27FC236}">
                <a16:creationId xmlns="" xmlns:a16="http://schemas.microsoft.com/office/drawing/2014/main" id="{C9F30086-7386-D8D8-509E-C71880E73D28}"/>
              </a:ext>
            </a:extLst>
          </p:cNvPr>
          <p:cNvPicPr>
            <a:picLocks noChangeAspect="1"/>
          </p:cNvPicPr>
          <p:nvPr/>
        </p:nvPicPr>
        <p:blipFill rotWithShape="1">
          <a:blip r:embed="rId2"/>
          <a:srcRect l="29987" r="21105"/>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61231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37767"/>
            <a:ext cx="12119251" cy="639762"/>
          </a:xfrm>
          <a:solidFill>
            <a:schemeClr val="bg1"/>
          </a:solidFill>
        </p:spPr>
        <p:txBody>
          <a:bodyPr>
            <a:normAutofit fontScale="90000"/>
          </a:bodyPr>
          <a:lstStyle/>
          <a:p>
            <a:r>
              <a:rPr lang="en-US" sz="4000" b="1" dirty="0">
                <a:solidFill>
                  <a:srgbClr val="FF0000"/>
                </a:solidFill>
              </a:rPr>
              <a:t>Qualitative Research Process – </a:t>
            </a:r>
            <a:r>
              <a:rPr lang="en-US" sz="2700" b="1" dirty="0">
                <a:solidFill>
                  <a:srgbClr val="FF0000"/>
                </a:solidFill>
              </a:rPr>
              <a:t>Creswell &amp; Poth, 2017</a:t>
            </a:r>
            <a:endParaRPr lang="en-US" sz="4000" b="1" dirty="0">
              <a:solidFill>
                <a:srgbClr val="FF0000"/>
              </a:solidFill>
            </a:endParaRPr>
          </a:p>
        </p:txBody>
      </p:sp>
      <p:sp>
        <p:nvSpPr>
          <p:cNvPr id="6" name="object 4"/>
          <p:cNvSpPr>
            <a:spLocks/>
          </p:cNvSpPr>
          <p:nvPr/>
        </p:nvSpPr>
        <p:spPr bwMode="auto">
          <a:xfrm>
            <a:off x="8364352" y="5632450"/>
            <a:ext cx="116073" cy="273050"/>
          </a:xfrm>
          <a:custGeom>
            <a:avLst/>
            <a:gdLst>
              <a:gd name="T0" fmla="*/ 76199 w 127000"/>
              <a:gd name="T1" fmla="*/ 63214 h 274320"/>
              <a:gd name="T2" fmla="*/ 50779 w 127000"/>
              <a:gd name="T3" fmla="*/ 63214 h 274320"/>
              <a:gd name="T4" fmla="*/ 50779 w 127000"/>
              <a:gd name="T5" fmla="*/ 273001 h 274320"/>
              <a:gd name="T6" fmla="*/ 76199 w 127000"/>
              <a:gd name="T7" fmla="*/ 273001 h 274320"/>
              <a:gd name="T8" fmla="*/ 76199 w 127000"/>
              <a:gd name="T9" fmla="*/ 63214 h 274320"/>
              <a:gd name="T10" fmla="*/ 63489 w 127000"/>
              <a:gd name="T11" fmla="*/ 0 h 274320"/>
              <a:gd name="T12" fmla="*/ 0 w 127000"/>
              <a:gd name="T13" fmla="*/ 75846 h 274320"/>
              <a:gd name="T14" fmla="*/ 50779 w 127000"/>
              <a:gd name="T15" fmla="*/ 75846 h 274320"/>
              <a:gd name="T16" fmla="*/ 50779 w 127000"/>
              <a:gd name="T17" fmla="*/ 63214 h 274320"/>
              <a:gd name="T18" fmla="*/ 116404 w 127000"/>
              <a:gd name="T19" fmla="*/ 63214 h 274320"/>
              <a:gd name="T20" fmla="*/ 63489 w 127000"/>
              <a:gd name="T21" fmla="*/ 0 h 274320"/>
              <a:gd name="T22" fmla="*/ 116404 w 127000"/>
              <a:gd name="T23" fmla="*/ 63214 h 274320"/>
              <a:gd name="T24" fmla="*/ 76199 w 127000"/>
              <a:gd name="T25" fmla="*/ 63214 h 274320"/>
              <a:gd name="T26" fmla="*/ 76199 w 127000"/>
              <a:gd name="T27" fmla="*/ 75846 h 274320"/>
              <a:gd name="T28" fmla="*/ 126979 w 127000"/>
              <a:gd name="T29" fmla="*/ 75846 h 274320"/>
              <a:gd name="T30" fmla="*/ 116404 w 127000"/>
              <a:gd name="T31" fmla="*/ 63214 h 27432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27000" h="274320">
                <a:moveTo>
                  <a:pt x="76199" y="63508"/>
                </a:moveTo>
                <a:lnTo>
                  <a:pt x="50779" y="63508"/>
                </a:lnTo>
                <a:lnTo>
                  <a:pt x="50779" y="274271"/>
                </a:lnTo>
                <a:lnTo>
                  <a:pt x="76199" y="274271"/>
                </a:lnTo>
                <a:lnTo>
                  <a:pt x="76199" y="63508"/>
                </a:lnTo>
                <a:close/>
              </a:path>
              <a:path w="127000" h="274320">
                <a:moveTo>
                  <a:pt x="63489" y="0"/>
                </a:moveTo>
                <a:lnTo>
                  <a:pt x="0" y="76199"/>
                </a:lnTo>
                <a:lnTo>
                  <a:pt x="50779" y="76199"/>
                </a:lnTo>
                <a:lnTo>
                  <a:pt x="50779" y="63508"/>
                </a:lnTo>
                <a:lnTo>
                  <a:pt x="116404" y="63508"/>
                </a:lnTo>
                <a:lnTo>
                  <a:pt x="63489" y="0"/>
                </a:lnTo>
                <a:close/>
              </a:path>
              <a:path w="127000" h="274320">
                <a:moveTo>
                  <a:pt x="116404" y="63508"/>
                </a:moveTo>
                <a:lnTo>
                  <a:pt x="76199" y="63508"/>
                </a:lnTo>
                <a:lnTo>
                  <a:pt x="76199" y="76199"/>
                </a:lnTo>
                <a:lnTo>
                  <a:pt x="126979" y="76199"/>
                </a:lnTo>
                <a:lnTo>
                  <a:pt x="116404" y="63508"/>
                </a:lnTo>
                <a:close/>
              </a:path>
            </a:pathLst>
          </a:custGeom>
          <a:solidFill>
            <a:srgbClr val="FFC000"/>
          </a:solidFill>
          <a:ln>
            <a:solidFill>
              <a:srgbClr val="FF0000"/>
            </a:solidFill>
          </a:ln>
        </p:spPr>
        <p:txBody>
          <a:bodyPr lIns="0" tIns="0" rIns="0" bIns="0"/>
          <a:lstStyle/>
          <a:p>
            <a:endParaRPr lang="en-US"/>
          </a:p>
        </p:txBody>
      </p:sp>
      <p:sp>
        <p:nvSpPr>
          <p:cNvPr id="7" name="object 5"/>
          <p:cNvSpPr>
            <a:spLocks/>
          </p:cNvSpPr>
          <p:nvPr/>
        </p:nvSpPr>
        <p:spPr bwMode="auto">
          <a:xfrm>
            <a:off x="8364352" y="4367214"/>
            <a:ext cx="116073" cy="331787"/>
          </a:xfrm>
          <a:custGeom>
            <a:avLst/>
            <a:gdLst>
              <a:gd name="T0" fmla="*/ 76199 w 127000"/>
              <a:gd name="T1" fmla="*/ 63678 h 330835"/>
              <a:gd name="T2" fmla="*/ 50779 w 127000"/>
              <a:gd name="T3" fmla="*/ 63678 h 330835"/>
              <a:gd name="T4" fmla="*/ 50779 w 127000"/>
              <a:gd name="T5" fmla="*/ 331659 h 330835"/>
              <a:gd name="T6" fmla="*/ 76199 w 127000"/>
              <a:gd name="T7" fmla="*/ 331659 h 330835"/>
              <a:gd name="T8" fmla="*/ 76199 w 127000"/>
              <a:gd name="T9" fmla="*/ 63678 h 330835"/>
              <a:gd name="T10" fmla="*/ 63489 w 127000"/>
              <a:gd name="T11" fmla="*/ 0 h 330835"/>
              <a:gd name="T12" fmla="*/ 0 w 127000"/>
              <a:gd name="T13" fmla="*/ 76418 h 330835"/>
              <a:gd name="T14" fmla="*/ 50779 w 127000"/>
              <a:gd name="T15" fmla="*/ 76418 h 330835"/>
              <a:gd name="T16" fmla="*/ 50779 w 127000"/>
              <a:gd name="T17" fmla="*/ 63678 h 330835"/>
              <a:gd name="T18" fmla="*/ 116394 w 127000"/>
              <a:gd name="T19" fmla="*/ 63678 h 330835"/>
              <a:gd name="T20" fmla="*/ 63489 w 127000"/>
              <a:gd name="T21" fmla="*/ 0 h 330835"/>
              <a:gd name="T22" fmla="*/ 116394 w 127000"/>
              <a:gd name="T23" fmla="*/ 63678 h 330835"/>
              <a:gd name="T24" fmla="*/ 76199 w 127000"/>
              <a:gd name="T25" fmla="*/ 63678 h 330835"/>
              <a:gd name="T26" fmla="*/ 76199 w 127000"/>
              <a:gd name="T27" fmla="*/ 76418 h 330835"/>
              <a:gd name="T28" fmla="*/ 126979 w 127000"/>
              <a:gd name="T29" fmla="*/ 76418 h 330835"/>
              <a:gd name="T30" fmla="*/ 116394 w 127000"/>
              <a:gd name="T31" fmla="*/ 63678 h 33083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27000" h="330835">
                <a:moveTo>
                  <a:pt x="76199" y="63495"/>
                </a:moveTo>
                <a:lnTo>
                  <a:pt x="50779" y="63495"/>
                </a:lnTo>
                <a:lnTo>
                  <a:pt x="50779" y="330707"/>
                </a:lnTo>
                <a:lnTo>
                  <a:pt x="76199" y="330707"/>
                </a:lnTo>
                <a:lnTo>
                  <a:pt x="76199" y="63495"/>
                </a:lnTo>
                <a:close/>
              </a:path>
              <a:path w="127000" h="330835">
                <a:moveTo>
                  <a:pt x="63489" y="0"/>
                </a:moveTo>
                <a:lnTo>
                  <a:pt x="0" y="76199"/>
                </a:lnTo>
                <a:lnTo>
                  <a:pt x="50779" y="76199"/>
                </a:lnTo>
                <a:lnTo>
                  <a:pt x="50779" y="63495"/>
                </a:lnTo>
                <a:lnTo>
                  <a:pt x="116394" y="63495"/>
                </a:lnTo>
                <a:lnTo>
                  <a:pt x="63489" y="0"/>
                </a:lnTo>
                <a:close/>
              </a:path>
              <a:path w="127000" h="330835">
                <a:moveTo>
                  <a:pt x="116394" y="63495"/>
                </a:moveTo>
                <a:lnTo>
                  <a:pt x="76199" y="63495"/>
                </a:lnTo>
                <a:lnTo>
                  <a:pt x="76199" y="76199"/>
                </a:lnTo>
                <a:lnTo>
                  <a:pt x="126979" y="76199"/>
                </a:lnTo>
                <a:lnTo>
                  <a:pt x="116394" y="63495"/>
                </a:lnTo>
                <a:close/>
              </a:path>
            </a:pathLst>
          </a:custGeom>
          <a:solidFill>
            <a:srgbClr val="FFC000"/>
          </a:solidFill>
          <a:ln>
            <a:solidFill>
              <a:srgbClr val="FF0000"/>
            </a:solidFill>
          </a:ln>
        </p:spPr>
        <p:txBody>
          <a:bodyPr lIns="0" tIns="0" rIns="0" bIns="0"/>
          <a:lstStyle/>
          <a:p>
            <a:endParaRPr lang="en-US"/>
          </a:p>
        </p:txBody>
      </p:sp>
      <p:sp>
        <p:nvSpPr>
          <p:cNvPr id="8" name="object 6"/>
          <p:cNvSpPr>
            <a:spLocks/>
          </p:cNvSpPr>
          <p:nvPr/>
        </p:nvSpPr>
        <p:spPr bwMode="auto">
          <a:xfrm>
            <a:off x="8364352" y="3132138"/>
            <a:ext cx="116073" cy="303212"/>
          </a:xfrm>
          <a:custGeom>
            <a:avLst/>
            <a:gdLst>
              <a:gd name="T0" fmla="*/ 76199 w 127000"/>
              <a:gd name="T1" fmla="*/ 63586 h 302895"/>
              <a:gd name="T2" fmla="*/ 50779 w 127000"/>
              <a:gd name="T3" fmla="*/ 63586 h 302895"/>
              <a:gd name="T4" fmla="*/ 50779 w 127000"/>
              <a:gd name="T5" fmla="*/ 302830 h 302895"/>
              <a:gd name="T6" fmla="*/ 76199 w 127000"/>
              <a:gd name="T7" fmla="*/ 302830 h 302895"/>
              <a:gd name="T8" fmla="*/ 76199 w 127000"/>
              <a:gd name="T9" fmla="*/ 63586 h 302895"/>
              <a:gd name="T10" fmla="*/ 63489 w 127000"/>
              <a:gd name="T11" fmla="*/ 0 h 302895"/>
              <a:gd name="T12" fmla="*/ 0 w 127000"/>
              <a:gd name="T13" fmla="*/ 76279 h 302895"/>
              <a:gd name="T14" fmla="*/ 50779 w 127000"/>
              <a:gd name="T15" fmla="*/ 76279 h 302895"/>
              <a:gd name="T16" fmla="*/ 50779 w 127000"/>
              <a:gd name="T17" fmla="*/ 63586 h 302895"/>
              <a:gd name="T18" fmla="*/ 116414 w 127000"/>
              <a:gd name="T19" fmla="*/ 63586 h 302895"/>
              <a:gd name="T20" fmla="*/ 63489 w 127000"/>
              <a:gd name="T21" fmla="*/ 0 h 302895"/>
              <a:gd name="T22" fmla="*/ 116414 w 127000"/>
              <a:gd name="T23" fmla="*/ 63586 h 302895"/>
              <a:gd name="T24" fmla="*/ 76199 w 127000"/>
              <a:gd name="T25" fmla="*/ 63586 h 302895"/>
              <a:gd name="T26" fmla="*/ 76199 w 127000"/>
              <a:gd name="T27" fmla="*/ 76279 h 302895"/>
              <a:gd name="T28" fmla="*/ 126979 w 127000"/>
              <a:gd name="T29" fmla="*/ 76279 h 302895"/>
              <a:gd name="T30" fmla="*/ 116414 w 127000"/>
              <a:gd name="T31" fmla="*/ 63586 h 30289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27000" h="302895">
                <a:moveTo>
                  <a:pt x="76199" y="63520"/>
                </a:moveTo>
                <a:lnTo>
                  <a:pt x="50779" y="63520"/>
                </a:lnTo>
                <a:lnTo>
                  <a:pt x="50779" y="302513"/>
                </a:lnTo>
                <a:lnTo>
                  <a:pt x="76199" y="302513"/>
                </a:lnTo>
                <a:lnTo>
                  <a:pt x="76199" y="63520"/>
                </a:lnTo>
                <a:close/>
              </a:path>
              <a:path w="127000" h="302895">
                <a:moveTo>
                  <a:pt x="63489" y="0"/>
                </a:moveTo>
                <a:lnTo>
                  <a:pt x="0" y="76199"/>
                </a:lnTo>
                <a:lnTo>
                  <a:pt x="50779" y="76199"/>
                </a:lnTo>
                <a:lnTo>
                  <a:pt x="50779" y="63520"/>
                </a:lnTo>
                <a:lnTo>
                  <a:pt x="116414" y="63520"/>
                </a:lnTo>
                <a:lnTo>
                  <a:pt x="63489" y="0"/>
                </a:lnTo>
                <a:close/>
              </a:path>
              <a:path w="127000" h="302895">
                <a:moveTo>
                  <a:pt x="116414" y="63520"/>
                </a:moveTo>
                <a:lnTo>
                  <a:pt x="76199" y="63520"/>
                </a:lnTo>
                <a:lnTo>
                  <a:pt x="76199" y="76199"/>
                </a:lnTo>
                <a:lnTo>
                  <a:pt x="126979" y="76199"/>
                </a:lnTo>
                <a:lnTo>
                  <a:pt x="116414" y="63520"/>
                </a:lnTo>
                <a:close/>
              </a:path>
            </a:pathLst>
          </a:custGeom>
          <a:solidFill>
            <a:srgbClr val="FFC000"/>
          </a:solidFill>
          <a:ln>
            <a:solidFill>
              <a:srgbClr val="FF0000"/>
            </a:solidFill>
          </a:ln>
        </p:spPr>
        <p:txBody>
          <a:bodyPr lIns="0" tIns="0" rIns="0" bIns="0"/>
          <a:lstStyle/>
          <a:p>
            <a:endParaRPr lang="en-US"/>
          </a:p>
        </p:txBody>
      </p:sp>
      <p:sp>
        <p:nvSpPr>
          <p:cNvPr id="9" name="object 7"/>
          <p:cNvSpPr>
            <a:spLocks/>
          </p:cNvSpPr>
          <p:nvPr/>
        </p:nvSpPr>
        <p:spPr bwMode="auto">
          <a:xfrm>
            <a:off x="8364352" y="1943101"/>
            <a:ext cx="116073" cy="301625"/>
          </a:xfrm>
          <a:custGeom>
            <a:avLst/>
            <a:gdLst>
              <a:gd name="T0" fmla="*/ 76199 w 127000"/>
              <a:gd name="T1" fmla="*/ 63223 h 302894"/>
              <a:gd name="T2" fmla="*/ 50779 w 127000"/>
              <a:gd name="T3" fmla="*/ 63223 h 302894"/>
              <a:gd name="T4" fmla="*/ 50779 w 127000"/>
              <a:gd name="T5" fmla="*/ 301246 h 302894"/>
              <a:gd name="T6" fmla="*/ 76199 w 127000"/>
              <a:gd name="T7" fmla="*/ 301246 h 302894"/>
              <a:gd name="T8" fmla="*/ 76199 w 127000"/>
              <a:gd name="T9" fmla="*/ 63223 h 302894"/>
              <a:gd name="T10" fmla="*/ 63489 w 127000"/>
              <a:gd name="T11" fmla="*/ 0 h 302894"/>
              <a:gd name="T12" fmla="*/ 0 w 127000"/>
              <a:gd name="T13" fmla="*/ 75880 h 302894"/>
              <a:gd name="T14" fmla="*/ 50779 w 127000"/>
              <a:gd name="T15" fmla="*/ 75880 h 302894"/>
              <a:gd name="T16" fmla="*/ 50779 w 127000"/>
              <a:gd name="T17" fmla="*/ 63223 h 302894"/>
              <a:gd name="T18" fmla="*/ 116389 w 127000"/>
              <a:gd name="T19" fmla="*/ 63223 h 302894"/>
              <a:gd name="T20" fmla="*/ 63489 w 127000"/>
              <a:gd name="T21" fmla="*/ 0 h 302894"/>
              <a:gd name="T22" fmla="*/ 116389 w 127000"/>
              <a:gd name="T23" fmla="*/ 63223 h 302894"/>
              <a:gd name="T24" fmla="*/ 76199 w 127000"/>
              <a:gd name="T25" fmla="*/ 63223 h 302894"/>
              <a:gd name="T26" fmla="*/ 76199 w 127000"/>
              <a:gd name="T27" fmla="*/ 75880 h 302894"/>
              <a:gd name="T28" fmla="*/ 126979 w 127000"/>
              <a:gd name="T29" fmla="*/ 75880 h 302894"/>
              <a:gd name="T30" fmla="*/ 116389 w 127000"/>
              <a:gd name="T31" fmla="*/ 63223 h 30289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27000" h="302894">
                <a:moveTo>
                  <a:pt x="76199" y="63489"/>
                </a:moveTo>
                <a:lnTo>
                  <a:pt x="50779" y="63489"/>
                </a:lnTo>
                <a:lnTo>
                  <a:pt x="50779" y="302513"/>
                </a:lnTo>
                <a:lnTo>
                  <a:pt x="76199" y="302513"/>
                </a:lnTo>
                <a:lnTo>
                  <a:pt x="76199" y="63489"/>
                </a:lnTo>
                <a:close/>
              </a:path>
              <a:path w="127000" h="302894">
                <a:moveTo>
                  <a:pt x="63489" y="0"/>
                </a:moveTo>
                <a:lnTo>
                  <a:pt x="0" y="76199"/>
                </a:lnTo>
                <a:lnTo>
                  <a:pt x="50779" y="76199"/>
                </a:lnTo>
                <a:lnTo>
                  <a:pt x="50779" y="63489"/>
                </a:lnTo>
                <a:lnTo>
                  <a:pt x="116389" y="63489"/>
                </a:lnTo>
                <a:lnTo>
                  <a:pt x="63489" y="0"/>
                </a:lnTo>
                <a:close/>
              </a:path>
              <a:path w="127000" h="302894">
                <a:moveTo>
                  <a:pt x="116389" y="63489"/>
                </a:moveTo>
                <a:lnTo>
                  <a:pt x="76199" y="63489"/>
                </a:lnTo>
                <a:lnTo>
                  <a:pt x="76199" y="76199"/>
                </a:lnTo>
                <a:lnTo>
                  <a:pt x="126979" y="76199"/>
                </a:lnTo>
                <a:lnTo>
                  <a:pt x="116389" y="63489"/>
                </a:lnTo>
                <a:close/>
              </a:path>
            </a:pathLst>
          </a:custGeom>
          <a:solidFill>
            <a:srgbClr val="FFC000"/>
          </a:solidFill>
          <a:ln>
            <a:solidFill>
              <a:srgbClr val="FF0000"/>
            </a:solidFill>
          </a:ln>
        </p:spPr>
        <p:txBody>
          <a:bodyPr lIns="0" tIns="0" rIns="0" bIns="0"/>
          <a:lstStyle/>
          <a:p>
            <a:endParaRPr lang="en-US"/>
          </a:p>
        </p:txBody>
      </p:sp>
      <p:sp>
        <p:nvSpPr>
          <p:cNvPr id="10" name="object 8"/>
          <p:cNvSpPr txBox="1"/>
          <p:nvPr/>
        </p:nvSpPr>
        <p:spPr>
          <a:xfrm>
            <a:off x="6553199" y="1222376"/>
            <a:ext cx="5290457" cy="615553"/>
          </a:xfrm>
          <a:prstGeom prst="rect">
            <a:avLst/>
          </a:prstGeom>
          <a:solidFill>
            <a:schemeClr val="bg1"/>
          </a:solidFill>
          <a:ln w="25399">
            <a:solidFill>
              <a:srgbClr val="FF0000"/>
            </a:solidFill>
          </a:ln>
        </p:spPr>
        <p:txBody>
          <a:bodyPr wrap="square" lIns="0" tIns="0" rIns="0" bIns="0">
            <a:spAutoFit/>
          </a:bodyPr>
          <a:lstStyle/>
          <a:p>
            <a:pPr marL="1905" algn="ctr">
              <a:lnSpc>
                <a:spcPts val="2350"/>
              </a:lnSpc>
              <a:defRPr/>
            </a:pPr>
            <a:r>
              <a:rPr sz="2000" b="1" spc="-35" dirty="0">
                <a:solidFill>
                  <a:srgbClr val="001F5F"/>
                </a:solidFill>
                <a:latin typeface="Arial"/>
                <a:cs typeface="Arial"/>
              </a:rPr>
              <a:t>W</a:t>
            </a:r>
            <a:r>
              <a:rPr sz="2000" b="1" spc="-5" dirty="0">
                <a:solidFill>
                  <a:srgbClr val="001F5F"/>
                </a:solidFill>
                <a:latin typeface="Arial"/>
                <a:cs typeface="Arial"/>
              </a:rPr>
              <a:t>r</a:t>
            </a:r>
            <a:r>
              <a:rPr sz="2000" b="1" spc="-10" dirty="0">
                <a:solidFill>
                  <a:srgbClr val="001F5F"/>
                </a:solidFill>
                <a:latin typeface="Arial"/>
                <a:cs typeface="Arial"/>
              </a:rPr>
              <a:t>i</a:t>
            </a:r>
            <a:r>
              <a:rPr sz="2000" b="1" dirty="0">
                <a:solidFill>
                  <a:srgbClr val="001F5F"/>
                </a:solidFill>
                <a:latin typeface="Arial"/>
                <a:cs typeface="Arial"/>
              </a:rPr>
              <a:t>t</a:t>
            </a:r>
            <a:r>
              <a:rPr sz="2000" b="1" spc="5" dirty="0">
                <a:solidFill>
                  <a:srgbClr val="001F5F"/>
                </a:solidFill>
                <a:latin typeface="Arial"/>
                <a:cs typeface="Arial"/>
              </a:rPr>
              <a:t>t</a:t>
            </a:r>
            <a:r>
              <a:rPr sz="2000" b="1" spc="-5" dirty="0">
                <a:solidFill>
                  <a:srgbClr val="001F5F"/>
                </a:solidFill>
                <a:latin typeface="Arial"/>
                <a:cs typeface="Arial"/>
              </a:rPr>
              <a:t>e</a:t>
            </a:r>
            <a:r>
              <a:rPr sz="2000" b="1" dirty="0">
                <a:solidFill>
                  <a:srgbClr val="001F5F"/>
                </a:solidFill>
                <a:latin typeface="Arial"/>
                <a:cs typeface="Arial"/>
              </a:rPr>
              <a:t>n</a:t>
            </a:r>
            <a:r>
              <a:rPr sz="2000" b="1" spc="15" dirty="0">
                <a:solidFill>
                  <a:srgbClr val="001F5F"/>
                </a:solidFill>
                <a:latin typeface="Times New Roman"/>
                <a:cs typeface="Times New Roman"/>
              </a:rPr>
              <a:t> </a:t>
            </a:r>
            <a:r>
              <a:rPr sz="2000" b="1" spc="-5" dirty="0">
                <a:solidFill>
                  <a:srgbClr val="001F5F"/>
                </a:solidFill>
                <a:latin typeface="Arial"/>
                <a:cs typeface="Arial"/>
              </a:rPr>
              <a:t>Record</a:t>
            </a:r>
            <a:endParaRPr sz="2000" dirty="0">
              <a:latin typeface="Arial"/>
              <a:cs typeface="Arial"/>
            </a:endParaRPr>
          </a:p>
          <a:p>
            <a:pPr algn="ctr">
              <a:lnSpc>
                <a:spcPts val="2350"/>
              </a:lnSpc>
              <a:defRPr/>
            </a:pPr>
            <a:r>
              <a:rPr sz="2000" dirty="0">
                <a:solidFill>
                  <a:srgbClr val="001F5F"/>
                </a:solidFill>
                <a:latin typeface="Arial"/>
                <a:cs typeface="Arial"/>
              </a:rPr>
              <a:t>(The</a:t>
            </a:r>
            <a:r>
              <a:rPr sz="2000" spc="5" dirty="0">
                <a:solidFill>
                  <a:srgbClr val="001F5F"/>
                </a:solidFill>
                <a:latin typeface="Arial"/>
                <a:cs typeface="Arial"/>
              </a:rPr>
              <a:t>s</a:t>
            </a:r>
            <a:r>
              <a:rPr sz="2000" dirty="0">
                <a:solidFill>
                  <a:srgbClr val="001F5F"/>
                </a:solidFill>
                <a:latin typeface="Arial"/>
                <a:cs typeface="Arial"/>
              </a:rPr>
              <a:t>is,</a:t>
            </a:r>
            <a:r>
              <a:rPr sz="2000" spc="15" dirty="0">
                <a:solidFill>
                  <a:srgbClr val="001F5F"/>
                </a:solidFill>
                <a:latin typeface="Times New Roman"/>
                <a:cs typeface="Times New Roman"/>
              </a:rPr>
              <a:t> </a:t>
            </a:r>
            <a:r>
              <a:rPr sz="2000" dirty="0">
                <a:solidFill>
                  <a:srgbClr val="001F5F"/>
                </a:solidFill>
                <a:latin typeface="Arial"/>
                <a:cs typeface="Arial"/>
              </a:rPr>
              <a:t>book,</a:t>
            </a:r>
            <a:r>
              <a:rPr sz="2000" spc="45" dirty="0">
                <a:solidFill>
                  <a:srgbClr val="001F5F"/>
                </a:solidFill>
                <a:latin typeface="Times New Roman"/>
                <a:cs typeface="Times New Roman"/>
              </a:rPr>
              <a:t> </a:t>
            </a:r>
            <a:r>
              <a:rPr sz="2000" spc="-5" dirty="0">
                <a:solidFill>
                  <a:srgbClr val="001F5F"/>
                </a:solidFill>
                <a:latin typeface="Arial"/>
                <a:cs typeface="Arial"/>
              </a:rPr>
              <a:t>repor</a:t>
            </a:r>
            <a:r>
              <a:rPr sz="2000" spc="5" dirty="0">
                <a:solidFill>
                  <a:srgbClr val="001F5F"/>
                </a:solidFill>
                <a:latin typeface="Arial"/>
                <a:cs typeface="Arial"/>
              </a:rPr>
              <a:t>t</a:t>
            </a:r>
            <a:r>
              <a:rPr sz="2000" dirty="0">
                <a:solidFill>
                  <a:srgbClr val="001F5F"/>
                </a:solidFill>
                <a:latin typeface="Arial"/>
                <a:cs typeface="Arial"/>
              </a:rPr>
              <a:t>,</a:t>
            </a:r>
            <a:r>
              <a:rPr sz="2000" spc="35" dirty="0">
                <a:solidFill>
                  <a:srgbClr val="001F5F"/>
                </a:solidFill>
                <a:latin typeface="Times New Roman"/>
                <a:cs typeface="Times New Roman"/>
              </a:rPr>
              <a:t> </a:t>
            </a:r>
            <a:r>
              <a:rPr sz="2000" spc="-5" dirty="0">
                <a:solidFill>
                  <a:srgbClr val="001F5F"/>
                </a:solidFill>
                <a:latin typeface="Arial"/>
                <a:cs typeface="Arial"/>
              </a:rPr>
              <a:t>ar</a:t>
            </a:r>
            <a:r>
              <a:rPr sz="2000" dirty="0">
                <a:solidFill>
                  <a:srgbClr val="001F5F"/>
                </a:solidFill>
                <a:latin typeface="Arial"/>
                <a:cs typeface="Arial"/>
              </a:rPr>
              <a:t>tic</a:t>
            </a:r>
            <a:r>
              <a:rPr sz="2000" spc="-10" dirty="0">
                <a:solidFill>
                  <a:srgbClr val="001F5F"/>
                </a:solidFill>
                <a:latin typeface="Arial"/>
                <a:cs typeface="Arial"/>
              </a:rPr>
              <a:t>l</a:t>
            </a:r>
            <a:r>
              <a:rPr sz="2000" dirty="0">
                <a:solidFill>
                  <a:srgbClr val="001F5F"/>
                </a:solidFill>
                <a:latin typeface="Arial"/>
                <a:cs typeface="Arial"/>
              </a:rPr>
              <a:t>e</a:t>
            </a:r>
            <a:r>
              <a:rPr sz="2000" spc="40" dirty="0">
                <a:solidFill>
                  <a:srgbClr val="001F5F"/>
                </a:solidFill>
                <a:latin typeface="Times New Roman"/>
                <a:cs typeface="Times New Roman"/>
              </a:rPr>
              <a:t> </a:t>
            </a:r>
            <a:r>
              <a:rPr sz="2000" spc="-5" dirty="0">
                <a:solidFill>
                  <a:srgbClr val="001F5F"/>
                </a:solidFill>
                <a:latin typeface="Arial"/>
                <a:cs typeface="Arial"/>
              </a:rPr>
              <a:t>e</a:t>
            </a:r>
            <a:r>
              <a:rPr sz="2000" dirty="0">
                <a:solidFill>
                  <a:srgbClr val="001F5F"/>
                </a:solidFill>
                <a:latin typeface="Arial"/>
                <a:cs typeface="Arial"/>
              </a:rPr>
              <a:t>t</a:t>
            </a:r>
            <a:r>
              <a:rPr sz="2000" spc="-5" dirty="0">
                <a:solidFill>
                  <a:srgbClr val="001F5F"/>
                </a:solidFill>
                <a:latin typeface="Arial"/>
                <a:cs typeface="Arial"/>
              </a:rPr>
              <a:t>c)</a:t>
            </a:r>
            <a:endParaRPr sz="2000" dirty="0">
              <a:latin typeface="Arial"/>
              <a:cs typeface="Arial"/>
            </a:endParaRPr>
          </a:p>
        </p:txBody>
      </p:sp>
      <p:sp>
        <p:nvSpPr>
          <p:cNvPr id="11" name="object 9"/>
          <p:cNvSpPr txBox="1">
            <a:spLocks noChangeArrowheads="1"/>
          </p:cNvSpPr>
          <p:nvPr/>
        </p:nvSpPr>
        <p:spPr bwMode="auto">
          <a:xfrm>
            <a:off x="6553200" y="2244725"/>
            <a:ext cx="5413510" cy="886397"/>
          </a:xfrm>
          <a:prstGeom prst="rect">
            <a:avLst/>
          </a:prstGeom>
          <a:solidFill>
            <a:schemeClr val="bg1"/>
          </a:solidFill>
          <a:ln w="25399">
            <a:solidFill>
              <a:srgbClr val="FF0000"/>
            </a:solidFill>
            <a:miter lim="800000"/>
            <a:headEnd/>
            <a:tailEnd/>
          </a:ln>
        </p:spPr>
        <p:txBody>
          <a:bodyPr wrap="square" lIns="0" tIns="0" rIns="0" bIns="0">
            <a:spAutoFit/>
          </a:bodyPr>
          <a:lstStyle>
            <a:lvl1pPr marL="663575"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lnSpc>
                <a:spcPct val="96000"/>
              </a:lnSpc>
            </a:pPr>
            <a:r>
              <a:rPr lang="en-US" sz="2000" b="1" dirty="0">
                <a:solidFill>
                  <a:srgbClr val="001F5F"/>
                </a:solidFill>
                <a:latin typeface="Arial" charset="0"/>
              </a:rPr>
              <a:t>Data</a:t>
            </a:r>
            <a:r>
              <a:rPr lang="en-US" sz="2000" b="1" dirty="0">
                <a:solidFill>
                  <a:srgbClr val="001F5F"/>
                </a:solidFill>
                <a:latin typeface="Times New Roman" pitchFamily="18" charset="0"/>
                <a:cs typeface="Times New Roman" pitchFamily="18" charset="0"/>
              </a:rPr>
              <a:t> </a:t>
            </a:r>
            <a:r>
              <a:rPr lang="en-US" sz="2000" b="1" dirty="0">
                <a:solidFill>
                  <a:srgbClr val="001F5F"/>
                </a:solidFill>
                <a:latin typeface="Arial" charset="0"/>
              </a:rPr>
              <a:t>Analysis</a:t>
            </a:r>
            <a:r>
              <a:rPr lang="en-US" sz="2000" b="1" dirty="0">
                <a:solidFill>
                  <a:srgbClr val="001F5F"/>
                </a:solidFill>
                <a:latin typeface="Times New Roman" pitchFamily="18" charset="0"/>
                <a:cs typeface="Times New Roman" pitchFamily="18" charset="0"/>
              </a:rPr>
              <a:t> </a:t>
            </a:r>
            <a:r>
              <a:rPr lang="en-US" sz="2000" b="1" dirty="0">
                <a:solidFill>
                  <a:srgbClr val="001F5F"/>
                </a:solidFill>
                <a:latin typeface="Arial" charset="0"/>
              </a:rPr>
              <a:t>Approach</a:t>
            </a:r>
            <a:r>
              <a:rPr lang="en-US" sz="2000" b="1" dirty="0">
                <a:solidFill>
                  <a:srgbClr val="001F5F"/>
                </a:solidFill>
                <a:latin typeface="Times New Roman" pitchFamily="18" charset="0"/>
                <a:cs typeface="Times New Roman" pitchFamily="18" charset="0"/>
              </a:rPr>
              <a:t> </a:t>
            </a:r>
          </a:p>
          <a:p>
            <a:pPr algn="ctr" eaLnBrk="1" hangingPunct="1">
              <a:lnSpc>
                <a:spcPct val="96000"/>
              </a:lnSpc>
            </a:pPr>
            <a:r>
              <a:rPr lang="en-US" sz="2000" dirty="0">
                <a:solidFill>
                  <a:srgbClr val="001F5F"/>
                </a:solidFill>
                <a:latin typeface="Arial" charset="0"/>
              </a:rPr>
              <a:t>(Hermeneutics,</a:t>
            </a:r>
            <a:r>
              <a:rPr lang="en-US" sz="2000" dirty="0">
                <a:solidFill>
                  <a:srgbClr val="001F5F"/>
                </a:solidFill>
                <a:latin typeface="Times New Roman" pitchFamily="18" charset="0"/>
                <a:cs typeface="Times New Roman" pitchFamily="18" charset="0"/>
              </a:rPr>
              <a:t> </a:t>
            </a:r>
            <a:r>
              <a:rPr lang="en-US" sz="2000" dirty="0">
                <a:solidFill>
                  <a:srgbClr val="001F5F"/>
                </a:solidFill>
                <a:latin typeface="Arial" charset="0"/>
              </a:rPr>
              <a:t>semiotics,</a:t>
            </a:r>
            <a:r>
              <a:rPr lang="en-US" sz="2000" dirty="0">
                <a:solidFill>
                  <a:srgbClr val="001F5F"/>
                </a:solidFill>
                <a:latin typeface="Times New Roman" pitchFamily="18" charset="0"/>
                <a:cs typeface="Times New Roman" pitchFamily="18" charset="0"/>
              </a:rPr>
              <a:t> </a:t>
            </a:r>
            <a:r>
              <a:rPr lang="en-US" sz="2000" dirty="0">
                <a:solidFill>
                  <a:srgbClr val="001F5F"/>
                </a:solidFill>
                <a:latin typeface="Arial" charset="0"/>
              </a:rPr>
              <a:t>content</a:t>
            </a:r>
            <a:r>
              <a:rPr lang="en-US" sz="2000" dirty="0">
                <a:solidFill>
                  <a:srgbClr val="001F5F"/>
                </a:solidFill>
                <a:latin typeface="Times New Roman" pitchFamily="18" charset="0"/>
                <a:cs typeface="Times New Roman" pitchFamily="18" charset="0"/>
              </a:rPr>
              <a:t> </a:t>
            </a:r>
            <a:r>
              <a:rPr lang="en-US" sz="2000" dirty="0">
                <a:solidFill>
                  <a:srgbClr val="001F5F"/>
                </a:solidFill>
                <a:latin typeface="Arial" charset="0"/>
              </a:rPr>
              <a:t>analysis</a:t>
            </a:r>
            <a:r>
              <a:rPr lang="en-US" sz="2000" dirty="0">
                <a:solidFill>
                  <a:srgbClr val="001F5F"/>
                </a:solidFill>
                <a:latin typeface="Times New Roman" pitchFamily="18" charset="0"/>
                <a:cs typeface="Times New Roman" pitchFamily="18" charset="0"/>
              </a:rPr>
              <a:t> </a:t>
            </a:r>
            <a:r>
              <a:rPr lang="en-US" sz="2000" dirty="0" err="1">
                <a:solidFill>
                  <a:srgbClr val="001F5F"/>
                </a:solidFill>
                <a:latin typeface="Arial" charset="0"/>
              </a:rPr>
              <a:t>etc</a:t>
            </a:r>
            <a:r>
              <a:rPr lang="en-US" sz="2000" dirty="0">
                <a:solidFill>
                  <a:srgbClr val="001F5F"/>
                </a:solidFill>
                <a:latin typeface="Arial" charset="0"/>
              </a:rPr>
              <a:t>)</a:t>
            </a:r>
            <a:endParaRPr lang="en-US" sz="2000" dirty="0">
              <a:latin typeface="Arial" charset="0"/>
            </a:endParaRPr>
          </a:p>
        </p:txBody>
      </p:sp>
      <p:sp>
        <p:nvSpPr>
          <p:cNvPr id="12" name="object 10"/>
          <p:cNvSpPr txBox="1">
            <a:spLocks noChangeArrowheads="1"/>
          </p:cNvSpPr>
          <p:nvPr/>
        </p:nvSpPr>
        <p:spPr bwMode="auto">
          <a:xfrm>
            <a:off x="6553199" y="3435350"/>
            <a:ext cx="5413511" cy="884858"/>
          </a:xfrm>
          <a:prstGeom prst="rect">
            <a:avLst/>
          </a:prstGeom>
          <a:solidFill>
            <a:schemeClr val="bg1"/>
          </a:solidFill>
          <a:ln w="25399">
            <a:solidFill>
              <a:srgbClr val="FF0000"/>
            </a:solidFill>
            <a:miter lim="800000"/>
            <a:headEnd/>
            <a:tailEnd/>
          </a:ln>
        </p:spPr>
        <p:txBody>
          <a:bodyPr wrap="square" lIns="0" tIns="0" rIns="0" bIns="0">
            <a:spAutoFit/>
          </a:bodyPr>
          <a:lstStyle>
            <a:lvl1pPr marL="5080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lnSpc>
                <a:spcPts val="2300"/>
              </a:lnSpc>
            </a:pPr>
            <a:r>
              <a:rPr lang="en-US" sz="2000" b="1" dirty="0">
                <a:solidFill>
                  <a:srgbClr val="001F5F"/>
                </a:solidFill>
                <a:latin typeface="Arial" charset="0"/>
              </a:rPr>
              <a:t>Data</a:t>
            </a:r>
            <a:r>
              <a:rPr lang="en-US" sz="2000" b="1" dirty="0">
                <a:solidFill>
                  <a:srgbClr val="001F5F"/>
                </a:solidFill>
                <a:latin typeface="Times New Roman" pitchFamily="18" charset="0"/>
                <a:cs typeface="Times New Roman" pitchFamily="18" charset="0"/>
              </a:rPr>
              <a:t> </a:t>
            </a:r>
            <a:r>
              <a:rPr lang="en-US" sz="2000" b="1" dirty="0">
                <a:solidFill>
                  <a:srgbClr val="001F5F"/>
                </a:solidFill>
                <a:latin typeface="Arial" charset="0"/>
              </a:rPr>
              <a:t>Collection</a:t>
            </a:r>
            <a:r>
              <a:rPr lang="en-US" sz="2000" b="1" dirty="0">
                <a:solidFill>
                  <a:srgbClr val="001F5F"/>
                </a:solidFill>
                <a:latin typeface="Times New Roman" pitchFamily="18" charset="0"/>
                <a:cs typeface="Times New Roman" pitchFamily="18" charset="0"/>
              </a:rPr>
              <a:t> </a:t>
            </a:r>
            <a:r>
              <a:rPr lang="en-US" sz="2000" b="1" dirty="0">
                <a:solidFill>
                  <a:srgbClr val="001F5F"/>
                </a:solidFill>
                <a:latin typeface="Arial" charset="0"/>
              </a:rPr>
              <a:t>Technique</a:t>
            </a:r>
            <a:r>
              <a:rPr lang="en-US" sz="2000" b="1" dirty="0">
                <a:solidFill>
                  <a:srgbClr val="001F5F"/>
                </a:solidFill>
                <a:latin typeface="Times New Roman" pitchFamily="18" charset="0"/>
                <a:cs typeface="Times New Roman" pitchFamily="18" charset="0"/>
              </a:rPr>
              <a:t> </a:t>
            </a:r>
          </a:p>
          <a:p>
            <a:pPr algn="ctr" eaLnBrk="1" hangingPunct="1">
              <a:lnSpc>
                <a:spcPts val="2300"/>
              </a:lnSpc>
            </a:pPr>
            <a:r>
              <a:rPr lang="en-US" sz="2000" dirty="0">
                <a:solidFill>
                  <a:srgbClr val="001F5F"/>
                </a:solidFill>
                <a:latin typeface="Arial" charset="0"/>
              </a:rPr>
              <a:t>(interviews,</a:t>
            </a:r>
            <a:r>
              <a:rPr lang="en-US" sz="2000" dirty="0">
                <a:solidFill>
                  <a:srgbClr val="001F5F"/>
                </a:solidFill>
                <a:latin typeface="Times New Roman" pitchFamily="18" charset="0"/>
                <a:cs typeface="Times New Roman" pitchFamily="18" charset="0"/>
              </a:rPr>
              <a:t> </a:t>
            </a:r>
            <a:r>
              <a:rPr lang="en-US" sz="2000" dirty="0">
                <a:solidFill>
                  <a:srgbClr val="001F5F"/>
                </a:solidFill>
                <a:latin typeface="Arial" charset="0"/>
              </a:rPr>
              <a:t>focus</a:t>
            </a:r>
            <a:r>
              <a:rPr lang="en-US" sz="2000" dirty="0">
                <a:solidFill>
                  <a:srgbClr val="001F5F"/>
                </a:solidFill>
                <a:latin typeface="Times New Roman" pitchFamily="18" charset="0"/>
                <a:cs typeface="Times New Roman" pitchFamily="18" charset="0"/>
              </a:rPr>
              <a:t> </a:t>
            </a:r>
            <a:r>
              <a:rPr lang="en-US" sz="2000" dirty="0">
                <a:solidFill>
                  <a:srgbClr val="001F5F"/>
                </a:solidFill>
                <a:latin typeface="Arial" charset="0"/>
              </a:rPr>
              <a:t>group,</a:t>
            </a:r>
            <a:r>
              <a:rPr lang="en-US" sz="2000" dirty="0">
                <a:solidFill>
                  <a:srgbClr val="001F5F"/>
                </a:solidFill>
                <a:latin typeface="Times New Roman" pitchFamily="18" charset="0"/>
                <a:cs typeface="Times New Roman" pitchFamily="18" charset="0"/>
              </a:rPr>
              <a:t> </a:t>
            </a:r>
            <a:r>
              <a:rPr lang="en-US" sz="2000" dirty="0">
                <a:solidFill>
                  <a:srgbClr val="001F5F"/>
                </a:solidFill>
                <a:latin typeface="Arial" charset="0"/>
              </a:rPr>
              <a:t>observation,</a:t>
            </a:r>
            <a:r>
              <a:rPr lang="en-US" sz="2000" dirty="0">
                <a:solidFill>
                  <a:srgbClr val="001F5F"/>
                </a:solidFill>
                <a:latin typeface="Times New Roman" pitchFamily="18" charset="0"/>
                <a:cs typeface="Times New Roman" pitchFamily="18" charset="0"/>
              </a:rPr>
              <a:t> </a:t>
            </a:r>
            <a:r>
              <a:rPr lang="en-US" sz="2000" dirty="0">
                <a:solidFill>
                  <a:srgbClr val="001F5F"/>
                </a:solidFill>
                <a:latin typeface="Arial" charset="0"/>
              </a:rPr>
              <a:t>documents</a:t>
            </a:r>
            <a:r>
              <a:rPr lang="en-US" sz="2000" dirty="0">
                <a:solidFill>
                  <a:srgbClr val="001F5F"/>
                </a:solidFill>
                <a:latin typeface="Times New Roman" pitchFamily="18" charset="0"/>
                <a:cs typeface="Times New Roman" pitchFamily="18" charset="0"/>
              </a:rPr>
              <a:t> </a:t>
            </a:r>
            <a:r>
              <a:rPr lang="en-US" sz="2000" dirty="0" err="1">
                <a:solidFill>
                  <a:srgbClr val="001F5F"/>
                </a:solidFill>
                <a:latin typeface="Arial" charset="0"/>
              </a:rPr>
              <a:t>etc</a:t>
            </a:r>
            <a:r>
              <a:rPr lang="en-US" sz="2000" dirty="0">
                <a:solidFill>
                  <a:srgbClr val="001F5F"/>
                </a:solidFill>
                <a:latin typeface="Arial" charset="0"/>
              </a:rPr>
              <a:t>)</a:t>
            </a:r>
            <a:endParaRPr lang="en-US" sz="2000" dirty="0">
              <a:latin typeface="Arial" charset="0"/>
            </a:endParaRPr>
          </a:p>
        </p:txBody>
      </p:sp>
      <p:sp>
        <p:nvSpPr>
          <p:cNvPr id="13" name="object 11"/>
          <p:cNvSpPr txBox="1">
            <a:spLocks noChangeArrowheads="1"/>
          </p:cNvSpPr>
          <p:nvPr/>
        </p:nvSpPr>
        <p:spPr bwMode="auto">
          <a:xfrm>
            <a:off x="6553200" y="4699000"/>
            <a:ext cx="5413512" cy="910506"/>
          </a:xfrm>
          <a:prstGeom prst="rect">
            <a:avLst/>
          </a:prstGeom>
          <a:solidFill>
            <a:schemeClr val="bg1"/>
          </a:solidFill>
          <a:ln w="25399">
            <a:solidFill>
              <a:srgbClr val="FF0000"/>
            </a:solidFill>
            <a:miter lim="800000"/>
            <a:headEnd/>
            <a:tailEnd/>
          </a:ln>
        </p:spPr>
        <p:txBody>
          <a:bodyPr wrap="square" lIns="0" tIns="0" rIns="0" bIns="0">
            <a:spAutoFit/>
          </a:bodyPr>
          <a:lstStyle>
            <a:lvl1pPr marL="1588"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lgn="ctr" eaLnBrk="1" hangingPunct="1">
              <a:lnSpc>
                <a:spcPts val="2350"/>
              </a:lnSpc>
            </a:pPr>
            <a:r>
              <a:rPr lang="en-US" sz="2000" b="1" dirty="0">
                <a:solidFill>
                  <a:srgbClr val="001F5F"/>
                </a:solidFill>
                <a:latin typeface="Arial" charset="0"/>
              </a:rPr>
              <a:t>Research</a:t>
            </a:r>
            <a:r>
              <a:rPr lang="en-US" sz="2000" b="1" dirty="0">
                <a:solidFill>
                  <a:srgbClr val="001F5F"/>
                </a:solidFill>
                <a:latin typeface="Times New Roman" pitchFamily="18" charset="0"/>
                <a:cs typeface="Times New Roman" pitchFamily="18" charset="0"/>
              </a:rPr>
              <a:t> </a:t>
            </a:r>
            <a:r>
              <a:rPr lang="en-US" sz="2000" b="1" dirty="0">
                <a:solidFill>
                  <a:srgbClr val="001F5F"/>
                </a:solidFill>
                <a:latin typeface="Arial" charset="0"/>
              </a:rPr>
              <a:t>Method</a:t>
            </a:r>
            <a:endParaRPr lang="en-US" sz="2000" dirty="0">
              <a:latin typeface="Arial" charset="0"/>
            </a:endParaRPr>
          </a:p>
          <a:p>
            <a:pPr algn="ctr" eaLnBrk="1" hangingPunct="1">
              <a:lnSpc>
                <a:spcPts val="2300"/>
              </a:lnSpc>
              <a:spcBef>
                <a:spcPts val="113"/>
              </a:spcBef>
            </a:pPr>
            <a:r>
              <a:rPr lang="en-US" sz="2000" b="1" dirty="0">
                <a:solidFill>
                  <a:srgbClr val="001F5F"/>
                </a:solidFill>
                <a:latin typeface="Arial" charset="0"/>
              </a:rPr>
              <a:t>(</a:t>
            </a:r>
            <a:r>
              <a:rPr lang="en-US" sz="2000" dirty="0">
                <a:solidFill>
                  <a:srgbClr val="001F5F"/>
                </a:solidFill>
                <a:latin typeface="Arial" charset="0"/>
              </a:rPr>
              <a:t>action</a:t>
            </a:r>
            <a:r>
              <a:rPr lang="en-US" sz="2000" dirty="0">
                <a:solidFill>
                  <a:srgbClr val="001F5F"/>
                </a:solidFill>
                <a:latin typeface="Times New Roman" pitchFamily="18" charset="0"/>
                <a:cs typeface="Times New Roman" pitchFamily="18" charset="0"/>
              </a:rPr>
              <a:t> </a:t>
            </a:r>
            <a:r>
              <a:rPr lang="en-US" sz="2000" dirty="0">
                <a:solidFill>
                  <a:srgbClr val="001F5F"/>
                </a:solidFill>
                <a:latin typeface="Arial" charset="0"/>
              </a:rPr>
              <a:t>research,</a:t>
            </a:r>
            <a:r>
              <a:rPr lang="en-US" sz="2000" dirty="0">
                <a:solidFill>
                  <a:srgbClr val="001F5F"/>
                </a:solidFill>
                <a:latin typeface="Times New Roman" pitchFamily="18" charset="0"/>
                <a:cs typeface="Times New Roman" pitchFamily="18" charset="0"/>
              </a:rPr>
              <a:t> </a:t>
            </a:r>
            <a:r>
              <a:rPr lang="en-US" sz="2000" dirty="0">
                <a:solidFill>
                  <a:srgbClr val="001F5F"/>
                </a:solidFill>
                <a:latin typeface="Arial" charset="0"/>
              </a:rPr>
              <a:t>case</a:t>
            </a:r>
            <a:r>
              <a:rPr lang="en-US" sz="2000" dirty="0">
                <a:solidFill>
                  <a:srgbClr val="001F5F"/>
                </a:solidFill>
                <a:latin typeface="Times New Roman" pitchFamily="18" charset="0"/>
                <a:cs typeface="Times New Roman" pitchFamily="18" charset="0"/>
              </a:rPr>
              <a:t> </a:t>
            </a:r>
            <a:r>
              <a:rPr lang="en-US" sz="2000" dirty="0">
                <a:solidFill>
                  <a:srgbClr val="001F5F"/>
                </a:solidFill>
                <a:latin typeface="Arial" charset="0"/>
              </a:rPr>
              <a:t>study,</a:t>
            </a:r>
            <a:r>
              <a:rPr lang="en-US" sz="2000" dirty="0">
                <a:solidFill>
                  <a:srgbClr val="001F5F"/>
                </a:solidFill>
                <a:latin typeface="Times New Roman" pitchFamily="18" charset="0"/>
                <a:cs typeface="Times New Roman" pitchFamily="18" charset="0"/>
              </a:rPr>
              <a:t> </a:t>
            </a:r>
            <a:r>
              <a:rPr lang="en-US" sz="2000" dirty="0">
                <a:solidFill>
                  <a:srgbClr val="001F5F"/>
                </a:solidFill>
                <a:latin typeface="Arial" charset="0"/>
              </a:rPr>
              <a:t>ethnography,</a:t>
            </a:r>
            <a:r>
              <a:rPr lang="en-US" sz="2000" dirty="0">
                <a:solidFill>
                  <a:srgbClr val="001F5F"/>
                </a:solidFill>
                <a:latin typeface="Times New Roman" pitchFamily="18" charset="0"/>
                <a:cs typeface="Times New Roman" pitchFamily="18" charset="0"/>
              </a:rPr>
              <a:t> </a:t>
            </a:r>
            <a:r>
              <a:rPr lang="en-US" sz="2000" dirty="0">
                <a:solidFill>
                  <a:srgbClr val="001F5F"/>
                </a:solidFill>
                <a:latin typeface="Arial" charset="0"/>
              </a:rPr>
              <a:t>grounded</a:t>
            </a:r>
            <a:r>
              <a:rPr lang="en-US" sz="2000" dirty="0">
                <a:solidFill>
                  <a:srgbClr val="001F5F"/>
                </a:solidFill>
                <a:latin typeface="Times New Roman" pitchFamily="18" charset="0"/>
                <a:cs typeface="Times New Roman" pitchFamily="18" charset="0"/>
              </a:rPr>
              <a:t> </a:t>
            </a:r>
            <a:r>
              <a:rPr lang="en-US" sz="2000" dirty="0">
                <a:solidFill>
                  <a:srgbClr val="001F5F"/>
                </a:solidFill>
                <a:latin typeface="Arial" charset="0"/>
              </a:rPr>
              <a:t>theory</a:t>
            </a:r>
            <a:r>
              <a:rPr lang="en-US" sz="2000" dirty="0">
                <a:solidFill>
                  <a:srgbClr val="001F5F"/>
                </a:solidFill>
                <a:latin typeface="Times New Roman" pitchFamily="18" charset="0"/>
                <a:cs typeface="Times New Roman" pitchFamily="18" charset="0"/>
              </a:rPr>
              <a:t> </a:t>
            </a:r>
            <a:r>
              <a:rPr lang="en-US" sz="2000" dirty="0" err="1">
                <a:solidFill>
                  <a:srgbClr val="001F5F"/>
                </a:solidFill>
                <a:latin typeface="Arial" charset="0"/>
              </a:rPr>
              <a:t>etc</a:t>
            </a:r>
            <a:r>
              <a:rPr lang="en-US" sz="2000" dirty="0">
                <a:solidFill>
                  <a:srgbClr val="001F5F"/>
                </a:solidFill>
                <a:latin typeface="Arial" charset="0"/>
              </a:rPr>
              <a:t>)</a:t>
            </a:r>
            <a:endParaRPr lang="en-US" sz="2000" dirty="0">
              <a:latin typeface="Arial" charset="0"/>
            </a:endParaRPr>
          </a:p>
        </p:txBody>
      </p:sp>
      <p:sp>
        <p:nvSpPr>
          <p:cNvPr id="14" name="object 12"/>
          <p:cNvSpPr txBox="1">
            <a:spLocks noChangeArrowheads="1"/>
          </p:cNvSpPr>
          <p:nvPr/>
        </p:nvSpPr>
        <p:spPr bwMode="auto">
          <a:xfrm>
            <a:off x="6553197" y="5914989"/>
            <a:ext cx="5413513" cy="884858"/>
          </a:xfrm>
          <a:prstGeom prst="rect">
            <a:avLst/>
          </a:prstGeom>
          <a:solidFill>
            <a:schemeClr val="bg1"/>
          </a:solidFill>
          <a:ln w="25399">
            <a:solidFill>
              <a:srgbClr val="FF0000"/>
            </a:solidFill>
            <a:miter lim="800000"/>
            <a:headEnd/>
            <a:tailEnd/>
          </a:ln>
        </p:spPr>
        <p:txBody>
          <a:bodyPr wrap="square" lIns="0" tIns="0" rIns="0" bIns="0">
            <a:spAutoFit/>
          </a:bodyPr>
          <a:lstStyle>
            <a:lvl1pPr marL="155575" indent="419100"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lnSpc>
                <a:spcPts val="2300"/>
              </a:lnSpc>
            </a:pPr>
            <a:r>
              <a:rPr lang="en-US" sz="2000" b="1" dirty="0">
                <a:solidFill>
                  <a:srgbClr val="001F5F"/>
                </a:solidFill>
                <a:latin typeface="Arial" charset="0"/>
              </a:rPr>
              <a:t>Philosophical</a:t>
            </a:r>
            <a:r>
              <a:rPr lang="en-US" sz="2000" b="1" dirty="0">
                <a:solidFill>
                  <a:srgbClr val="001F5F"/>
                </a:solidFill>
                <a:latin typeface="Times New Roman" pitchFamily="18" charset="0"/>
                <a:cs typeface="Times New Roman" pitchFamily="18" charset="0"/>
              </a:rPr>
              <a:t> </a:t>
            </a:r>
            <a:r>
              <a:rPr lang="en-US" sz="2000" b="1" dirty="0">
                <a:solidFill>
                  <a:srgbClr val="001F5F"/>
                </a:solidFill>
                <a:latin typeface="Arial" charset="0"/>
              </a:rPr>
              <a:t>Assumptions</a:t>
            </a:r>
          </a:p>
          <a:p>
            <a:pPr eaLnBrk="1" hangingPunct="1">
              <a:lnSpc>
                <a:spcPts val="2300"/>
              </a:lnSpc>
            </a:pPr>
            <a:r>
              <a:rPr lang="en-US" sz="2000" dirty="0">
                <a:solidFill>
                  <a:srgbClr val="001F5F"/>
                </a:solidFill>
                <a:latin typeface="Times New Roman" pitchFamily="18" charset="0"/>
                <a:cs typeface="Times New Roman" pitchFamily="18" charset="0"/>
              </a:rPr>
              <a:t> </a:t>
            </a:r>
            <a:r>
              <a:rPr lang="en-US" dirty="0">
                <a:solidFill>
                  <a:srgbClr val="001F5F"/>
                </a:solidFill>
                <a:latin typeface="Arial" charset="0"/>
              </a:rPr>
              <a:t>(positivist,</a:t>
            </a:r>
            <a:r>
              <a:rPr lang="en-US" dirty="0">
                <a:solidFill>
                  <a:srgbClr val="001F5F"/>
                </a:solidFill>
                <a:latin typeface="Times New Roman" pitchFamily="18" charset="0"/>
                <a:cs typeface="Times New Roman" pitchFamily="18" charset="0"/>
              </a:rPr>
              <a:t> </a:t>
            </a:r>
            <a:r>
              <a:rPr lang="en-US" dirty="0">
                <a:solidFill>
                  <a:srgbClr val="001F5F"/>
                </a:solidFill>
                <a:latin typeface="Arial" charset="0"/>
              </a:rPr>
              <a:t>interpretive,</a:t>
            </a:r>
            <a:r>
              <a:rPr lang="en-US" dirty="0">
                <a:solidFill>
                  <a:srgbClr val="001F5F"/>
                </a:solidFill>
                <a:latin typeface="Times New Roman" pitchFamily="18" charset="0"/>
                <a:cs typeface="Times New Roman" pitchFamily="18" charset="0"/>
              </a:rPr>
              <a:t> </a:t>
            </a:r>
            <a:r>
              <a:rPr lang="en-US" dirty="0">
                <a:solidFill>
                  <a:srgbClr val="001F5F"/>
                </a:solidFill>
                <a:latin typeface="Arial" charset="0"/>
              </a:rPr>
              <a:t>pragmatic</a:t>
            </a:r>
            <a:r>
              <a:rPr lang="en-US" sz="2000" dirty="0">
                <a:solidFill>
                  <a:srgbClr val="001F5F"/>
                </a:solidFill>
                <a:latin typeface="Arial" charset="0"/>
              </a:rPr>
              <a:t>)</a:t>
            </a:r>
          </a:p>
          <a:p>
            <a:pPr eaLnBrk="1" hangingPunct="1">
              <a:lnSpc>
                <a:spcPts val="2300"/>
              </a:lnSpc>
            </a:pPr>
            <a:endParaRPr lang="en-US" sz="2000" dirty="0">
              <a:latin typeface="Arial" charset="0"/>
            </a:endParaRPr>
          </a:p>
        </p:txBody>
      </p:sp>
      <p:sp>
        <p:nvSpPr>
          <p:cNvPr id="15" name="object 5"/>
          <p:cNvSpPr>
            <a:spLocks/>
          </p:cNvSpPr>
          <p:nvPr/>
        </p:nvSpPr>
        <p:spPr bwMode="auto">
          <a:xfrm>
            <a:off x="8364351" y="5656511"/>
            <a:ext cx="116073" cy="331787"/>
          </a:xfrm>
          <a:custGeom>
            <a:avLst/>
            <a:gdLst>
              <a:gd name="T0" fmla="*/ 76199 w 127000"/>
              <a:gd name="T1" fmla="*/ 63678 h 330835"/>
              <a:gd name="T2" fmla="*/ 50779 w 127000"/>
              <a:gd name="T3" fmla="*/ 63678 h 330835"/>
              <a:gd name="T4" fmla="*/ 50779 w 127000"/>
              <a:gd name="T5" fmla="*/ 331659 h 330835"/>
              <a:gd name="T6" fmla="*/ 76199 w 127000"/>
              <a:gd name="T7" fmla="*/ 331659 h 330835"/>
              <a:gd name="T8" fmla="*/ 76199 w 127000"/>
              <a:gd name="T9" fmla="*/ 63678 h 330835"/>
              <a:gd name="T10" fmla="*/ 63489 w 127000"/>
              <a:gd name="T11" fmla="*/ 0 h 330835"/>
              <a:gd name="T12" fmla="*/ 0 w 127000"/>
              <a:gd name="T13" fmla="*/ 76418 h 330835"/>
              <a:gd name="T14" fmla="*/ 50779 w 127000"/>
              <a:gd name="T15" fmla="*/ 76418 h 330835"/>
              <a:gd name="T16" fmla="*/ 50779 w 127000"/>
              <a:gd name="T17" fmla="*/ 63678 h 330835"/>
              <a:gd name="T18" fmla="*/ 116394 w 127000"/>
              <a:gd name="T19" fmla="*/ 63678 h 330835"/>
              <a:gd name="T20" fmla="*/ 63489 w 127000"/>
              <a:gd name="T21" fmla="*/ 0 h 330835"/>
              <a:gd name="T22" fmla="*/ 116394 w 127000"/>
              <a:gd name="T23" fmla="*/ 63678 h 330835"/>
              <a:gd name="T24" fmla="*/ 76199 w 127000"/>
              <a:gd name="T25" fmla="*/ 63678 h 330835"/>
              <a:gd name="T26" fmla="*/ 76199 w 127000"/>
              <a:gd name="T27" fmla="*/ 76418 h 330835"/>
              <a:gd name="T28" fmla="*/ 126979 w 127000"/>
              <a:gd name="T29" fmla="*/ 76418 h 330835"/>
              <a:gd name="T30" fmla="*/ 116394 w 127000"/>
              <a:gd name="T31" fmla="*/ 63678 h 33083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27000" h="330835">
                <a:moveTo>
                  <a:pt x="76199" y="63495"/>
                </a:moveTo>
                <a:lnTo>
                  <a:pt x="50779" y="63495"/>
                </a:lnTo>
                <a:lnTo>
                  <a:pt x="50779" y="330707"/>
                </a:lnTo>
                <a:lnTo>
                  <a:pt x="76199" y="330707"/>
                </a:lnTo>
                <a:lnTo>
                  <a:pt x="76199" y="63495"/>
                </a:lnTo>
                <a:close/>
              </a:path>
              <a:path w="127000" h="330835">
                <a:moveTo>
                  <a:pt x="63489" y="0"/>
                </a:moveTo>
                <a:lnTo>
                  <a:pt x="0" y="76199"/>
                </a:lnTo>
                <a:lnTo>
                  <a:pt x="50779" y="76199"/>
                </a:lnTo>
                <a:lnTo>
                  <a:pt x="50779" y="63495"/>
                </a:lnTo>
                <a:lnTo>
                  <a:pt x="116394" y="63495"/>
                </a:lnTo>
                <a:lnTo>
                  <a:pt x="63489" y="0"/>
                </a:lnTo>
                <a:close/>
              </a:path>
              <a:path w="127000" h="330835">
                <a:moveTo>
                  <a:pt x="116394" y="63495"/>
                </a:moveTo>
                <a:lnTo>
                  <a:pt x="76199" y="63495"/>
                </a:lnTo>
                <a:lnTo>
                  <a:pt x="76199" y="76199"/>
                </a:lnTo>
                <a:lnTo>
                  <a:pt x="126979" y="76199"/>
                </a:lnTo>
                <a:lnTo>
                  <a:pt x="116394" y="63495"/>
                </a:lnTo>
                <a:close/>
              </a:path>
            </a:pathLst>
          </a:custGeom>
          <a:solidFill>
            <a:srgbClr val="FFC000"/>
          </a:solidFill>
          <a:ln>
            <a:solidFill>
              <a:srgbClr val="FF0000"/>
            </a:solidFill>
          </a:ln>
        </p:spPr>
        <p:txBody>
          <a:bodyPr lIns="0" tIns="0" rIns="0" bIns="0"/>
          <a:lstStyle/>
          <a:p>
            <a:endParaRPr lang="en-US"/>
          </a:p>
        </p:txBody>
      </p:sp>
      <p:sp>
        <p:nvSpPr>
          <p:cNvPr id="3" name="Footer Placeholder 2"/>
          <p:cNvSpPr>
            <a:spLocks noGrp="1"/>
          </p:cNvSpPr>
          <p:nvPr>
            <p:ph type="ftr" sz="quarter" idx="10"/>
          </p:nvPr>
        </p:nvSpPr>
        <p:spPr/>
        <p:txBody>
          <a:bodyPr/>
          <a:lstStyle/>
          <a:p>
            <a:r>
              <a:rPr lang="en-US">
                <a:solidFill>
                  <a:srgbClr val="000000"/>
                </a:solidFill>
              </a:rPr>
              <a:t>Dr Jugindar Singh</a:t>
            </a:r>
          </a:p>
        </p:txBody>
      </p:sp>
      <p:pic>
        <p:nvPicPr>
          <p:cNvPr id="5" name="Picture 4">
            <a:extLst>
              <a:ext uri="{FF2B5EF4-FFF2-40B4-BE49-F238E27FC236}">
                <a16:creationId xmlns="" xmlns:a16="http://schemas.microsoft.com/office/drawing/2014/main" id="{A6BFACD6-6FA3-BFDE-6B3E-F8E76ADC899A}"/>
              </a:ext>
            </a:extLst>
          </p:cNvPr>
          <p:cNvPicPr>
            <a:picLocks noChangeAspect="1"/>
          </p:cNvPicPr>
          <p:nvPr/>
        </p:nvPicPr>
        <p:blipFill>
          <a:blip r:embed="rId3"/>
          <a:stretch>
            <a:fillRect/>
          </a:stretch>
        </p:blipFill>
        <p:spPr>
          <a:xfrm>
            <a:off x="72749" y="877529"/>
            <a:ext cx="6367807" cy="5922318"/>
          </a:xfrm>
          <a:prstGeom prst="rect">
            <a:avLst/>
          </a:prstGeom>
        </p:spPr>
      </p:pic>
    </p:spTree>
    <p:extLst>
      <p:ext uri="{BB962C8B-B14F-4D97-AF65-F5344CB8AC3E}">
        <p14:creationId xmlns:p14="http://schemas.microsoft.com/office/powerpoint/2010/main" val="2575347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695A73-44D2-25E4-6093-998EC59A2533}"/>
              </a:ext>
            </a:extLst>
          </p:cNvPr>
          <p:cNvSpPr>
            <a:spLocks noGrp="1"/>
          </p:cNvSpPr>
          <p:nvPr>
            <p:ph type="title"/>
          </p:nvPr>
        </p:nvSpPr>
        <p:spPr>
          <a:xfrm>
            <a:off x="0" y="109183"/>
            <a:ext cx="12192000" cy="1086677"/>
          </a:xfrm>
        </p:spPr>
        <p:txBody>
          <a:bodyPr>
            <a:noAutofit/>
          </a:bodyPr>
          <a:lstStyle/>
          <a:p>
            <a:r>
              <a:rPr lang="en-US" sz="3600" b="1" dirty="0">
                <a:solidFill>
                  <a:srgbClr val="002060"/>
                </a:solidFill>
              </a:rPr>
              <a:t>Five features distinguish qualitative </a:t>
            </a:r>
            <a:r>
              <a:rPr lang="en-US" sz="3600" b="1" dirty="0" smtClean="0">
                <a:solidFill>
                  <a:srgbClr val="002060"/>
                </a:solidFill>
              </a:rPr>
              <a:t>research </a:t>
            </a:r>
            <a:endParaRPr lang="en-US" sz="3600" b="1" dirty="0">
              <a:solidFill>
                <a:srgbClr val="002060"/>
              </a:solidFill>
            </a:endParaRPr>
          </a:p>
        </p:txBody>
      </p:sp>
      <p:sp>
        <p:nvSpPr>
          <p:cNvPr id="5" name="TextBox 4">
            <a:extLst>
              <a:ext uri="{FF2B5EF4-FFF2-40B4-BE49-F238E27FC236}">
                <a16:creationId xmlns="" xmlns:a16="http://schemas.microsoft.com/office/drawing/2014/main" id="{8534E871-AC8A-2806-D632-AF4A702D485E}"/>
              </a:ext>
            </a:extLst>
          </p:cNvPr>
          <p:cNvSpPr txBox="1"/>
          <p:nvPr/>
        </p:nvSpPr>
        <p:spPr>
          <a:xfrm>
            <a:off x="0" y="1375814"/>
            <a:ext cx="12085983" cy="5386090"/>
          </a:xfrm>
          <a:prstGeom prst="rect">
            <a:avLst/>
          </a:prstGeom>
          <a:noFill/>
        </p:spPr>
        <p:txBody>
          <a:bodyPr wrap="square">
            <a:spAutoFit/>
          </a:bodyPr>
          <a:lstStyle/>
          <a:p>
            <a:pPr marL="342900" indent="-342900">
              <a:buAutoNum type="arabicPeriod"/>
            </a:pPr>
            <a:r>
              <a:rPr lang="en-US" sz="2000" dirty="0">
                <a:solidFill>
                  <a:srgbClr val="C00000"/>
                </a:solidFill>
              </a:rPr>
              <a:t>Studying the meaning of people’s lives, in their real-world roles; </a:t>
            </a:r>
          </a:p>
          <a:p>
            <a:r>
              <a:rPr lang="en-US" sz="2000" dirty="0"/>
              <a:t>  </a:t>
            </a:r>
            <a:r>
              <a:rPr lang="en-US" sz="2000" dirty="0" err="1"/>
              <a:t>Eg</a:t>
            </a:r>
            <a:r>
              <a:rPr lang="en-US" sz="2000" dirty="0"/>
              <a:t>: Live of homeless women in America </a:t>
            </a:r>
          </a:p>
          <a:p>
            <a:endParaRPr lang="en-US" sz="2000" dirty="0"/>
          </a:p>
          <a:p>
            <a:r>
              <a:rPr lang="en-US" sz="2000" dirty="0"/>
              <a:t>2.  </a:t>
            </a:r>
            <a:r>
              <a:rPr lang="en-US" sz="2000" dirty="0">
                <a:solidFill>
                  <a:srgbClr val="C00000"/>
                </a:solidFill>
              </a:rPr>
              <a:t>Representing the views and perspectives of the people (labeled as the participants) in a study (not views of researcher) </a:t>
            </a:r>
          </a:p>
          <a:p>
            <a:pPr marL="342900" indent="-342900">
              <a:buAutoNum type="arabicPeriod"/>
            </a:pPr>
            <a:endParaRPr lang="en-US" sz="2000" dirty="0"/>
          </a:p>
          <a:p>
            <a:r>
              <a:rPr lang="en-US" sz="2000" dirty="0"/>
              <a:t>3. </a:t>
            </a:r>
            <a:r>
              <a:rPr lang="en-US" sz="2000" dirty="0">
                <a:solidFill>
                  <a:srgbClr val="C00000"/>
                </a:solidFill>
              </a:rPr>
              <a:t>Explicitly attending to and accounting for real-world contextual conditions</a:t>
            </a:r>
            <a:r>
              <a:rPr lang="en-US" sz="2000" dirty="0"/>
              <a:t>;        </a:t>
            </a:r>
          </a:p>
          <a:p>
            <a:r>
              <a:rPr lang="en-US" sz="2000" dirty="0"/>
              <a:t>That is, the social, institutional, cultural, and environmental conditions—within which people’s lives take place</a:t>
            </a:r>
          </a:p>
          <a:p>
            <a:endParaRPr lang="en-US" sz="2000" dirty="0"/>
          </a:p>
          <a:p>
            <a:r>
              <a:rPr lang="en-US" sz="2000" dirty="0"/>
              <a:t>4. </a:t>
            </a:r>
            <a:r>
              <a:rPr lang="en-US" sz="2000" dirty="0">
                <a:solidFill>
                  <a:srgbClr val="C00000"/>
                </a:solidFill>
              </a:rPr>
              <a:t>Contributing insights from existing or new concepts that may help to explain social behavior and thinking</a:t>
            </a:r>
            <a:r>
              <a:rPr lang="en-US" sz="2000" dirty="0"/>
              <a:t>; </a:t>
            </a:r>
          </a:p>
          <a:p>
            <a:r>
              <a:rPr lang="en-US" sz="2000" dirty="0"/>
              <a:t>Qualitative research is driven by a desire to explain social behavior and thinking, through existing or emerging concepts</a:t>
            </a:r>
          </a:p>
          <a:p>
            <a:endParaRPr lang="en-US" sz="2000" dirty="0"/>
          </a:p>
          <a:p>
            <a:r>
              <a:rPr lang="en-US" sz="2000" dirty="0"/>
              <a:t>5. </a:t>
            </a:r>
            <a:r>
              <a:rPr lang="en-US" sz="2000" dirty="0">
                <a:solidFill>
                  <a:srgbClr val="C00000"/>
                </a:solidFill>
              </a:rPr>
              <a:t>Acknowledging the potential relevance of multiple sources of evidence rather than relying on a single source alone</a:t>
            </a:r>
            <a:r>
              <a:rPr lang="en-US" sz="2400" dirty="0">
                <a:solidFill>
                  <a:srgbClr val="C00000"/>
                </a:solidFill>
              </a:rPr>
              <a:t>.</a:t>
            </a:r>
          </a:p>
        </p:txBody>
      </p:sp>
    </p:spTree>
    <p:extLst>
      <p:ext uri="{BB962C8B-B14F-4D97-AF65-F5344CB8AC3E}">
        <p14:creationId xmlns:p14="http://schemas.microsoft.com/office/powerpoint/2010/main" val="3954535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65428" y="218364"/>
            <a:ext cx="6586491" cy="923330"/>
          </a:xfrm>
        </p:spPr>
        <p:txBody>
          <a:bodyPr anchor="b">
            <a:normAutofit/>
          </a:bodyPr>
          <a:lstStyle/>
          <a:p>
            <a:r>
              <a:rPr lang="en-US" sz="4800" b="1" dirty="0">
                <a:solidFill>
                  <a:srgbClr val="0070C0"/>
                </a:solidFill>
              </a:rPr>
              <a:t>Grounded Theory</a:t>
            </a:r>
          </a:p>
        </p:txBody>
      </p:sp>
      <p:sp>
        <p:nvSpPr>
          <p:cNvPr id="3" name="Content Placeholder 2"/>
          <p:cNvSpPr>
            <a:spLocks noGrp="1"/>
          </p:cNvSpPr>
          <p:nvPr>
            <p:ph idx="1"/>
          </p:nvPr>
        </p:nvSpPr>
        <p:spPr>
          <a:xfrm>
            <a:off x="4703447" y="4087218"/>
            <a:ext cx="7110455" cy="2770782"/>
          </a:xfrm>
        </p:spPr>
        <p:txBody>
          <a:bodyPr>
            <a:normAutofit/>
          </a:bodyPr>
          <a:lstStyle/>
          <a:p>
            <a:pPr marL="0" indent="0">
              <a:buNone/>
            </a:pPr>
            <a:r>
              <a:rPr lang="en-US" dirty="0"/>
              <a:t>Grounded theory is a design of inquiry from sociology in which the researcher </a:t>
            </a:r>
            <a:r>
              <a:rPr lang="en-US" b="1" dirty="0">
                <a:solidFill>
                  <a:srgbClr val="FF0000"/>
                </a:solidFill>
              </a:rPr>
              <a:t>derives a general, abstract theory of a process, action, or interaction grounded in the views of participants (</a:t>
            </a:r>
            <a:r>
              <a:rPr lang="en-US" b="1" dirty="0">
                <a:solidFill>
                  <a:srgbClr val="0070C0"/>
                </a:solidFill>
              </a:rPr>
              <a:t>grounded in data</a:t>
            </a:r>
            <a:r>
              <a:rPr lang="en-US" b="1" dirty="0">
                <a:solidFill>
                  <a:srgbClr val="FF0000"/>
                </a:solidFill>
              </a:rPr>
              <a:t>). </a:t>
            </a:r>
          </a:p>
          <a:p>
            <a:pPr marL="0" indent="0">
              <a:buNone/>
            </a:pPr>
            <a:r>
              <a:rPr lang="en-US" dirty="0"/>
              <a:t>This process involves using </a:t>
            </a:r>
            <a:r>
              <a:rPr lang="en-US" dirty="0">
                <a:solidFill>
                  <a:srgbClr val="FF0000"/>
                </a:solidFill>
              </a:rPr>
              <a:t>multiple stages of data collection </a:t>
            </a:r>
            <a:r>
              <a:rPr lang="en-US" dirty="0"/>
              <a:t>and the refinement and interrelationship of categories of information (</a:t>
            </a:r>
            <a:r>
              <a:rPr lang="en-US" i="1" dirty="0"/>
              <a:t>Charmaz, 2006; Corbin &amp; Strauss, 2007).</a:t>
            </a:r>
          </a:p>
        </p:txBody>
      </p:sp>
      <p:pic>
        <p:nvPicPr>
          <p:cNvPr id="6" name="Picture 5">
            <a:extLst>
              <a:ext uri="{FF2B5EF4-FFF2-40B4-BE49-F238E27FC236}">
                <a16:creationId xmlns:a16="http://schemas.microsoft.com/office/drawing/2014/main" xmlns="" id="{CE8B2D16-FB7F-4C49-8523-2D41886F19AF}"/>
              </a:ext>
            </a:extLst>
          </p:cNvPr>
          <p:cNvPicPr>
            <a:picLocks noChangeAspect="1"/>
          </p:cNvPicPr>
          <p:nvPr/>
        </p:nvPicPr>
        <p:blipFill rotWithShape="1">
          <a:blip r:embed="rId3"/>
          <a:srcRect l="51344" r="7086"/>
          <a:stretch/>
        </p:blipFill>
        <p:spPr>
          <a:xfrm>
            <a:off x="20" y="10"/>
            <a:ext cx="4635571" cy="6857990"/>
          </a:xfrm>
          <a:prstGeom prst="rect">
            <a:avLst/>
          </a:prstGeom>
          <a:effectLst/>
        </p:spPr>
      </p:pic>
      <p:cxnSp>
        <p:nvCxnSpPr>
          <p:cNvPr id="10" name="Straight Connector 9">
            <a:extLst>
              <a:ext uri="{FF2B5EF4-FFF2-40B4-BE49-F238E27FC236}">
                <a16:creationId xmlns:a16="http://schemas.microsoft.com/office/drawing/2014/main" xmlns="" id="{A7F400EE-A8A5-48AF-B4D6-291B52C6F0B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5080934" y="2115117"/>
            <a:ext cx="6309360" cy="0"/>
          </a:xfrm>
          <a:prstGeom prst="line">
            <a:avLst/>
          </a:prstGeom>
          <a:ln w="19050">
            <a:solidFill>
              <a:srgbClr val="F5E835"/>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xmlns="" id="{70855EA3-FA73-4601-B759-83210356431D}"/>
              </a:ext>
            </a:extLst>
          </p:cNvPr>
          <p:cNvSpPr txBox="1"/>
          <p:nvPr/>
        </p:nvSpPr>
        <p:spPr>
          <a:xfrm>
            <a:off x="4709844" y="2201824"/>
            <a:ext cx="7556409"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a:ln>
                  <a:noFill/>
                </a:ln>
                <a:solidFill>
                  <a:srgbClr val="0070C0"/>
                </a:solidFill>
                <a:effectLst/>
                <a:uLnTx/>
                <a:uFillTx/>
                <a:latin typeface="Calibri" panose="020F0502020204030204"/>
                <a:ea typeface="+mn-ea"/>
                <a:cs typeface="+mn-cs"/>
              </a:rPr>
              <a:t>Glaser and Strauss (1967) developed a pioneering book that expounded in detail on their grounded theory procedures, </a:t>
            </a:r>
            <a:r>
              <a:rPr kumimoji="0" lang="en-US" sz="2400" b="1" i="0" u="none" strike="noStrike" kern="1200" cap="none" spc="0" normalizeH="0" baseline="0" noProof="0" dirty="0">
                <a:ln>
                  <a:noFill/>
                </a:ln>
                <a:solidFill>
                  <a:srgbClr val="0070C0"/>
                </a:solidFill>
                <a:effectLst/>
                <a:uLnTx/>
                <a:uFillTx/>
                <a:latin typeface="Calibri" panose="020F0502020204030204"/>
                <a:ea typeface="+mn-ea"/>
                <a:cs typeface="+mn-cs"/>
              </a:rPr>
              <a:t>The Discovery of Grounded Theory</a:t>
            </a:r>
            <a:r>
              <a:rPr kumimoji="0" lang="en-US" sz="2400" b="0" i="0" u="none" strike="noStrike" kern="1200" cap="none" spc="0" normalizeH="0" baseline="0" noProof="0" dirty="0">
                <a:ln>
                  <a:noFill/>
                </a:ln>
                <a:solidFill>
                  <a:srgbClr val="0070C0"/>
                </a:solidFill>
                <a:effectLst/>
                <a:uLnTx/>
                <a:uFillTx/>
                <a:latin typeface="Calibri" panose="020F0502020204030204"/>
                <a:ea typeface="+mn-ea"/>
                <a:cs typeface="+mn-cs"/>
              </a:rPr>
              <a:t>.</a:t>
            </a:r>
            <a:endParaRPr kumimoji="0" lang="en-MY" sz="1800" b="0" i="0" u="none" strike="noStrike" kern="1200" cap="none" spc="0" normalizeH="0" baseline="0" noProof="0" dirty="0">
              <a:ln>
                <a:noFill/>
              </a:ln>
              <a:solidFill>
                <a:srgbClr val="0070C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305922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6519" y="21021"/>
            <a:ext cx="7042150" cy="1143000"/>
          </a:xfrm>
        </p:spPr>
        <p:txBody>
          <a:bodyPr/>
          <a:lstStyle/>
          <a:p>
            <a:r>
              <a:rPr lang="en-US" b="1" dirty="0"/>
              <a:t>Grounded Theory</a:t>
            </a:r>
          </a:p>
        </p:txBody>
      </p:sp>
      <p:sp>
        <p:nvSpPr>
          <p:cNvPr id="6" name="Rectangle 5"/>
          <p:cNvSpPr/>
          <p:nvPr/>
        </p:nvSpPr>
        <p:spPr>
          <a:xfrm>
            <a:off x="0" y="1164021"/>
            <a:ext cx="12075886" cy="2308324"/>
          </a:xfrm>
          <a:prstGeom prst="rect">
            <a:avLst/>
          </a:prstGeom>
          <a:solidFill>
            <a:schemeClr val="bg2">
              <a:lumMod val="90000"/>
            </a:schemeClr>
          </a:solidFill>
          <a:ln>
            <a:solidFill>
              <a:srgbClr val="FF0000"/>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0070C0"/>
                </a:solidFill>
                <a:effectLst/>
                <a:uLnTx/>
                <a:uFillTx/>
                <a:latin typeface="Calibri" panose="020F0502020204030204"/>
                <a:ea typeface="+mn-ea"/>
                <a:cs typeface="+mn-cs"/>
              </a:rPr>
              <a:t>The purpose of grounded theory research in education and management is to develop </a:t>
            </a:r>
            <a:r>
              <a:rPr kumimoji="0" lang="en-US" sz="3600" b="1" i="0" u="none" strike="noStrike" kern="1200" cap="none" spc="0" normalizeH="0" baseline="0" noProof="0" dirty="0">
                <a:ln>
                  <a:noFill/>
                </a:ln>
                <a:solidFill>
                  <a:srgbClr val="FF0000"/>
                </a:solidFill>
                <a:effectLst/>
                <a:uLnTx/>
                <a:uFillTx/>
                <a:latin typeface="Calibri" panose="020F0502020204030204"/>
                <a:ea typeface="+mn-ea"/>
                <a:cs typeface="+mn-cs"/>
              </a:rPr>
              <a:t>new concepts and theories </a:t>
            </a:r>
            <a:r>
              <a:rPr kumimoji="0" lang="en-US" sz="3600" b="0" i="0" u="none" strike="noStrike" kern="1200" cap="none" spc="0" normalizeH="0" baseline="0" noProof="0" dirty="0">
                <a:ln>
                  <a:noFill/>
                </a:ln>
                <a:solidFill>
                  <a:srgbClr val="0070C0"/>
                </a:solidFill>
                <a:effectLst/>
                <a:uLnTx/>
                <a:uFillTx/>
                <a:latin typeface="Calibri" panose="020F0502020204030204"/>
                <a:ea typeface="+mn-ea"/>
                <a:cs typeface="+mn-cs"/>
              </a:rPr>
              <a:t>of education/management related phenomena, where these concepts and theories are firmly </a:t>
            </a:r>
            <a:r>
              <a:rPr kumimoji="0" lang="en-US" sz="3600" b="0" i="0" u="none" strike="noStrike" kern="1200" cap="none" spc="0" normalizeH="0" baseline="0" noProof="0" dirty="0">
                <a:ln>
                  <a:noFill/>
                </a:ln>
                <a:solidFill>
                  <a:srgbClr val="FF0000"/>
                </a:solidFill>
                <a:effectLst/>
                <a:uLnTx/>
                <a:uFillTx/>
                <a:latin typeface="Calibri" panose="020F0502020204030204"/>
                <a:ea typeface="+mn-ea"/>
                <a:cs typeface="+mn-cs"/>
              </a:rPr>
              <a:t>grounded in qualitative data</a:t>
            </a:r>
          </a:p>
        </p:txBody>
      </p:sp>
    </p:spTree>
    <p:extLst>
      <p:ext uri="{BB962C8B-B14F-4D97-AF65-F5344CB8AC3E}">
        <p14:creationId xmlns:p14="http://schemas.microsoft.com/office/powerpoint/2010/main" val="1481746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xmlns="" id="{389575E1-3389-451A-A5F7-27854C25C5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xmlns="" id="{A53CCC5C-D88E-40FB-B30B-23DCDBD01D3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86834" y="591344"/>
            <a:ext cx="3200400" cy="5585619"/>
          </a:xfrm>
        </p:spPr>
        <p:txBody>
          <a:bodyPr vert="horz" lIns="91440" tIns="45720" rIns="91440" bIns="45720" rtlCol="0" anchor="ctr">
            <a:normAutofit/>
          </a:bodyPr>
          <a:lstStyle/>
          <a:p>
            <a:r>
              <a:rPr lang="en-US" b="1" kern="1200">
                <a:solidFill>
                  <a:srgbClr val="FFFFFF"/>
                </a:solidFill>
                <a:latin typeface="+mj-lt"/>
                <a:ea typeface="+mj-ea"/>
                <a:cs typeface="+mj-cs"/>
              </a:rPr>
              <a:t>Grounded Theory</a:t>
            </a:r>
          </a:p>
        </p:txBody>
      </p:sp>
      <p:sp>
        <p:nvSpPr>
          <p:cNvPr id="4" name="Footer Placeholder 3"/>
          <p:cNvSpPr>
            <a:spLocks noGrp="1"/>
          </p:cNvSpPr>
          <p:nvPr>
            <p:ph type="ftr" sz="quarter" idx="10"/>
          </p:nvPr>
        </p:nvSpPr>
        <p:spPr>
          <a:xfrm>
            <a:off x="4447308" y="6356350"/>
            <a:ext cx="4842466" cy="365125"/>
          </a:xfrm>
        </p:spPr>
        <p:txBody>
          <a:bodyPr vert="horz" lIns="91440" tIns="45720" rIns="91440" bIns="45720" rtlCol="0" anchor="ctr">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Dr Jugindar Singh</a:t>
            </a:r>
          </a:p>
        </p:txBody>
      </p:sp>
      <p:sp>
        <p:nvSpPr>
          <p:cNvPr id="15" name="Arc 14">
            <a:extLst>
              <a:ext uri="{FF2B5EF4-FFF2-40B4-BE49-F238E27FC236}">
                <a16:creationId xmlns:a16="http://schemas.microsoft.com/office/drawing/2014/main" xmlns=""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Rectangle 5"/>
          <p:cNvSpPr/>
          <p:nvPr/>
        </p:nvSpPr>
        <p:spPr>
          <a:xfrm>
            <a:off x="4167268" y="591344"/>
            <a:ext cx="8024732" cy="5585619"/>
          </a:xfrm>
          <a:prstGeom prst="rect">
            <a:avLst/>
          </a:prstGeom>
        </p:spPr>
        <p:txBody>
          <a:bodyPr vert="horz" lIns="91440" tIns="45720" rIns="91440" bIns="45720" rtlCol="0" anchor="ctr">
            <a:normAutofit lnSpcReduction="10000"/>
          </a:bodyPr>
          <a:lstStyle/>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Creswell (2009), “a qualitative strategy of inquiry in which the researcher derives a general, abstract theory of process, action, or interaction </a:t>
            </a:r>
            <a:r>
              <a:rPr kumimoji="0" lang="en-US" sz="3200" b="0" i="0" u="none" strike="noStrike" kern="1200" cap="none" spc="0" normalizeH="0" baseline="0" noProof="0" dirty="0">
                <a:ln>
                  <a:noFill/>
                </a:ln>
                <a:solidFill>
                  <a:srgbClr val="FF0000"/>
                </a:solidFill>
                <a:effectLst/>
                <a:uLnTx/>
                <a:uFillTx/>
                <a:latin typeface="Calibri" panose="020F0502020204030204"/>
                <a:ea typeface="+mn-ea"/>
                <a:cs typeface="+mn-cs"/>
              </a:rPr>
              <a:t>grounded in the views of participants in a study</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 (p. 13 &amp; 229) </a:t>
            </a: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This process involves using </a:t>
            </a:r>
            <a:r>
              <a:rPr kumimoji="0" lang="en-US" sz="3200" b="0" i="0" u="none" strike="noStrike" kern="1200" cap="none" spc="0" normalizeH="0" baseline="0" noProof="0" dirty="0">
                <a:ln>
                  <a:noFill/>
                </a:ln>
                <a:solidFill>
                  <a:srgbClr val="FF0000"/>
                </a:solidFill>
                <a:effectLst/>
                <a:uLnTx/>
                <a:uFillTx/>
                <a:latin typeface="Calibri" panose="020F0502020204030204"/>
                <a:ea typeface="+mn-ea"/>
                <a:cs typeface="+mn-cs"/>
              </a:rPr>
              <a:t>multiple stages of data collection and the refinement </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and interrelationships of categories of information (Charmaz, 2006; Strauss and Corbin, 1990, 1998). </a:t>
            </a: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3200" b="0" i="0" u="none" strike="noStrike" kern="1200" cap="none" spc="0" normalizeH="0" baseline="0" noProof="0" dirty="0">
                <a:ln>
                  <a:noFill/>
                </a:ln>
                <a:solidFill>
                  <a:srgbClr val="FF0000"/>
                </a:solidFill>
                <a:effectLst/>
                <a:uLnTx/>
                <a:uFillTx/>
                <a:latin typeface="Calibri" panose="020F0502020204030204"/>
                <a:ea typeface="+mn-ea"/>
                <a:cs typeface="+mn-cs"/>
              </a:rPr>
              <a:t>Iteration and Constant Comparison</a:t>
            </a:r>
          </a:p>
        </p:txBody>
      </p:sp>
    </p:spTree>
    <p:extLst>
      <p:ext uri="{BB962C8B-B14F-4D97-AF65-F5344CB8AC3E}">
        <p14:creationId xmlns:p14="http://schemas.microsoft.com/office/powerpoint/2010/main" val="2755848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008" y="1100982"/>
            <a:ext cx="12085983" cy="1384995"/>
          </a:xfrm>
          <a:prstGeom prst="rect">
            <a:avLst/>
          </a:prstGeom>
          <a:solidFill>
            <a:schemeClr val="bg1"/>
          </a:solidFill>
          <a:ln>
            <a:solidFill>
              <a:srgbClr val="FF0000"/>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002060"/>
                </a:solidFill>
                <a:effectLst/>
                <a:uLnTx/>
                <a:uFillTx/>
                <a:latin typeface="Calibri" panose="020F0502020204030204"/>
                <a:ea typeface="+mn-ea"/>
                <a:cs typeface="+mn-cs"/>
              </a:rPr>
              <a:t>A grounded theory design is a systematic, qualitative procedure used to </a:t>
            </a:r>
            <a:r>
              <a:rPr kumimoji="0" lang="en-US" sz="2800" b="1" i="0" u="none" strike="noStrike" kern="1200" cap="none" spc="0" normalizeH="0" baseline="0" noProof="0" dirty="0">
                <a:ln>
                  <a:noFill/>
                </a:ln>
                <a:solidFill>
                  <a:srgbClr val="00B0F0"/>
                </a:solidFill>
                <a:effectLst/>
                <a:uLnTx/>
                <a:uFillTx/>
                <a:latin typeface="Calibri" panose="020F0502020204030204"/>
                <a:ea typeface="+mn-ea"/>
                <a:cs typeface="+mn-cs"/>
              </a:rPr>
              <a:t>generate a theory </a:t>
            </a:r>
            <a:r>
              <a:rPr kumimoji="0" lang="en-US" sz="2800" b="1" i="0" u="none" strike="noStrike" kern="1200" cap="none" spc="0" normalizeH="0" baseline="0" noProof="0" dirty="0">
                <a:ln>
                  <a:noFill/>
                </a:ln>
                <a:solidFill>
                  <a:srgbClr val="002060"/>
                </a:solidFill>
                <a:effectLst/>
                <a:uLnTx/>
                <a:uFillTx/>
                <a:latin typeface="Calibri" panose="020F0502020204030204"/>
                <a:ea typeface="+mn-ea"/>
                <a:cs typeface="+mn-cs"/>
              </a:rPr>
              <a:t>that explains, at a broad conceptual level, a process, an action, or an interaction about a substantive topic </a:t>
            </a:r>
            <a:r>
              <a:rPr kumimoji="0" lang="en-US" sz="2400" b="1" i="1" u="none" strike="noStrike" kern="1200" cap="none" spc="0" normalizeH="0" baseline="0" noProof="0" dirty="0">
                <a:ln>
                  <a:noFill/>
                </a:ln>
                <a:solidFill>
                  <a:srgbClr val="002060"/>
                </a:solidFill>
                <a:effectLst/>
                <a:uLnTx/>
                <a:uFillTx/>
                <a:latin typeface="Calibri" panose="020F0502020204030204"/>
                <a:ea typeface="+mn-ea"/>
                <a:cs typeface="+mn-cs"/>
              </a:rPr>
              <a:t>(Creswell, 2008).</a:t>
            </a:r>
            <a:endParaRPr kumimoji="0" lang="en-US" sz="2800" b="1" i="1" u="none" strike="noStrike" kern="1200" cap="none" spc="0" normalizeH="0" baseline="0" noProof="0" dirty="0">
              <a:ln>
                <a:noFill/>
              </a:ln>
              <a:solidFill>
                <a:srgbClr val="002060"/>
              </a:solidFill>
              <a:effectLst/>
              <a:uLnTx/>
              <a:uFillTx/>
              <a:latin typeface="Calibri" panose="020F0502020204030204"/>
              <a:ea typeface="+mn-ea"/>
              <a:cs typeface="+mn-cs"/>
            </a:endParaRPr>
          </a:p>
        </p:txBody>
      </p:sp>
      <p:sp>
        <p:nvSpPr>
          <p:cNvPr id="3" name="TextBox 2"/>
          <p:cNvSpPr txBox="1"/>
          <p:nvPr/>
        </p:nvSpPr>
        <p:spPr>
          <a:xfrm>
            <a:off x="53008" y="135316"/>
            <a:ext cx="5286190"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FF0000"/>
                </a:solidFill>
                <a:effectLst/>
                <a:uLnTx/>
                <a:uFillTx/>
                <a:latin typeface="Calibri" panose="020F0502020204030204"/>
                <a:ea typeface="+mn-ea"/>
                <a:cs typeface="+mn-cs"/>
              </a:rPr>
              <a:t>Grounded Theory </a:t>
            </a:r>
          </a:p>
        </p:txBody>
      </p:sp>
      <p:sp>
        <p:nvSpPr>
          <p:cNvPr id="5" name="Rectangle 4"/>
          <p:cNvSpPr/>
          <p:nvPr/>
        </p:nvSpPr>
        <p:spPr>
          <a:xfrm>
            <a:off x="1" y="2887682"/>
            <a:ext cx="12138990" cy="3539430"/>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en-US" sz="2800" b="1" i="0" u="none" strike="noStrike" kern="1200" cap="none" spc="0" normalizeH="0" baseline="0" noProof="0" dirty="0">
                <a:ln>
                  <a:noFill/>
                </a:ln>
                <a:solidFill>
                  <a:srgbClr val="002060"/>
                </a:solidFill>
                <a:effectLst/>
                <a:uLnTx/>
                <a:uFillTx/>
                <a:latin typeface="Calibri" panose="020F0502020204030204"/>
                <a:ea typeface="+mn-ea"/>
                <a:cs typeface="+mn-cs"/>
              </a:rPr>
              <a:t>The approach is systematic and is used to  </a:t>
            </a:r>
            <a:r>
              <a:rPr kumimoji="0" lang="en-US" sz="2800" b="1" i="0" u="none" strike="noStrike" kern="1200" cap="none" spc="0" normalizeH="0" baseline="0" noProof="0" dirty="0">
                <a:ln>
                  <a:noFill/>
                </a:ln>
                <a:solidFill>
                  <a:srgbClr val="FF0000"/>
                </a:solidFill>
                <a:effectLst/>
                <a:uLnTx/>
                <a:uFillTx/>
                <a:latin typeface="Calibri" panose="020F0502020204030204"/>
                <a:ea typeface="+mn-ea"/>
                <a:cs typeface="+mn-cs"/>
              </a:rPr>
              <a:t>develop a theory </a:t>
            </a:r>
            <a:r>
              <a:rPr kumimoji="0" lang="en-US" sz="2800" b="1" i="0" u="none" strike="noStrike" kern="1200" cap="none" spc="0" normalizeH="0" baseline="0" noProof="0" dirty="0">
                <a:ln>
                  <a:noFill/>
                </a:ln>
                <a:solidFill>
                  <a:srgbClr val="002060"/>
                </a:solidFill>
                <a:effectLst/>
                <a:uLnTx/>
                <a:uFillTx/>
                <a:latin typeface="Calibri" panose="020F0502020204030204"/>
                <a:ea typeface="+mn-ea"/>
                <a:cs typeface="+mn-cs"/>
              </a:rPr>
              <a:t>that explains a process, action, or interaction.</a:t>
            </a:r>
          </a:p>
          <a:p>
            <a:pPr marL="342900" marR="0" lvl="0" indent="-342900" algn="l" defTabSz="914400" rtl="0" eaLnBrk="1" fontAlgn="auto" latinLnBrk="0" hangingPunct="1">
              <a:lnSpc>
                <a:spcPct val="100000"/>
              </a:lnSpc>
              <a:spcBef>
                <a:spcPts val="0"/>
              </a:spcBef>
              <a:spcAft>
                <a:spcPts val="0"/>
              </a:spcAft>
              <a:buClrTx/>
              <a:buSzTx/>
              <a:buFont typeface="Arial" pitchFamily="34" charset="0"/>
              <a:buChar char="•"/>
              <a:tabLst/>
              <a:defRPr/>
            </a:pPr>
            <a:endParaRPr kumimoji="0" lang="en-US" sz="2800" b="1" i="0" u="none" strike="noStrike" kern="1200" cap="none" spc="0" normalizeH="0" baseline="0" noProof="0" dirty="0">
              <a:ln>
                <a:noFill/>
              </a:ln>
              <a:solidFill>
                <a:srgbClr val="002060"/>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002060"/>
                </a:solidFill>
                <a:effectLst/>
                <a:uLnTx/>
                <a:uFillTx/>
                <a:latin typeface="Calibri" panose="020F0502020204030204"/>
                <a:ea typeface="+mn-ea"/>
                <a:cs typeface="+mn-cs"/>
              </a:rPr>
              <a:t>•  The participants are chosen by theoretical sampling to help the researchers form the best theories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dirty="0">
              <a:ln>
                <a:noFill/>
              </a:ln>
              <a:solidFill>
                <a:srgbClr val="002060"/>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002060"/>
                </a:solidFill>
                <a:effectLst/>
                <a:uLnTx/>
                <a:uFillTx/>
                <a:latin typeface="Calibri" panose="020F0502020204030204"/>
                <a:ea typeface="+mn-ea"/>
                <a:cs typeface="+mn-cs"/>
              </a:rPr>
              <a:t>•  The data is collected mainly through </a:t>
            </a:r>
            <a:r>
              <a:rPr kumimoji="0" lang="en-US" sz="2800" b="1" i="0" u="none" strike="noStrike" kern="1200" cap="none" spc="0" normalizeH="0" baseline="0" noProof="0" dirty="0">
                <a:ln>
                  <a:noFill/>
                </a:ln>
                <a:solidFill>
                  <a:srgbClr val="FF0000"/>
                </a:solidFill>
                <a:effectLst/>
                <a:uLnTx/>
                <a:uFillTx/>
                <a:latin typeface="Calibri" panose="020F0502020204030204"/>
                <a:ea typeface="+mn-ea"/>
                <a:cs typeface="+mn-cs"/>
              </a:rPr>
              <a:t>20- 30 interviews </a:t>
            </a:r>
            <a:r>
              <a:rPr kumimoji="0" lang="en-US" sz="2800" b="1" i="0" u="none" strike="noStrike" kern="1200" cap="none" spc="0" normalizeH="0" baseline="0" noProof="0" dirty="0">
                <a:ln>
                  <a:noFill/>
                </a:ln>
                <a:solidFill>
                  <a:srgbClr val="002060"/>
                </a:solidFill>
                <a:effectLst/>
                <a:uLnTx/>
                <a:uFillTx/>
                <a:latin typeface="Calibri" panose="020F0502020204030204"/>
                <a:ea typeface="+mn-ea"/>
                <a:cs typeface="+mn-cs"/>
              </a:rPr>
              <a:t>during multiple visits to the field to saturate categories (happenings, events, documents)</a:t>
            </a:r>
          </a:p>
        </p:txBody>
      </p:sp>
    </p:spTree>
    <p:extLst>
      <p:ext uri="{BB962C8B-B14F-4D97-AF65-F5344CB8AC3E}">
        <p14:creationId xmlns:p14="http://schemas.microsoft.com/office/powerpoint/2010/main" val="36524912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a:ea typeface="+mn-ea"/>
                <a:cs typeface="+mn-cs"/>
              </a:rPr>
              <a:t>Dr Jugindar Singh</a:t>
            </a:r>
          </a:p>
        </p:txBody>
      </p:sp>
      <p:pic>
        <p:nvPicPr>
          <p:cNvPr id="3" name="Picture 2"/>
          <p:cNvPicPr>
            <a:picLocks noChangeAspect="1"/>
          </p:cNvPicPr>
          <p:nvPr/>
        </p:nvPicPr>
        <p:blipFill>
          <a:blip r:embed="rId2"/>
          <a:stretch>
            <a:fillRect/>
          </a:stretch>
        </p:blipFill>
        <p:spPr>
          <a:xfrm>
            <a:off x="0" y="1404938"/>
            <a:ext cx="12056012" cy="5218113"/>
          </a:xfrm>
          <a:prstGeom prst="rect">
            <a:avLst/>
          </a:prstGeom>
        </p:spPr>
      </p:pic>
      <p:sp>
        <p:nvSpPr>
          <p:cNvPr id="4" name="TextBox 3"/>
          <p:cNvSpPr txBox="1"/>
          <p:nvPr/>
        </p:nvSpPr>
        <p:spPr>
          <a:xfrm>
            <a:off x="1524000" y="304801"/>
            <a:ext cx="5988178"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black"/>
                </a:solidFill>
                <a:effectLst/>
                <a:uLnTx/>
                <a:uFillTx/>
                <a:latin typeface="Calibri" panose="020F0502020204030204"/>
                <a:ea typeface="+mn-ea"/>
                <a:cs typeface="+mn-cs"/>
              </a:rPr>
              <a:t>How to do a Grounded Theory</a:t>
            </a:r>
          </a:p>
        </p:txBody>
      </p:sp>
    </p:spTree>
    <p:extLst>
      <p:ext uri="{BB962C8B-B14F-4D97-AF65-F5344CB8AC3E}">
        <p14:creationId xmlns:p14="http://schemas.microsoft.com/office/powerpoint/2010/main" val="617838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Research Design</a:t>
            </a:r>
            <a:r>
              <a:rPr lang="en-US" dirty="0" smtClean="0"/>
              <a:t>?</a:t>
            </a:r>
            <a:endParaRPr lang="en-US" dirty="0"/>
          </a:p>
        </p:txBody>
      </p:sp>
      <p:sp>
        <p:nvSpPr>
          <p:cNvPr id="3" name="Content Placeholder 2"/>
          <p:cNvSpPr>
            <a:spLocks noGrp="1"/>
          </p:cNvSpPr>
          <p:nvPr>
            <p:ph idx="1"/>
          </p:nvPr>
        </p:nvSpPr>
        <p:spPr>
          <a:xfrm>
            <a:off x="838201" y="1825625"/>
            <a:ext cx="10515600" cy="4351338"/>
          </a:xfrm>
        </p:spPr>
        <p:txBody>
          <a:bodyPr>
            <a:normAutofit/>
          </a:bodyPr>
          <a:lstStyle/>
          <a:p>
            <a:r>
              <a:rPr lang="en-US" dirty="0"/>
              <a:t>Research design is the framework of research methods and techniques chosen by a researcher to conduct a study. The design allows researchers to sharpen the research methods suitable for the subject matter and set up their studies for success.</a:t>
            </a:r>
          </a:p>
          <a:p>
            <a:r>
              <a:rPr lang="en-US" dirty="0"/>
              <a:t>Creating a research topic explains the type of research (experimental, survey research, correlational, semi-experimental, review) and its sub-type (experimental design, research problem, descriptive case-study). </a:t>
            </a:r>
          </a:p>
          <a:p>
            <a:r>
              <a:rPr lang="en-US" dirty="0" smtClean="0"/>
              <a:t>Types of Research:</a:t>
            </a:r>
          </a:p>
          <a:p>
            <a:pPr marL="285750" indent="-285750">
              <a:buFontTx/>
              <a:buChar char="-"/>
            </a:pPr>
            <a:r>
              <a:rPr lang="en-US" dirty="0" smtClean="0"/>
              <a:t>Qualitative Research</a:t>
            </a:r>
          </a:p>
          <a:p>
            <a:pPr marL="285750" indent="-285750">
              <a:buFontTx/>
              <a:buChar char="-"/>
            </a:pPr>
            <a:r>
              <a:rPr lang="en-US" dirty="0" smtClean="0"/>
              <a:t>Quantitative Research</a:t>
            </a:r>
            <a:endParaRPr lang="en-US" dirty="0"/>
          </a:p>
          <a:p>
            <a:endParaRPr lang="en-US" dirty="0"/>
          </a:p>
        </p:txBody>
      </p:sp>
    </p:spTree>
    <p:extLst>
      <p:ext uri="{BB962C8B-B14F-4D97-AF65-F5344CB8AC3E}">
        <p14:creationId xmlns:p14="http://schemas.microsoft.com/office/powerpoint/2010/main" val="17240068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xmlns="" id="{389575E1-3389-451A-A5F7-27854C25C5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6" name="Rectangle 75">
            <a:extLst>
              <a:ext uri="{FF2B5EF4-FFF2-40B4-BE49-F238E27FC236}">
                <a16:creationId xmlns:a16="http://schemas.microsoft.com/office/drawing/2014/main" xmlns="" id="{A53CCC5C-D88E-40FB-B30B-23DCDBD01D3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700" name="Rectangle 2"/>
          <p:cNvSpPr>
            <a:spLocks noGrp="1" noChangeArrowheads="1"/>
          </p:cNvSpPr>
          <p:nvPr>
            <p:ph type="title"/>
          </p:nvPr>
        </p:nvSpPr>
        <p:spPr>
          <a:xfrm>
            <a:off x="686834" y="591344"/>
            <a:ext cx="3200400" cy="5585619"/>
          </a:xfrm>
        </p:spPr>
        <p:txBody>
          <a:bodyPr>
            <a:normAutofit/>
          </a:bodyPr>
          <a:lstStyle/>
          <a:p>
            <a:pPr eaLnBrk="1" hangingPunct="1"/>
            <a:r>
              <a:rPr lang="en-US" altLang="en-US" b="1" dirty="0">
                <a:solidFill>
                  <a:srgbClr val="FFFFFF"/>
                </a:solidFill>
              </a:rPr>
              <a:t>Grounded Theory Research Procedures:</a:t>
            </a:r>
            <a:br>
              <a:rPr lang="en-US" altLang="en-US" b="1" dirty="0">
                <a:solidFill>
                  <a:srgbClr val="FFFFFF"/>
                </a:solidFill>
              </a:rPr>
            </a:br>
            <a:r>
              <a:rPr lang="en-US" altLang="en-US" sz="3200" b="1" dirty="0">
                <a:solidFill>
                  <a:srgbClr val="FFFFFF"/>
                </a:solidFill>
              </a:rPr>
              <a:t>Strauss &amp; Corbin (1990, 1998)</a:t>
            </a:r>
            <a:endParaRPr lang="en-US" altLang="en-US" b="1" dirty="0">
              <a:solidFill>
                <a:srgbClr val="FFFFFF"/>
              </a:solidFill>
            </a:endParaRPr>
          </a:p>
        </p:txBody>
      </p:sp>
      <p:sp>
        <p:nvSpPr>
          <p:cNvPr id="29698" name="Footer Placeholder 3"/>
          <p:cNvSpPr>
            <a:spLocks noGrp="1"/>
          </p:cNvSpPr>
          <p:nvPr>
            <p:ph type="ftr" sz="quarter" idx="10"/>
          </p:nvPr>
        </p:nvSpPr>
        <p:spPr>
          <a:xfrm>
            <a:off x="4447308" y="6356350"/>
            <a:ext cx="4842466"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defRPr sz="2800">
                <a:solidFill>
                  <a:schemeClr val="bg1"/>
                </a:solidFill>
                <a:latin typeface="Arial" pitchFamily="34" charset="0"/>
                <a:cs typeface="Arial" pitchFamily="34" charset="0"/>
              </a:defRPr>
            </a:lvl1pPr>
            <a:lvl2pPr>
              <a:defRPr sz="2400">
                <a:solidFill>
                  <a:schemeClr val="bg1"/>
                </a:solidFill>
                <a:latin typeface="Arial" pitchFamily="34" charset="0"/>
                <a:cs typeface="Arial" pitchFamily="34" charset="0"/>
              </a:defRPr>
            </a:lvl2pPr>
            <a:lvl3pPr>
              <a:defRPr sz="2000">
                <a:solidFill>
                  <a:schemeClr val="bg1"/>
                </a:solidFill>
                <a:latin typeface="Arial" pitchFamily="34" charset="0"/>
                <a:cs typeface="Arial" pitchFamily="34" charset="0"/>
              </a:defRPr>
            </a:lvl3pPr>
            <a:lvl4pPr>
              <a:defRPr sz="2000">
                <a:solidFill>
                  <a:schemeClr val="bg1"/>
                </a:solidFill>
                <a:latin typeface="Arial" pitchFamily="34" charset="0"/>
                <a:cs typeface="Arial" pitchFamily="34" charset="0"/>
              </a:defRPr>
            </a:lvl4pPr>
            <a:lvl5pPr>
              <a:defRPr sz="1600">
                <a:solidFill>
                  <a:schemeClr val="bg1"/>
                </a:solidFill>
                <a:latin typeface="Arial" pitchFamily="34" charset="0"/>
                <a:cs typeface="Arial" pitchFamily="34" charset="0"/>
              </a:defRPr>
            </a:lvl5pPr>
            <a:lvl6pPr eaLnBrk="0" hangingPunct="0">
              <a:defRPr sz="1600">
                <a:solidFill>
                  <a:schemeClr val="bg1"/>
                </a:solidFill>
                <a:latin typeface="Arial" pitchFamily="34" charset="0"/>
                <a:cs typeface="Arial" pitchFamily="34" charset="0"/>
              </a:defRPr>
            </a:lvl6pPr>
            <a:lvl7pPr eaLnBrk="0" hangingPunct="0">
              <a:defRPr sz="1600">
                <a:solidFill>
                  <a:schemeClr val="bg1"/>
                </a:solidFill>
                <a:latin typeface="Arial" pitchFamily="34" charset="0"/>
                <a:cs typeface="Arial" pitchFamily="34" charset="0"/>
              </a:defRPr>
            </a:lvl7pPr>
            <a:lvl8pPr eaLnBrk="0" hangingPunct="0">
              <a:defRPr sz="1600">
                <a:solidFill>
                  <a:schemeClr val="bg1"/>
                </a:solidFill>
                <a:latin typeface="Arial" pitchFamily="34" charset="0"/>
                <a:cs typeface="Arial" pitchFamily="34" charset="0"/>
              </a:defRPr>
            </a:lvl8pPr>
            <a:lvl9pPr eaLnBrk="0" hangingPunct="0">
              <a:defRPr sz="1600">
                <a:solidFill>
                  <a:schemeClr val="bg1"/>
                </a:solidFill>
                <a:latin typeface="Arial" pitchFamily="34" charset="0"/>
                <a:cs typeface="Arial" pitchFamily="34" charset="0"/>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altLang="en-US" sz="1800" b="0" i="0" u="none" strike="noStrike" kern="1200" cap="none" spc="0" normalizeH="0" baseline="0" noProof="0">
                <a:ln>
                  <a:noFill/>
                </a:ln>
                <a:solidFill>
                  <a:prstClr val="white"/>
                </a:solidFill>
                <a:effectLst/>
                <a:uLnTx/>
                <a:uFillTx/>
                <a:latin typeface="Arial" pitchFamily="34" charset="0"/>
                <a:ea typeface="+mn-ea"/>
                <a:cs typeface="Arial" pitchFamily="34" charset="0"/>
              </a:rPr>
              <a:t>Creswell </a:t>
            </a:r>
            <a:r>
              <a:rPr kumimoji="0" lang="en-US" altLang="en-US" sz="1800" b="0" i="1" u="none" strike="noStrike" kern="1200" cap="none" spc="0" normalizeH="0" baseline="0" noProof="0">
                <a:ln>
                  <a:noFill/>
                </a:ln>
                <a:solidFill>
                  <a:prstClr val="white"/>
                </a:solidFill>
                <a:effectLst/>
                <a:uLnTx/>
                <a:uFillTx/>
                <a:latin typeface="Arial" pitchFamily="34" charset="0"/>
                <a:ea typeface="+mn-ea"/>
                <a:cs typeface="Arial" pitchFamily="34" charset="0"/>
              </a:rPr>
              <a:t>Qualitative Inquiry</a:t>
            </a:r>
            <a:r>
              <a:rPr kumimoji="0" lang="en-US" altLang="en-US" sz="1800" b="0" i="0" u="none" strike="noStrike" kern="1200" cap="none" spc="0" normalizeH="0" baseline="0" noProof="0">
                <a:ln>
                  <a:noFill/>
                </a:ln>
                <a:solidFill>
                  <a:prstClr val="white"/>
                </a:solidFill>
                <a:effectLst/>
                <a:uLnTx/>
                <a:uFillTx/>
                <a:latin typeface="Arial" pitchFamily="34" charset="0"/>
                <a:ea typeface="+mn-ea"/>
                <a:cs typeface="Arial" pitchFamily="34" charset="0"/>
              </a:rPr>
              <a:t> 2e</a:t>
            </a:r>
          </a:p>
        </p:txBody>
      </p:sp>
      <p:sp>
        <p:nvSpPr>
          <p:cNvPr id="29699" name="Slide Number Placeholder 4"/>
          <p:cNvSpPr>
            <a:spLocks noGrp="1"/>
          </p:cNvSpPr>
          <p:nvPr>
            <p:ph type="sldNum" sz="quarter" idx="4294967295"/>
          </p:nvPr>
        </p:nvSpPr>
        <p:spPr>
          <a:xfrm>
            <a:off x="9819860" y="6356350"/>
            <a:ext cx="1533939"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defRPr sz="2800">
                <a:solidFill>
                  <a:schemeClr val="bg1"/>
                </a:solidFill>
                <a:latin typeface="Arial" pitchFamily="34" charset="0"/>
                <a:cs typeface="Arial" pitchFamily="34" charset="0"/>
              </a:defRPr>
            </a:lvl1pPr>
            <a:lvl2pPr>
              <a:defRPr sz="2400">
                <a:solidFill>
                  <a:schemeClr val="bg1"/>
                </a:solidFill>
                <a:latin typeface="Arial" pitchFamily="34" charset="0"/>
                <a:cs typeface="Arial" pitchFamily="34" charset="0"/>
              </a:defRPr>
            </a:lvl2pPr>
            <a:lvl3pPr>
              <a:defRPr sz="2000">
                <a:solidFill>
                  <a:schemeClr val="bg1"/>
                </a:solidFill>
                <a:latin typeface="Arial" pitchFamily="34" charset="0"/>
                <a:cs typeface="Arial" pitchFamily="34" charset="0"/>
              </a:defRPr>
            </a:lvl3pPr>
            <a:lvl4pPr>
              <a:defRPr sz="2000">
                <a:solidFill>
                  <a:schemeClr val="bg1"/>
                </a:solidFill>
                <a:latin typeface="Arial" pitchFamily="34" charset="0"/>
                <a:cs typeface="Arial" pitchFamily="34" charset="0"/>
              </a:defRPr>
            </a:lvl4pPr>
            <a:lvl5pPr>
              <a:defRPr sz="1600">
                <a:solidFill>
                  <a:schemeClr val="bg1"/>
                </a:solidFill>
                <a:latin typeface="Arial" pitchFamily="34" charset="0"/>
                <a:cs typeface="Arial" pitchFamily="34" charset="0"/>
              </a:defRPr>
            </a:lvl5pPr>
            <a:lvl6pPr eaLnBrk="0" hangingPunct="0">
              <a:defRPr sz="1600">
                <a:solidFill>
                  <a:schemeClr val="bg1"/>
                </a:solidFill>
                <a:latin typeface="Arial" pitchFamily="34" charset="0"/>
                <a:cs typeface="Arial" pitchFamily="34" charset="0"/>
              </a:defRPr>
            </a:lvl6pPr>
            <a:lvl7pPr eaLnBrk="0" hangingPunct="0">
              <a:defRPr sz="1600">
                <a:solidFill>
                  <a:schemeClr val="bg1"/>
                </a:solidFill>
                <a:latin typeface="Arial" pitchFamily="34" charset="0"/>
                <a:cs typeface="Arial" pitchFamily="34" charset="0"/>
              </a:defRPr>
            </a:lvl7pPr>
            <a:lvl8pPr eaLnBrk="0" hangingPunct="0">
              <a:defRPr sz="1600">
                <a:solidFill>
                  <a:schemeClr val="bg1"/>
                </a:solidFill>
                <a:latin typeface="Arial" pitchFamily="34" charset="0"/>
                <a:cs typeface="Arial" pitchFamily="34" charset="0"/>
              </a:defRPr>
            </a:lvl8pPr>
            <a:lvl9pPr eaLnBrk="0" hangingPunct="0">
              <a:defRPr sz="1600">
                <a:solidFill>
                  <a:schemeClr val="bg1"/>
                </a:solidFill>
                <a:latin typeface="Arial" pitchFamily="34" charset="0"/>
                <a:cs typeface="Arial" pitchFamily="34" charset="0"/>
              </a:defRPr>
            </a:lvl9pPr>
          </a:lstStyle>
          <a:p>
            <a:pPr marL="0" marR="0" lvl="0" indent="0" algn="r" defTabSz="914400" rtl="0" eaLnBrk="1" fontAlgn="auto" latinLnBrk="0" hangingPunct="1">
              <a:lnSpc>
                <a:spcPct val="90000"/>
              </a:lnSpc>
              <a:spcBef>
                <a:spcPts val="0"/>
              </a:spcBef>
              <a:spcAft>
                <a:spcPts val="600"/>
              </a:spcAft>
              <a:buClrTx/>
              <a:buSzTx/>
              <a:buFontTx/>
              <a:buNone/>
              <a:tabLst/>
              <a:defRPr/>
            </a:pPr>
            <a:r>
              <a:rPr kumimoji="0" lang="en-US" altLang="en-US" sz="1800" b="0" i="0" u="none" strike="noStrike" kern="1200" cap="none" spc="0" normalizeH="0" baseline="0" noProof="0">
                <a:ln>
                  <a:noFill/>
                </a:ln>
                <a:solidFill>
                  <a:prstClr val="white"/>
                </a:solidFill>
                <a:effectLst/>
                <a:uLnTx/>
                <a:uFillTx/>
                <a:latin typeface="Arial" pitchFamily="34" charset="0"/>
                <a:ea typeface="+mn-ea"/>
                <a:cs typeface="Arial" pitchFamily="34" charset="0"/>
              </a:rPr>
              <a:t>4.</a:t>
            </a:r>
            <a:fld id="{0380EA23-84E3-4C54-8AAB-3BF08681412E}" type="slidenum">
              <a:rPr kumimoji="0" lang="en-US" altLang="en-US" sz="1800" b="0" i="0" u="none" strike="noStrike" kern="1200" cap="none" spc="0" normalizeH="0" baseline="0" noProof="0">
                <a:ln>
                  <a:noFill/>
                </a:ln>
                <a:solidFill>
                  <a:prstClr val="white"/>
                </a:solidFill>
                <a:effectLst/>
                <a:uLnTx/>
                <a:uFillTx/>
                <a:latin typeface="Arial" pitchFamily="34" charset="0"/>
                <a:ea typeface="+mn-ea"/>
                <a:cs typeface="Arial" pitchFamily="34" charset="0"/>
              </a:rPr>
              <a:pPr marL="0" marR="0" lvl="0" indent="0" algn="r" defTabSz="914400" rtl="0" eaLnBrk="1" fontAlgn="auto" latinLnBrk="0" hangingPunct="1">
                <a:lnSpc>
                  <a:spcPct val="90000"/>
                </a:lnSpc>
                <a:spcBef>
                  <a:spcPts val="0"/>
                </a:spcBef>
                <a:spcAft>
                  <a:spcPts val="600"/>
                </a:spcAft>
                <a:buClrTx/>
                <a:buSzTx/>
                <a:buFontTx/>
                <a:buNone/>
                <a:tabLst/>
                <a:defRPr/>
              </a:pPr>
              <a:t>20</a:t>
            </a:fld>
            <a:endParaRPr kumimoji="0" lang="en-US" altLang="en-US" sz="1800" b="0" i="0" u="none" strike="noStrike" kern="1200" cap="none" spc="0" normalizeH="0" baseline="0" noProof="0">
              <a:ln>
                <a:noFill/>
              </a:ln>
              <a:solidFill>
                <a:prstClr val="white"/>
              </a:solidFill>
              <a:effectLst/>
              <a:uLnTx/>
              <a:uFillTx/>
              <a:latin typeface="Arial" pitchFamily="34" charset="0"/>
              <a:ea typeface="+mn-ea"/>
              <a:cs typeface="Arial" pitchFamily="34" charset="0"/>
            </a:endParaRPr>
          </a:p>
        </p:txBody>
      </p:sp>
      <p:sp>
        <p:nvSpPr>
          <p:cNvPr id="78" name="Arc 77">
            <a:extLst>
              <a:ext uri="{FF2B5EF4-FFF2-40B4-BE49-F238E27FC236}">
                <a16:creationId xmlns:a16="http://schemas.microsoft.com/office/drawing/2014/main" xmlns=""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701" name="Rectangle 3"/>
          <p:cNvSpPr>
            <a:spLocks noGrp="1" noChangeArrowheads="1"/>
          </p:cNvSpPr>
          <p:nvPr>
            <p:ph type="body" idx="1"/>
          </p:nvPr>
        </p:nvSpPr>
        <p:spPr>
          <a:xfrm>
            <a:off x="4167268" y="0"/>
            <a:ext cx="7865075" cy="6176963"/>
          </a:xfrm>
        </p:spPr>
        <p:txBody>
          <a:bodyPr anchor="ctr">
            <a:normAutofit/>
          </a:bodyPr>
          <a:lstStyle/>
          <a:p>
            <a:pPr marL="514350" indent="-514350" eaLnBrk="1" hangingPunct="1">
              <a:buFont typeface="+mj-lt"/>
              <a:buAutoNum type="arabicPeriod"/>
            </a:pPr>
            <a:r>
              <a:rPr lang="en-US" altLang="en-US" dirty="0"/>
              <a:t>Focus research questions on understanding how individuals experience the process and identify the steps in the process</a:t>
            </a:r>
          </a:p>
          <a:p>
            <a:pPr marL="514350" indent="-514350" eaLnBrk="1" hangingPunct="1">
              <a:buFont typeface="+mj-lt"/>
              <a:buAutoNum type="arabicPeriod"/>
            </a:pPr>
            <a:r>
              <a:rPr lang="en-US" altLang="en-US" dirty="0"/>
              <a:t>Conduct </a:t>
            </a:r>
            <a:r>
              <a:rPr lang="en-US" altLang="en-US" dirty="0">
                <a:solidFill>
                  <a:srgbClr val="FF0000"/>
                </a:solidFill>
              </a:rPr>
              <a:t>interviews with 20-30 </a:t>
            </a:r>
            <a:r>
              <a:rPr lang="en-US" altLang="en-US" dirty="0"/>
              <a:t>participants</a:t>
            </a:r>
          </a:p>
          <a:p>
            <a:pPr marL="514350" indent="-514350" eaLnBrk="1" hangingPunct="1">
              <a:buFont typeface="+mj-lt"/>
              <a:buAutoNum type="arabicPeriod"/>
            </a:pPr>
            <a:r>
              <a:rPr lang="en-US" altLang="en-US" dirty="0"/>
              <a:t>Questions focus on the steps in the process</a:t>
            </a:r>
          </a:p>
          <a:p>
            <a:pPr marL="514350" indent="-514350" eaLnBrk="1" hangingPunct="1">
              <a:buFont typeface="+mj-lt"/>
              <a:buAutoNum type="arabicPeriod"/>
            </a:pPr>
            <a:r>
              <a:rPr lang="en-US" altLang="en-US" dirty="0"/>
              <a:t>Additional questions focus on what was central to the process, the causes of the phenomenon, the strategies employed during the process, and the effects or consequences that occurred</a:t>
            </a:r>
          </a:p>
          <a:p>
            <a:pPr marL="514350" indent="-514350" eaLnBrk="1" hangingPunct="1">
              <a:buFont typeface="+mj-lt"/>
              <a:buAutoNum type="arabicPeriod"/>
            </a:pPr>
            <a:r>
              <a:rPr lang="en-US" altLang="en-US" dirty="0"/>
              <a:t>Data collection occurs until there is saturation</a:t>
            </a:r>
          </a:p>
          <a:p>
            <a:pPr eaLnBrk="1" hangingPunct="1"/>
            <a:endParaRPr lang="en-US" altLang="en-US" dirty="0"/>
          </a:p>
        </p:txBody>
      </p:sp>
    </p:spTree>
    <p:extLst>
      <p:ext uri="{BB962C8B-B14F-4D97-AF65-F5344CB8AC3E}">
        <p14:creationId xmlns:p14="http://schemas.microsoft.com/office/powerpoint/2010/main" val="1357941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4CCDE6-C60D-4C21-AFA8-60B29FCD06BF}"/>
              </a:ext>
            </a:extLst>
          </p:cNvPr>
          <p:cNvSpPr>
            <a:spLocks noGrp="1"/>
          </p:cNvSpPr>
          <p:nvPr>
            <p:ph type="title"/>
          </p:nvPr>
        </p:nvSpPr>
        <p:spPr/>
        <p:txBody>
          <a:bodyPr/>
          <a:lstStyle/>
          <a:p>
            <a:r>
              <a:rPr lang="en-MY" dirty="0"/>
              <a:t>Example of Grounded Theory</a:t>
            </a:r>
          </a:p>
        </p:txBody>
      </p:sp>
      <p:sp>
        <p:nvSpPr>
          <p:cNvPr id="3" name="Content Placeholder 2">
            <a:extLst>
              <a:ext uri="{FF2B5EF4-FFF2-40B4-BE49-F238E27FC236}">
                <a16:creationId xmlns:a16="http://schemas.microsoft.com/office/drawing/2014/main" xmlns="" id="{F9046E8F-F211-4C33-BD07-780C36A727FF}"/>
              </a:ext>
            </a:extLst>
          </p:cNvPr>
          <p:cNvSpPr>
            <a:spLocks noGrp="1"/>
          </p:cNvSpPr>
          <p:nvPr>
            <p:ph idx="1"/>
          </p:nvPr>
        </p:nvSpPr>
        <p:spPr>
          <a:xfrm>
            <a:off x="838201" y="1825625"/>
            <a:ext cx="9847996" cy="4351338"/>
          </a:xfrm>
        </p:spPr>
        <p:txBody>
          <a:bodyPr>
            <a:normAutofit fontScale="85000" lnSpcReduction="20000"/>
          </a:bodyPr>
          <a:lstStyle/>
          <a:p>
            <a:pPr marL="0" indent="0" algn="l">
              <a:buNone/>
            </a:pPr>
            <a:r>
              <a:rPr lang="en-US" b="1" i="0" dirty="0">
                <a:solidFill>
                  <a:srgbClr val="222222"/>
                </a:solidFill>
                <a:effectLst/>
                <a:latin typeface="Crimson Text"/>
              </a:rPr>
              <a:t>“</a:t>
            </a:r>
            <a:r>
              <a:rPr lang="en-US" b="1" i="0" dirty="0" err="1">
                <a:solidFill>
                  <a:srgbClr val="222222"/>
                </a:solidFill>
                <a:effectLst/>
                <a:latin typeface="Crimson Text"/>
              </a:rPr>
              <a:t>Victimising</a:t>
            </a:r>
            <a:r>
              <a:rPr lang="en-US" b="1" i="0" dirty="0">
                <a:solidFill>
                  <a:srgbClr val="222222"/>
                </a:solidFill>
                <a:effectLst/>
                <a:latin typeface="Crimson Text"/>
              </a:rPr>
              <a:t> of School Bullying: a Grounded Theory” by Robert </a:t>
            </a:r>
            <a:r>
              <a:rPr lang="en-US" b="1" i="0" dirty="0" err="1">
                <a:solidFill>
                  <a:srgbClr val="222222"/>
                </a:solidFill>
                <a:effectLst/>
                <a:latin typeface="Crimson Text"/>
              </a:rPr>
              <a:t>Thornberg</a:t>
            </a:r>
            <a:r>
              <a:rPr lang="en-US" b="1" i="0" dirty="0">
                <a:solidFill>
                  <a:srgbClr val="222222"/>
                </a:solidFill>
                <a:effectLst/>
                <a:latin typeface="Crimson Text"/>
              </a:rPr>
              <a:t>, Karolina </a:t>
            </a:r>
            <a:r>
              <a:rPr lang="en-US" b="1" i="0" dirty="0" err="1">
                <a:solidFill>
                  <a:srgbClr val="222222"/>
                </a:solidFill>
                <a:effectLst/>
                <a:latin typeface="Crimson Text"/>
              </a:rPr>
              <a:t>Halldin</a:t>
            </a:r>
            <a:r>
              <a:rPr lang="en-US" b="1" i="0" dirty="0">
                <a:solidFill>
                  <a:srgbClr val="222222"/>
                </a:solidFill>
                <a:effectLst/>
                <a:latin typeface="Crimson Text"/>
              </a:rPr>
              <a:t>, Natalie </a:t>
            </a:r>
            <a:r>
              <a:rPr lang="en-US" b="1" i="0" dirty="0" err="1">
                <a:solidFill>
                  <a:srgbClr val="222222"/>
                </a:solidFill>
                <a:effectLst/>
                <a:latin typeface="Crimson Text"/>
              </a:rPr>
              <a:t>Bolmsjö</a:t>
            </a:r>
            <a:r>
              <a:rPr lang="en-US" b="1" i="0" dirty="0">
                <a:solidFill>
                  <a:srgbClr val="222222"/>
                </a:solidFill>
                <a:effectLst/>
                <a:latin typeface="Crimson Text"/>
              </a:rPr>
              <a:t> &amp; </a:t>
            </a:r>
            <a:r>
              <a:rPr lang="en-US" b="1" i="0" dirty="0" err="1">
                <a:solidFill>
                  <a:srgbClr val="222222"/>
                </a:solidFill>
                <a:effectLst/>
                <a:latin typeface="Crimson Text"/>
              </a:rPr>
              <a:t>Annelie</a:t>
            </a:r>
            <a:r>
              <a:rPr lang="en-US" b="1" i="0" dirty="0">
                <a:solidFill>
                  <a:srgbClr val="222222"/>
                </a:solidFill>
                <a:effectLst/>
                <a:latin typeface="Crimson Text"/>
              </a:rPr>
              <a:t> </a:t>
            </a:r>
            <a:r>
              <a:rPr lang="en-US" b="1" i="0" dirty="0" err="1">
                <a:solidFill>
                  <a:srgbClr val="222222"/>
                </a:solidFill>
                <a:effectLst/>
                <a:latin typeface="Crimson Text"/>
              </a:rPr>
              <a:t>Petersson</a:t>
            </a:r>
            <a:endParaRPr lang="en-US" b="1" i="0" dirty="0">
              <a:solidFill>
                <a:srgbClr val="222222"/>
              </a:solidFill>
              <a:effectLst/>
              <a:latin typeface="Crimson Text"/>
            </a:endParaRPr>
          </a:p>
          <a:p>
            <a:pPr marL="0" indent="0" algn="l">
              <a:buNone/>
            </a:pPr>
            <a:endParaRPr lang="en-US" b="0" i="0" dirty="0">
              <a:solidFill>
                <a:srgbClr val="222222"/>
              </a:solidFill>
              <a:effectLst/>
              <a:latin typeface="Crimson Text"/>
            </a:endParaRPr>
          </a:p>
          <a:p>
            <a:pPr marL="0" indent="0" algn="l">
              <a:buNone/>
            </a:pPr>
            <a:r>
              <a:rPr lang="en-US" b="0" i="0" dirty="0">
                <a:solidFill>
                  <a:srgbClr val="222222"/>
                </a:solidFill>
                <a:effectLst/>
                <a:latin typeface="Crimson Text"/>
              </a:rPr>
              <a:t>This study analyses the experiences and perceptions of victims of bullying in elementary schools in Sweden. The study’s initial goal was to “investigate how individuals, who had been victims of school bullying perceived their bullying experiences and how these had affected them, as well as to generate a grounded theory of being a victim of bullying at school” (</a:t>
            </a:r>
            <a:r>
              <a:rPr lang="en-US" b="0" i="0" dirty="0" err="1">
                <a:solidFill>
                  <a:srgbClr val="222222"/>
                </a:solidFill>
                <a:effectLst/>
                <a:latin typeface="Crimson Text"/>
              </a:rPr>
              <a:t>Thornberg</a:t>
            </a:r>
            <a:r>
              <a:rPr lang="en-US" b="0" i="0" dirty="0">
                <a:solidFill>
                  <a:srgbClr val="222222"/>
                </a:solidFill>
                <a:effectLst/>
                <a:latin typeface="Crimson Text"/>
              </a:rPr>
              <a:t> et al., 2011, p. 311</a:t>
            </a:r>
            <a:r>
              <a:rPr lang="en-US" b="0" i="0" dirty="0" smtClean="0">
                <a:solidFill>
                  <a:srgbClr val="222222"/>
                </a:solidFill>
                <a:effectLst/>
                <a:latin typeface="Crimson Text"/>
              </a:rPr>
              <a:t>).</a:t>
            </a:r>
          </a:p>
          <a:p>
            <a:pPr marL="0" indent="0" algn="l">
              <a:buNone/>
            </a:pPr>
            <a:endParaRPr lang="en-US" dirty="0">
              <a:solidFill>
                <a:srgbClr val="222222"/>
              </a:solidFill>
              <a:latin typeface="Crimson Text"/>
            </a:endParaRPr>
          </a:p>
          <a:p>
            <a:r>
              <a:rPr lang="en-US" dirty="0">
                <a:solidFill>
                  <a:srgbClr val="222222"/>
                </a:solidFill>
                <a:latin typeface="Crimson Text"/>
              </a:rPr>
              <a:t>For example, a company with a high attrition rate that has not done any research on this area before may choose grounded theory to understand key reasons why people choose to leave. Researchers may start looking at the quantitative data around departures over the year and look for patterns.</a:t>
            </a:r>
          </a:p>
          <a:p>
            <a:pPr marL="0" indent="0">
              <a:buNone/>
            </a:pPr>
            <a:endParaRPr lang="en-MY" dirty="0"/>
          </a:p>
        </p:txBody>
      </p:sp>
    </p:spTree>
    <p:extLst>
      <p:ext uri="{BB962C8B-B14F-4D97-AF65-F5344CB8AC3E}">
        <p14:creationId xmlns:p14="http://schemas.microsoft.com/office/powerpoint/2010/main" val="33387556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C366429A-D6AD-483F-A771-60324F041393}"/>
              </a:ext>
            </a:extLst>
          </p:cNvPr>
          <p:cNvSpPr txBox="1"/>
          <p:nvPr/>
        </p:nvSpPr>
        <p:spPr>
          <a:xfrm>
            <a:off x="101600" y="1467976"/>
            <a:ext cx="12090400" cy="526297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00"/>
                </a:solidFill>
                <a:effectLst/>
                <a:uLnTx/>
                <a:uFillTx/>
                <a:latin typeface="Calibri" panose="020F0502020204030204"/>
                <a:ea typeface="+mn-ea"/>
                <a:cs typeface="+mn-cs"/>
              </a:rPr>
              <a:t>Participants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21 participants were in the final sample as volunteers who had been victims of elementary school bullying which lasted over the duration of one year. Of the 21 participants, 9 were from secondary schools, 12 were from the university. Their ages ranged was from ages 17 to 34.</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00"/>
                </a:solidFill>
                <a:effectLst/>
                <a:uLnTx/>
                <a:uFillTx/>
                <a:latin typeface="Crimson Text"/>
                <a:ea typeface="+mn-ea"/>
                <a:cs typeface="+mn-cs"/>
              </a:rPr>
              <a:t>Data Collection</a:t>
            </a:r>
            <a:endParaRPr kumimoji="0" lang="en-US" sz="2400" b="0" i="0" u="none" strike="noStrike" kern="1200" cap="none" spc="0" normalizeH="0" baseline="0" noProof="0" dirty="0">
              <a:ln>
                <a:noFill/>
              </a:ln>
              <a:solidFill>
                <a:srgbClr val="FF0000"/>
              </a:solidFill>
              <a:effectLst/>
              <a:uLnTx/>
              <a:uFillTx/>
              <a:latin typeface="Crimson Tex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222222"/>
                </a:solidFill>
                <a:effectLst/>
                <a:uLnTx/>
                <a:uFillTx/>
                <a:latin typeface="Crimson Text"/>
                <a:ea typeface="+mn-ea"/>
                <a:cs typeface="+mn-cs"/>
              </a:rPr>
              <a:t>Individual qualitative semi-structured interviews were conducted in a quiet room away from students and teachers in their schools.</a:t>
            </a:r>
            <a:endParaRPr kumimoji="0" lang="en-MY"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Interviews followed a common interview guide, which asked participants to talk about: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“(a) their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victimisation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experiences of school bullying, from the very start to end,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(b) their thoughts, feelings and actions regarding the bullying they had experienced and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 their perceptions of how their bullying experiences had affected them during as well as after the bullying period”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The interviews were audio recorded and transcribed verbatim</a:t>
            </a:r>
            <a:r>
              <a:rPr kumimoji="0" lang="en-US" sz="2400" b="0" i="0" u="none" strike="noStrike" kern="1200" cap="none" spc="0" normalizeH="0" baseline="0" noProof="0" dirty="0" smtClean="0">
                <a:ln>
                  <a:noFill/>
                </a:ln>
                <a:solidFill>
                  <a:prstClr val="black"/>
                </a:solidFill>
                <a:effectLst/>
                <a:uLnTx/>
                <a:uFillTx/>
                <a:latin typeface="Calibri" panose="020F0502020204030204"/>
                <a:ea typeface="+mn-ea"/>
                <a:cs typeface="+mn-cs"/>
              </a:rPr>
              <a:t>.</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7044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How to do data Analysis</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a:ea typeface="+mn-ea"/>
                <a:cs typeface="+mn-cs"/>
              </a:rPr>
              <a:t>Dr Jugindar Singh</a:t>
            </a:r>
          </a:p>
        </p:txBody>
      </p:sp>
      <p:pic>
        <p:nvPicPr>
          <p:cNvPr id="5" name="Picture 4"/>
          <p:cNvPicPr>
            <a:picLocks noChangeAspect="1"/>
          </p:cNvPicPr>
          <p:nvPr/>
        </p:nvPicPr>
        <p:blipFill>
          <a:blip r:embed="rId2"/>
          <a:stretch>
            <a:fillRect/>
          </a:stretch>
        </p:blipFill>
        <p:spPr>
          <a:xfrm>
            <a:off x="0" y="1713078"/>
            <a:ext cx="12192000" cy="4543425"/>
          </a:xfrm>
          <a:prstGeom prst="rect">
            <a:avLst/>
          </a:prstGeom>
        </p:spPr>
      </p:pic>
    </p:spTree>
    <p:extLst>
      <p:ext uri="{BB962C8B-B14F-4D97-AF65-F5344CB8AC3E}">
        <p14:creationId xmlns:p14="http://schemas.microsoft.com/office/powerpoint/2010/main" val="21106780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bg1"/>
                </a:solidFill>
                <a:latin typeface="Arial" pitchFamily="34" charset="0"/>
                <a:cs typeface="Arial" pitchFamily="34" charset="0"/>
              </a:defRPr>
            </a:lvl1pPr>
            <a:lvl2pPr>
              <a:defRPr sz="2400">
                <a:solidFill>
                  <a:schemeClr val="bg1"/>
                </a:solidFill>
                <a:latin typeface="Arial" pitchFamily="34" charset="0"/>
                <a:cs typeface="Arial" pitchFamily="34" charset="0"/>
              </a:defRPr>
            </a:lvl2pPr>
            <a:lvl3pPr>
              <a:defRPr sz="2000">
                <a:solidFill>
                  <a:schemeClr val="bg1"/>
                </a:solidFill>
                <a:latin typeface="Arial" pitchFamily="34" charset="0"/>
                <a:cs typeface="Arial" pitchFamily="34" charset="0"/>
              </a:defRPr>
            </a:lvl3pPr>
            <a:lvl4pPr>
              <a:defRPr sz="2000">
                <a:solidFill>
                  <a:schemeClr val="bg1"/>
                </a:solidFill>
                <a:latin typeface="Arial" pitchFamily="34" charset="0"/>
                <a:cs typeface="Arial" pitchFamily="34" charset="0"/>
              </a:defRPr>
            </a:lvl4pPr>
            <a:lvl5pPr>
              <a:defRPr sz="1600">
                <a:solidFill>
                  <a:schemeClr val="bg1"/>
                </a:solidFill>
                <a:latin typeface="Arial" pitchFamily="34" charset="0"/>
                <a:cs typeface="Arial" pitchFamily="34" charset="0"/>
              </a:defRPr>
            </a:lvl5pPr>
            <a:lvl6pPr eaLnBrk="0" hangingPunct="0">
              <a:defRPr sz="1600">
                <a:solidFill>
                  <a:schemeClr val="bg1"/>
                </a:solidFill>
                <a:latin typeface="Arial" pitchFamily="34" charset="0"/>
                <a:cs typeface="Arial" pitchFamily="34" charset="0"/>
              </a:defRPr>
            </a:lvl6pPr>
            <a:lvl7pPr eaLnBrk="0" hangingPunct="0">
              <a:defRPr sz="1600">
                <a:solidFill>
                  <a:schemeClr val="bg1"/>
                </a:solidFill>
                <a:latin typeface="Arial" pitchFamily="34" charset="0"/>
                <a:cs typeface="Arial" pitchFamily="34" charset="0"/>
              </a:defRPr>
            </a:lvl7pPr>
            <a:lvl8pPr eaLnBrk="0" hangingPunct="0">
              <a:defRPr sz="1600">
                <a:solidFill>
                  <a:schemeClr val="bg1"/>
                </a:solidFill>
                <a:latin typeface="Arial" pitchFamily="34" charset="0"/>
                <a:cs typeface="Arial" pitchFamily="34" charset="0"/>
              </a:defRPr>
            </a:lvl8pPr>
            <a:lvl9pPr eaLnBrk="0" hangingPunct="0">
              <a:defRPr sz="1600">
                <a:solidFill>
                  <a:schemeClr val="bg1"/>
                </a:solidFill>
                <a:latin typeface="Arial" pitchFamily="34" charset="0"/>
                <a:cs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solidFill>
                  <a:prstClr val="white"/>
                </a:solidFill>
                <a:effectLst/>
                <a:uLnTx/>
                <a:uFillTx/>
                <a:latin typeface="Arial" pitchFamily="34" charset="0"/>
                <a:ea typeface="+mn-ea"/>
                <a:cs typeface="Arial" pitchFamily="34" charset="0"/>
              </a:rPr>
              <a:t>Creswell </a:t>
            </a:r>
            <a:r>
              <a:rPr kumimoji="0" lang="en-US" altLang="en-US" sz="900" b="0" i="1" u="none" strike="noStrike" kern="1200" cap="none" spc="0" normalizeH="0" baseline="0" noProof="0">
                <a:ln>
                  <a:noFill/>
                </a:ln>
                <a:solidFill>
                  <a:prstClr val="white"/>
                </a:solidFill>
                <a:effectLst/>
                <a:uLnTx/>
                <a:uFillTx/>
                <a:latin typeface="Arial" pitchFamily="34" charset="0"/>
                <a:ea typeface="+mn-ea"/>
                <a:cs typeface="Arial" pitchFamily="34" charset="0"/>
              </a:rPr>
              <a:t>Qualitative Inquiry</a:t>
            </a:r>
            <a:r>
              <a:rPr kumimoji="0" lang="en-US" altLang="en-US" sz="900" b="0" i="0" u="none" strike="noStrike" kern="1200" cap="none" spc="0" normalizeH="0" baseline="0" noProof="0">
                <a:ln>
                  <a:noFill/>
                </a:ln>
                <a:solidFill>
                  <a:prstClr val="white"/>
                </a:solidFill>
                <a:effectLst/>
                <a:uLnTx/>
                <a:uFillTx/>
                <a:latin typeface="Arial" pitchFamily="34" charset="0"/>
                <a:ea typeface="+mn-ea"/>
                <a:cs typeface="Arial" pitchFamily="34" charset="0"/>
              </a:rPr>
              <a:t> 2e</a:t>
            </a:r>
          </a:p>
        </p:txBody>
      </p:sp>
      <p:sp>
        <p:nvSpPr>
          <p:cNvPr id="31747" name="Slide Number Placeholder 4"/>
          <p:cNvSpPr>
            <a:spLocks noGrp="1"/>
          </p:cNvSpPr>
          <p:nvPr>
            <p:ph type="sldNum" sz="quarter" idx="4294967295"/>
          </p:nvPr>
        </p:nvSpPr>
        <p:spPr>
          <a:xfrm>
            <a:off x="9906000" y="6473826"/>
            <a:ext cx="609600" cy="3079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bg1"/>
                </a:solidFill>
                <a:latin typeface="Arial" pitchFamily="34" charset="0"/>
                <a:cs typeface="Arial" pitchFamily="34" charset="0"/>
              </a:defRPr>
            </a:lvl1pPr>
            <a:lvl2pPr>
              <a:defRPr sz="2400">
                <a:solidFill>
                  <a:schemeClr val="bg1"/>
                </a:solidFill>
                <a:latin typeface="Arial" pitchFamily="34" charset="0"/>
                <a:cs typeface="Arial" pitchFamily="34" charset="0"/>
              </a:defRPr>
            </a:lvl2pPr>
            <a:lvl3pPr>
              <a:defRPr sz="2000">
                <a:solidFill>
                  <a:schemeClr val="bg1"/>
                </a:solidFill>
                <a:latin typeface="Arial" pitchFamily="34" charset="0"/>
                <a:cs typeface="Arial" pitchFamily="34" charset="0"/>
              </a:defRPr>
            </a:lvl3pPr>
            <a:lvl4pPr>
              <a:defRPr sz="2000">
                <a:solidFill>
                  <a:schemeClr val="bg1"/>
                </a:solidFill>
                <a:latin typeface="Arial" pitchFamily="34" charset="0"/>
                <a:cs typeface="Arial" pitchFamily="34" charset="0"/>
              </a:defRPr>
            </a:lvl4pPr>
            <a:lvl5pPr>
              <a:defRPr sz="1600">
                <a:solidFill>
                  <a:schemeClr val="bg1"/>
                </a:solidFill>
                <a:latin typeface="Arial" pitchFamily="34" charset="0"/>
                <a:cs typeface="Arial" pitchFamily="34" charset="0"/>
              </a:defRPr>
            </a:lvl5pPr>
            <a:lvl6pPr eaLnBrk="0" hangingPunct="0">
              <a:defRPr sz="1600">
                <a:solidFill>
                  <a:schemeClr val="bg1"/>
                </a:solidFill>
                <a:latin typeface="Arial" pitchFamily="34" charset="0"/>
                <a:cs typeface="Arial" pitchFamily="34" charset="0"/>
              </a:defRPr>
            </a:lvl6pPr>
            <a:lvl7pPr eaLnBrk="0" hangingPunct="0">
              <a:defRPr sz="1600">
                <a:solidFill>
                  <a:schemeClr val="bg1"/>
                </a:solidFill>
                <a:latin typeface="Arial" pitchFamily="34" charset="0"/>
                <a:cs typeface="Arial" pitchFamily="34" charset="0"/>
              </a:defRPr>
            </a:lvl7pPr>
            <a:lvl8pPr eaLnBrk="0" hangingPunct="0">
              <a:defRPr sz="1600">
                <a:solidFill>
                  <a:schemeClr val="bg1"/>
                </a:solidFill>
                <a:latin typeface="Arial" pitchFamily="34" charset="0"/>
                <a:cs typeface="Arial" pitchFamily="34" charset="0"/>
              </a:defRPr>
            </a:lvl8pPr>
            <a:lvl9pPr eaLnBrk="0" hangingPunct="0">
              <a:defRPr sz="1600">
                <a:solidFill>
                  <a:schemeClr val="bg1"/>
                </a:solidFill>
                <a:latin typeface="Arial" pitchFamily="34" charset="0"/>
                <a:cs typeface="Arial"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a:ln>
                  <a:noFill/>
                </a:ln>
                <a:solidFill>
                  <a:prstClr val="white"/>
                </a:solidFill>
                <a:effectLst/>
                <a:uLnTx/>
                <a:uFillTx/>
                <a:latin typeface="Arial" pitchFamily="34" charset="0"/>
                <a:ea typeface="+mn-ea"/>
                <a:cs typeface="Arial" pitchFamily="34" charset="0"/>
              </a:rPr>
              <a:t>4.</a:t>
            </a:r>
            <a:fld id="{E2316792-1B65-41D1-A9B3-1ADEF8A9BBC9}" type="slidenum">
              <a:rPr kumimoji="0" lang="en-US" altLang="en-US" sz="1400" b="0" i="0" u="none" strike="noStrike" kern="1200" cap="none" spc="0" normalizeH="0" baseline="0" noProof="0">
                <a:ln>
                  <a:noFill/>
                </a:ln>
                <a:solidFill>
                  <a:prstClr val="white"/>
                </a:solidFill>
                <a:effectLst/>
                <a:uLnTx/>
                <a:uFillTx/>
                <a:latin typeface="Arial" pitchFamily="34" charset="0"/>
                <a:ea typeface="+mn-ea"/>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altLang="en-US" sz="1400" b="0" i="0" u="none" strike="noStrike" kern="1200" cap="none" spc="0" normalizeH="0" baseline="0" noProof="0">
              <a:ln>
                <a:noFill/>
              </a:ln>
              <a:solidFill>
                <a:prstClr val="white"/>
              </a:solidFill>
              <a:effectLst/>
              <a:uLnTx/>
              <a:uFillTx/>
              <a:latin typeface="Arial" pitchFamily="34" charset="0"/>
              <a:ea typeface="+mn-ea"/>
              <a:cs typeface="Arial" pitchFamily="34" charset="0"/>
            </a:endParaRPr>
          </a:p>
        </p:txBody>
      </p:sp>
      <p:sp>
        <p:nvSpPr>
          <p:cNvPr id="31748" name="Rectangle 2"/>
          <p:cNvSpPr>
            <a:spLocks noGrp="1" noChangeArrowheads="1"/>
          </p:cNvSpPr>
          <p:nvPr>
            <p:ph type="title"/>
          </p:nvPr>
        </p:nvSpPr>
        <p:spPr>
          <a:xfrm>
            <a:off x="1548581" y="0"/>
            <a:ext cx="8458200" cy="1143000"/>
          </a:xfrm>
          <a:solidFill>
            <a:schemeClr val="bg1"/>
          </a:solidFill>
        </p:spPr>
        <p:txBody>
          <a:bodyPr/>
          <a:lstStyle/>
          <a:p>
            <a:pPr algn="l" eaLnBrk="1" hangingPunct="1"/>
            <a:r>
              <a:rPr lang="en-US" altLang="en-US" sz="3200" b="1" dirty="0">
                <a:solidFill>
                  <a:srgbClr val="FF0000"/>
                </a:solidFill>
              </a:rPr>
              <a:t>Grounded Theory Research Procedures:</a:t>
            </a:r>
            <a:br>
              <a:rPr lang="en-US" altLang="en-US" sz="3200" b="1" dirty="0">
                <a:solidFill>
                  <a:srgbClr val="FF0000"/>
                </a:solidFill>
              </a:rPr>
            </a:br>
            <a:r>
              <a:rPr lang="en-US" altLang="en-US" sz="3200" b="1" dirty="0">
                <a:solidFill>
                  <a:srgbClr val="FF0000"/>
                </a:solidFill>
              </a:rPr>
              <a:t>Strauss &amp; Corbin (1990,1998)</a:t>
            </a:r>
          </a:p>
        </p:txBody>
      </p:sp>
      <p:sp>
        <p:nvSpPr>
          <p:cNvPr id="31749" name="Rectangle 3"/>
          <p:cNvSpPr>
            <a:spLocks noGrp="1" noChangeArrowheads="1"/>
          </p:cNvSpPr>
          <p:nvPr>
            <p:ph type="body" idx="1"/>
          </p:nvPr>
        </p:nvSpPr>
        <p:spPr>
          <a:xfrm>
            <a:off x="76199" y="1143000"/>
            <a:ext cx="9544877" cy="5715000"/>
          </a:xfrm>
          <a:solidFill>
            <a:schemeClr val="bg1">
              <a:lumMod val="95000"/>
            </a:schemeClr>
          </a:solidFill>
        </p:spPr>
        <p:txBody>
          <a:bodyPr>
            <a:normAutofit fontScale="92500" lnSpcReduction="10000"/>
          </a:bodyPr>
          <a:lstStyle/>
          <a:p>
            <a:pPr marL="0" indent="0">
              <a:buNone/>
            </a:pPr>
            <a:r>
              <a:rPr lang="en-US" altLang="en-US" sz="3200" dirty="0"/>
              <a:t>Data collection proceeds in stages</a:t>
            </a:r>
          </a:p>
          <a:p>
            <a:pPr lvl="1" eaLnBrk="1" hangingPunct="1">
              <a:lnSpc>
                <a:spcPct val="90000"/>
              </a:lnSpc>
            </a:pPr>
            <a:r>
              <a:rPr lang="en-US" altLang="en-US" sz="2800" b="1" dirty="0">
                <a:solidFill>
                  <a:srgbClr val="FF0000"/>
                </a:solidFill>
              </a:rPr>
              <a:t>Open coding </a:t>
            </a:r>
            <a:r>
              <a:rPr lang="en-US" altLang="en-US" dirty="0">
                <a:solidFill>
                  <a:srgbClr val="002060"/>
                </a:solidFill>
              </a:rPr>
              <a:t>– </a:t>
            </a:r>
            <a:r>
              <a:rPr lang="en-US" altLang="en-US" sz="2800" dirty="0">
                <a:solidFill>
                  <a:srgbClr val="002060"/>
                </a:solidFill>
              </a:rPr>
              <a:t>researcher forms categories of information about the phenomenon by segmenting the information into </a:t>
            </a:r>
            <a:r>
              <a:rPr lang="en-US" altLang="en-US" sz="2800" dirty="0" err="1">
                <a:solidFill>
                  <a:srgbClr val="002060"/>
                </a:solidFill>
              </a:rPr>
              <a:t>dimensionalized</a:t>
            </a:r>
            <a:r>
              <a:rPr lang="en-US" altLang="en-US" sz="2800" dirty="0">
                <a:solidFill>
                  <a:srgbClr val="002060"/>
                </a:solidFill>
              </a:rPr>
              <a:t> categories</a:t>
            </a:r>
            <a:endParaRPr lang="en-US" altLang="en-US" dirty="0">
              <a:solidFill>
                <a:srgbClr val="002060"/>
              </a:solidFill>
            </a:endParaRPr>
          </a:p>
          <a:p>
            <a:pPr lvl="1" eaLnBrk="1" hangingPunct="1">
              <a:lnSpc>
                <a:spcPct val="90000"/>
              </a:lnSpc>
            </a:pPr>
            <a:r>
              <a:rPr lang="en-US" altLang="en-US" sz="2800" b="1" dirty="0">
                <a:solidFill>
                  <a:srgbClr val="FF0000"/>
                </a:solidFill>
              </a:rPr>
              <a:t>Axial coding </a:t>
            </a:r>
            <a:r>
              <a:rPr lang="en-US" altLang="en-US" sz="2800" dirty="0">
                <a:solidFill>
                  <a:srgbClr val="002060"/>
                </a:solidFill>
              </a:rPr>
              <a:t>– categories are assembled into a visual model in which the researcher identifies a central phenomenon (category that describes what the process is), causes, strategies, contexts, intervening conditions, and consequences (outcomes)</a:t>
            </a:r>
          </a:p>
          <a:p>
            <a:pPr lvl="1" eaLnBrk="1" hangingPunct="1">
              <a:lnSpc>
                <a:spcPct val="90000"/>
              </a:lnSpc>
            </a:pPr>
            <a:r>
              <a:rPr lang="en-US" altLang="en-US" sz="2800" b="1" dirty="0">
                <a:solidFill>
                  <a:srgbClr val="FF0000"/>
                </a:solidFill>
              </a:rPr>
              <a:t>Selective coding </a:t>
            </a:r>
            <a:r>
              <a:rPr lang="en-US" altLang="en-US" sz="2800" dirty="0">
                <a:solidFill>
                  <a:srgbClr val="002060"/>
                </a:solidFill>
              </a:rPr>
              <a:t>– a </a:t>
            </a:r>
            <a:r>
              <a:rPr lang="en-US" altLang="en-US" sz="2800" i="1" dirty="0">
                <a:solidFill>
                  <a:srgbClr val="002060"/>
                </a:solidFill>
              </a:rPr>
              <a:t>story line </a:t>
            </a:r>
            <a:r>
              <a:rPr lang="en-US" altLang="en-US" sz="2800" dirty="0">
                <a:solidFill>
                  <a:srgbClr val="002060"/>
                </a:solidFill>
              </a:rPr>
              <a:t> that connects the categories</a:t>
            </a:r>
          </a:p>
          <a:p>
            <a:pPr marL="57150" indent="0">
              <a:buNone/>
            </a:pPr>
            <a:r>
              <a:rPr lang="en-US" altLang="en-US" dirty="0">
                <a:solidFill>
                  <a:srgbClr val="002060"/>
                </a:solidFill>
              </a:rPr>
              <a:t>The theory that results is a substantive-level theory that addresses a specific problem or people</a:t>
            </a:r>
          </a:p>
          <a:p>
            <a:pPr lvl="1" eaLnBrk="1" hangingPunct="1">
              <a:lnSpc>
                <a:spcPct val="90000"/>
              </a:lnSpc>
            </a:pPr>
            <a:endParaRPr lang="en-US" altLang="en-US" dirty="0"/>
          </a:p>
        </p:txBody>
      </p:sp>
      <p:pic>
        <p:nvPicPr>
          <p:cNvPr id="2" name="Picture 1">
            <a:extLst>
              <a:ext uri="{FF2B5EF4-FFF2-40B4-BE49-F238E27FC236}">
                <a16:creationId xmlns:a16="http://schemas.microsoft.com/office/drawing/2014/main" xmlns="" id="{4C86280B-6B7F-440B-A085-0871A8528DB7}"/>
              </a:ext>
            </a:extLst>
          </p:cNvPr>
          <p:cNvPicPr>
            <a:picLocks noChangeAspect="1"/>
          </p:cNvPicPr>
          <p:nvPr/>
        </p:nvPicPr>
        <p:blipFill>
          <a:blip r:embed="rId2"/>
          <a:stretch>
            <a:fillRect/>
          </a:stretch>
        </p:blipFill>
        <p:spPr>
          <a:xfrm rot="5400000">
            <a:off x="7705513" y="2448965"/>
            <a:ext cx="6325849" cy="2494721"/>
          </a:xfrm>
          <a:prstGeom prst="rect">
            <a:avLst/>
          </a:prstGeom>
          <a:ln>
            <a:solidFill>
              <a:srgbClr val="FF0000"/>
            </a:solidFill>
          </a:ln>
        </p:spPr>
      </p:pic>
    </p:spTree>
    <p:extLst>
      <p:ext uri="{BB962C8B-B14F-4D97-AF65-F5344CB8AC3E}">
        <p14:creationId xmlns:p14="http://schemas.microsoft.com/office/powerpoint/2010/main" val="35116744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389575E1-3389-451A-A5F7-27854C25C5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xmlns="" id="{A53CCC5C-D88E-40FB-B30B-23DCDBD01D3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86834" y="591344"/>
            <a:ext cx="3200400" cy="5585619"/>
          </a:xfrm>
        </p:spPr>
        <p:txBody>
          <a:bodyPr>
            <a:normAutofit/>
          </a:bodyPr>
          <a:lstStyle/>
          <a:p>
            <a:r>
              <a:rPr lang="en-US" b="1">
                <a:solidFill>
                  <a:srgbClr val="FFFFFF"/>
                </a:solidFill>
              </a:rPr>
              <a:t>Ethnography</a:t>
            </a:r>
          </a:p>
        </p:txBody>
      </p:sp>
      <p:sp>
        <p:nvSpPr>
          <p:cNvPr id="13" name="Arc 12">
            <a:extLst>
              <a:ext uri="{FF2B5EF4-FFF2-40B4-BE49-F238E27FC236}">
                <a16:creationId xmlns:a16="http://schemas.microsoft.com/office/drawing/2014/main" xmlns=""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Content Placeholder 2"/>
          <p:cNvSpPr>
            <a:spLocks noGrp="1"/>
          </p:cNvSpPr>
          <p:nvPr>
            <p:ph idx="1"/>
          </p:nvPr>
        </p:nvSpPr>
        <p:spPr>
          <a:xfrm>
            <a:off x="4447308" y="591344"/>
            <a:ext cx="6906491" cy="5585619"/>
          </a:xfrm>
        </p:spPr>
        <p:txBody>
          <a:bodyPr anchor="ctr">
            <a:normAutofit fontScale="85000" lnSpcReduction="10000"/>
          </a:bodyPr>
          <a:lstStyle/>
          <a:p>
            <a:pPr marL="0" indent="0">
              <a:buNone/>
            </a:pPr>
            <a:r>
              <a:rPr lang="en-US" sz="3200" dirty="0"/>
              <a:t>Ethnography is a design of inquiry coming from anthropology and sociology in which the researcher studies the shared patterns of behaviors, language, and actions of an intact cultural group in a natural setting over a prolonged period of time. </a:t>
            </a:r>
          </a:p>
          <a:p>
            <a:pPr marL="0" indent="0">
              <a:buNone/>
            </a:pPr>
            <a:r>
              <a:rPr lang="en-US" sz="3200" dirty="0"/>
              <a:t>Data collection often involves observations and interviews.</a:t>
            </a:r>
          </a:p>
        </p:txBody>
      </p:sp>
    </p:spTree>
    <p:extLst>
      <p:ext uri="{BB962C8B-B14F-4D97-AF65-F5344CB8AC3E}">
        <p14:creationId xmlns:p14="http://schemas.microsoft.com/office/powerpoint/2010/main" val="38737323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1905000" y="304800"/>
            <a:ext cx="8229600" cy="457200"/>
          </a:xfrm>
        </p:spPr>
        <p:txBody>
          <a:bodyPr vert="horz" lIns="0" tIns="45720" rIns="0" bIns="0" rtlCol="0" anchor="b">
            <a:normAutofit fontScale="90000"/>
          </a:bodyPr>
          <a:lstStyle/>
          <a:p>
            <a:pPr algn="l" eaLnBrk="1" hangingPunct="1"/>
            <a:r>
              <a:rPr lang="en-US" b="1" dirty="0">
                <a:solidFill>
                  <a:srgbClr val="FF0000"/>
                </a:solidFill>
              </a:rPr>
              <a:t>Ethnography</a:t>
            </a:r>
          </a:p>
        </p:txBody>
      </p:sp>
      <p:sp>
        <p:nvSpPr>
          <p:cNvPr id="23555" name="Rectangle 3"/>
          <p:cNvSpPr>
            <a:spLocks noGrp="1" noChangeArrowheads="1"/>
          </p:cNvSpPr>
          <p:nvPr>
            <p:ph idx="4294967295"/>
          </p:nvPr>
        </p:nvSpPr>
        <p:spPr>
          <a:xfrm>
            <a:off x="119270" y="762000"/>
            <a:ext cx="12072730" cy="4114800"/>
          </a:xfrm>
        </p:spPr>
        <p:txBody>
          <a:bodyPr>
            <a:normAutofit/>
          </a:bodyPr>
          <a:lstStyle/>
          <a:p>
            <a:pPr marL="342900" lvl="1" indent="-342900">
              <a:buClr>
                <a:schemeClr val="bg2"/>
              </a:buClr>
              <a:buSzPct val="75000"/>
              <a:buFont typeface="Wingdings" pitchFamily="2" charset="2"/>
              <a:buChar char="n"/>
              <a:defRPr/>
            </a:pPr>
            <a:r>
              <a:rPr lang="en-US" sz="2800" dirty="0">
                <a:ea typeface="+mn-ea"/>
                <a:cs typeface="+mn-cs"/>
              </a:rPr>
              <a:t>A description and </a:t>
            </a:r>
            <a:r>
              <a:rPr lang="en-US" sz="2800" dirty="0">
                <a:solidFill>
                  <a:srgbClr val="FF0000"/>
                </a:solidFill>
                <a:ea typeface="+mn-ea"/>
                <a:cs typeface="+mn-cs"/>
              </a:rPr>
              <a:t>interpretation of a cultural or social group or system</a:t>
            </a:r>
            <a:r>
              <a:rPr lang="en-US" sz="2800" dirty="0">
                <a:ea typeface="+mn-ea"/>
                <a:cs typeface="+mn-cs"/>
              </a:rPr>
              <a:t>.</a:t>
            </a:r>
          </a:p>
          <a:p>
            <a:pPr marL="342900" lvl="1" indent="-342900">
              <a:buClr>
                <a:schemeClr val="bg2"/>
              </a:buClr>
              <a:buSzPct val="75000"/>
              <a:buFont typeface="Wingdings" pitchFamily="2" charset="2"/>
              <a:buChar char="n"/>
              <a:defRPr/>
            </a:pPr>
            <a:r>
              <a:rPr lang="en-US" sz="2800" dirty="0">
                <a:ea typeface="+mn-ea"/>
                <a:cs typeface="+mn-cs"/>
              </a:rPr>
              <a:t>The researcher examines the group’s observable patterns of behavior, customs, and ways of life.</a:t>
            </a:r>
          </a:p>
          <a:p>
            <a:pPr marL="342900" lvl="1" indent="-342900">
              <a:buClr>
                <a:schemeClr val="bg2"/>
              </a:buClr>
              <a:buSzPct val="75000"/>
              <a:buFont typeface="Wingdings" pitchFamily="2" charset="2"/>
              <a:buChar char="n"/>
              <a:defRPr/>
            </a:pPr>
            <a:r>
              <a:rPr lang="en-US" sz="2800" dirty="0">
                <a:ea typeface="+mn-ea"/>
                <a:cs typeface="+mn-cs"/>
              </a:rPr>
              <a:t>Involves prolonged observation of the group, typically through participant observation. </a:t>
            </a:r>
          </a:p>
        </p:txBody>
      </p:sp>
      <p:sp>
        <p:nvSpPr>
          <p:cNvPr id="19460" name="Slide Number Placeholder 3"/>
          <p:cNvSpPr>
            <a:spLocks noGrp="1"/>
          </p:cNvSpPr>
          <p:nvPr>
            <p:ph type="sldNum" sz="quarter" idx="4294967295"/>
          </p:nvPr>
        </p:nvSpPr>
        <p:spPr>
          <a:xfrm>
            <a:off x="8077200" y="6248400"/>
            <a:ext cx="2133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65B392BB-2DBF-403A-9EA1-30B554745516}" type="slidenum">
              <a:rPr kumimoji="0" lang="en-US" sz="1200" b="0" i="0" u="none" strike="noStrike" kern="1200" cap="none" spc="0" normalizeH="0" baseline="0" noProof="0" smtClean="0">
                <a:ln>
                  <a:noFill/>
                </a:ln>
                <a:solidFill>
                  <a:prstClr val="black"/>
                </a:solidFill>
                <a:effectLst/>
                <a:uLnTx/>
                <a:uFillTx/>
                <a:latin typeface="Arial Black"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Arial Black" pitchFamily="34" charset="0"/>
              <a:ea typeface="+mn-ea"/>
              <a:cs typeface="+mn-cs"/>
            </a:endParaRPr>
          </a:p>
        </p:txBody>
      </p:sp>
      <p:sp>
        <p:nvSpPr>
          <p:cNvPr id="3" name="Rectangle 2"/>
          <p:cNvSpPr/>
          <p:nvPr/>
        </p:nvSpPr>
        <p:spPr>
          <a:xfrm>
            <a:off x="119270" y="3548897"/>
            <a:ext cx="11953459" cy="1077218"/>
          </a:xfrm>
          <a:prstGeom prst="rect">
            <a:avLst/>
          </a:prstGeom>
          <a:solidFill>
            <a:schemeClr val="bg2">
              <a:lumMod val="90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0000"/>
                </a:solidFill>
                <a:effectLst/>
                <a:uLnTx/>
                <a:uFillTx/>
                <a:latin typeface="Calibri" panose="020F0502020204030204"/>
                <a:ea typeface="+mn-ea"/>
                <a:cs typeface="+mn-cs"/>
              </a:rPr>
              <a:t>Focus:</a:t>
            </a:r>
            <a:r>
              <a:rPr kumimoji="0" lang="en-US" sz="3200" b="1" i="0" u="none" strike="noStrike" kern="1200" cap="none" spc="0" normalizeH="0" baseline="0" noProof="0" dirty="0">
                <a:ln>
                  <a:noFill/>
                </a:ln>
                <a:solidFill>
                  <a:prstClr val="black"/>
                </a:solidFill>
                <a:effectLst/>
                <a:uLnTx/>
                <a:uFillTx/>
                <a:latin typeface="Calibri" panose="020F0502020204030204"/>
                <a:ea typeface="+mn-ea"/>
                <a:cs typeface="+mn-cs"/>
              </a:rPr>
              <a:t> study human </a:t>
            </a:r>
            <a:r>
              <a:rPr kumimoji="0" lang="en-US" sz="3200" b="1" i="0" u="none" strike="noStrike" kern="1200" cap="none" spc="0" normalizeH="0" baseline="0" noProof="0" dirty="0" smtClean="0">
                <a:ln>
                  <a:noFill/>
                </a:ln>
                <a:solidFill>
                  <a:prstClr val="black"/>
                </a:solidFill>
                <a:effectLst/>
                <a:uLnTx/>
                <a:uFillTx/>
                <a:latin typeface="Calibri" panose="020F0502020204030204"/>
                <a:ea typeface="+mn-ea"/>
                <a:cs typeface="+mn-cs"/>
              </a:rPr>
              <a:t>behavior </a:t>
            </a:r>
            <a:r>
              <a:rPr kumimoji="0" lang="en-US" sz="3200" b="1" i="0" u="none" strike="noStrike" kern="1200" cap="none" spc="0" normalizeH="0" baseline="0" noProof="0" dirty="0">
                <a:ln>
                  <a:noFill/>
                </a:ln>
                <a:solidFill>
                  <a:prstClr val="black"/>
                </a:solidFill>
                <a:effectLst/>
                <a:uLnTx/>
                <a:uFillTx/>
                <a:latin typeface="Calibri" panose="020F0502020204030204"/>
                <a:ea typeface="+mn-ea"/>
                <a:cs typeface="+mn-cs"/>
              </a:rPr>
              <a:t>in the cultural context in which it is embedded</a:t>
            </a:r>
          </a:p>
        </p:txBody>
      </p:sp>
      <p:sp>
        <p:nvSpPr>
          <p:cNvPr id="2" name="Rectangle 1"/>
          <p:cNvSpPr/>
          <p:nvPr/>
        </p:nvSpPr>
        <p:spPr>
          <a:xfrm>
            <a:off x="-1" y="5334000"/>
            <a:ext cx="12072729" cy="1384995"/>
          </a:xfrm>
          <a:prstGeom prst="rect">
            <a:avLst/>
          </a:prstGeom>
          <a:ln>
            <a:solidFill>
              <a:schemeClr val="accent1"/>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0070C0"/>
                </a:solidFill>
                <a:effectLst/>
                <a:uLnTx/>
                <a:uFillTx/>
                <a:latin typeface="Calibri" panose="020F0502020204030204"/>
                <a:ea typeface="+mn-ea"/>
                <a:cs typeface="+mn-cs"/>
              </a:rPr>
              <a:t>Example: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0070C0"/>
                </a:solidFill>
                <a:effectLst/>
                <a:uLnTx/>
                <a:uFillTx/>
                <a:latin typeface="Calibri" panose="020F0502020204030204"/>
                <a:ea typeface="+mn-ea"/>
                <a:cs typeface="+mn-cs"/>
              </a:rPr>
              <a:t>Study with the purpose of understanding a very isolated tribe in the Amazon basin</a:t>
            </a:r>
          </a:p>
        </p:txBody>
      </p:sp>
    </p:spTree>
    <p:extLst>
      <p:ext uri="{BB962C8B-B14F-4D97-AF65-F5344CB8AC3E}">
        <p14:creationId xmlns:p14="http://schemas.microsoft.com/office/powerpoint/2010/main" val="12002667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671A8AE-40A1-4631-A6B8-581AFF06548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descr="Text, logo, whiteboard&#10;&#10;Description automatically generated">
            <a:extLst>
              <a:ext uri="{FF2B5EF4-FFF2-40B4-BE49-F238E27FC236}">
                <a16:creationId xmlns:a16="http://schemas.microsoft.com/office/drawing/2014/main" xmlns="" id="{03CF9F61-5D1B-4620-B4CE-2513E791B671}"/>
              </a:ext>
            </a:extLst>
          </p:cNvPr>
          <p:cNvPicPr>
            <a:picLocks noChangeAspect="1"/>
          </p:cNvPicPr>
          <p:nvPr/>
        </p:nvPicPr>
        <p:blipFill rotWithShape="1">
          <a:blip r:embed="rId2"/>
          <a:srcRect t="3482" r="8710" b="220"/>
          <a:stretch/>
        </p:blipFill>
        <p:spPr>
          <a:xfrm>
            <a:off x="3523488" y="10"/>
            <a:ext cx="8668512" cy="6857990"/>
          </a:xfrm>
          <a:prstGeom prst="rect">
            <a:avLst/>
          </a:prstGeom>
        </p:spPr>
      </p:pic>
      <p:sp>
        <p:nvSpPr>
          <p:cNvPr id="10" name="Rectangle 9">
            <a:extLst>
              <a:ext uri="{FF2B5EF4-FFF2-40B4-BE49-F238E27FC236}">
                <a16:creationId xmlns:a16="http://schemas.microsoft.com/office/drawing/2014/main" xmlns="" id="{AB58EF07-17C2-48CF-ABB0-EEF1F17CB8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xmlns="" id="{B1FDC877-4E00-4668-8621-69F6A7D97EB8}"/>
              </a:ext>
            </a:extLst>
          </p:cNvPr>
          <p:cNvSpPr txBox="1"/>
          <p:nvPr/>
        </p:nvSpPr>
        <p:spPr>
          <a:xfrm>
            <a:off x="477981" y="1122363"/>
            <a:ext cx="4023360" cy="3204134"/>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4800" b="1" i="0" u="none" strike="noStrike" kern="1200" cap="none" spc="0" normalizeH="0" baseline="0" noProof="0">
                <a:ln>
                  <a:noFill/>
                </a:ln>
                <a:solidFill>
                  <a:prstClr val="white"/>
                </a:solidFill>
                <a:effectLst/>
                <a:uLnTx/>
                <a:uFillTx/>
                <a:latin typeface="Calibri Light" panose="020F0302020204030204"/>
                <a:ea typeface="+mn-ea"/>
                <a:cs typeface="+mn-cs"/>
              </a:rPr>
              <a:t>Case study </a:t>
            </a:r>
          </a:p>
        </p:txBody>
      </p:sp>
      <p:sp>
        <p:nvSpPr>
          <p:cNvPr id="12" name="Rectangle 11">
            <a:extLst>
              <a:ext uri="{FF2B5EF4-FFF2-40B4-BE49-F238E27FC236}">
                <a16:creationId xmlns:a16="http://schemas.microsoft.com/office/drawing/2014/main" xmlns="" id="{AF2F604E-43BE-4DC3-B983-E071523364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xmlns="" id="{08C9B587-E65E-4B52-B37C-ABEBB6E8792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49314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panose="020F0502020204030204"/>
                <a:ea typeface="+mn-ea"/>
                <a:cs typeface="+mn-cs"/>
              </a:rPr>
              <a:t>Dr Jugindar Singh</a:t>
            </a:r>
          </a:p>
        </p:txBody>
      </p:sp>
      <p:sp>
        <p:nvSpPr>
          <p:cNvPr id="4" name="TextBox 3"/>
          <p:cNvSpPr txBox="1"/>
          <p:nvPr/>
        </p:nvSpPr>
        <p:spPr>
          <a:xfrm>
            <a:off x="1981200" y="381001"/>
            <a:ext cx="5171159" cy="76944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srgbClr val="FF0000"/>
                </a:solidFill>
                <a:effectLst/>
                <a:uLnTx/>
                <a:uFillTx/>
                <a:latin typeface="Calibri" panose="020F0502020204030204"/>
                <a:ea typeface="+mn-ea"/>
                <a:cs typeface="+mn-cs"/>
              </a:rPr>
              <a:t>What is a Case Study </a:t>
            </a:r>
          </a:p>
        </p:txBody>
      </p:sp>
      <p:sp>
        <p:nvSpPr>
          <p:cNvPr id="5" name="Rectangle 4"/>
          <p:cNvSpPr/>
          <p:nvPr/>
        </p:nvSpPr>
        <p:spPr>
          <a:xfrm>
            <a:off x="1" y="1046910"/>
            <a:ext cx="12191999" cy="5755422"/>
          </a:xfrm>
          <a:prstGeom prst="rect">
            <a:avLst/>
          </a:prstGeom>
          <a:solidFill>
            <a:schemeClr val="bg1"/>
          </a:solidFill>
          <a:ln>
            <a:solidFill>
              <a:schemeClr val="accent1"/>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70C0"/>
                </a:solidFill>
                <a:effectLst/>
                <a:uLnTx/>
                <a:uFillTx/>
                <a:latin typeface="Calibri" panose="020F0502020204030204"/>
                <a:ea typeface="+mn-ea"/>
                <a:cs typeface="+mn-cs"/>
              </a:rPr>
              <a:t>A case study is an in-depth inquiry into a topic or phenomenon within its real-life setting (Yin 2014).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70C0"/>
                </a:solidFill>
                <a:effectLst/>
                <a:uLnTx/>
                <a:uFillTx/>
                <a:latin typeface="Calibri" panose="020F0502020204030204"/>
                <a:ea typeface="+mn-ea"/>
                <a:cs typeface="+mn-cs"/>
              </a:rPr>
              <a:t>“A case study is an empirical study that investigates a contemporary phenomenon in depth and with its real-life context” (Yin, 2009, p18)</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dirty="0">
              <a:ln>
                <a:noFill/>
              </a:ln>
              <a:solidFill>
                <a:srgbClr val="0070C0"/>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1" u="none" strike="noStrike" kern="1200" cap="none" spc="0" normalizeH="0" baseline="0" noProof="0" dirty="0">
                <a:ln>
                  <a:noFill/>
                </a:ln>
                <a:solidFill>
                  <a:prstClr val="black"/>
                </a:solidFill>
                <a:effectLst/>
                <a:uLnTx/>
                <a:uFillTx/>
                <a:latin typeface="Calibri" panose="020F0502020204030204"/>
                <a:ea typeface="+mn-ea"/>
                <a:cs typeface="+mn-cs"/>
              </a:rPr>
              <a:t>Patton (1990) suggests that case studies are valuable in creating </a:t>
            </a:r>
            <a:r>
              <a:rPr kumimoji="0" lang="en-US" sz="3200" b="0" i="1" u="none" strike="noStrike" kern="1200" cap="none" spc="0" normalizeH="0" baseline="0" noProof="0" dirty="0">
                <a:ln>
                  <a:noFill/>
                </a:ln>
                <a:solidFill>
                  <a:srgbClr val="FF0000"/>
                </a:solidFill>
                <a:effectLst/>
                <a:uLnTx/>
                <a:uFillTx/>
                <a:latin typeface="Calibri" panose="020F0502020204030204"/>
                <a:ea typeface="+mn-ea"/>
                <a:cs typeface="+mn-cs"/>
              </a:rPr>
              <a:t>deep understanding of particular people, problems or situations</a:t>
            </a:r>
            <a:r>
              <a:rPr kumimoji="0" lang="en-US" sz="3200" b="0" i="1" u="none" strike="noStrike" kern="1200" cap="none" spc="0" normalizeH="0" baseline="0" noProof="0" dirty="0">
                <a:ln>
                  <a:noFill/>
                </a:ln>
                <a:solidFill>
                  <a:prstClr val="black"/>
                </a:solidFill>
                <a:effectLst/>
                <a:uLnTx/>
                <a:uFillTx/>
                <a:latin typeface="Calibri" panose="020F0502020204030204"/>
                <a:ea typeface="+mn-ea"/>
                <a:cs typeface="+mn-cs"/>
              </a:rPr>
              <a:t> in comprehensive ways.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Once defined, case study research sets out to understand the dynamics of the topic being studied within its setting or context</a:t>
            </a:r>
          </a:p>
        </p:txBody>
      </p:sp>
      <p:sp>
        <p:nvSpPr>
          <p:cNvPr id="6" name="TextBox 5"/>
          <p:cNvSpPr txBox="1"/>
          <p:nvPr/>
        </p:nvSpPr>
        <p:spPr>
          <a:xfrm>
            <a:off x="8001001" y="6400800"/>
            <a:ext cx="156889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Saunders 2016</a:t>
            </a:r>
          </a:p>
        </p:txBody>
      </p:sp>
    </p:spTree>
    <p:extLst>
      <p:ext uri="{BB962C8B-B14F-4D97-AF65-F5344CB8AC3E}">
        <p14:creationId xmlns:p14="http://schemas.microsoft.com/office/powerpoint/2010/main" val="4010360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xmlns="" id="{389575E1-3389-451A-A5F7-27854C25C5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xmlns="" id="{A53CCC5C-D88E-40FB-B30B-23DCDBD01D3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p:cNvSpPr txBox="1"/>
          <p:nvPr/>
        </p:nvSpPr>
        <p:spPr>
          <a:xfrm>
            <a:off x="44925" y="591344"/>
            <a:ext cx="3842309" cy="5585619"/>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4400" b="1" i="0" u="none" strike="noStrike" kern="1200" cap="none" spc="0" normalizeH="0" baseline="0" noProof="0" dirty="0">
                <a:ln>
                  <a:noFill/>
                </a:ln>
                <a:solidFill>
                  <a:srgbClr val="FFFFFF"/>
                </a:solidFill>
                <a:effectLst/>
                <a:uLnTx/>
                <a:uFillTx/>
                <a:latin typeface="Calibri Light" panose="020F0302020204030204"/>
                <a:ea typeface="+mn-ea"/>
                <a:cs typeface="+mn-cs"/>
              </a:rPr>
              <a:t>Case Studies</a:t>
            </a:r>
          </a:p>
          <a:p>
            <a:pPr marL="0" marR="0" lvl="0" indent="0" algn="ctr" defTabSz="914400" rtl="0" eaLnBrk="1" fontAlgn="auto" latinLnBrk="0" hangingPunct="1">
              <a:lnSpc>
                <a:spcPct val="90000"/>
              </a:lnSpc>
              <a:spcBef>
                <a:spcPct val="0"/>
              </a:spcBef>
              <a:spcAft>
                <a:spcPts val="600"/>
              </a:spcAft>
              <a:buClrTx/>
              <a:buSzTx/>
              <a:buFontTx/>
              <a:buNone/>
              <a:tabLst/>
              <a:defRPr/>
            </a:pPr>
            <a:r>
              <a:rPr kumimoji="0" lang="en-US" sz="3600" b="1" i="0" u="none" strike="noStrike" kern="1200" cap="none" spc="0" normalizeH="0" baseline="0" noProof="0" dirty="0">
                <a:ln>
                  <a:noFill/>
                </a:ln>
                <a:solidFill>
                  <a:srgbClr val="0070C0"/>
                </a:solidFill>
                <a:effectLst/>
                <a:uLnTx/>
                <a:uFillTx/>
                <a:latin typeface="Calibri Light" panose="020F0302020204030204"/>
                <a:ea typeface="+mn-ea"/>
                <a:cs typeface="+mn-cs"/>
              </a:rPr>
              <a:t>Bounded </a:t>
            </a:r>
          </a:p>
          <a:p>
            <a:pPr marL="0" marR="0" lvl="0" indent="0" algn="ctr" defTabSz="914400" rtl="0" eaLnBrk="1" fontAlgn="auto" latinLnBrk="0" hangingPunct="1">
              <a:lnSpc>
                <a:spcPct val="90000"/>
              </a:lnSpc>
              <a:spcBef>
                <a:spcPct val="0"/>
              </a:spcBef>
              <a:spcAft>
                <a:spcPts val="600"/>
              </a:spcAft>
              <a:buClrTx/>
              <a:buSzTx/>
              <a:buFontTx/>
              <a:buNone/>
              <a:tabLst/>
              <a:defRPr/>
            </a:pPr>
            <a:r>
              <a:rPr kumimoji="0" lang="en-US" sz="3600" b="1" i="0" u="none" strike="noStrike" kern="1200" cap="none" spc="0" normalizeH="0" baseline="0" noProof="0" dirty="0">
                <a:ln>
                  <a:noFill/>
                </a:ln>
                <a:solidFill>
                  <a:srgbClr val="0070C0"/>
                </a:solidFill>
                <a:effectLst/>
                <a:uLnTx/>
                <a:uFillTx/>
                <a:latin typeface="Calibri Light" panose="020F0302020204030204"/>
                <a:ea typeface="+mn-ea"/>
                <a:cs typeface="+mn-cs"/>
              </a:rPr>
              <a:t>system</a:t>
            </a:r>
          </a:p>
        </p:txBody>
      </p:sp>
      <p:sp>
        <p:nvSpPr>
          <p:cNvPr id="2" name="Footer Placeholder 1"/>
          <p:cNvSpPr>
            <a:spLocks noGrp="1"/>
          </p:cNvSpPr>
          <p:nvPr>
            <p:ph type="ftr" sz="quarter" idx="10"/>
          </p:nvPr>
        </p:nvSpPr>
        <p:spPr>
          <a:xfrm>
            <a:off x="4447308" y="6356350"/>
            <a:ext cx="4842466" cy="365125"/>
          </a:xfrm>
        </p:spPr>
        <p:txBody>
          <a:bodyPr vert="horz" lIns="91440" tIns="45720" rIns="91440" bIns="45720" rtlCol="0" anchor="ctr">
            <a:norm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Dr Jugindar Singh</a:t>
            </a:r>
          </a:p>
        </p:txBody>
      </p:sp>
      <p:sp>
        <p:nvSpPr>
          <p:cNvPr id="28" name="Arc 27">
            <a:extLst>
              <a:ext uri="{FF2B5EF4-FFF2-40B4-BE49-F238E27FC236}">
                <a16:creationId xmlns:a16="http://schemas.microsoft.com/office/drawing/2014/main" xmlns=""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Rectangle 2"/>
          <p:cNvSpPr/>
          <p:nvPr/>
        </p:nvSpPr>
        <p:spPr>
          <a:xfrm>
            <a:off x="4167269" y="1"/>
            <a:ext cx="7979806" cy="5653378"/>
          </a:xfrm>
          <a:prstGeom prst="rect">
            <a:avLst/>
          </a:prstGeom>
        </p:spPr>
        <p:txBody>
          <a:bodyPr vert="horz" lIns="91440" tIns="45720" rIns="91440" bIns="45720" rtlCol="0" anchor="ctr">
            <a:normAutofit fontScale="92500"/>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Creswell (2002) "an in-depth </a:t>
            </a:r>
            <a:r>
              <a:rPr kumimoji="0" lang="en-US" sz="2800" b="0" i="0" u="none" strike="noStrike" kern="1200" cap="none" spc="0" normalizeH="0" baseline="0" noProof="0" dirty="0">
                <a:ln>
                  <a:noFill/>
                </a:ln>
                <a:solidFill>
                  <a:srgbClr val="FF0000"/>
                </a:solidFill>
                <a:effectLst/>
                <a:uLnTx/>
                <a:uFillTx/>
                <a:latin typeface="Calibri" panose="020F0502020204030204"/>
                <a:ea typeface="+mn-ea"/>
                <a:cs typeface="+mn-cs"/>
              </a:rPr>
              <a:t>exploration of a bounded system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(e.g., an activity, event, process, or individuals) based on extensive data collection" (p. 485).  </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Creswell recommends case study as a methodology if the problem to be studied "relates to d</a:t>
            </a:r>
            <a:r>
              <a:rPr kumimoji="0" lang="en-US" sz="2800" b="0" i="0" u="none" strike="noStrike" kern="1200" cap="none" spc="0" normalizeH="0" baseline="0" noProof="0" dirty="0">
                <a:ln>
                  <a:noFill/>
                </a:ln>
                <a:solidFill>
                  <a:srgbClr val="FF0000"/>
                </a:solidFill>
                <a:effectLst/>
                <a:uLnTx/>
                <a:uFillTx/>
                <a:latin typeface="Calibri" panose="020F0502020204030204"/>
                <a:ea typeface="+mn-ea"/>
                <a:cs typeface="+mn-cs"/>
              </a:rPr>
              <a:t>eveloping an in-depth understanding of a 'case' or bounded system</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(p. 496) and if the purpose is to understand "an event, activity, process, or one or more individuals" (p. 496).  </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Cases are </a:t>
            </a:r>
            <a:r>
              <a:rPr kumimoji="0" lang="en-US" sz="2800" b="0" i="0" u="none" strike="noStrike" kern="1200" cap="none" spc="0" normalizeH="0" baseline="0" noProof="0" dirty="0">
                <a:ln>
                  <a:noFill/>
                </a:ln>
                <a:solidFill>
                  <a:srgbClr val="FF0000"/>
                </a:solidFill>
                <a:effectLst/>
                <a:uLnTx/>
                <a:uFillTx/>
                <a:latin typeface="Calibri" panose="020F0502020204030204"/>
                <a:ea typeface="+mn-ea"/>
                <a:cs typeface="+mn-cs"/>
              </a:rPr>
              <a:t>bounded by time and activity</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and researchers collect detailed information using a variety of data collection procedures over a sustained period of time (Stake, 1995; Yin, 2009, 2012).</a:t>
            </a:r>
          </a:p>
        </p:txBody>
      </p:sp>
      <p:sp>
        <p:nvSpPr>
          <p:cNvPr id="11" name="TextBox 10">
            <a:extLst>
              <a:ext uri="{FF2B5EF4-FFF2-40B4-BE49-F238E27FC236}">
                <a16:creationId xmlns:a16="http://schemas.microsoft.com/office/drawing/2014/main" xmlns="" id="{F64A600C-0B42-4BB1-965C-8AD0ED5AEEDF}"/>
              </a:ext>
            </a:extLst>
          </p:cNvPr>
          <p:cNvSpPr txBox="1"/>
          <p:nvPr/>
        </p:nvSpPr>
        <p:spPr>
          <a:xfrm>
            <a:off x="0" y="5653378"/>
            <a:ext cx="12192000" cy="1200329"/>
          </a:xfrm>
          <a:prstGeom prst="rect">
            <a:avLst/>
          </a:prstGeom>
          <a:solidFill>
            <a:schemeClr val="bg1"/>
          </a:solidFill>
          <a:ln>
            <a:solidFill>
              <a:srgbClr val="002060"/>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a:t>
            </a:r>
            <a:r>
              <a:rPr kumimoji="0" lang="en-US" sz="24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mn-cs"/>
              </a:rPr>
              <a:t>'Bounded' means </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that the case is separated out for research in terms of time, place, or some physical boundaries" (</a:t>
            </a:r>
            <a:r>
              <a:rPr kumimoji="0" lang="en-US" sz="2400"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mn-cs"/>
              </a:rPr>
              <a:t>Cresswell</a:t>
            </a: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 p. 485).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In other words, it is possible to create limits around the object to be studied (Merriam, 1998)</a:t>
            </a:r>
            <a:endParaRPr kumimoji="0" lang="en-MY"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03483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Qualitative VS Quantitative Research | Research Methods | MIM Learnovate -  YouTube">
            <a:extLst>
              <a:ext uri="{FF2B5EF4-FFF2-40B4-BE49-F238E27FC236}">
                <a16:creationId xmlns="" xmlns:a16="http://schemas.microsoft.com/office/drawing/2014/main" id="{316A5E13-49CF-4E86-BDC7-29D7E496D03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70">
            <a:extLst>
              <a:ext uri="{FF2B5EF4-FFF2-40B4-BE49-F238E27FC236}">
                <a16:creationId xmlns="" xmlns:a16="http://schemas.microsoft.com/office/drawing/2014/main" id="{37C89E4B-3C9F-44B9-8B86-D9E3D112D8E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200" y="5320142"/>
            <a:ext cx="12395199" cy="814710"/>
          </a:xfrm>
        </p:spPr>
        <p:txBody>
          <a:bodyPr vert="horz" lIns="91440" tIns="45720" rIns="91440" bIns="45720" rtlCol="0" anchor="ctr">
            <a:noAutofit/>
          </a:bodyPr>
          <a:lstStyle/>
          <a:p>
            <a:pPr algn="ctr"/>
            <a:r>
              <a:rPr lang="en-US" sz="3200" b="1" dirty="0">
                <a:solidFill>
                  <a:schemeClr val="tx1">
                    <a:lumMod val="85000"/>
                    <a:lumOff val="15000"/>
                  </a:schemeClr>
                </a:solidFill>
                <a:latin typeface="Aharoni" panose="02010803020104030203" pitchFamily="2" charset="-79"/>
                <a:cs typeface="Aharoni" panose="02010803020104030203" pitchFamily="2" charset="-79"/>
              </a:rPr>
              <a:t>What is the Difference between Qualitative and Quantitative </a:t>
            </a:r>
          </a:p>
        </p:txBody>
      </p:sp>
      <p:cxnSp>
        <p:nvCxnSpPr>
          <p:cNvPr id="73" name="Straight Connector 72">
            <a:extLst>
              <a:ext uri="{FF2B5EF4-FFF2-40B4-BE49-F238E27FC236}">
                <a16:creationId xmlns="" xmlns:a16="http://schemas.microsoft.com/office/drawing/2014/main" id="{AA2EAA10-076F-46BD-8F0F-B9A2FB77A85C}"/>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 xmlns:a16="http://schemas.microsoft.com/office/drawing/2014/main" id="{D891E407-403B-4764-86C9-33A56D3BCAA3}"/>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10"/>
          </p:nvPr>
        </p:nvSpPr>
        <p:spPr>
          <a:xfrm>
            <a:off x="4038600" y="6356350"/>
            <a:ext cx="4114800" cy="365125"/>
          </a:xfrm>
        </p:spPr>
        <p:txBody>
          <a:bodyPr vert="horz" lIns="91440" tIns="45720" rIns="91440" bIns="45720" rtlCol="0" anchor="ctr">
            <a:normAutofit/>
          </a:bodyPr>
          <a:lstStyle/>
          <a:p>
            <a:pPr algn="ctr" defTabSz="457200">
              <a:spcAft>
                <a:spcPts val="600"/>
              </a:spcAft>
            </a:pPr>
            <a:r>
              <a:rPr lang="en-US" kern="1200">
                <a:solidFill>
                  <a:srgbClr val="FFFFFF"/>
                </a:solidFill>
                <a:latin typeface="+mn-lt"/>
                <a:ea typeface="+mn-ea"/>
                <a:cs typeface="+mn-cs"/>
              </a:rPr>
              <a:t>Dr Jugindar Singh</a:t>
            </a:r>
          </a:p>
        </p:txBody>
      </p:sp>
    </p:spTree>
    <p:extLst>
      <p:ext uri="{BB962C8B-B14F-4D97-AF65-F5344CB8AC3E}">
        <p14:creationId xmlns:p14="http://schemas.microsoft.com/office/powerpoint/2010/main" val="19364479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 y="0"/>
            <a:ext cx="12191999" cy="715962"/>
          </a:xfrm>
        </p:spPr>
        <p:txBody>
          <a:bodyPr>
            <a:normAutofit/>
          </a:bodyPr>
          <a:lstStyle/>
          <a:p>
            <a:r>
              <a:rPr lang="en-US" altLang="en-US" b="1" dirty="0">
                <a:solidFill>
                  <a:srgbClr val="FF0000"/>
                </a:solidFill>
              </a:rPr>
              <a:t>CASE STUDIES - Cases are units of investigation </a:t>
            </a:r>
          </a:p>
        </p:txBody>
      </p:sp>
      <p:sp>
        <p:nvSpPr>
          <p:cNvPr id="24579" name="Rectangle 3"/>
          <p:cNvSpPr>
            <a:spLocks noGrp="1" noChangeArrowheads="1"/>
          </p:cNvSpPr>
          <p:nvPr>
            <p:ph type="body" idx="1"/>
          </p:nvPr>
        </p:nvSpPr>
        <p:spPr>
          <a:xfrm>
            <a:off x="-1" y="566057"/>
            <a:ext cx="12191999" cy="5337836"/>
          </a:xfrm>
        </p:spPr>
        <p:txBody>
          <a:bodyPr>
            <a:normAutofit fontScale="70000" lnSpcReduction="20000"/>
          </a:bodyPr>
          <a:lstStyle/>
          <a:p>
            <a:pPr marL="0" indent="0">
              <a:buNone/>
            </a:pPr>
            <a:r>
              <a:rPr lang="en-US" altLang="en-US" sz="3200" dirty="0"/>
              <a:t>Cases can be </a:t>
            </a:r>
          </a:p>
          <a:p>
            <a:pPr lvl="1"/>
            <a:r>
              <a:rPr lang="en-US" altLang="en-US" sz="2800" b="1" dirty="0">
                <a:solidFill>
                  <a:srgbClr val="0070C0"/>
                </a:solidFill>
              </a:rPr>
              <a:t>Person/persons</a:t>
            </a:r>
          </a:p>
          <a:p>
            <a:pPr lvl="1"/>
            <a:r>
              <a:rPr lang="en-US" altLang="en-US" sz="2800" b="1" dirty="0">
                <a:solidFill>
                  <a:srgbClr val="0070C0"/>
                </a:solidFill>
              </a:rPr>
              <a:t>Group/groups</a:t>
            </a:r>
          </a:p>
          <a:p>
            <a:pPr lvl="1"/>
            <a:r>
              <a:rPr lang="en-US" altLang="en-US" sz="2800" b="1" dirty="0">
                <a:solidFill>
                  <a:srgbClr val="0070C0"/>
                </a:solidFill>
              </a:rPr>
              <a:t>Organization/organizations</a:t>
            </a:r>
          </a:p>
          <a:p>
            <a:pPr lvl="1"/>
            <a:r>
              <a:rPr lang="en-US" altLang="en-US" sz="2800" b="1" dirty="0">
                <a:solidFill>
                  <a:srgbClr val="0070C0"/>
                </a:solidFill>
              </a:rPr>
              <a:t>Institution/institutions</a:t>
            </a:r>
          </a:p>
          <a:p>
            <a:pPr lvl="1"/>
            <a:r>
              <a:rPr lang="en-US" altLang="en-US" sz="2800" b="1" dirty="0">
                <a:solidFill>
                  <a:srgbClr val="0070C0"/>
                </a:solidFill>
              </a:rPr>
              <a:t>Event/events.</a:t>
            </a:r>
          </a:p>
          <a:p>
            <a:pPr lvl="1"/>
            <a:r>
              <a:rPr lang="en-US" altLang="en-US" sz="2800" b="1" dirty="0">
                <a:solidFill>
                  <a:srgbClr val="0070C0"/>
                </a:solidFill>
              </a:rPr>
              <a:t>Employee/group employees</a:t>
            </a:r>
          </a:p>
          <a:p>
            <a:pPr lvl="1"/>
            <a:r>
              <a:rPr lang="en-US" altLang="en-US" sz="2800" b="1" dirty="0">
                <a:solidFill>
                  <a:srgbClr val="0070C0"/>
                </a:solidFill>
              </a:rPr>
              <a:t>Student/group of students</a:t>
            </a:r>
          </a:p>
          <a:p>
            <a:pPr marL="0" indent="0">
              <a:buNone/>
            </a:pPr>
            <a:endParaRPr lang="en-US" altLang="en-US" dirty="0"/>
          </a:p>
          <a:p>
            <a:pPr>
              <a:buFont typeface="Wingdings" pitchFamily="2" charset="2"/>
              <a:buNone/>
            </a:pPr>
            <a:endParaRPr lang="en-US" altLang="en-US" dirty="0"/>
          </a:p>
          <a:p>
            <a:pPr>
              <a:buFont typeface="Wingdings" pitchFamily="2" charset="2"/>
              <a:buNone/>
            </a:pPr>
            <a:endParaRPr lang="en-US" altLang="en-US" dirty="0"/>
          </a:p>
        </p:txBody>
      </p:sp>
      <p:sp>
        <p:nvSpPr>
          <p:cNvPr id="3" name="Rectangle 2">
            <a:extLst>
              <a:ext uri="{FF2B5EF4-FFF2-40B4-BE49-F238E27FC236}">
                <a16:creationId xmlns:a16="http://schemas.microsoft.com/office/drawing/2014/main" xmlns="" id="{6CE361F1-8428-4BA4-B8DF-C6D5AF674A0F}"/>
              </a:ext>
            </a:extLst>
          </p:cNvPr>
          <p:cNvSpPr/>
          <p:nvPr/>
        </p:nvSpPr>
        <p:spPr>
          <a:xfrm>
            <a:off x="44925" y="5626327"/>
            <a:ext cx="12102148" cy="830997"/>
          </a:xfrm>
          <a:prstGeom prst="rect">
            <a:avLst/>
          </a:prstGeom>
          <a:solidFill>
            <a:schemeClr val="bg1">
              <a:lumMod val="95000"/>
            </a:schemeClr>
          </a:solidFill>
          <a:ln>
            <a:solidFill>
              <a:schemeClr val="accent1"/>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panose="020F0502020204030204"/>
                <a:ea typeface="+mn-ea"/>
                <a:cs typeface="+mn-cs"/>
              </a:rPr>
              <a:t>A case study is an in-depth description and analysis of a bounded system.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panose="020F0502020204030204"/>
                <a:ea typeface="+mn-ea"/>
                <a:cs typeface="+mn-cs"/>
              </a:rPr>
              <a:t>A single entity, a unit around which there are boundaries.</a:t>
            </a:r>
          </a:p>
        </p:txBody>
      </p:sp>
      <p:sp>
        <p:nvSpPr>
          <p:cNvPr id="5" name="TextBox 4">
            <a:extLst>
              <a:ext uri="{FF2B5EF4-FFF2-40B4-BE49-F238E27FC236}">
                <a16:creationId xmlns:a16="http://schemas.microsoft.com/office/drawing/2014/main" xmlns="" id="{39680B56-C684-47DC-8095-0BC0D8F2554C}"/>
              </a:ext>
            </a:extLst>
          </p:cNvPr>
          <p:cNvSpPr txBox="1"/>
          <p:nvPr/>
        </p:nvSpPr>
        <p:spPr>
          <a:xfrm>
            <a:off x="-2" y="6468471"/>
            <a:ext cx="12147075" cy="369332"/>
          </a:xfrm>
          <a:prstGeom prst="rect">
            <a:avLst/>
          </a:prstGeom>
          <a:solidFill>
            <a:schemeClr val="bg1"/>
          </a:solidFill>
          <a:ln>
            <a:solidFill>
              <a:srgbClr val="002060"/>
            </a:solidFill>
          </a:ln>
        </p:spPr>
        <p:txBody>
          <a:bodyPr wrap="square">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1" i="0" u="none" strike="noStrike" kern="1200" cap="none" spc="0" normalizeH="0" baseline="0" noProof="0" dirty="0">
                <a:ln>
                  <a:noFill/>
                </a:ln>
                <a:solidFill>
                  <a:srgbClr val="0070C0"/>
                </a:solidFill>
                <a:effectLst/>
                <a:uLnTx/>
                <a:uFillTx/>
                <a:latin typeface="Calibri" panose="020F0502020204030204"/>
                <a:ea typeface="+mn-ea"/>
                <a:cs typeface="+mn-cs"/>
              </a:rPr>
              <a:t>An in-depth analysis of a case, often a p</a:t>
            </a:r>
            <a:r>
              <a:rPr kumimoji="0" lang="en-US" sz="2000" b="1" i="0" u="none" strike="noStrike" kern="1200" cap="none" spc="0" normalizeH="0" baseline="0" noProof="0" dirty="0">
                <a:ln>
                  <a:noFill/>
                </a:ln>
                <a:solidFill>
                  <a:srgbClr val="FF0000"/>
                </a:solidFill>
                <a:effectLst/>
                <a:uLnTx/>
                <a:uFillTx/>
                <a:latin typeface="Calibri" panose="020F0502020204030204"/>
                <a:ea typeface="+mn-ea"/>
                <a:cs typeface="+mn-cs"/>
              </a:rPr>
              <a:t>rogram, event, activity, process, or one or more individual</a:t>
            </a:r>
            <a:r>
              <a:rPr kumimoji="0" lang="en-US" sz="2000" b="0" i="0" u="none" strike="noStrike" kern="1200" cap="none" spc="0" normalizeH="0" baseline="0" noProof="0" dirty="0">
                <a:ln>
                  <a:noFill/>
                </a:ln>
                <a:solidFill>
                  <a:srgbClr val="FF0000"/>
                </a:solidFill>
                <a:effectLst/>
                <a:uLnTx/>
                <a:uFillTx/>
                <a:latin typeface="Calibri" panose="020F0502020204030204"/>
                <a:ea typeface="+mn-ea"/>
                <a:cs typeface="+mn-cs"/>
              </a:rPr>
              <a:t>s. </a:t>
            </a:r>
          </a:p>
        </p:txBody>
      </p:sp>
      <p:sp>
        <p:nvSpPr>
          <p:cNvPr id="7" name="TextBox 6">
            <a:extLst>
              <a:ext uri="{FF2B5EF4-FFF2-40B4-BE49-F238E27FC236}">
                <a16:creationId xmlns:a16="http://schemas.microsoft.com/office/drawing/2014/main" xmlns="" id="{8ED0C8E4-55B5-4550-B0AA-38AF148C7E92}"/>
              </a:ext>
            </a:extLst>
          </p:cNvPr>
          <p:cNvSpPr txBox="1"/>
          <p:nvPr/>
        </p:nvSpPr>
        <p:spPr>
          <a:xfrm>
            <a:off x="22460" y="4108408"/>
            <a:ext cx="12147075" cy="1569660"/>
          </a:xfrm>
          <a:prstGeom prst="rect">
            <a:avLst/>
          </a:prstGeom>
          <a:noFill/>
          <a:ln>
            <a:solidFill>
              <a:srgbClr val="002060"/>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The ‘case’ in case study research may refer to a person (e.g. a manager), a group (e.g. a work team), an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organisation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(e.g. a business), an association (e.g. a joint venture), a change process (e.g. restructuring a company), an event (e.g. an annual general meeting) as well as many other types of case subject</a:t>
            </a:r>
          </a:p>
        </p:txBody>
      </p:sp>
    </p:spTree>
    <p:extLst>
      <p:ext uri="{BB962C8B-B14F-4D97-AF65-F5344CB8AC3E}">
        <p14:creationId xmlns:p14="http://schemas.microsoft.com/office/powerpoint/2010/main" val="10768318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xmlns="" id="{2E442304-DDBD-4F7B-8017-36BCC863FB4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E94A8BAB-0E45-4E14-B72E-68A00D591C5A}"/>
              </a:ext>
            </a:extLst>
          </p:cNvPr>
          <p:cNvSpPr>
            <a:spLocks noGrp="1"/>
          </p:cNvSpPr>
          <p:nvPr>
            <p:ph type="title"/>
          </p:nvPr>
        </p:nvSpPr>
        <p:spPr>
          <a:xfrm>
            <a:off x="635000" y="640823"/>
            <a:ext cx="3418659" cy="5583148"/>
          </a:xfrm>
        </p:spPr>
        <p:txBody>
          <a:bodyPr vert="horz" lIns="91440" tIns="45720" rIns="91440" bIns="45720" rtlCol="0" anchor="ctr">
            <a:normAutofit/>
          </a:bodyPr>
          <a:lstStyle/>
          <a:p>
            <a:pPr algn="ctr"/>
            <a:r>
              <a:rPr lang="en-US" sz="5400" b="1" kern="1200" dirty="0">
                <a:solidFill>
                  <a:srgbClr val="FF0000"/>
                </a:solidFill>
                <a:latin typeface="+mj-lt"/>
                <a:ea typeface="+mj-ea"/>
                <a:cs typeface="+mj-cs"/>
              </a:rPr>
              <a:t>Case study </a:t>
            </a:r>
            <a:r>
              <a:rPr lang="en-US" sz="4000" b="1" kern="1200" dirty="0">
                <a:solidFill>
                  <a:schemeClr val="tx1"/>
                </a:solidFill>
                <a:latin typeface="+mj-lt"/>
                <a:ea typeface="+mj-ea"/>
                <a:cs typeface="+mj-cs"/>
              </a:rPr>
              <a:t>Collection of data</a:t>
            </a:r>
            <a:endParaRPr lang="en-US" sz="5400" b="1" kern="1200" dirty="0">
              <a:solidFill>
                <a:schemeClr val="tx1"/>
              </a:solidFill>
              <a:latin typeface="+mj-lt"/>
              <a:ea typeface="+mj-ea"/>
              <a:cs typeface="+mj-cs"/>
            </a:endParaRPr>
          </a:p>
        </p:txBody>
      </p:sp>
      <p:sp>
        <p:nvSpPr>
          <p:cNvPr id="13" name="sketch line">
            <a:extLst>
              <a:ext uri="{FF2B5EF4-FFF2-40B4-BE49-F238E27FC236}">
                <a16:creationId xmlns:a16="http://schemas.microsoft.com/office/drawing/2014/main" xmlns="" id="{5E107275-3853-46FD-A241-DE4355A4267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7" name="TextBox 4">
            <a:extLst>
              <a:ext uri="{FF2B5EF4-FFF2-40B4-BE49-F238E27FC236}">
                <a16:creationId xmlns:a16="http://schemas.microsoft.com/office/drawing/2014/main" xmlns="" id="{C27E69B6-F00C-4C14-B6E5-C13A9795FE25}"/>
              </a:ext>
            </a:extLst>
          </p:cNvPr>
          <p:cNvGraphicFramePr/>
          <p:nvPr/>
        </p:nvGraphicFramePr>
        <p:xfrm>
          <a:off x="4648018" y="640822"/>
          <a:ext cx="7249922" cy="62171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148552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116114" y="0"/>
            <a:ext cx="9332686" cy="838200"/>
          </a:xfrm>
        </p:spPr>
        <p:txBody>
          <a:bodyPr vert="horz" lIns="0" tIns="45720" rIns="0" bIns="0" rtlCol="0" anchor="b">
            <a:normAutofit/>
          </a:bodyPr>
          <a:lstStyle/>
          <a:p>
            <a:pPr eaLnBrk="1" hangingPunct="1"/>
            <a:r>
              <a:rPr lang="en-US" b="1" dirty="0">
                <a:solidFill>
                  <a:srgbClr val="FF0000"/>
                </a:solidFill>
              </a:rPr>
              <a:t>Types of Case study</a:t>
            </a:r>
          </a:p>
        </p:txBody>
      </p:sp>
      <p:sp>
        <p:nvSpPr>
          <p:cNvPr id="27651" name="Rectangle 3"/>
          <p:cNvSpPr>
            <a:spLocks noGrp="1" noChangeArrowheads="1"/>
          </p:cNvSpPr>
          <p:nvPr>
            <p:ph idx="4294967295"/>
          </p:nvPr>
        </p:nvSpPr>
        <p:spPr>
          <a:xfrm>
            <a:off x="0" y="990600"/>
            <a:ext cx="12192000" cy="4667071"/>
          </a:xfrm>
          <a:solidFill>
            <a:schemeClr val="bg1"/>
          </a:solidFill>
        </p:spPr>
        <p:txBody>
          <a:bodyPr>
            <a:normAutofit lnSpcReduction="10000"/>
          </a:bodyPr>
          <a:lstStyle/>
          <a:p>
            <a:pPr marL="0" lvl="1" indent="0">
              <a:buClr>
                <a:schemeClr val="bg2"/>
              </a:buClr>
              <a:buSzPct val="75000"/>
              <a:buNone/>
              <a:defRPr/>
            </a:pPr>
            <a:r>
              <a:rPr lang="en-US" sz="2800" b="1" dirty="0"/>
              <a:t>A case study is the study of an issue through one or more cases in a setting or context (a bounded system)</a:t>
            </a:r>
          </a:p>
          <a:p>
            <a:pPr marL="342900" lvl="1" indent="-342900">
              <a:buClr>
                <a:schemeClr val="bg2"/>
              </a:buClr>
              <a:buSzPct val="75000"/>
              <a:defRPr/>
            </a:pPr>
            <a:endParaRPr lang="en-US" sz="2800" b="1" dirty="0"/>
          </a:p>
          <a:p>
            <a:pPr marL="342900" lvl="1" indent="-342900">
              <a:buClr>
                <a:schemeClr val="bg2"/>
              </a:buClr>
              <a:buSzPct val="75000"/>
              <a:defRPr/>
            </a:pPr>
            <a:r>
              <a:rPr lang="en-US" sz="2800" dirty="0"/>
              <a:t>An exploration of a “bounded system” or a case (or multiple cases) over time through detailed, in-depth data collection involving multiple sources of information rich in context</a:t>
            </a:r>
          </a:p>
          <a:p>
            <a:pPr marL="342900" lvl="1" indent="-342900">
              <a:buClr>
                <a:schemeClr val="bg2"/>
              </a:buClr>
              <a:buSzPct val="75000"/>
              <a:defRPr/>
            </a:pPr>
            <a:endParaRPr lang="en-US" sz="2800" dirty="0"/>
          </a:p>
          <a:p>
            <a:pPr eaLnBrk="1" hangingPunct="1">
              <a:buFont typeface="Wingdings" pitchFamily="2" charset="2"/>
              <a:buChar char="q"/>
            </a:pPr>
            <a:r>
              <a:rPr lang="en-US" altLang="en-US" dirty="0"/>
              <a:t>Exploratory Case study – to explore certain subjects </a:t>
            </a:r>
          </a:p>
          <a:p>
            <a:pPr eaLnBrk="1" hangingPunct="1">
              <a:buFont typeface="Wingdings" pitchFamily="2" charset="2"/>
              <a:buChar char="q"/>
            </a:pPr>
            <a:r>
              <a:rPr lang="en-US" altLang="en-US" dirty="0"/>
              <a:t>Explanatory case study Based on theory</a:t>
            </a:r>
          </a:p>
          <a:p>
            <a:pPr eaLnBrk="1" hangingPunct="1">
              <a:buFont typeface="Wingdings" pitchFamily="2" charset="2"/>
              <a:buChar char="q"/>
            </a:pPr>
            <a:r>
              <a:rPr lang="en-US" altLang="en-US" dirty="0"/>
              <a:t>Descriptive – data explain descriptively a phenomenon </a:t>
            </a:r>
            <a:endParaRPr lang="en-US" dirty="0">
              <a:ea typeface="+mn-ea"/>
              <a:cs typeface="+mn-cs"/>
            </a:endParaRPr>
          </a:p>
        </p:txBody>
      </p:sp>
      <p:sp>
        <p:nvSpPr>
          <p:cNvPr id="23556" name="Slide Number Placeholder 3"/>
          <p:cNvSpPr>
            <a:spLocks noGrp="1"/>
          </p:cNvSpPr>
          <p:nvPr>
            <p:ph type="sldNum" sz="quarter" idx="4294967295"/>
          </p:nvPr>
        </p:nvSpPr>
        <p:spPr>
          <a:xfrm>
            <a:off x="8077200" y="6248400"/>
            <a:ext cx="2133600" cy="4572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4E2FFCFE-1F0E-48E8-90C6-0DAC8BAFAB4D}" type="slidenum">
              <a:rPr kumimoji="0" lang="en-US" sz="1200" b="0" i="0" u="none" strike="noStrike" kern="1200" cap="none" spc="0" normalizeH="0" baseline="0" noProof="0" smtClean="0">
                <a:ln>
                  <a:noFill/>
                </a:ln>
                <a:solidFill>
                  <a:prstClr val="black"/>
                </a:solidFill>
                <a:effectLst/>
                <a:uLnTx/>
                <a:uFillTx/>
                <a:latin typeface="Arial Black"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Arial Black" pitchFamily="34" charset="0"/>
              <a:ea typeface="+mn-ea"/>
              <a:cs typeface="+mn-cs"/>
            </a:endParaRPr>
          </a:p>
        </p:txBody>
      </p:sp>
      <p:sp>
        <p:nvSpPr>
          <p:cNvPr id="2" name="Rectangle 1"/>
          <p:cNvSpPr/>
          <p:nvPr/>
        </p:nvSpPr>
        <p:spPr>
          <a:xfrm>
            <a:off x="-1" y="5874603"/>
            <a:ext cx="12191999" cy="830997"/>
          </a:xfrm>
          <a:prstGeom prst="rect">
            <a:avLst/>
          </a:prstGeom>
          <a:solidFill>
            <a:schemeClr val="accent2"/>
          </a:solidFill>
          <a:ln>
            <a:solidFill>
              <a:schemeClr val="accent1"/>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rPr>
              <a:t>In-depth investigation of a single or small number of units at a point (over a period) in time. E.g. Evaluation of customer service</a:t>
            </a:r>
          </a:p>
        </p:txBody>
      </p:sp>
    </p:spTree>
    <p:extLst>
      <p:ext uri="{BB962C8B-B14F-4D97-AF65-F5344CB8AC3E}">
        <p14:creationId xmlns:p14="http://schemas.microsoft.com/office/powerpoint/2010/main" val="22255033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7B86C112-0619-447D-8C23-F540C8120341}"/>
              </a:ext>
            </a:extLst>
          </p:cNvPr>
          <p:cNvPicPr>
            <a:picLocks noChangeAspect="1"/>
          </p:cNvPicPr>
          <p:nvPr/>
        </p:nvPicPr>
        <p:blipFill>
          <a:blip r:embed="rId2"/>
          <a:stretch>
            <a:fillRect/>
          </a:stretch>
        </p:blipFill>
        <p:spPr>
          <a:xfrm>
            <a:off x="8468751" y="4091132"/>
            <a:ext cx="3653053" cy="2038983"/>
          </a:xfrm>
          <a:prstGeom prst="rect">
            <a:avLst/>
          </a:prstGeom>
        </p:spPr>
      </p:pic>
      <p:sp>
        <p:nvSpPr>
          <p:cNvPr id="2" name="TextBox 1">
            <a:extLst>
              <a:ext uri="{FF2B5EF4-FFF2-40B4-BE49-F238E27FC236}">
                <a16:creationId xmlns:a16="http://schemas.microsoft.com/office/drawing/2014/main" xmlns="" id="{AF44A805-EAAD-4F73-9529-EA88AF8366E2}"/>
              </a:ext>
            </a:extLst>
          </p:cNvPr>
          <p:cNvSpPr txBox="1"/>
          <p:nvPr/>
        </p:nvSpPr>
        <p:spPr>
          <a:xfrm>
            <a:off x="0" y="0"/>
            <a:ext cx="12192000" cy="954107"/>
          </a:xfrm>
          <a:prstGeom prst="rect">
            <a:avLst/>
          </a:prstGeom>
          <a:solidFill>
            <a:schemeClr val="accent5"/>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MY" sz="2800" b="1" i="0" u="none" strike="noStrike" kern="1200" cap="none" spc="0" normalizeH="0" baseline="0" noProof="0" dirty="0">
                <a:ln>
                  <a:noFill/>
                </a:ln>
                <a:solidFill>
                  <a:srgbClr val="FFFF00"/>
                </a:solidFill>
                <a:effectLst/>
                <a:uLnTx/>
                <a:uFillTx/>
                <a:latin typeface="Calibri" panose="020F0502020204030204"/>
                <a:ea typeface="+mn-ea"/>
                <a:cs typeface="+mn-cs"/>
              </a:rPr>
              <a:t>Title: Exploring Principals leadership style and teachers commitment in High Performing Schools in Kuala Lumpur</a:t>
            </a:r>
          </a:p>
        </p:txBody>
      </p:sp>
      <p:sp>
        <p:nvSpPr>
          <p:cNvPr id="4" name="TextBox 3">
            <a:extLst>
              <a:ext uri="{FF2B5EF4-FFF2-40B4-BE49-F238E27FC236}">
                <a16:creationId xmlns:a16="http://schemas.microsoft.com/office/drawing/2014/main" xmlns="" id="{FD7A801D-A02F-403E-9B35-711C86FAAECC}"/>
              </a:ext>
            </a:extLst>
          </p:cNvPr>
          <p:cNvSpPr txBox="1"/>
          <p:nvPr/>
        </p:nvSpPr>
        <p:spPr>
          <a:xfrm>
            <a:off x="0" y="875087"/>
            <a:ext cx="1219200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MY" sz="1800" b="1" i="0" u="none" strike="noStrike" kern="1200" cap="none" spc="0" normalizeH="0" baseline="0" noProof="0" dirty="0">
                <a:ln>
                  <a:noFill/>
                </a:ln>
                <a:solidFill>
                  <a:prstClr val="black"/>
                </a:solidFill>
                <a:effectLst/>
                <a:uLnTx/>
                <a:uFillTx/>
                <a:latin typeface="Calibri" panose="020F0502020204030204"/>
                <a:ea typeface="+mn-ea"/>
                <a:cs typeface="+mn-cs"/>
              </a:rPr>
              <a:t>RQ1: What are the leadership styles in High performing schools?</a:t>
            </a:r>
          </a:p>
        </p:txBody>
      </p:sp>
      <p:graphicFrame>
        <p:nvGraphicFramePr>
          <p:cNvPr id="5" name="Table 5">
            <a:extLst>
              <a:ext uri="{FF2B5EF4-FFF2-40B4-BE49-F238E27FC236}">
                <a16:creationId xmlns:a16="http://schemas.microsoft.com/office/drawing/2014/main" xmlns="" id="{43C27123-A1BC-4CAC-ADFA-D86508F82F50}"/>
              </a:ext>
            </a:extLst>
          </p:cNvPr>
          <p:cNvGraphicFramePr>
            <a:graphicFrameLocks noGrp="1"/>
          </p:cNvGraphicFramePr>
          <p:nvPr/>
        </p:nvGraphicFramePr>
        <p:xfrm>
          <a:off x="0" y="1621265"/>
          <a:ext cx="12192000" cy="2469867"/>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xmlns="" val="4217736956"/>
                    </a:ext>
                  </a:extLst>
                </a:gridCol>
                <a:gridCol w="3048000">
                  <a:extLst>
                    <a:ext uri="{9D8B030D-6E8A-4147-A177-3AD203B41FA5}">
                      <a16:colId xmlns:a16="http://schemas.microsoft.com/office/drawing/2014/main" xmlns="" val="3566840434"/>
                    </a:ext>
                  </a:extLst>
                </a:gridCol>
                <a:gridCol w="3048000">
                  <a:extLst>
                    <a:ext uri="{9D8B030D-6E8A-4147-A177-3AD203B41FA5}">
                      <a16:colId xmlns:a16="http://schemas.microsoft.com/office/drawing/2014/main" xmlns="" val="971276114"/>
                    </a:ext>
                  </a:extLst>
                </a:gridCol>
                <a:gridCol w="3048000">
                  <a:extLst>
                    <a:ext uri="{9D8B030D-6E8A-4147-A177-3AD203B41FA5}">
                      <a16:colId xmlns:a16="http://schemas.microsoft.com/office/drawing/2014/main" xmlns="" val="2232594962"/>
                    </a:ext>
                  </a:extLst>
                </a:gridCol>
              </a:tblGrid>
              <a:tr h="344007">
                <a:tc>
                  <a:txBody>
                    <a:bodyPr/>
                    <a:lstStyle/>
                    <a:p>
                      <a:r>
                        <a:rPr lang="en-MY" dirty="0"/>
                        <a:t>Units of Analysis</a:t>
                      </a:r>
                    </a:p>
                  </a:txBody>
                  <a:tcPr/>
                </a:tc>
                <a:tc>
                  <a:txBody>
                    <a:bodyPr/>
                    <a:lstStyle/>
                    <a:p>
                      <a:r>
                        <a:rPr lang="en-MY" dirty="0"/>
                        <a:t>School A</a:t>
                      </a:r>
                    </a:p>
                  </a:txBody>
                  <a:tcPr/>
                </a:tc>
                <a:tc>
                  <a:txBody>
                    <a:bodyPr/>
                    <a:lstStyle/>
                    <a:p>
                      <a:r>
                        <a:rPr lang="en-MY" dirty="0"/>
                        <a:t>School B</a:t>
                      </a:r>
                    </a:p>
                  </a:txBody>
                  <a:tcPr/>
                </a:tc>
                <a:tc>
                  <a:txBody>
                    <a:bodyPr/>
                    <a:lstStyle/>
                    <a:p>
                      <a:r>
                        <a:rPr lang="en-MY" dirty="0"/>
                        <a:t>School C</a:t>
                      </a:r>
                    </a:p>
                  </a:txBody>
                  <a:tcPr/>
                </a:tc>
                <a:extLst>
                  <a:ext uri="{0D108BD9-81ED-4DB2-BD59-A6C34878D82A}">
                    <a16:rowId xmlns:a16="http://schemas.microsoft.com/office/drawing/2014/main" xmlns="" val="396036363"/>
                  </a:ext>
                </a:extLst>
              </a:tr>
              <a:tr h="591003">
                <a:tc>
                  <a:txBody>
                    <a:bodyPr/>
                    <a:lstStyle/>
                    <a:p>
                      <a:r>
                        <a:rPr lang="en-MY" b="1" dirty="0"/>
                        <a:t>Principals </a:t>
                      </a:r>
                    </a:p>
                  </a:txBody>
                  <a:tcPr/>
                </a:tc>
                <a:tc>
                  <a:txBody>
                    <a:bodyPr/>
                    <a:lstStyle/>
                    <a:p>
                      <a:r>
                        <a:rPr lang="en-MY" dirty="0"/>
                        <a:t>What</a:t>
                      </a:r>
                    </a:p>
                  </a:txBody>
                  <a:tcPr/>
                </a:tc>
                <a:tc>
                  <a:txBody>
                    <a:bodyPr/>
                    <a:lstStyle/>
                    <a:p>
                      <a:r>
                        <a:rPr lang="en-MY" dirty="0"/>
                        <a:t>What</a:t>
                      </a:r>
                    </a:p>
                  </a:txBody>
                  <a:tcPr/>
                </a:tc>
                <a:tc>
                  <a:txBody>
                    <a:bodyPr/>
                    <a:lstStyle/>
                    <a:p>
                      <a:r>
                        <a:rPr lang="en-MY" dirty="0"/>
                        <a:t>What</a:t>
                      </a:r>
                    </a:p>
                  </a:txBody>
                  <a:tcPr/>
                </a:tc>
                <a:extLst>
                  <a:ext uri="{0D108BD9-81ED-4DB2-BD59-A6C34878D82A}">
                    <a16:rowId xmlns:a16="http://schemas.microsoft.com/office/drawing/2014/main" xmlns="" val="1758939409"/>
                  </a:ext>
                </a:extLst>
              </a:tr>
              <a:tr h="769118">
                <a:tc>
                  <a:txBody>
                    <a:bodyPr/>
                    <a:lstStyle/>
                    <a:p>
                      <a:r>
                        <a:rPr lang="en-MY" b="1" dirty="0"/>
                        <a:t>Teachers</a:t>
                      </a:r>
                    </a:p>
                  </a:txBody>
                  <a:tcPr/>
                </a:tc>
                <a:tc>
                  <a:txBody>
                    <a:bodyPr/>
                    <a:lstStyle/>
                    <a:p>
                      <a:r>
                        <a:rPr lang="en-MY" dirty="0"/>
                        <a:t>What</a:t>
                      </a:r>
                    </a:p>
                  </a:txBody>
                  <a:tcPr/>
                </a:tc>
                <a:tc>
                  <a:txBody>
                    <a:bodyPr/>
                    <a:lstStyle/>
                    <a:p>
                      <a:r>
                        <a:rPr lang="en-MY" dirty="0"/>
                        <a:t>What</a:t>
                      </a:r>
                    </a:p>
                  </a:txBody>
                  <a:tcPr/>
                </a:tc>
                <a:tc>
                  <a:txBody>
                    <a:bodyPr/>
                    <a:lstStyle/>
                    <a:p>
                      <a:r>
                        <a:rPr lang="en-MY" dirty="0"/>
                        <a:t>What</a:t>
                      </a:r>
                    </a:p>
                  </a:txBody>
                  <a:tcPr/>
                </a:tc>
                <a:extLst>
                  <a:ext uri="{0D108BD9-81ED-4DB2-BD59-A6C34878D82A}">
                    <a16:rowId xmlns:a16="http://schemas.microsoft.com/office/drawing/2014/main" xmlns="" val="558778801"/>
                  </a:ext>
                </a:extLst>
              </a:tr>
              <a:tr h="743986">
                <a:tc>
                  <a:txBody>
                    <a:bodyPr/>
                    <a:lstStyle/>
                    <a:p>
                      <a:r>
                        <a:rPr lang="en-MY" b="1" dirty="0"/>
                        <a:t>Students Admin</a:t>
                      </a:r>
                    </a:p>
                  </a:txBody>
                  <a:tcPr/>
                </a:tc>
                <a:tc>
                  <a:txBody>
                    <a:bodyPr/>
                    <a:lstStyle/>
                    <a:p>
                      <a:r>
                        <a:rPr lang="en-MY" dirty="0"/>
                        <a:t>What</a:t>
                      </a:r>
                    </a:p>
                  </a:txBody>
                  <a:tcPr/>
                </a:tc>
                <a:tc>
                  <a:txBody>
                    <a:bodyPr/>
                    <a:lstStyle/>
                    <a:p>
                      <a:r>
                        <a:rPr lang="en-MY" dirty="0"/>
                        <a:t>What</a:t>
                      </a:r>
                    </a:p>
                  </a:txBody>
                  <a:tcPr/>
                </a:tc>
                <a:tc>
                  <a:txBody>
                    <a:bodyPr/>
                    <a:lstStyle/>
                    <a:p>
                      <a:endParaRPr lang="en-MY" dirty="0"/>
                    </a:p>
                  </a:txBody>
                  <a:tcPr/>
                </a:tc>
                <a:extLst>
                  <a:ext uri="{0D108BD9-81ED-4DB2-BD59-A6C34878D82A}">
                    <a16:rowId xmlns:a16="http://schemas.microsoft.com/office/drawing/2014/main" xmlns="" val="1680637369"/>
                  </a:ext>
                </a:extLst>
              </a:tr>
            </a:tbl>
          </a:graphicData>
        </a:graphic>
      </p:graphicFrame>
      <p:sp>
        <p:nvSpPr>
          <p:cNvPr id="6" name="TextBox 5">
            <a:extLst>
              <a:ext uri="{FF2B5EF4-FFF2-40B4-BE49-F238E27FC236}">
                <a16:creationId xmlns:a16="http://schemas.microsoft.com/office/drawing/2014/main" xmlns="" id="{5489AD85-5583-4882-A4EA-F846D22A2552}"/>
              </a:ext>
            </a:extLst>
          </p:cNvPr>
          <p:cNvSpPr txBox="1"/>
          <p:nvPr/>
        </p:nvSpPr>
        <p:spPr>
          <a:xfrm>
            <a:off x="4430747" y="4595280"/>
            <a:ext cx="3478773" cy="646331"/>
          </a:xfrm>
          <a:prstGeom prst="rect">
            <a:avLst/>
          </a:prstGeom>
          <a:noFill/>
          <a:ln>
            <a:solidFill>
              <a:schemeClr val="accent5">
                <a:lumMod val="50000"/>
              </a:schemeClr>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MY" sz="1800" b="1" i="0" u="none" strike="noStrike" kern="1200" cap="none" spc="0" normalizeH="0" baseline="0" noProof="0" dirty="0">
                <a:ln>
                  <a:noFill/>
                </a:ln>
                <a:solidFill>
                  <a:srgbClr val="FF0000"/>
                </a:solidFill>
                <a:effectLst/>
                <a:uLnTx/>
                <a:uFillTx/>
                <a:latin typeface="Calibri" panose="020F0502020204030204"/>
                <a:ea typeface="+mn-ea"/>
                <a:cs typeface="+mn-cs"/>
              </a:rPr>
              <a:t>Single Case Vs Multiple Case Study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MY" sz="1800" b="1" i="0" u="none" strike="noStrike" kern="1200" cap="none" spc="0" normalizeH="0" baseline="0" noProof="0" dirty="0">
                <a:ln>
                  <a:noFill/>
                </a:ln>
                <a:solidFill>
                  <a:srgbClr val="FF0000"/>
                </a:solidFill>
                <a:effectLst/>
                <a:uLnTx/>
                <a:uFillTx/>
                <a:latin typeface="Calibri" panose="020F0502020204030204"/>
                <a:ea typeface="+mn-ea"/>
                <a:cs typeface="+mn-cs"/>
              </a:rPr>
              <a:t>(across cases)</a:t>
            </a:r>
          </a:p>
        </p:txBody>
      </p:sp>
      <p:sp>
        <p:nvSpPr>
          <p:cNvPr id="7" name="TextBox 6">
            <a:extLst>
              <a:ext uri="{FF2B5EF4-FFF2-40B4-BE49-F238E27FC236}">
                <a16:creationId xmlns:a16="http://schemas.microsoft.com/office/drawing/2014/main" xmlns="" id="{8B93300F-ACDD-42C1-B7B5-35CCA1D0543F}"/>
              </a:ext>
            </a:extLst>
          </p:cNvPr>
          <p:cNvSpPr txBox="1"/>
          <p:nvPr/>
        </p:nvSpPr>
        <p:spPr>
          <a:xfrm>
            <a:off x="70196" y="4595280"/>
            <a:ext cx="1519454" cy="646331"/>
          </a:xfrm>
          <a:prstGeom prst="rect">
            <a:avLst/>
          </a:prstGeom>
          <a:noFill/>
          <a:ln>
            <a:solidFill>
              <a:schemeClr val="accent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MY" sz="1800" b="1" i="0" u="none" strike="noStrike" kern="1200" cap="none" spc="0" normalizeH="0" baseline="0" noProof="0" dirty="0">
                <a:ln w="0"/>
                <a:solidFill>
                  <a:srgbClr val="FF0000"/>
                </a:solidFill>
                <a:effectLst>
                  <a:outerShdw blurRad="38100" dist="25400" dir="5400000" algn="ctr" rotWithShape="0">
                    <a:srgbClr val="6E747A">
                      <a:alpha val="43000"/>
                    </a:srgbClr>
                  </a:outerShdw>
                </a:effectLst>
                <a:uLnTx/>
                <a:uFillTx/>
                <a:latin typeface="Calibri" panose="020F0502020204030204"/>
                <a:ea typeface="+mn-ea"/>
                <a:cs typeface="+mn-cs"/>
              </a:rPr>
              <a:t>Data Triangulation</a:t>
            </a:r>
          </a:p>
        </p:txBody>
      </p:sp>
      <p:sp>
        <p:nvSpPr>
          <p:cNvPr id="8" name="TextBox 7">
            <a:extLst>
              <a:ext uri="{FF2B5EF4-FFF2-40B4-BE49-F238E27FC236}">
                <a16:creationId xmlns:a16="http://schemas.microsoft.com/office/drawing/2014/main" xmlns="" id="{57854691-B602-4560-8D94-0406297E8FAD}"/>
              </a:ext>
            </a:extLst>
          </p:cNvPr>
          <p:cNvSpPr txBox="1"/>
          <p:nvPr/>
        </p:nvSpPr>
        <p:spPr>
          <a:xfrm>
            <a:off x="2161192" y="4634706"/>
            <a:ext cx="1848099" cy="1138773"/>
          </a:xfrm>
          <a:prstGeom prst="rect">
            <a:avLst/>
          </a:prstGeom>
          <a:noFill/>
          <a:ln>
            <a:solidFill>
              <a:schemeClr val="accent5">
                <a:lumMod val="50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MY" sz="1800" b="1" i="0" u="none" strike="noStrike" kern="1200" cap="none" spc="0" normalizeH="0" baseline="0" noProof="0" dirty="0">
                <a:ln>
                  <a:noFill/>
                </a:ln>
                <a:solidFill>
                  <a:srgbClr val="FF0000"/>
                </a:solidFill>
                <a:effectLst/>
                <a:uLnTx/>
                <a:uFillTx/>
                <a:latin typeface="Calibri" panose="020F0502020204030204"/>
                <a:ea typeface="+mn-ea"/>
                <a:cs typeface="+mn-cs"/>
              </a:rPr>
              <a:t>Holistic or Embedded </a:t>
            </a:r>
            <a:r>
              <a:rPr kumimoji="0" lang="en-MY" sz="1600" b="1" i="0" u="none" strike="noStrike" kern="1200" cap="none" spc="0" normalizeH="0" baseline="0" noProof="0" dirty="0">
                <a:ln>
                  <a:noFill/>
                </a:ln>
                <a:solidFill>
                  <a:srgbClr val="FF0000"/>
                </a:solidFill>
                <a:effectLst/>
                <a:uLnTx/>
                <a:uFillTx/>
                <a:latin typeface="Calibri" panose="020F0502020204030204"/>
                <a:ea typeface="+mn-ea"/>
                <a:cs typeface="+mn-cs"/>
              </a:rPr>
              <a:t>(within the Case study)</a:t>
            </a:r>
            <a:endParaRPr kumimoji="0" lang="en-MY" sz="1800" b="1"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xmlns="" id="{46CE6980-79FC-4967-9ED2-12AD30328F99}"/>
              </a:ext>
            </a:extLst>
          </p:cNvPr>
          <p:cNvSpPr txBox="1"/>
          <p:nvPr/>
        </p:nvSpPr>
        <p:spPr>
          <a:xfrm>
            <a:off x="6583680" y="1015663"/>
            <a:ext cx="32976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MY" sz="1800" b="1" i="0" u="none" strike="noStrike" kern="1200" cap="none" spc="0" normalizeH="0" baseline="0" noProof="0" dirty="0">
                <a:ln>
                  <a:noFill/>
                </a:ln>
                <a:solidFill>
                  <a:srgbClr val="FF0000"/>
                </a:solidFill>
                <a:effectLst/>
                <a:uLnTx/>
                <a:uFillTx/>
                <a:latin typeface="Calibri" panose="020F0502020204030204"/>
                <a:ea typeface="+mn-ea"/>
                <a:cs typeface="+mn-cs"/>
              </a:rPr>
              <a:t>Homogeneous or Heterogeneous</a:t>
            </a:r>
          </a:p>
        </p:txBody>
      </p:sp>
      <p:sp>
        <p:nvSpPr>
          <p:cNvPr id="10" name="Speech Bubble: Oval 9">
            <a:extLst>
              <a:ext uri="{FF2B5EF4-FFF2-40B4-BE49-F238E27FC236}">
                <a16:creationId xmlns:a16="http://schemas.microsoft.com/office/drawing/2014/main" xmlns="" id="{34A8FB30-0F15-4AA3-B26C-5EBBBF3601FC}"/>
              </a:ext>
            </a:extLst>
          </p:cNvPr>
          <p:cNvSpPr/>
          <p:nvPr/>
        </p:nvSpPr>
        <p:spPr>
          <a:xfrm>
            <a:off x="1626761" y="1151931"/>
            <a:ext cx="1068862" cy="612648"/>
          </a:xfrm>
          <a:prstGeom prst="wedgeEllipseCallout">
            <a:avLst>
              <a:gd name="adj1" fmla="val -22149"/>
              <a:gd name="adj2" fmla="val 138275"/>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MY" sz="1800" b="0" i="0" u="none" strike="noStrike" kern="1200" cap="none" spc="0" normalizeH="0" baseline="0" noProof="0" dirty="0">
                <a:ln>
                  <a:noFill/>
                </a:ln>
                <a:solidFill>
                  <a:prstClr val="black"/>
                </a:solidFill>
                <a:effectLst/>
                <a:uLnTx/>
                <a:uFillTx/>
                <a:latin typeface="Calibri" panose="020F0502020204030204"/>
                <a:ea typeface="+mn-ea"/>
                <a:cs typeface="+mn-cs"/>
              </a:rPr>
              <a:t>WHO</a:t>
            </a:r>
          </a:p>
        </p:txBody>
      </p:sp>
      <p:cxnSp>
        <p:nvCxnSpPr>
          <p:cNvPr id="12" name="Straight Arrow Connector 11">
            <a:extLst>
              <a:ext uri="{FF2B5EF4-FFF2-40B4-BE49-F238E27FC236}">
                <a16:creationId xmlns:a16="http://schemas.microsoft.com/office/drawing/2014/main" xmlns="" id="{DC184310-D75C-4D63-A54B-381402B06467}"/>
              </a:ext>
            </a:extLst>
          </p:cNvPr>
          <p:cNvCxnSpPr>
            <a:cxnSpLocks/>
          </p:cNvCxnSpPr>
          <p:nvPr/>
        </p:nvCxnSpPr>
        <p:spPr>
          <a:xfrm flipV="1">
            <a:off x="506437" y="3798277"/>
            <a:ext cx="239151" cy="797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xmlns="" id="{514F382D-7B59-4E86-947F-D293A3B9FBFE}"/>
              </a:ext>
            </a:extLst>
          </p:cNvPr>
          <p:cNvCxnSpPr>
            <a:stCxn id="6" idx="0"/>
          </p:cNvCxnSpPr>
          <p:nvPr/>
        </p:nvCxnSpPr>
        <p:spPr>
          <a:xfrm flipV="1">
            <a:off x="6170134" y="4196778"/>
            <a:ext cx="0" cy="398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xmlns="" id="{4AEB6BAC-6414-4C4F-AD56-C8D992480142}"/>
              </a:ext>
            </a:extLst>
          </p:cNvPr>
          <p:cNvCxnSpPr>
            <a:cxnSpLocks/>
            <a:stCxn id="8" idx="0"/>
          </p:cNvCxnSpPr>
          <p:nvPr/>
        </p:nvCxnSpPr>
        <p:spPr>
          <a:xfrm flipH="1" flipV="1">
            <a:off x="2391512" y="4091132"/>
            <a:ext cx="693730" cy="543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52366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1079086C-2D96-4CB4-A9DA-67F3554C4D1A}"/>
              </a:ext>
            </a:extLst>
          </p:cNvPr>
          <p:cNvSpPr txBox="1"/>
          <p:nvPr/>
        </p:nvSpPr>
        <p:spPr>
          <a:xfrm>
            <a:off x="6533" y="593052"/>
            <a:ext cx="4834561" cy="4278905"/>
          </a:xfrm>
          <a:prstGeom prst="rect">
            <a:avLst/>
          </a:prstGeom>
        </p:spPr>
        <p:txBody>
          <a:bodyPr vert="horz" lIns="91440" tIns="45720" rIns="91440" bIns="45720" rtlCol="0">
            <a:normAutofit fontScale="92500" lnSpcReduction="10000"/>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600" b="1" i="0" u="none" strike="noStrike" kern="1200" cap="none" spc="0" normalizeH="0" baseline="0" noProof="0" dirty="0">
                <a:ln>
                  <a:noFill/>
                </a:ln>
                <a:solidFill>
                  <a:srgbClr val="FF0000"/>
                </a:solidFill>
                <a:effectLst/>
                <a:uLnTx/>
                <a:uFillTx/>
                <a:latin typeface="Calibri" panose="020F0502020204030204"/>
                <a:ea typeface="+mn-ea"/>
                <a:cs typeface="+mn-cs"/>
              </a:rPr>
              <a:t>A single or multiple cases</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1" i="0" u="none" strike="noStrike" kern="1200" cap="none" spc="0" normalizeH="0" baseline="0" noProof="0" dirty="0">
                <a:ln>
                  <a:noFill/>
                </a:ln>
                <a:solidFill>
                  <a:srgbClr val="FF0000"/>
                </a:solidFill>
                <a:effectLst/>
                <a:uLnTx/>
                <a:uFillTx/>
                <a:latin typeface="Calibri" panose="020F0502020204030204"/>
                <a:ea typeface="+mn-ea"/>
                <a:cs typeface="+mn-cs"/>
              </a:rPr>
              <a:t>Single case</a:t>
            </a: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 allow for an in-depth understanding of the single phenomenon</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1" i="0" u="none" strike="noStrike" kern="1200" cap="none" spc="0" normalizeH="0" baseline="0" noProof="0" dirty="0">
                <a:ln>
                  <a:noFill/>
                </a:ln>
                <a:solidFill>
                  <a:srgbClr val="FF0000"/>
                </a:solidFill>
                <a:effectLst/>
                <a:uLnTx/>
                <a:uFillTx/>
                <a:latin typeface="Calibri" panose="020F0502020204030204"/>
                <a:ea typeface="+mn-ea"/>
                <a:cs typeface="+mn-cs"/>
              </a:rPr>
              <a:t>Multiple</a:t>
            </a: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 allows for a more in-depth understanding of the cases as a unit,</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through comparison of similarities and differences </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6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600" b="1" i="0" u="none" strike="noStrike" kern="1200" cap="none" spc="0" normalizeH="0" baseline="0" noProof="0" dirty="0">
                <a:ln>
                  <a:noFill/>
                </a:ln>
                <a:solidFill>
                  <a:srgbClr val="FF0000"/>
                </a:solidFill>
                <a:effectLst/>
                <a:uLnTx/>
                <a:uFillTx/>
                <a:latin typeface="Calibri" panose="020F0502020204030204"/>
                <a:ea typeface="+mn-ea"/>
                <a:cs typeface="+mn-cs"/>
              </a:rPr>
              <a:t>Holistic or embedded</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1" i="0" u="none" strike="noStrike" kern="1200" cap="none" spc="0" normalizeH="0" baseline="0" noProof="0" dirty="0">
                <a:ln>
                  <a:noFill/>
                </a:ln>
                <a:solidFill>
                  <a:srgbClr val="FF0000"/>
                </a:solidFill>
                <a:effectLst/>
                <a:uLnTx/>
                <a:uFillTx/>
                <a:latin typeface="Calibri" panose="020F0502020204030204"/>
                <a:ea typeface="+mn-ea"/>
                <a:cs typeface="+mn-cs"/>
              </a:rPr>
              <a:t>Holistic case studies </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where the case is studied as a whole, </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000" b="1" i="0" u="none" strike="noStrike" kern="1200" cap="none" spc="0" normalizeH="0" baseline="0" noProof="0" dirty="0">
                <a:ln>
                  <a:noFill/>
                </a:ln>
                <a:solidFill>
                  <a:srgbClr val="FF0000"/>
                </a:solidFill>
                <a:effectLst/>
                <a:uLnTx/>
                <a:uFillTx/>
                <a:latin typeface="Calibri" panose="020F0502020204030204"/>
                <a:ea typeface="+mn-ea"/>
                <a:cs typeface="+mn-cs"/>
              </a:rPr>
              <a:t>Embedded case studies </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where multiple units of analysis are studied within a case</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xmlns="" id="{5E39A796-BE83-48B1-B33F-35C4A32AAB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ounded Rectangle 9">
            <a:extLst>
              <a:ext uri="{FF2B5EF4-FFF2-40B4-BE49-F238E27FC236}">
                <a16:creationId xmlns:a16="http://schemas.microsoft.com/office/drawing/2014/main" xmlns="" id="{72F84B47-E267-4194-8194-831DB7B5547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Diagram&#10;&#10;Description automatically generated">
            <a:extLst>
              <a:ext uri="{FF2B5EF4-FFF2-40B4-BE49-F238E27FC236}">
                <a16:creationId xmlns:a16="http://schemas.microsoft.com/office/drawing/2014/main" xmlns="" id="{876C4F27-9827-47D2-A127-DA69D5806044}"/>
              </a:ext>
            </a:extLst>
          </p:cNvPr>
          <p:cNvPicPr>
            <a:picLocks noChangeAspect="1"/>
          </p:cNvPicPr>
          <p:nvPr/>
        </p:nvPicPr>
        <p:blipFill>
          <a:blip r:embed="rId2"/>
          <a:stretch>
            <a:fillRect/>
          </a:stretch>
        </p:blipFill>
        <p:spPr>
          <a:xfrm>
            <a:off x="5405862" y="816493"/>
            <a:ext cx="6019331" cy="5221768"/>
          </a:xfrm>
          <a:prstGeom prst="rect">
            <a:avLst/>
          </a:prstGeom>
          <a:effectLst/>
        </p:spPr>
      </p:pic>
      <p:sp>
        <p:nvSpPr>
          <p:cNvPr id="2" name="TextBox 1">
            <a:extLst>
              <a:ext uri="{FF2B5EF4-FFF2-40B4-BE49-F238E27FC236}">
                <a16:creationId xmlns:a16="http://schemas.microsoft.com/office/drawing/2014/main" xmlns="" id="{41D4352F-11C9-4FE8-8AFF-5DBDA242E716}"/>
              </a:ext>
            </a:extLst>
          </p:cNvPr>
          <p:cNvSpPr txBox="1"/>
          <p:nvPr/>
        </p:nvSpPr>
        <p:spPr>
          <a:xfrm>
            <a:off x="0" y="-3245"/>
            <a:ext cx="9173029" cy="596297"/>
          </a:xfrm>
          <a:prstGeom prst="rect">
            <a:avLst/>
          </a:prstGeom>
        </p:spPr>
        <p:txBody>
          <a:bodyPr vert="horz" lIns="91440" tIns="45720" rIns="91440" bIns="45720" rtlCol="0" anchor="ctr">
            <a:normAutofit fontScale="92500" lnSpcReduction="10000"/>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4100" b="1" i="0" u="none" strike="noStrike" kern="1200" cap="none" spc="0" normalizeH="0" baseline="0" noProof="0" dirty="0">
                <a:ln>
                  <a:noFill/>
                </a:ln>
                <a:solidFill>
                  <a:srgbClr val="FF0000"/>
                </a:solidFill>
                <a:effectLst/>
                <a:uLnTx/>
                <a:uFillTx/>
                <a:latin typeface="Calibri Light" panose="020F0302020204030204"/>
                <a:ea typeface="+mn-ea"/>
                <a:cs typeface="+mn-cs"/>
              </a:rPr>
              <a:t>Types of Case Studies Designs</a:t>
            </a:r>
          </a:p>
        </p:txBody>
      </p:sp>
      <p:pic>
        <p:nvPicPr>
          <p:cNvPr id="8" name="Picture 7">
            <a:extLst>
              <a:ext uri="{FF2B5EF4-FFF2-40B4-BE49-F238E27FC236}">
                <a16:creationId xmlns:a16="http://schemas.microsoft.com/office/drawing/2014/main" xmlns="" id="{CAAE9204-FB66-48E5-830B-C0711317FC2F}"/>
              </a:ext>
            </a:extLst>
          </p:cNvPr>
          <p:cNvPicPr>
            <a:picLocks noChangeAspect="1"/>
          </p:cNvPicPr>
          <p:nvPr/>
        </p:nvPicPr>
        <p:blipFill>
          <a:blip r:embed="rId3"/>
          <a:stretch>
            <a:fillRect/>
          </a:stretch>
        </p:blipFill>
        <p:spPr>
          <a:xfrm>
            <a:off x="6532" y="4739641"/>
            <a:ext cx="4632523" cy="2118360"/>
          </a:xfrm>
          <a:prstGeom prst="rect">
            <a:avLst/>
          </a:prstGeom>
        </p:spPr>
      </p:pic>
    </p:spTree>
    <p:extLst>
      <p:ext uri="{BB962C8B-B14F-4D97-AF65-F5344CB8AC3E}">
        <p14:creationId xmlns:p14="http://schemas.microsoft.com/office/powerpoint/2010/main" val="26013317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xmlns="" id="{907EF6B7-1338-4443-8C46-6A318D952D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6" name="Freeform: Shape 75">
            <a:extLst>
              <a:ext uri="{FF2B5EF4-FFF2-40B4-BE49-F238E27FC236}">
                <a16:creationId xmlns:a16="http://schemas.microsoft.com/office/drawing/2014/main" xmlns="" id="{DAAE4CDD-124C-4DCF-9584-B6033B545D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084" name="Rectangle 2"/>
          <p:cNvSpPr>
            <a:spLocks noGrp="1" noChangeArrowheads="1"/>
          </p:cNvSpPr>
          <p:nvPr>
            <p:ph type="title"/>
          </p:nvPr>
        </p:nvSpPr>
        <p:spPr>
          <a:xfrm>
            <a:off x="686834" y="1153572"/>
            <a:ext cx="3200400" cy="4461163"/>
          </a:xfrm>
        </p:spPr>
        <p:txBody>
          <a:bodyPr>
            <a:normAutofit/>
          </a:bodyPr>
          <a:lstStyle/>
          <a:p>
            <a:pPr eaLnBrk="1" hangingPunct="1"/>
            <a:r>
              <a:rPr lang="en-US" altLang="en-US" b="1">
                <a:solidFill>
                  <a:srgbClr val="FFFFFF"/>
                </a:solidFill>
              </a:rPr>
              <a:t>Types of Case Studies</a:t>
            </a:r>
          </a:p>
        </p:txBody>
      </p:sp>
      <p:sp>
        <p:nvSpPr>
          <p:cNvPr id="78" name="Arc 77">
            <a:extLst>
              <a:ext uri="{FF2B5EF4-FFF2-40B4-BE49-F238E27FC236}">
                <a16:creationId xmlns:a16="http://schemas.microsoft.com/office/drawing/2014/main" xmlns=""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085" name="Rectangle 3"/>
          <p:cNvSpPr>
            <a:spLocks noGrp="1" noChangeArrowheads="1"/>
          </p:cNvSpPr>
          <p:nvPr>
            <p:ph type="body" idx="1"/>
          </p:nvPr>
        </p:nvSpPr>
        <p:spPr>
          <a:xfrm>
            <a:off x="4469540" y="0"/>
            <a:ext cx="7719412" cy="6721475"/>
          </a:xfrm>
        </p:spPr>
        <p:txBody>
          <a:bodyPr anchor="ctr">
            <a:normAutofit/>
          </a:bodyPr>
          <a:lstStyle/>
          <a:p>
            <a:pPr marL="0" indent="0">
              <a:buNone/>
            </a:pPr>
            <a:r>
              <a:rPr lang="en-US" altLang="en-US" b="1" dirty="0">
                <a:solidFill>
                  <a:srgbClr val="FF0000"/>
                </a:solidFill>
              </a:rPr>
              <a:t>Intrinsic case study </a:t>
            </a:r>
            <a:endParaRPr lang="en-US" altLang="en-US" dirty="0">
              <a:solidFill>
                <a:srgbClr val="FF0000"/>
              </a:solidFill>
            </a:endParaRPr>
          </a:p>
          <a:p>
            <a:pPr lvl="1">
              <a:buFont typeface="Arial" pitchFamily="34" charset="0"/>
              <a:buChar char="•"/>
            </a:pPr>
            <a:r>
              <a:rPr lang="en-US" altLang="en-US" dirty="0"/>
              <a:t>Researcher wants to understand a particular  case in-depth</a:t>
            </a:r>
          </a:p>
          <a:p>
            <a:pPr marL="457200" lvl="1" indent="0">
              <a:buNone/>
            </a:pPr>
            <a:r>
              <a:rPr lang="en-US" altLang="en-US" dirty="0"/>
              <a:t>     </a:t>
            </a:r>
            <a:r>
              <a:rPr lang="en-US" altLang="en-US" dirty="0" err="1">
                <a:solidFill>
                  <a:srgbClr val="002060"/>
                </a:solidFill>
              </a:rPr>
              <a:t>Eg</a:t>
            </a:r>
            <a:r>
              <a:rPr lang="en-US" altLang="en-US" dirty="0">
                <a:solidFill>
                  <a:srgbClr val="002060"/>
                </a:solidFill>
              </a:rPr>
              <a:t>: A case of discipline in an institution</a:t>
            </a:r>
          </a:p>
          <a:p>
            <a:pPr marL="0" indent="0">
              <a:buNone/>
            </a:pPr>
            <a:r>
              <a:rPr lang="en-US" altLang="en-US" b="1" dirty="0">
                <a:solidFill>
                  <a:srgbClr val="FF0000"/>
                </a:solidFill>
              </a:rPr>
              <a:t>Instrumental case study </a:t>
            </a:r>
            <a:r>
              <a:rPr lang="en-US" altLang="en-US" dirty="0">
                <a:solidFill>
                  <a:srgbClr val="FF0000"/>
                </a:solidFill>
              </a:rPr>
              <a:t>– </a:t>
            </a:r>
          </a:p>
          <a:p>
            <a:pPr lvl="1">
              <a:buFont typeface="Arial" pitchFamily="34" charset="0"/>
              <a:buChar char="•"/>
            </a:pPr>
            <a:r>
              <a:rPr lang="en-US" altLang="en-US" dirty="0"/>
              <a:t>Carried out to understand a theory or a theory related problem</a:t>
            </a:r>
          </a:p>
          <a:p>
            <a:pPr lvl="1">
              <a:buFont typeface="Arial" pitchFamily="34" charset="0"/>
              <a:buChar char="•"/>
            </a:pPr>
            <a:r>
              <a:rPr lang="en-US" altLang="en-US" dirty="0"/>
              <a:t>Collect rich data related to a theory</a:t>
            </a:r>
          </a:p>
          <a:p>
            <a:pPr marL="457200" lvl="1" indent="0">
              <a:buNone/>
            </a:pPr>
            <a:r>
              <a:rPr lang="en-US" altLang="en-US" dirty="0" err="1"/>
              <a:t>Eg</a:t>
            </a:r>
            <a:r>
              <a:rPr lang="en-US" altLang="en-US" dirty="0">
                <a:solidFill>
                  <a:srgbClr val="002060"/>
                </a:solidFill>
              </a:rPr>
              <a:t>: Case study on implementation of transformational leadership style of a manager to increase performance</a:t>
            </a:r>
          </a:p>
          <a:p>
            <a:pPr marL="0" indent="0">
              <a:buNone/>
            </a:pPr>
            <a:r>
              <a:rPr lang="en-US" altLang="en-US" b="1" dirty="0">
                <a:solidFill>
                  <a:srgbClr val="FF0000"/>
                </a:solidFill>
              </a:rPr>
              <a:t>Collective or multiple instrumental case study </a:t>
            </a:r>
            <a:endParaRPr lang="en-US" altLang="en-US" dirty="0">
              <a:solidFill>
                <a:srgbClr val="FF0000"/>
              </a:solidFill>
            </a:endParaRPr>
          </a:p>
          <a:p>
            <a:pPr lvl="1">
              <a:buFont typeface="Arial" pitchFamily="34" charset="0"/>
              <a:buChar char="•"/>
            </a:pPr>
            <a:r>
              <a:rPr lang="en-US" altLang="en-US" dirty="0"/>
              <a:t>A combination of a number of instrumental case studies – in depth</a:t>
            </a:r>
          </a:p>
          <a:p>
            <a:pPr lvl="1">
              <a:buFont typeface="Arial" pitchFamily="34" charset="0"/>
              <a:buChar char="•"/>
            </a:pPr>
            <a:r>
              <a:rPr lang="en-US" altLang="en-US" dirty="0"/>
              <a:t>Understand theory from a larger context</a:t>
            </a:r>
          </a:p>
          <a:p>
            <a:pPr marL="457200" lvl="1" indent="0">
              <a:buNone/>
            </a:pPr>
            <a:r>
              <a:rPr lang="en-US" altLang="en-US" dirty="0" err="1"/>
              <a:t>Eg</a:t>
            </a:r>
            <a:r>
              <a:rPr lang="en-US" altLang="en-US" dirty="0"/>
              <a:t>: A collective case study to understand the reasons for the defeat of a political party. Research carried on a number of single cases (instrumental case studies)</a:t>
            </a:r>
          </a:p>
        </p:txBody>
      </p:sp>
      <p:sp>
        <p:nvSpPr>
          <p:cNvPr id="46082" name="Footer Placeholder 3"/>
          <p:cNvSpPr>
            <a:spLocks noGrp="1"/>
          </p:cNvSpPr>
          <p:nvPr>
            <p:ph type="ftr" sz="quarter" idx="10"/>
          </p:nvPr>
        </p:nvSpPr>
        <p:spPr>
          <a:xfrm>
            <a:off x="4038600" y="6356350"/>
            <a:ext cx="5251174"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defRPr sz="2800">
                <a:solidFill>
                  <a:schemeClr val="bg1"/>
                </a:solidFill>
                <a:latin typeface="Arial" pitchFamily="34" charset="0"/>
                <a:cs typeface="Arial" pitchFamily="34" charset="0"/>
              </a:defRPr>
            </a:lvl1pPr>
            <a:lvl2pPr>
              <a:defRPr sz="2400">
                <a:solidFill>
                  <a:schemeClr val="bg1"/>
                </a:solidFill>
                <a:latin typeface="Arial" pitchFamily="34" charset="0"/>
                <a:cs typeface="Arial" pitchFamily="34" charset="0"/>
              </a:defRPr>
            </a:lvl2pPr>
            <a:lvl3pPr>
              <a:defRPr sz="2000">
                <a:solidFill>
                  <a:schemeClr val="bg1"/>
                </a:solidFill>
                <a:latin typeface="Arial" pitchFamily="34" charset="0"/>
                <a:cs typeface="Arial" pitchFamily="34" charset="0"/>
              </a:defRPr>
            </a:lvl3pPr>
            <a:lvl4pPr>
              <a:defRPr sz="2000">
                <a:solidFill>
                  <a:schemeClr val="bg1"/>
                </a:solidFill>
                <a:latin typeface="Arial" pitchFamily="34" charset="0"/>
                <a:cs typeface="Arial" pitchFamily="34" charset="0"/>
              </a:defRPr>
            </a:lvl4pPr>
            <a:lvl5pPr>
              <a:defRPr sz="1600">
                <a:solidFill>
                  <a:schemeClr val="bg1"/>
                </a:solidFill>
                <a:latin typeface="Arial" pitchFamily="34" charset="0"/>
                <a:cs typeface="Arial" pitchFamily="34" charset="0"/>
              </a:defRPr>
            </a:lvl5pPr>
            <a:lvl6pPr eaLnBrk="0" hangingPunct="0">
              <a:defRPr sz="1600">
                <a:solidFill>
                  <a:schemeClr val="bg1"/>
                </a:solidFill>
                <a:latin typeface="Arial" pitchFamily="34" charset="0"/>
                <a:cs typeface="Arial" pitchFamily="34" charset="0"/>
              </a:defRPr>
            </a:lvl6pPr>
            <a:lvl7pPr eaLnBrk="0" hangingPunct="0">
              <a:defRPr sz="1600">
                <a:solidFill>
                  <a:schemeClr val="bg1"/>
                </a:solidFill>
                <a:latin typeface="Arial" pitchFamily="34" charset="0"/>
                <a:cs typeface="Arial" pitchFamily="34" charset="0"/>
              </a:defRPr>
            </a:lvl7pPr>
            <a:lvl8pPr eaLnBrk="0" hangingPunct="0">
              <a:defRPr sz="1600">
                <a:solidFill>
                  <a:schemeClr val="bg1"/>
                </a:solidFill>
                <a:latin typeface="Arial" pitchFamily="34" charset="0"/>
                <a:cs typeface="Arial" pitchFamily="34" charset="0"/>
              </a:defRPr>
            </a:lvl8pPr>
            <a:lvl9pPr eaLnBrk="0" hangingPunct="0">
              <a:defRPr sz="1600">
                <a:solidFill>
                  <a:schemeClr val="bg1"/>
                </a:solidFill>
                <a:latin typeface="Arial" pitchFamily="34" charset="0"/>
                <a:cs typeface="Arial" pitchFamily="34" charset="0"/>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altLang="en-US" sz="1800" b="0" i="0" u="none" strike="noStrike" kern="1200" cap="none" spc="0" normalizeH="0" baseline="0" noProof="0">
                <a:ln>
                  <a:noFill/>
                </a:ln>
                <a:solidFill>
                  <a:prstClr val="white"/>
                </a:solidFill>
                <a:effectLst/>
                <a:uLnTx/>
                <a:uFillTx/>
                <a:latin typeface="Arial" pitchFamily="34" charset="0"/>
                <a:ea typeface="+mn-ea"/>
                <a:cs typeface="Arial" pitchFamily="34" charset="0"/>
              </a:rPr>
              <a:t>Creswell </a:t>
            </a:r>
            <a:r>
              <a:rPr kumimoji="0" lang="en-US" altLang="en-US" sz="1800" b="0" i="1" u="none" strike="noStrike" kern="1200" cap="none" spc="0" normalizeH="0" baseline="0" noProof="0">
                <a:ln>
                  <a:noFill/>
                </a:ln>
                <a:solidFill>
                  <a:prstClr val="white"/>
                </a:solidFill>
                <a:effectLst/>
                <a:uLnTx/>
                <a:uFillTx/>
                <a:latin typeface="Arial" pitchFamily="34" charset="0"/>
                <a:ea typeface="+mn-ea"/>
                <a:cs typeface="Arial" pitchFamily="34" charset="0"/>
              </a:rPr>
              <a:t>Qualitative Inquiry</a:t>
            </a:r>
            <a:r>
              <a:rPr kumimoji="0" lang="en-US" altLang="en-US" sz="1800" b="0" i="0" u="none" strike="noStrike" kern="1200" cap="none" spc="0" normalizeH="0" baseline="0" noProof="0">
                <a:ln>
                  <a:noFill/>
                </a:ln>
                <a:solidFill>
                  <a:prstClr val="white"/>
                </a:solidFill>
                <a:effectLst/>
                <a:uLnTx/>
                <a:uFillTx/>
                <a:latin typeface="Arial" pitchFamily="34" charset="0"/>
                <a:ea typeface="+mn-ea"/>
                <a:cs typeface="Arial" pitchFamily="34" charset="0"/>
              </a:rPr>
              <a:t> 2e</a:t>
            </a:r>
          </a:p>
        </p:txBody>
      </p:sp>
      <p:sp>
        <p:nvSpPr>
          <p:cNvPr id="46083" name="Slide Number Placeholder 4"/>
          <p:cNvSpPr>
            <a:spLocks noGrp="1"/>
          </p:cNvSpPr>
          <p:nvPr>
            <p:ph type="sldNum" sz="quarter" idx="4294967295"/>
          </p:nvPr>
        </p:nvSpPr>
        <p:spPr>
          <a:xfrm>
            <a:off x="9541564" y="6356350"/>
            <a:ext cx="1812235"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defRPr sz="2800">
                <a:solidFill>
                  <a:schemeClr val="bg1"/>
                </a:solidFill>
                <a:latin typeface="Arial" pitchFamily="34" charset="0"/>
                <a:cs typeface="Arial" pitchFamily="34" charset="0"/>
              </a:defRPr>
            </a:lvl1pPr>
            <a:lvl2pPr>
              <a:defRPr sz="2400">
                <a:solidFill>
                  <a:schemeClr val="bg1"/>
                </a:solidFill>
                <a:latin typeface="Arial" pitchFamily="34" charset="0"/>
                <a:cs typeface="Arial" pitchFamily="34" charset="0"/>
              </a:defRPr>
            </a:lvl2pPr>
            <a:lvl3pPr>
              <a:defRPr sz="2000">
                <a:solidFill>
                  <a:schemeClr val="bg1"/>
                </a:solidFill>
                <a:latin typeface="Arial" pitchFamily="34" charset="0"/>
                <a:cs typeface="Arial" pitchFamily="34" charset="0"/>
              </a:defRPr>
            </a:lvl3pPr>
            <a:lvl4pPr>
              <a:defRPr sz="2000">
                <a:solidFill>
                  <a:schemeClr val="bg1"/>
                </a:solidFill>
                <a:latin typeface="Arial" pitchFamily="34" charset="0"/>
                <a:cs typeface="Arial" pitchFamily="34" charset="0"/>
              </a:defRPr>
            </a:lvl4pPr>
            <a:lvl5pPr>
              <a:defRPr sz="1600">
                <a:solidFill>
                  <a:schemeClr val="bg1"/>
                </a:solidFill>
                <a:latin typeface="Arial" pitchFamily="34" charset="0"/>
                <a:cs typeface="Arial" pitchFamily="34" charset="0"/>
              </a:defRPr>
            </a:lvl5pPr>
            <a:lvl6pPr eaLnBrk="0" hangingPunct="0">
              <a:defRPr sz="1600">
                <a:solidFill>
                  <a:schemeClr val="bg1"/>
                </a:solidFill>
                <a:latin typeface="Arial" pitchFamily="34" charset="0"/>
                <a:cs typeface="Arial" pitchFamily="34" charset="0"/>
              </a:defRPr>
            </a:lvl6pPr>
            <a:lvl7pPr eaLnBrk="0" hangingPunct="0">
              <a:defRPr sz="1600">
                <a:solidFill>
                  <a:schemeClr val="bg1"/>
                </a:solidFill>
                <a:latin typeface="Arial" pitchFamily="34" charset="0"/>
                <a:cs typeface="Arial" pitchFamily="34" charset="0"/>
              </a:defRPr>
            </a:lvl7pPr>
            <a:lvl8pPr eaLnBrk="0" hangingPunct="0">
              <a:defRPr sz="1600">
                <a:solidFill>
                  <a:schemeClr val="bg1"/>
                </a:solidFill>
                <a:latin typeface="Arial" pitchFamily="34" charset="0"/>
                <a:cs typeface="Arial" pitchFamily="34" charset="0"/>
              </a:defRPr>
            </a:lvl8pPr>
            <a:lvl9pPr eaLnBrk="0" hangingPunct="0">
              <a:defRPr sz="1600">
                <a:solidFill>
                  <a:schemeClr val="bg1"/>
                </a:solidFill>
                <a:latin typeface="Arial" pitchFamily="34" charset="0"/>
                <a:cs typeface="Arial" pitchFamily="34" charset="0"/>
              </a:defRPr>
            </a:lvl9pPr>
          </a:lstStyle>
          <a:p>
            <a:pPr marL="0" marR="0" lvl="0" indent="0" algn="r" defTabSz="914400" rtl="0" eaLnBrk="1" fontAlgn="auto" latinLnBrk="0" hangingPunct="1">
              <a:lnSpc>
                <a:spcPct val="90000"/>
              </a:lnSpc>
              <a:spcBef>
                <a:spcPts val="0"/>
              </a:spcBef>
              <a:spcAft>
                <a:spcPts val="600"/>
              </a:spcAft>
              <a:buClrTx/>
              <a:buSzTx/>
              <a:buFontTx/>
              <a:buNone/>
              <a:tabLst/>
              <a:defRPr/>
            </a:pPr>
            <a:r>
              <a:rPr kumimoji="0" lang="en-US" altLang="en-US" sz="1800" b="0" i="0" u="none" strike="noStrike" kern="1200" cap="none" spc="0" normalizeH="0" baseline="0" noProof="0">
                <a:ln>
                  <a:noFill/>
                </a:ln>
                <a:solidFill>
                  <a:prstClr val="white"/>
                </a:solidFill>
                <a:effectLst/>
                <a:uLnTx/>
                <a:uFillTx/>
                <a:latin typeface="Arial" pitchFamily="34" charset="0"/>
                <a:ea typeface="+mn-ea"/>
                <a:cs typeface="Arial" pitchFamily="34" charset="0"/>
              </a:rPr>
              <a:t>4.</a:t>
            </a:r>
            <a:fld id="{EA0DF09F-16F3-485A-B706-38A93104F86F}" type="slidenum">
              <a:rPr kumimoji="0" lang="en-US" altLang="en-US" sz="1800" b="0" i="0" u="none" strike="noStrike" kern="1200" cap="none" spc="0" normalizeH="0" baseline="0" noProof="0">
                <a:ln>
                  <a:noFill/>
                </a:ln>
                <a:solidFill>
                  <a:prstClr val="white"/>
                </a:solidFill>
                <a:effectLst/>
                <a:uLnTx/>
                <a:uFillTx/>
                <a:latin typeface="Arial" pitchFamily="34" charset="0"/>
                <a:ea typeface="+mn-ea"/>
                <a:cs typeface="Arial" pitchFamily="34" charset="0"/>
              </a:rPr>
              <a:pPr marL="0" marR="0" lvl="0" indent="0" algn="r" defTabSz="914400" rtl="0" eaLnBrk="1" fontAlgn="auto" latinLnBrk="0" hangingPunct="1">
                <a:lnSpc>
                  <a:spcPct val="90000"/>
                </a:lnSpc>
                <a:spcBef>
                  <a:spcPts val="0"/>
                </a:spcBef>
                <a:spcAft>
                  <a:spcPts val="600"/>
                </a:spcAft>
                <a:buClrTx/>
                <a:buSzTx/>
                <a:buFontTx/>
                <a:buNone/>
                <a:tabLst/>
                <a:defRPr/>
              </a:pPr>
              <a:t>35</a:t>
            </a:fld>
            <a:endParaRPr kumimoji="0" lang="en-US" altLang="en-US" sz="1800" b="0" i="0" u="none" strike="noStrike" kern="1200" cap="none" spc="0" normalizeH="0" baseline="0" noProof="0">
              <a:ln>
                <a:noFill/>
              </a:ln>
              <a:solidFill>
                <a:prstClr val="white"/>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16246806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xmlns="" id="{389575E1-3389-451A-A5F7-27854C25C5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6" name="Rectangle 75">
            <a:extLst>
              <a:ext uri="{FF2B5EF4-FFF2-40B4-BE49-F238E27FC236}">
                <a16:creationId xmlns:a16="http://schemas.microsoft.com/office/drawing/2014/main" xmlns="" id="{A53CCC5C-D88E-40FB-B30B-23DCDBD01D3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8132" name="Rectangle 2"/>
          <p:cNvSpPr>
            <a:spLocks noGrp="1" noChangeArrowheads="1"/>
          </p:cNvSpPr>
          <p:nvPr>
            <p:ph type="title"/>
          </p:nvPr>
        </p:nvSpPr>
        <p:spPr>
          <a:xfrm>
            <a:off x="686834" y="591344"/>
            <a:ext cx="3200400" cy="5585619"/>
          </a:xfrm>
        </p:spPr>
        <p:txBody>
          <a:bodyPr>
            <a:normAutofit/>
          </a:bodyPr>
          <a:lstStyle/>
          <a:p>
            <a:pPr eaLnBrk="1" hangingPunct="1"/>
            <a:r>
              <a:rPr lang="en-US" altLang="en-US" dirty="0">
                <a:solidFill>
                  <a:srgbClr val="FFFFFF"/>
                </a:solidFill>
              </a:rPr>
              <a:t>Case Study Research Procedures</a:t>
            </a:r>
          </a:p>
        </p:txBody>
      </p:sp>
      <p:sp>
        <p:nvSpPr>
          <p:cNvPr id="48130" name="Footer Placeholder 3"/>
          <p:cNvSpPr>
            <a:spLocks noGrp="1"/>
          </p:cNvSpPr>
          <p:nvPr>
            <p:ph type="ftr" sz="quarter" idx="10"/>
          </p:nvPr>
        </p:nvSpPr>
        <p:spPr>
          <a:xfrm>
            <a:off x="4447308" y="6356350"/>
            <a:ext cx="4842466"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defRPr sz="2800">
                <a:solidFill>
                  <a:schemeClr val="bg1"/>
                </a:solidFill>
                <a:latin typeface="Arial" pitchFamily="34" charset="0"/>
                <a:cs typeface="Arial" pitchFamily="34" charset="0"/>
              </a:defRPr>
            </a:lvl1pPr>
            <a:lvl2pPr>
              <a:defRPr sz="2400">
                <a:solidFill>
                  <a:schemeClr val="bg1"/>
                </a:solidFill>
                <a:latin typeface="Arial" pitchFamily="34" charset="0"/>
                <a:cs typeface="Arial" pitchFamily="34" charset="0"/>
              </a:defRPr>
            </a:lvl2pPr>
            <a:lvl3pPr>
              <a:defRPr sz="2000">
                <a:solidFill>
                  <a:schemeClr val="bg1"/>
                </a:solidFill>
                <a:latin typeface="Arial" pitchFamily="34" charset="0"/>
                <a:cs typeface="Arial" pitchFamily="34" charset="0"/>
              </a:defRPr>
            </a:lvl3pPr>
            <a:lvl4pPr>
              <a:defRPr sz="2000">
                <a:solidFill>
                  <a:schemeClr val="bg1"/>
                </a:solidFill>
                <a:latin typeface="Arial" pitchFamily="34" charset="0"/>
                <a:cs typeface="Arial" pitchFamily="34" charset="0"/>
              </a:defRPr>
            </a:lvl4pPr>
            <a:lvl5pPr>
              <a:defRPr sz="1600">
                <a:solidFill>
                  <a:schemeClr val="bg1"/>
                </a:solidFill>
                <a:latin typeface="Arial" pitchFamily="34" charset="0"/>
                <a:cs typeface="Arial" pitchFamily="34" charset="0"/>
              </a:defRPr>
            </a:lvl5pPr>
            <a:lvl6pPr eaLnBrk="0" hangingPunct="0">
              <a:defRPr sz="1600">
                <a:solidFill>
                  <a:schemeClr val="bg1"/>
                </a:solidFill>
                <a:latin typeface="Arial" pitchFamily="34" charset="0"/>
                <a:cs typeface="Arial" pitchFamily="34" charset="0"/>
              </a:defRPr>
            </a:lvl6pPr>
            <a:lvl7pPr eaLnBrk="0" hangingPunct="0">
              <a:defRPr sz="1600">
                <a:solidFill>
                  <a:schemeClr val="bg1"/>
                </a:solidFill>
                <a:latin typeface="Arial" pitchFamily="34" charset="0"/>
                <a:cs typeface="Arial" pitchFamily="34" charset="0"/>
              </a:defRPr>
            </a:lvl7pPr>
            <a:lvl8pPr eaLnBrk="0" hangingPunct="0">
              <a:defRPr sz="1600">
                <a:solidFill>
                  <a:schemeClr val="bg1"/>
                </a:solidFill>
                <a:latin typeface="Arial" pitchFamily="34" charset="0"/>
                <a:cs typeface="Arial" pitchFamily="34" charset="0"/>
              </a:defRPr>
            </a:lvl8pPr>
            <a:lvl9pPr eaLnBrk="0" hangingPunct="0">
              <a:defRPr sz="1600">
                <a:solidFill>
                  <a:schemeClr val="bg1"/>
                </a:solidFill>
                <a:latin typeface="Arial" pitchFamily="34" charset="0"/>
                <a:cs typeface="Arial" pitchFamily="34" charset="0"/>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altLang="en-US" sz="1800" b="0" i="0" u="none" strike="noStrike" kern="1200" cap="none" spc="0" normalizeH="0" baseline="0" noProof="0">
                <a:ln>
                  <a:noFill/>
                </a:ln>
                <a:solidFill>
                  <a:prstClr val="white"/>
                </a:solidFill>
                <a:effectLst/>
                <a:uLnTx/>
                <a:uFillTx/>
                <a:latin typeface="Arial" pitchFamily="34" charset="0"/>
                <a:ea typeface="+mn-ea"/>
                <a:cs typeface="Arial" pitchFamily="34" charset="0"/>
              </a:rPr>
              <a:t>Creswell </a:t>
            </a:r>
            <a:r>
              <a:rPr kumimoji="0" lang="en-US" altLang="en-US" sz="1800" b="0" i="1" u="none" strike="noStrike" kern="1200" cap="none" spc="0" normalizeH="0" baseline="0" noProof="0">
                <a:ln>
                  <a:noFill/>
                </a:ln>
                <a:solidFill>
                  <a:prstClr val="white"/>
                </a:solidFill>
                <a:effectLst/>
                <a:uLnTx/>
                <a:uFillTx/>
                <a:latin typeface="Arial" pitchFamily="34" charset="0"/>
                <a:ea typeface="+mn-ea"/>
                <a:cs typeface="Arial" pitchFamily="34" charset="0"/>
              </a:rPr>
              <a:t>Qualitative Inquiry</a:t>
            </a:r>
            <a:r>
              <a:rPr kumimoji="0" lang="en-US" altLang="en-US" sz="1800" b="0" i="0" u="none" strike="noStrike" kern="1200" cap="none" spc="0" normalizeH="0" baseline="0" noProof="0">
                <a:ln>
                  <a:noFill/>
                </a:ln>
                <a:solidFill>
                  <a:prstClr val="white"/>
                </a:solidFill>
                <a:effectLst/>
                <a:uLnTx/>
                <a:uFillTx/>
                <a:latin typeface="Arial" pitchFamily="34" charset="0"/>
                <a:ea typeface="+mn-ea"/>
                <a:cs typeface="Arial" pitchFamily="34" charset="0"/>
              </a:rPr>
              <a:t> 2e</a:t>
            </a:r>
          </a:p>
        </p:txBody>
      </p:sp>
      <p:sp>
        <p:nvSpPr>
          <p:cNvPr id="48131" name="Slide Number Placeholder 4"/>
          <p:cNvSpPr>
            <a:spLocks noGrp="1"/>
          </p:cNvSpPr>
          <p:nvPr>
            <p:ph type="sldNum" sz="quarter" idx="4294967295"/>
          </p:nvPr>
        </p:nvSpPr>
        <p:spPr>
          <a:xfrm>
            <a:off x="9819860" y="6356350"/>
            <a:ext cx="1533939" cy="36512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defRPr sz="2800">
                <a:solidFill>
                  <a:schemeClr val="bg1"/>
                </a:solidFill>
                <a:latin typeface="Arial" pitchFamily="34" charset="0"/>
                <a:cs typeface="Arial" pitchFamily="34" charset="0"/>
              </a:defRPr>
            </a:lvl1pPr>
            <a:lvl2pPr>
              <a:defRPr sz="2400">
                <a:solidFill>
                  <a:schemeClr val="bg1"/>
                </a:solidFill>
                <a:latin typeface="Arial" pitchFamily="34" charset="0"/>
                <a:cs typeface="Arial" pitchFamily="34" charset="0"/>
              </a:defRPr>
            </a:lvl2pPr>
            <a:lvl3pPr>
              <a:defRPr sz="2000">
                <a:solidFill>
                  <a:schemeClr val="bg1"/>
                </a:solidFill>
                <a:latin typeface="Arial" pitchFamily="34" charset="0"/>
                <a:cs typeface="Arial" pitchFamily="34" charset="0"/>
              </a:defRPr>
            </a:lvl3pPr>
            <a:lvl4pPr>
              <a:defRPr sz="2000">
                <a:solidFill>
                  <a:schemeClr val="bg1"/>
                </a:solidFill>
                <a:latin typeface="Arial" pitchFamily="34" charset="0"/>
                <a:cs typeface="Arial" pitchFamily="34" charset="0"/>
              </a:defRPr>
            </a:lvl4pPr>
            <a:lvl5pPr>
              <a:defRPr sz="1600">
                <a:solidFill>
                  <a:schemeClr val="bg1"/>
                </a:solidFill>
                <a:latin typeface="Arial" pitchFamily="34" charset="0"/>
                <a:cs typeface="Arial" pitchFamily="34" charset="0"/>
              </a:defRPr>
            </a:lvl5pPr>
            <a:lvl6pPr eaLnBrk="0" hangingPunct="0">
              <a:defRPr sz="1600">
                <a:solidFill>
                  <a:schemeClr val="bg1"/>
                </a:solidFill>
                <a:latin typeface="Arial" pitchFamily="34" charset="0"/>
                <a:cs typeface="Arial" pitchFamily="34" charset="0"/>
              </a:defRPr>
            </a:lvl6pPr>
            <a:lvl7pPr eaLnBrk="0" hangingPunct="0">
              <a:defRPr sz="1600">
                <a:solidFill>
                  <a:schemeClr val="bg1"/>
                </a:solidFill>
                <a:latin typeface="Arial" pitchFamily="34" charset="0"/>
                <a:cs typeface="Arial" pitchFamily="34" charset="0"/>
              </a:defRPr>
            </a:lvl7pPr>
            <a:lvl8pPr eaLnBrk="0" hangingPunct="0">
              <a:defRPr sz="1600">
                <a:solidFill>
                  <a:schemeClr val="bg1"/>
                </a:solidFill>
                <a:latin typeface="Arial" pitchFamily="34" charset="0"/>
                <a:cs typeface="Arial" pitchFamily="34" charset="0"/>
              </a:defRPr>
            </a:lvl8pPr>
            <a:lvl9pPr eaLnBrk="0" hangingPunct="0">
              <a:defRPr sz="1600">
                <a:solidFill>
                  <a:schemeClr val="bg1"/>
                </a:solidFill>
                <a:latin typeface="Arial" pitchFamily="34" charset="0"/>
                <a:cs typeface="Arial" pitchFamily="34" charset="0"/>
              </a:defRPr>
            </a:lvl9pPr>
          </a:lstStyle>
          <a:p>
            <a:pPr marL="0" marR="0" lvl="0" indent="0" algn="r" defTabSz="914400" rtl="0" eaLnBrk="1" fontAlgn="auto" latinLnBrk="0" hangingPunct="1">
              <a:lnSpc>
                <a:spcPct val="90000"/>
              </a:lnSpc>
              <a:spcBef>
                <a:spcPts val="0"/>
              </a:spcBef>
              <a:spcAft>
                <a:spcPts val="600"/>
              </a:spcAft>
              <a:buClrTx/>
              <a:buSzTx/>
              <a:buFontTx/>
              <a:buNone/>
              <a:tabLst/>
              <a:defRPr/>
            </a:pPr>
            <a:r>
              <a:rPr kumimoji="0" lang="en-US" altLang="en-US" sz="1800" b="0" i="0" u="none" strike="noStrike" kern="1200" cap="none" spc="0" normalizeH="0" baseline="0" noProof="0">
                <a:ln>
                  <a:noFill/>
                </a:ln>
                <a:solidFill>
                  <a:prstClr val="white"/>
                </a:solidFill>
                <a:effectLst/>
                <a:uLnTx/>
                <a:uFillTx/>
                <a:latin typeface="Arial" pitchFamily="34" charset="0"/>
                <a:ea typeface="+mn-ea"/>
                <a:cs typeface="Arial" pitchFamily="34" charset="0"/>
              </a:rPr>
              <a:t>4.</a:t>
            </a:r>
            <a:fld id="{B3980E41-03D2-4A87-B7A7-876A9EFAD4A3}" type="slidenum">
              <a:rPr kumimoji="0" lang="en-US" altLang="en-US" sz="1800" b="0" i="0" u="none" strike="noStrike" kern="1200" cap="none" spc="0" normalizeH="0" baseline="0" noProof="0">
                <a:ln>
                  <a:noFill/>
                </a:ln>
                <a:solidFill>
                  <a:prstClr val="white"/>
                </a:solidFill>
                <a:effectLst/>
                <a:uLnTx/>
                <a:uFillTx/>
                <a:latin typeface="Arial" pitchFamily="34" charset="0"/>
                <a:ea typeface="+mn-ea"/>
                <a:cs typeface="Arial" pitchFamily="34" charset="0"/>
              </a:rPr>
              <a:pPr marL="0" marR="0" lvl="0" indent="0" algn="r" defTabSz="914400" rtl="0" eaLnBrk="1" fontAlgn="auto" latinLnBrk="0" hangingPunct="1">
                <a:lnSpc>
                  <a:spcPct val="90000"/>
                </a:lnSpc>
                <a:spcBef>
                  <a:spcPts val="0"/>
                </a:spcBef>
                <a:spcAft>
                  <a:spcPts val="600"/>
                </a:spcAft>
                <a:buClrTx/>
                <a:buSzTx/>
                <a:buFontTx/>
                <a:buNone/>
                <a:tabLst/>
                <a:defRPr/>
              </a:pPr>
              <a:t>36</a:t>
            </a:fld>
            <a:endParaRPr kumimoji="0" lang="en-US" altLang="en-US" sz="1800" b="0" i="0" u="none" strike="noStrike" kern="1200" cap="none" spc="0" normalizeH="0" baseline="0" noProof="0">
              <a:ln>
                <a:noFill/>
              </a:ln>
              <a:solidFill>
                <a:prstClr val="white"/>
              </a:solidFill>
              <a:effectLst/>
              <a:uLnTx/>
              <a:uFillTx/>
              <a:latin typeface="Arial" pitchFamily="34" charset="0"/>
              <a:ea typeface="+mn-ea"/>
              <a:cs typeface="Arial" pitchFamily="34" charset="0"/>
            </a:endParaRPr>
          </a:p>
        </p:txBody>
      </p:sp>
      <p:sp>
        <p:nvSpPr>
          <p:cNvPr id="78" name="Arc 77">
            <a:extLst>
              <a:ext uri="{FF2B5EF4-FFF2-40B4-BE49-F238E27FC236}">
                <a16:creationId xmlns:a16="http://schemas.microsoft.com/office/drawing/2014/main" xmlns=""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133" name="Rectangle 3"/>
          <p:cNvSpPr>
            <a:spLocks noGrp="1" noChangeArrowheads="1"/>
          </p:cNvSpPr>
          <p:nvPr>
            <p:ph type="body" idx="1"/>
          </p:nvPr>
        </p:nvSpPr>
        <p:spPr>
          <a:xfrm>
            <a:off x="4167268" y="0"/>
            <a:ext cx="8021684" cy="6862293"/>
          </a:xfrm>
        </p:spPr>
        <p:txBody>
          <a:bodyPr anchor="ctr">
            <a:normAutofit fontScale="55000" lnSpcReduction="20000"/>
          </a:bodyPr>
          <a:lstStyle/>
          <a:p>
            <a:pPr eaLnBrk="1" hangingPunct="1"/>
            <a:r>
              <a:rPr lang="en-US" altLang="en-US" sz="2600" b="1" dirty="0">
                <a:solidFill>
                  <a:srgbClr val="FF0000"/>
                </a:solidFill>
              </a:rPr>
              <a:t>Identify the case or cases to be studied</a:t>
            </a:r>
          </a:p>
          <a:p>
            <a:pPr lvl="1" eaLnBrk="1" hangingPunct="1"/>
            <a:r>
              <a:rPr lang="en-US" altLang="en-US" sz="2600" dirty="0"/>
              <a:t>What kind of case study is most appropriate</a:t>
            </a:r>
          </a:p>
          <a:p>
            <a:pPr lvl="1" eaLnBrk="1" hangingPunct="1"/>
            <a:r>
              <a:rPr lang="en-US" altLang="en-US" sz="2600" dirty="0"/>
              <a:t>What case or cases will be studied</a:t>
            </a:r>
          </a:p>
          <a:p>
            <a:pPr lvl="1" eaLnBrk="1" hangingPunct="1"/>
            <a:r>
              <a:rPr lang="en-US" altLang="en-US" sz="2600" dirty="0"/>
              <a:t>Select cases that show different perspectives through maximal variation sampling</a:t>
            </a:r>
          </a:p>
          <a:p>
            <a:pPr eaLnBrk="1" hangingPunct="1"/>
            <a:r>
              <a:rPr lang="en-US" altLang="en-US" sz="2600" b="1" dirty="0">
                <a:solidFill>
                  <a:srgbClr val="FF0000"/>
                </a:solidFill>
              </a:rPr>
              <a:t>Engage in multiple forms of data co</a:t>
            </a:r>
            <a:r>
              <a:rPr lang="en-US" altLang="en-US" sz="2600" b="1" dirty="0"/>
              <a:t>llection</a:t>
            </a:r>
            <a:r>
              <a:rPr lang="en-US" altLang="en-US" sz="2600" dirty="0"/>
              <a:t> including interviews, observations, documents, audiovisual materials, observations to develop an in-depth understanding of the case(s) </a:t>
            </a:r>
          </a:p>
          <a:p>
            <a:pPr eaLnBrk="1" hangingPunct="1"/>
            <a:endParaRPr lang="en-US" altLang="en-US" sz="2600" dirty="0"/>
          </a:p>
          <a:p>
            <a:pPr eaLnBrk="1" hangingPunct="1"/>
            <a:r>
              <a:rPr lang="en-US" altLang="en-US" sz="2600" b="1" dirty="0">
                <a:solidFill>
                  <a:srgbClr val="FF0000"/>
                </a:solidFill>
              </a:rPr>
              <a:t>Develop a detailed description of the case(s) and common themes in the cases</a:t>
            </a:r>
          </a:p>
          <a:p>
            <a:pPr lvl="1" eaLnBrk="1" hangingPunct="1"/>
            <a:r>
              <a:rPr lang="en-US" altLang="en-US" sz="2600" dirty="0"/>
              <a:t>When using multiple cases describe each case and themes first (within-case analysis)</a:t>
            </a:r>
          </a:p>
          <a:p>
            <a:pPr lvl="1" eaLnBrk="1" hangingPunct="1"/>
            <a:r>
              <a:rPr lang="en-US" altLang="en-US" sz="2600" dirty="0"/>
              <a:t>Compare cases to look for common themes (cross-case analysis) </a:t>
            </a:r>
          </a:p>
          <a:p>
            <a:pPr lvl="1" eaLnBrk="1" hangingPunct="1"/>
            <a:r>
              <a:rPr lang="en-US" altLang="en-US" sz="2600" dirty="0"/>
              <a:t>Look for common assertions and meanings within the case</a:t>
            </a:r>
          </a:p>
          <a:p>
            <a:pPr eaLnBrk="1" hangingPunct="1"/>
            <a:r>
              <a:rPr lang="en-US" altLang="en-US" sz="2600" b="1" dirty="0">
                <a:solidFill>
                  <a:srgbClr val="FF0000"/>
                </a:solidFill>
              </a:rPr>
              <a:t>Report the lessons learned from the case regarding the issu</a:t>
            </a:r>
            <a:r>
              <a:rPr lang="en-US" altLang="en-US" sz="2600" dirty="0">
                <a:solidFill>
                  <a:srgbClr val="FF0000"/>
                </a:solidFill>
              </a:rPr>
              <a:t>e of the case </a:t>
            </a:r>
            <a:r>
              <a:rPr lang="en-US" altLang="en-US" sz="2600" dirty="0"/>
              <a:t>(instrumental) or learning about an unusual situation (intrinsic case)</a:t>
            </a:r>
          </a:p>
          <a:p>
            <a:pPr eaLnBrk="1" hangingPunct="1"/>
            <a:endParaRPr lang="en-US" altLang="en-US" sz="1100" dirty="0"/>
          </a:p>
        </p:txBody>
      </p:sp>
    </p:spTree>
    <p:extLst>
      <p:ext uri="{BB962C8B-B14F-4D97-AF65-F5344CB8AC3E}">
        <p14:creationId xmlns:p14="http://schemas.microsoft.com/office/powerpoint/2010/main" val="11282890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4CCDE6-C60D-4C21-AFA8-60B29FCD06BF}"/>
              </a:ext>
            </a:extLst>
          </p:cNvPr>
          <p:cNvSpPr>
            <a:spLocks noGrp="1"/>
          </p:cNvSpPr>
          <p:nvPr>
            <p:ph type="title"/>
          </p:nvPr>
        </p:nvSpPr>
        <p:spPr/>
        <p:txBody>
          <a:bodyPr/>
          <a:lstStyle/>
          <a:p>
            <a:r>
              <a:rPr lang="en-US" altLang="en-US" dirty="0">
                <a:solidFill>
                  <a:srgbClr val="FFFFFF"/>
                </a:solidFill>
              </a:rPr>
              <a:t>Types of Quantitative Research Design</a:t>
            </a:r>
            <a:endParaRPr lang="en-MY" dirty="0"/>
          </a:p>
        </p:txBody>
      </p:sp>
      <p:sp>
        <p:nvSpPr>
          <p:cNvPr id="3" name="Content Placeholder 2">
            <a:extLst>
              <a:ext uri="{FF2B5EF4-FFF2-40B4-BE49-F238E27FC236}">
                <a16:creationId xmlns:a16="http://schemas.microsoft.com/office/drawing/2014/main" xmlns="" id="{F9046E8F-F211-4C33-BD07-780C36A727FF}"/>
              </a:ext>
            </a:extLst>
          </p:cNvPr>
          <p:cNvSpPr>
            <a:spLocks noGrp="1"/>
          </p:cNvSpPr>
          <p:nvPr>
            <p:ph idx="1"/>
          </p:nvPr>
        </p:nvSpPr>
        <p:spPr>
          <a:xfrm>
            <a:off x="2442950" y="1842448"/>
            <a:ext cx="5759354" cy="3179929"/>
          </a:xfrm>
          <a:solidFill>
            <a:schemeClr val="accent1">
              <a:lumMod val="20000"/>
              <a:lumOff val="80000"/>
            </a:schemeClr>
          </a:solidFill>
        </p:spPr>
        <p:txBody>
          <a:bodyPr>
            <a:normAutofit/>
          </a:bodyPr>
          <a:lstStyle/>
          <a:p>
            <a:pPr marL="285750" indent="-285750">
              <a:buFont typeface="Arial" panose="020B0604020202020204" pitchFamily="34" charset="0"/>
              <a:buChar char="•"/>
            </a:pPr>
            <a:r>
              <a:rPr lang="en-US" dirty="0" smtClean="0"/>
              <a:t>Descriptive research</a:t>
            </a:r>
          </a:p>
          <a:p>
            <a:pPr marL="285750" indent="-285750">
              <a:buFont typeface="Arial" panose="020B0604020202020204" pitchFamily="34" charset="0"/>
              <a:buChar char="•"/>
            </a:pPr>
            <a:r>
              <a:rPr lang="en-US" dirty="0" smtClean="0"/>
              <a:t>Correlational </a:t>
            </a:r>
            <a:r>
              <a:rPr lang="en-US" dirty="0"/>
              <a:t>research</a:t>
            </a:r>
            <a:endParaRPr lang="en-MY" dirty="0"/>
          </a:p>
          <a:p>
            <a:pPr marL="285750" indent="-285750">
              <a:buFont typeface="Arial" panose="020B0604020202020204" pitchFamily="34" charset="0"/>
              <a:buChar char="•"/>
            </a:pPr>
            <a:r>
              <a:rPr lang="en-US" dirty="0" smtClean="0"/>
              <a:t>Causal-comparative/quasi-experimental research</a:t>
            </a:r>
          </a:p>
          <a:p>
            <a:pPr marL="285750" indent="-285750">
              <a:buFont typeface="Arial" panose="020B0604020202020204" pitchFamily="34" charset="0"/>
              <a:buChar char="•"/>
            </a:pPr>
            <a:r>
              <a:rPr lang="en-US" dirty="0" smtClean="0"/>
              <a:t>Experimental </a:t>
            </a:r>
            <a:r>
              <a:rPr lang="en-US" dirty="0"/>
              <a:t>research</a:t>
            </a:r>
            <a:endParaRPr lang="en-US" dirty="0" smtClean="0"/>
          </a:p>
        </p:txBody>
      </p:sp>
    </p:spTree>
    <p:extLst>
      <p:ext uri="{BB962C8B-B14F-4D97-AF65-F5344CB8AC3E}">
        <p14:creationId xmlns:p14="http://schemas.microsoft.com/office/powerpoint/2010/main" val="15712765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4CCDE6-C60D-4C21-AFA8-60B29FCD06BF}"/>
              </a:ext>
            </a:extLst>
          </p:cNvPr>
          <p:cNvSpPr>
            <a:spLocks noGrp="1"/>
          </p:cNvSpPr>
          <p:nvPr>
            <p:ph type="title"/>
          </p:nvPr>
        </p:nvSpPr>
        <p:spPr/>
        <p:txBody>
          <a:bodyPr/>
          <a:lstStyle/>
          <a:p>
            <a:r>
              <a:rPr lang="en-US" altLang="en-US" dirty="0">
                <a:solidFill>
                  <a:srgbClr val="FFFFFF"/>
                </a:solidFill>
              </a:rPr>
              <a:t>Types of Quantitative Research Design</a:t>
            </a:r>
            <a:endParaRPr lang="en-MY" dirty="0"/>
          </a:p>
        </p:txBody>
      </p:sp>
      <p:sp>
        <p:nvSpPr>
          <p:cNvPr id="3" name="Content Placeholder 2">
            <a:extLst>
              <a:ext uri="{FF2B5EF4-FFF2-40B4-BE49-F238E27FC236}">
                <a16:creationId xmlns:a16="http://schemas.microsoft.com/office/drawing/2014/main" xmlns="" id="{F9046E8F-F211-4C33-BD07-780C36A727FF}"/>
              </a:ext>
            </a:extLst>
          </p:cNvPr>
          <p:cNvSpPr>
            <a:spLocks noGrp="1"/>
          </p:cNvSpPr>
          <p:nvPr>
            <p:ph idx="1"/>
          </p:nvPr>
        </p:nvSpPr>
        <p:spPr>
          <a:xfrm>
            <a:off x="0" y="1351128"/>
            <a:ext cx="5950425" cy="5506872"/>
          </a:xfrm>
          <a:solidFill>
            <a:schemeClr val="accent1">
              <a:lumMod val="20000"/>
              <a:lumOff val="80000"/>
            </a:schemeClr>
          </a:solidFill>
        </p:spPr>
        <p:txBody>
          <a:bodyPr>
            <a:normAutofit lnSpcReduction="10000"/>
          </a:bodyPr>
          <a:lstStyle/>
          <a:p>
            <a:pPr marL="285750" indent="-285750">
              <a:buFont typeface="Arial" panose="020B0604020202020204" pitchFamily="34" charset="0"/>
              <a:buChar char="•"/>
            </a:pPr>
            <a:r>
              <a:rPr lang="en-US" dirty="0"/>
              <a:t>Descriptive research</a:t>
            </a:r>
            <a:endParaRPr lang="en-US" dirty="0" smtClean="0"/>
          </a:p>
          <a:p>
            <a:pPr marL="285750" indent="-285750">
              <a:buFont typeface="Wingdings" panose="05000000000000000000" pitchFamily="2" charset="2"/>
              <a:buChar char="Ø"/>
            </a:pPr>
            <a:r>
              <a:rPr lang="en-US" dirty="0" smtClean="0"/>
              <a:t>Descriptive </a:t>
            </a:r>
            <a:r>
              <a:rPr lang="en-US" dirty="0"/>
              <a:t>research seeks to describe the current status of an identified variable. </a:t>
            </a:r>
            <a:endParaRPr lang="en-US" dirty="0" smtClean="0"/>
          </a:p>
          <a:p>
            <a:pPr marL="285750" indent="-285750">
              <a:buFont typeface="Wingdings" panose="05000000000000000000" pitchFamily="2" charset="2"/>
              <a:buChar char="Ø"/>
            </a:pPr>
            <a:r>
              <a:rPr lang="en-US" dirty="0" smtClean="0"/>
              <a:t>These </a:t>
            </a:r>
            <a:r>
              <a:rPr lang="en-US" dirty="0"/>
              <a:t>research projects are designed to provide systematic information about a phenomenon. </a:t>
            </a:r>
            <a:endParaRPr lang="en-US" dirty="0" smtClean="0"/>
          </a:p>
          <a:p>
            <a:pPr marL="285750" indent="-285750">
              <a:buFont typeface="Wingdings" panose="05000000000000000000" pitchFamily="2" charset="2"/>
              <a:buChar char="Ø"/>
            </a:pPr>
            <a:r>
              <a:rPr lang="en-US" dirty="0" smtClean="0"/>
              <a:t>The </a:t>
            </a:r>
            <a:r>
              <a:rPr lang="en-US" dirty="0"/>
              <a:t>researcher does not usually begin with an hypothesis, but is likely to develop one after collecting data. </a:t>
            </a:r>
            <a:endParaRPr lang="en-US" dirty="0" smtClean="0"/>
          </a:p>
          <a:p>
            <a:pPr marL="285750" indent="-285750">
              <a:buFont typeface="Wingdings" panose="05000000000000000000" pitchFamily="2" charset="2"/>
              <a:buChar char="Ø"/>
            </a:pPr>
            <a:r>
              <a:rPr lang="en-US" dirty="0" smtClean="0"/>
              <a:t>The </a:t>
            </a:r>
            <a:r>
              <a:rPr lang="en-US" dirty="0"/>
              <a:t>analysis and synthesis of the data provide the test of the hypothesis. </a:t>
            </a:r>
            <a:endParaRPr lang="en-US" dirty="0" smtClean="0"/>
          </a:p>
          <a:p>
            <a:pPr marL="285750" indent="-285750">
              <a:buFont typeface="Wingdings" panose="05000000000000000000" pitchFamily="2" charset="2"/>
              <a:buChar char="Ø"/>
            </a:pPr>
            <a:r>
              <a:rPr lang="en-US" dirty="0" smtClean="0"/>
              <a:t>Systematic </a:t>
            </a:r>
            <a:r>
              <a:rPr lang="en-US" dirty="0"/>
              <a:t>collection of information requires careful selection of the units studied and careful measurement </a:t>
            </a:r>
            <a:r>
              <a:rPr lang="en-US" dirty="0" smtClean="0"/>
              <a:t>of each </a:t>
            </a:r>
            <a:r>
              <a:rPr lang="en-US" dirty="0"/>
              <a:t>variable. </a:t>
            </a:r>
            <a:endParaRPr lang="en-US" dirty="0" smtClean="0"/>
          </a:p>
        </p:txBody>
      </p:sp>
      <p:sp>
        <p:nvSpPr>
          <p:cNvPr id="4" name="Content Placeholder 2">
            <a:extLst>
              <a:ext uri="{FF2B5EF4-FFF2-40B4-BE49-F238E27FC236}">
                <a16:creationId xmlns:a16="http://schemas.microsoft.com/office/drawing/2014/main" xmlns="" id="{F9046E8F-F211-4C33-BD07-780C36A727FF}"/>
              </a:ext>
            </a:extLst>
          </p:cNvPr>
          <p:cNvSpPr txBox="1">
            <a:spLocks/>
          </p:cNvSpPr>
          <p:nvPr/>
        </p:nvSpPr>
        <p:spPr>
          <a:xfrm>
            <a:off x="6264322" y="1351128"/>
            <a:ext cx="5927678" cy="5506872"/>
          </a:xfrm>
          <a:prstGeom prst="rect">
            <a:avLst/>
          </a:prstGeom>
          <a:solidFill>
            <a:schemeClr val="bg2"/>
          </a:solidFill>
        </p:spPr>
        <p:txBody>
          <a:bodyPr vert="horz" lIns="91440" tIns="45720" rIns="91440" bIns="45720" rtlCol="0">
            <a:normAutofit fontScale="62500" lnSpcReduction="20000"/>
          </a:bodyPr>
          <a:lstStyle>
            <a:lvl1pPr marL="0" indent="0" algn="l" defTabSz="914400" rtl="0" eaLnBrk="1" latinLnBrk="0" hangingPunct="1">
              <a:lnSpc>
                <a:spcPct val="150000"/>
              </a:lnSpc>
              <a:spcBef>
                <a:spcPct val="30000"/>
              </a:spcBef>
              <a:spcAft>
                <a:spcPts val="1200"/>
              </a:spcAft>
              <a:buFont typeface="Arial" panose="020B0604020202020204" pitchFamily="34" charset="0"/>
              <a:buNone/>
              <a:defRPr sz="1600" kern="1200">
                <a:solidFill>
                  <a:schemeClr val="bg1">
                    <a:lumMod val="50000"/>
                  </a:schemeClr>
                </a:solidFill>
                <a:latin typeface="+mn-lt"/>
                <a:ea typeface="+mn-ea"/>
                <a:cs typeface="+mn-cs"/>
              </a:defRPr>
            </a:lvl1pPr>
            <a:lvl2pPr marL="685800" indent="-228600" algn="l" defTabSz="914400" rtl="0" eaLnBrk="1" latinLnBrk="0" hangingPunct="1">
              <a:lnSpc>
                <a:spcPct val="150000"/>
              </a:lnSpc>
              <a:spcBef>
                <a:spcPct val="30000"/>
              </a:spcBef>
              <a:spcAft>
                <a:spcPts val="1200"/>
              </a:spcAft>
              <a:buFont typeface="Arial" panose="020B0604020202020204" pitchFamily="34" charset="0"/>
              <a:buChar char="•"/>
              <a:defRPr sz="1400" kern="1200">
                <a:solidFill>
                  <a:schemeClr val="bg1">
                    <a:lumMod val="50000"/>
                  </a:schemeClr>
                </a:solidFill>
                <a:latin typeface="+mn-lt"/>
                <a:ea typeface="+mn-ea"/>
                <a:cs typeface="+mn-cs"/>
              </a:defRPr>
            </a:lvl2pPr>
            <a:lvl3pPr marL="1143000" indent="-228600" algn="l" defTabSz="914400" rtl="0" eaLnBrk="1" latinLnBrk="0" hangingPunct="1">
              <a:lnSpc>
                <a:spcPct val="150000"/>
              </a:lnSpc>
              <a:spcBef>
                <a:spcPct val="30000"/>
              </a:spcBef>
              <a:spcAft>
                <a:spcPts val="1200"/>
              </a:spcAft>
              <a:buFont typeface="Arial" panose="020B0604020202020204" pitchFamily="34" charset="0"/>
              <a:buChar char="•"/>
              <a:defRPr sz="1200" kern="1200">
                <a:solidFill>
                  <a:schemeClr val="bg1">
                    <a:lumMod val="50000"/>
                  </a:schemeClr>
                </a:solidFill>
                <a:latin typeface="+mn-lt"/>
                <a:ea typeface="+mn-ea"/>
                <a:cs typeface="+mn-cs"/>
              </a:defRPr>
            </a:lvl3pPr>
            <a:lvl4pPr marL="16002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4pPr>
            <a:lvl5pPr marL="20574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70000"/>
              </a:lnSpc>
              <a:buFont typeface="Arial" panose="020B0604020202020204" pitchFamily="34" charset="0"/>
              <a:buChar char="•"/>
            </a:pPr>
            <a:r>
              <a:rPr lang="en-US" sz="2100" dirty="0"/>
              <a:t>Correlational research</a:t>
            </a:r>
          </a:p>
          <a:p>
            <a:pPr marL="285750" indent="-285750">
              <a:lnSpc>
                <a:spcPct val="170000"/>
              </a:lnSpc>
              <a:buFont typeface="Wingdings" panose="05000000000000000000" pitchFamily="2" charset="2"/>
              <a:buChar char="Ø"/>
            </a:pPr>
            <a:r>
              <a:rPr lang="en-US" sz="2100" dirty="0"/>
              <a:t>Correlational research attempts to determine the extent of a relationship between two or more variables using statistical data. In this type of design, relationships between and among a number of facts are sought and interpreted. </a:t>
            </a:r>
          </a:p>
          <a:p>
            <a:pPr marL="285750" indent="-285750">
              <a:lnSpc>
                <a:spcPct val="170000"/>
              </a:lnSpc>
              <a:buFont typeface="Wingdings" panose="05000000000000000000" pitchFamily="2" charset="2"/>
              <a:buChar char="Ø"/>
            </a:pPr>
            <a:r>
              <a:rPr lang="en-US" sz="2100" dirty="0"/>
              <a:t>This type of research will recognize trends and patterns in data, but it does not go so far in its analysis to prove causes for these observed patterns. </a:t>
            </a:r>
          </a:p>
          <a:p>
            <a:pPr marL="285750" indent="-285750">
              <a:lnSpc>
                <a:spcPct val="170000"/>
              </a:lnSpc>
              <a:buFont typeface="Wingdings" panose="05000000000000000000" pitchFamily="2" charset="2"/>
              <a:buChar char="Ø"/>
            </a:pPr>
            <a:r>
              <a:rPr lang="en-US" sz="2100" dirty="0"/>
              <a:t>Cause and effect is not the basis of this type of observational research. </a:t>
            </a:r>
          </a:p>
          <a:p>
            <a:pPr marL="285750" indent="-285750">
              <a:lnSpc>
                <a:spcPct val="170000"/>
              </a:lnSpc>
              <a:buFont typeface="Wingdings" panose="05000000000000000000" pitchFamily="2" charset="2"/>
              <a:buChar char="Ø"/>
            </a:pPr>
            <a:r>
              <a:rPr lang="en-US" sz="2100" dirty="0"/>
              <a:t>The data, relationships, and distributions of variables are studied only. Variables are not manipulated; they are only identified and are studied as they occur in a natural setting. </a:t>
            </a:r>
          </a:p>
          <a:p>
            <a:pPr marL="285750" indent="-285750">
              <a:lnSpc>
                <a:spcPct val="170000"/>
              </a:lnSpc>
              <a:buFont typeface="Wingdings" panose="05000000000000000000" pitchFamily="2" charset="2"/>
              <a:buChar char="Ø"/>
            </a:pPr>
            <a:r>
              <a:rPr lang="en-US" sz="2100" dirty="0"/>
              <a:t>*Sometimes correlational research is considered a type of descriptive research, and not as its own type of research, as no variables are manipulated in </a:t>
            </a:r>
            <a:r>
              <a:rPr lang="en-US" dirty="0"/>
              <a:t>the study. </a:t>
            </a:r>
            <a:endParaRPr lang="en-MY" dirty="0"/>
          </a:p>
        </p:txBody>
      </p:sp>
    </p:spTree>
    <p:extLst>
      <p:ext uri="{BB962C8B-B14F-4D97-AF65-F5344CB8AC3E}">
        <p14:creationId xmlns:p14="http://schemas.microsoft.com/office/powerpoint/2010/main" val="30700234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4CCDE6-C60D-4C21-AFA8-60B29FCD06BF}"/>
              </a:ext>
            </a:extLst>
          </p:cNvPr>
          <p:cNvSpPr>
            <a:spLocks noGrp="1"/>
          </p:cNvSpPr>
          <p:nvPr>
            <p:ph type="title"/>
          </p:nvPr>
        </p:nvSpPr>
        <p:spPr/>
        <p:txBody>
          <a:bodyPr/>
          <a:lstStyle/>
          <a:p>
            <a:r>
              <a:rPr lang="en-US" altLang="en-US" dirty="0">
                <a:solidFill>
                  <a:srgbClr val="FFFFFF"/>
                </a:solidFill>
              </a:rPr>
              <a:t>Types of Quantitative Research Design</a:t>
            </a:r>
            <a:endParaRPr lang="en-MY" dirty="0"/>
          </a:p>
        </p:txBody>
      </p:sp>
      <p:sp>
        <p:nvSpPr>
          <p:cNvPr id="3" name="Content Placeholder 2">
            <a:extLst>
              <a:ext uri="{FF2B5EF4-FFF2-40B4-BE49-F238E27FC236}">
                <a16:creationId xmlns:a16="http://schemas.microsoft.com/office/drawing/2014/main" xmlns="" id="{F9046E8F-F211-4C33-BD07-780C36A727FF}"/>
              </a:ext>
            </a:extLst>
          </p:cNvPr>
          <p:cNvSpPr>
            <a:spLocks noGrp="1"/>
          </p:cNvSpPr>
          <p:nvPr>
            <p:ph idx="1"/>
          </p:nvPr>
        </p:nvSpPr>
        <p:spPr>
          <a:xfrm>
            <a:off x="1" y="1351128"/>
            <a:ext cx="5950424" cy="5506872"/>
          </a:xfrm>
          <a:solidFill>
            <a:schemeClr val="accent1">
              <a:lumMod val="20000"/>
              <a:lumOff val="80000"/>
            </a:schemeClr>
          </a:solidFill>
        </p:spPr>
        <p:txBody>
          <a:bodyPr>
            <a:normAutofit fontScale="92500" lnSpcReduction="10000"/>
          </a:bodyPr>
          <a:lstStyle/>
          <a:p>
            <a:r>
              <a:rPr lang="en-US" dirty="0" smtClean="0"/>
              <a:t>Examples </a:t>
            </a:r>
            <a:r>
              <a:rPr lang="en-US" dirty="0"/>
              <a:t>of Descriptive Research</a:t>
            </a:r>
            <a:r>
              <a:rPr lang="en-US" dirty="0" smtClean="0"/>
              <a:t>:</a:t>
            </a:r>
          </a:p>
          <a:p>
            <a:r>
              <a:rPr lang="en-US" dirty="0" smtClean="0"/>
              <a:t> </a:t>
            </a:r>
            <a:r>
              <a:rPr lang="en-US" dirty="0"/>
              <a:t>• A description of how second-grade students spend their time during summer vacation </a:t>
            </a:r>
            <a:endParaRPr lang="en-US" dirty="0" smtClean="0"/>
          </a:p>
          <a:p>
            <a:r>
              <a:rPr lang="en-US" dirty="0" smtClean="0"/>
              <a:t>• </a:t>
            </a:r>
            <a:r>
              <a:rPr lang="en-US" dirty="0"/>
              <a:t>A description of the tobacco use habits of teenagers </a:t>
            </a:r>
            <a:endParaRPr lang="en-US" dirty="0" smtClean="0"/>
          </a:p>
          <a:p>
            <a:r>
              <a:rPr lang="en-US" dirty="0" smtClean="0"/>
              <a:t>• </a:t>
            </a:r>
            <a:r>
              <a:rPr lang="en-US" dirty="0"/>
              <a:t>A description of how parents feel about the twelvemonth school </a:t>
            </a:r>
            <a:r>
              <a:rPr lang="en-US" dirty="0" smtClean="0"/>
              <a:t>year</a:t>
            </a:r>
          </a:p>
          <a:p>
            <a:r>
              <a:rPr lang="en-US" dirty="0" smtClean="0"/>
              <a:t> </a:t>
            </a:r>
            <a:r>
              <a:rPr lang="en-US" dirty="0"/>
              <a:t>• A description of the attitudes of scientists regarding global warming </a:t>
            </a:r>
            <a:endParaRPr lang="en-US" dirty="0" smtClean="0"/>
          </a:p>
          <a:p>
            <a:r>
              <a:rPr lang="en-US" dirty="0" smtClean="0"/>
              <a:t>• </a:t>
            </a:r>
            <a:r>
              <a:rPr lang="en-US" dirty="0"/>
              <a:t>A description of the kinds of physical activities that typically occur in nursing homes, and how frequently each occurs </a:t>
            </a:r>
            <a:endParaRPr lang="en-US" dirty="0" smtClean="0"/>
          </a:p>
          <a:p>
            <a:r>
              <a:rPr lang="en-US" dirty="0" smtClean="0"/>
              <a:t>• </a:t>
            </a:r>
            <a:r>
              <a:rPr lang="en-US" dirty="0"/>
              <a:t>A description of the extent to which elementary teachers use math </a:t>
            </a:r>
            <a:r>
              <a:rPr lang="en-US" dirty="0" smtClean="0"/>
              <a:t>manipulative </a:t>
            </a:r>
            <a:endParaRPr lang="en-MY" dirty="0"/>
          </a:p>
        </p:txBody>
      </p:sp>
      <p:sp>
        <p:nvSpPr>
          <p:cNvPr id="4" name="Content Placeholder 2">
            <a:extLst>
              <a:ext uri="{FF2B5EF4-FFF2-40B4-BE49-F238E27FC236}">
                <a16:creationId xmlns:a16="http://schemas.microsoft.com/office/drawing/2014/main" xmlns="" id="{F9046E8F-F211-4C33-BD07-780C36A727FF}"/>
              </a:ext>
            </a:extLst>
          </p:cNvPr>
          <p:cNvSpPr txBox="1">
            <a:spLocks/>
          </p:cNvSpPr>
          <p:nvPr/>
        </p:nvSpPr>
        <p:spPr>
          <a:xfrm>
            <a:off x="6264322" y="1351128"/>
            <a:ext cx="5927678" cy="5506872"/>
          </a:xfrm>
          <a:prstGeom prst="rect">
            <a:avLst/>
          </a:prstGeom>
          <a:solidFill>
            <a:schemeClr val="bg2"/>
          </a:solidFill>
        </p:spPr>
        <p:txBody>
          <a:bodyPr vert="horz" lIns="91440" tIns="45720" rIns="91440" bIns="45720" rtlCol="0">
            <a:normAutofit/>
          </a:bodyPr>
          <a:lstStyle>
            <a:lvl1pPr marL="0" indent="0" algn="l" defTabSz="914400" rtl="0" eaLnBrk="1" latinLnBrk="0" hangingPunct="1">
              <a:lnSpc>
                <a:spcPct val="150000"/>
              </a:lnSpc>
              <a:spcBef>
                <a:spcPct val="30000"/>
              </a:spcBef>
              <a:spcAft>
                <a:spcPts val="1200"/>
              </a:spcAft>
              <a:buFont typeface="Arial" panose="020B0604020202020204" pitchFamily="34" charset="0"/>
              <a:buNone/>
              <a:defRPr sz="1600" kern="1200">
                <a:solidFill>
                  <a:schemeClr val="bg1">
                    <a:lumMod val="50000"/>
                  </a:schemeClr>
                </a:solidFill>
                <a:latin typeface="+mn-lt"/>
                <a:ea typeface="+mn-ea"/>
                <a:cs typeface="+mn-cs"/>
              </a:defRPr>
            </a:lvl1pPr>
            <a:lvl2pPr marL="685800" indent="-228600" algn="l" defTabSz="914400" rtl="0" eaLnBrk="1" latinLnBrk="0" hangingPunct="1">
              <a:lnSpc>
                <a:spcPct val="150000"/>
              </a:lnSpc>
              <a:spcBef>
                <a:spcPct val="30000"/>
              </a:spcBef>
              <a:spcAft>
                <a:spcPts val="1200"/>
              </a:spcAft>
              <a:buFont typeface="Arial" panose="020B0604020202020204" pitchFamily="34" charset="0"/>
              <a:buChar char="•"/>
              <a:defRPr sz="1400" kern="1200">
                <a:solidFill>
                  <a:schemeClr val="bg1">
                    <a:lumMod val="50000"/>
                  </a:schemeClr>
                </a:solidFill>
                <a:latin typeface="+mn-lt"/>
                <a:ea typeface="+mn-ea"/>
                <a:cs typeface="+mn-cs"/>
              </a:defRPr>
            </a:lvl2pPr>
            <a:lvl3pPr marL="1143000" indent="-228600" algn="l" defTabSz="914400" rtl="0" eaLnBrk="1" latinLnBrk="0" hangingPunct="1">
              <a:lnSpc>
                <a:spcPct val="150000"/>
              </a:lnSpc>
              <a:spcBef>
                <a:spcPct val="30000"/>
              </a:spcBef>
              <a:spcAft>
                <a:spcPts val="1200"/>
              </a:spcAft>
              <a:buFont typeface="Arial" panose="020B0604020202020204" pitchFamily="34" charset="0"/>
              <a:buChar char="•"/>
              <a:defRPr sz="1200" kern="1200">
                <a:solidFill>
                  <a:schemeClr val="bg1">
                    <a:lumMod val="50000"/>
                  </a:schemeClr>
                </a:solidFill>
                <a:latin typeface="+mn-lt"/>
                <a:ea typeface="+mn-ea"/>
                <a:cs typeface="+mn-cs"/>
              </a:defRPr>
            </a:lvl3pPr>
            <a:lvl4pPr marL="16002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4pPr>
            <a:lvl5pPr marL="20574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Examples </a:t>
            </a:r>
            <a:r>
              <a:rPr lang="en-US" dirty="0"/>
              <a:t>of Correlational Research: </a:t>
            </a:r>
            <a:endParaRPr lang="en-US" dirty="0" smtClean="0"/>
          </a:p>
          <a:p>
            <a:r>
              <a:rPr lang="en-US" dirty="0" smtClean="0"/>
              <a:t>• </a:t>
            </a:r>
            <a:r>
              <a:rPr lang="en-US" dirty="0"/>
              <a:t>The relationship between intelligence and self-esteem </a:t>
            </a:r>
            <a:endParaRPr lang="en-US" dirty="0" smtClean="0"/>
          </a:p>
          <a:p>
            <a:r>
              <a:rPr lang="en-US" dirty="0" smtClean="0"/>
              <a:t>• </a:t>
            </a:r>
            <a:r>
              <a:rPr lang="en-US" dirty="0"/>
              <a:t>The relationship between diet and anxiety </a:t>
            </a:r>
            <a:endParaRPr lang="en-US" dirty="0" smtClean="0"/>
          </a:p>
          <a:p>
            <a:r>
              <a:rPr lang="en-US" dirty="0" smtClean="0"/>
              <a:t>• </a:t>
            </a:r>
            <a:r>
              <a:rPr lang="en-US" dirty="0"/>
              <a:t>The relationship between an aptitude test and success in an algebra course </a:t>
            </a:r>
            <a:endParaRPr lang="en-US" dirty="0" smtClean="0"/>
          </a:p>
          <a:p>
            <a:r>
              <a:rPr lang="en-US" dirty="0" smtClean="0"/>
              <a:t>• </a:t>
            </a:r>
            <a:r>
              <a:rPr lang="en-US" dirty="0"/>
              <a:t>The relationship between ACT scores and the freshman grades • The relationships between the types of activities used in math classrooms and student achievement </a:t>
            </a:r>
            <a:endParaRPr lang="en-US" dirty="0" smtClean="0"/>
          </a:p>
          <a:p>
            <a:r>
              <a:rPr lang="en-US" dirty="0" smtClean="0"/>
              <a:t>• </a:t>
            </a:r>
            <a:r>
              <a:rPr lang="en-US" dirty="0"/>
              <a:t>The covariance of smoking and lung disease </a:t>
            </a:r>
            <a:endParaRPr lang="en-MY" dirty="0"/>
          </a:p>
        </p:txBody>
      </p:sp>
    </p:spTree>
    <p:extLst>
      <p:ext uri="{BB962C8B-B14F-4D97-AF65-F5344CB8AC3E}">
        <p14:creationId xmlns:p14="http://schemas.microsoft.com/office/powerpoint/2010/main" val="2380487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42A4FC2C-047E-45A5-965D-8E1E3BF09BC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Content Placeholder 3">
            <a:extLst>
              <a:ext uri="{FF2B5EF4-FFF2-40B4-BE49-F238E27FC236}">
                <a16:creationId xmlns="" xmlns:a16="http://schemas.microsoft.com/office/drawing/2014/main" id="{5144928C-8ED1-4D79-9787-CEB561BA60E6}"/>
              </a:ext>
            </a:extLst>
          </p:cNvPr>
          <p:cNvPicPr>
            <a:picLocks noGrp="1" noChangeAspect="1"/>
          </p:cNvPicPr>
          <p:nvPr>
            <p:ph idx="1"/>
          </p:nvPr>
        </p:nvPicPr>
        <p:blipFill rotWithShape="1">
          <a:blip r:embed="rId2"/>
          <a:srcRect l="426" r="-1" b="-1"/>
          <a:stretch/>
        </p:blipFill>
        <p:spPr>
          <a:xfrm>
            <a:off x="20" y="1282"/>
            <a:ext cx="12191980" cy="6856718"/>
          </a:xfrm>
          <a:prstGeom prst="rect">
            <a:avLst/>
          </a:prstGeom>
        </p:spPr>
      </p:pic>
    </p:spTree>
    <p:extLst>
      <p:ext uri="{BB962C8B-B14F-4D97-AF65-F5344CB8AC3E}">
        <p14:creationId xmlns:p14="http://schemas.microsoft.com/office/powerpoint/2010/main" val="14432265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4CCDE6-C60D-4C21-AFA8-60B29FCD06BF}"/>
              </a:ext>
            </a:extLst>
          </p:cNvPr>
          <p:cNvSpPr>
            <a:spLocks noGrp="1"/>
          </p:cNvSpPr>
          <p:nvPr>
            <p:ph type="title"/>
          </p:nvPr>
        </p:nvSpPr>
        <p:spPr/>
        <p:txBody>
          <a:bodyPr/>
          <a:lstStyle/>
          <a:p>
            <a:r>
              <a:rPr lang="en-US" altLang="en-US" dirty="0">
                <a:solidFill>
                  <a:srgbClr val="FFFFFF"/>
                </a:solidFill>
              </a:rPr>
              <a:t>Types of Quantitative Research Design</a:t>
            </a:r>
            <a:endParaRPr lang="en-MY" dirty="0"/>
          </a:p>
        </p:txBody>
      </p:sp>
      <p:sp>
        <p:nvSpPr>
          <p:cNvPr id="3" name="Content Placeholder 2">
            <a:extLst>
              <a:ext uri="{FF2B5EF4-FFF2-40B4-BE49-F238E27FC236}">
                <a16:creationId xmlns:a16="http://schemas.microsoft.com/office/drawing/2014/main" xmlns="" id="{F9046E8F-F211-4C33-BD07-780C36A727FF}"/>
              </a:ext>
            </a:extLst>
          </p:cNvPr>
          <p:cNvSpPr>
            <a:spLocks noGrp="1"/>
          </p:cNvSpPr>
          <p:nvPr>
            <p:ph idx="1"/>
          </p:nvPr>
        </p:nvSpPr>
        <p:spPr>
          <a:xfrm>
            <a:off x="1" y="1351128"/>
            <a:ext cx="5950424" cy="5506872"/>
          </a:xfrm>
          <a:solidFill>
            <a:schemeClr val="accent1">
              <a:lumMod val="20000"/>
              <a:lumOff val="80000"/>
            </a:schemeClr>
          </a:solidFill>
        </p:spPr>
        <p:txBody>
          <a:bodyPr>
            <a:noAutofit/>
          </a:bodyPr>
          <a:lstStyle/>
          <a:p>
            <a:pPr marL="171450" indent="-171450">
              <a:lnSpc>
                <a:spcPct val="160000"/>
              </a:lnSpc>
              <a:buFont typeface="Arial" panose="020B0604020202020204" pitchFamily="34" charset="0"/>
              <a:buChar char="•"/>
            </a:pPr>
            <a:r>
              <a:rPr lang="en-US" sz="1100" dirty="0"/>
              <a:t>Causal-comparative/</a:t>
            </a:r>
            <a:r>
              <a:rPr lang="en-US" sz="1100" dirty="0" err="1"/>
              <a:t>quasiexperimental</a:t>
            </a:r>
            <a:r>
              <a:rPr lang="en-US" sz="1100" dirty="0"/>
              <a:t> research</a:t>
            </a:r>
          </a:p>
          <a:p>
            <a:pPr marL="285750" indent="-285750">
              <a:lnSpc>
                <a:spcPct val="160000"/>
              </a:lnSpc>
              <a:buFont typeface="Wingdings" panose="05000000000000000000" pitchFamily="2" charset="2"/>
              <a:buChar char="Ø"/>
            </a:pPr>
            <a:r>
              <a:rPr lang="en-US" sz="1100" dirty="0"/>
              <a:t>Causal-comparative/</a:t>
            </a:r>
            <a:r>
              <a:rPr lang="en-US" sz="1100" dirty="0" err="1"/>
              <a:t>quasiexperimental</a:t>
            </a:r>
            <a:r>
              <a:rPr lang="en-US" sz="1100" dirty="0"/>
              <a:t> research attempts to establish cause and effect relationships among the variables. </a:t>
            </a:r>
          </a:p>
          <a:p>
            <a:pPr marL="285750" indent="-285750">
              <a:lnSpc>
                <a:spcPct val="160000"/>
              </a:lnSpc>
              <a:buFont typeface="Wingdings" panose="05000000000000000000" pitchFamily="2" charset="2"/>
              <a:buChar char="Ø"/>
            </a:pPr>
            <a:r>
              <a:rPr lang="en-US" sz="1100" dirty="0"/>
              <a:t>These types of design are very similar to true experiments, but with some key differences. </a:t>
            </a:r>
          </a:p>
          <a:p>
            <a:pPr marL="285750" indent="-285750">
              <a:lnSpc>
                <a:spcPct val="160000"/>
              </a:lnSpc>
              <a:buFont typeface="Wingdings" panose="05000000000000000000" pitchFamily="2" charset="2"/>
              <a:buChar char="Ø"/>
            </a:pPr>
            <a:r>
              <a:rPr lang="en-US" sz="1100" dirty="0"/>
              <a:t>An independent variable is identified but not manipulated by the experimenter, and effects of the independent variable on the dependent variable are measured. </a:t>
            </a:r>
          </a:p>
          <a:p>
            <a:pPr marL="285750" indent="-285750">
              <a:lnSpc>
                <a:spcPct val="160000"/>
              </a:lnSpc>
              <a:buFont typeface="Wingdings" panose="05000000000000000000" pitchFamily="2" charset="2"/>
              <a:buChar char="Ø"/>
            </a:pPr>
            <a:r>
              <a:rPr lang="en-US" sz="1100" dirty="0"/>
              <a:t>The researcher does not randomly assign groups and must use ones that are naturally formed or pre-existing groups. Identified control groups exposed to the treatment variable are studied and compared to groups who are not. </a:t>
            </a:r>
          </a:p>
          <a:p>
            <a:pPr marL="285750" indent="-285750">
              <a:lnSpc>
                <a:spcPct val="160000"/>
              </a:lnSpc>
              <a:buFont typeface="Wingdings" panose="05000000000000000000" pitchFamily="2" charset="2"/>
              <a:buChar char="Ø"/>
            </a:pPr>
            <a:r>
              <a:rPr lang="en-US" sz="1100" dirty="0"/>
              <a:t>When analyses and conclusions are made, determining causes must be done carefully, as other variables, both known and unknown, could still affect the outcome. A causal comparative designed study, described in a New York Times article, "The Case for $320,00 Kindergarten Teachers," illustrates how causation must be thoroughly assessed before firm relationships amongst variables can be made.</a:t>
            </a:r>
            <a:endParaRPr lang="en-MY" sz="1100" dirty="0"/>
          </a:p>
        </p:txBody>
      </p:sp>
      <p:sp>
        <p:nvSpPr>
          <p:cNvPr id="4" name="Content Placeholder 2">
            <a:extLst>
              <a:ext uri="{FF2B5EF4-FFF2-40B4-BE49-F238E27FC236}">
                <a16:creationId xmlns:a16="http://schemas.microsoft.com/office/drawing/2014/main" xmlns="" id="{F9046E8F-F211-4C33-BD07-780C36A727FF}"/>
              </a:ext>
            </a:extLst>
          </p:cNvPr>
          <p:cNvSpPr txBox="1">
            <a:spLocks/>
          </p:cNvSpPr>
          <p:nvPr/>
        </p:nvSpPr>
        <p:spPr>
          <a:xfrm>
            <a:off x="6264322" y="1351128"/>
            <a:ext cx="5927678" cy="5506872"/>
          </a:xfrm>
          <a:prstGeom prst="rect">
            <a:avLst/>
          </a:prstGeom>
          <a:solidFill>
            <a:schemeClr val="bg2"/>
          </a:solidFill>
        </p:spPr>
        <p:txBody>
          <a:bodyPr vert="horz" lIns="91440" tIns="45720" rIns="91440" bIns="45720" rtlCol="0">
            <a:normAutofit fontScale="92500" lnSpcReduction="10000"/>
          </a:bodyPr>
          <a:lstStyle>
            <a:lvl1pPr marL="0" indent="0" algn="l" defTabSz="914400" rtl="0" eaLnBrk="1" latinLnBrk="0" hangingPunct="1">
              <a:lnSpc>
                <a:spcPct val="150000"/>
              </a:lnSpc>
              <a:spcBef>
                <a:spcPct val="30000"/>
              </a:spcBef>
              <a:spcAft>
                <a:spcPts val="1200"/>
              </a:spcAft>
              <a:buFont typeface="Arial" panose="020B0604020202020204" pitchFamily="34" charset="0"/>
              <a:buNone/>
              <a:defRPr sz="1600" kern="1200">
                <a:solidFill>
                  <a:schemeClr val="bg1">
                    <a:lumMod val="50000"/>
                  </a:schemeClr>
                </a:solidFill>
                <a:latin typeface="+mn-lt"/>
                <a:ea typeface="+mn-ea"/>
                <a:cs typeface="+mn-cs"/>
              </a:defRPr>
            </a:lvl1pPr>
            <a:lvl2pPr marL="685800" indent="-228600" algn="l" defTabSz="914400" rtl="0" eaLnBrk="1" latinLnBrk="0" hangingPunct="1">
              <a:lnSpc>
                <a:spcPct val="150000"/>
              </a:lnSpc>
              <a:spcBef>
                <a:spcPct val="30000"/>
              </a:spcBef>
              <a:spcAft>
                <a:spcPts val="1200"/>
              </a:spcAft>
              <a:buFont typeface="Arial" panose="020B0604020202020204" pitchFamily="34" charset="0"/>
              <a:buChar char="•"/>
              <a:defRPr sz="1400" kern="1200">
                <a:solidFill>
                  <a:schemeClr val="bg1">
                    <a:lumMod val="50000"/>
                  </a:schemeClr>
                </a:solidFill>
                <a:latin typeface="+mn-lt"/>
                <a:ea typeface="+mn-ea"/>
                <a:cs typeface="+mn-cs"/>
              </a:defRPr>
            </a:lvl2pPr>
            <a:lvl3pPr marL="1143000" indent="-228600" algn="l" defTabSz="914400" rtl="0" eaLnBrk="1" latinLnBrk="0" hangingPunct="1">
              <a:lnSpc>
                <a:spcPct val="150000"/>
              </a:lnSpc>
              <a:spcBef>
                <a:spcPct val="30000"/>
              </a:spcBef>
              <a:spcAft>
                <a:spcPts val="1200"/>
              </a:spcAft>
              <a:buFont typeface="Arial" panose="020B0604020202020204" pitchFamily="34" charset="0"/>
              <a:buChar char="•"/>
              <a:defRPr sz="1200" kern="1200">
                <a:solidFill>
                  <a:schemeClr val="bg1">
                    <a:lumMod val="50000"/>
                  </a:schemeClr>
                </a:solidFill>
                <a:latin typeface="+mn-lt"/>
                <a:ea typeface="+mn-ea"/>
                <a:cs typeface="+mn-cs"/>
              </a:defRPr>
            </a:lvl3pPr>
            <a:lvl4pPr marL="16002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4pPr>
            <a:lvl5pPr marL="20574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Experimental research</a:t>
            </a:r>
            <a:endParaRPr lang="en-US" dirty="0" smtClean="0"/>
          </a:p>
          <a:p>
            <a:pPr marL="285750" indent="-285750">
              <a:buFont typeface="Wingdings" panose="05000000000000000000" pitchFamily="2" charset="2"/>
              <a:buChar char="Ø"/>
            </a:pPr>
            <a:r>
              <a:rPr lang="en-US" dirty="0" smtClean="0"/>
              <a:t>Experimental </a:t>
            </a:r>
            <a:r>
              <a:rPr lang="en-US" dirty="0"/>
              <a:t>research, often called true experimentation, uses the scientific method to establish the cause-effect relationship among a group of variables that make up a study. </a:t>
            </a:r>
            <a:endParaRPr lang="en-US" dirty="0" smtClean="0"/>
          </a:p>
          <a:p>
            <a:pPr marL="285750" indent="-285750">
              <a:buFont typeface="Wingdings" panose="05000000000000000000" pitchFamily="2" charset="2"/>
              <a:buChar char="Ø"/>
            </a:pPr>
            <a:r>
              <a:rPr lang="en-US" dirty="0" smtClean="0"/>
              <a:t>The </a:t>
            </a:r>
            <a:r>
              <a:rPr lang="en-US" dirty="0"/>
              <a:t>true experiment is often thought of as a laboratory study, but this is not always the case; a laboratory setting has nothing to do with it. </a:t>
            </a:r>
            <a:endParaRPr lang="en-US" dirty="0" smtClean="0"/>
          </a:p>
          <a:p>
            <a:pPr marL="285750" indent="-285750">
              <a:buFont typeface="Wingdings" panose="05000000000000000000" pitchFamily="2" charset="2"/>
              <a:buChar char="Ø"/>
            </a:pPr>
            <a:r>
              <a:rPr lang="en-US" dirty="0" smtClean="0"/>
              <a:t>A </a:t>
            </a:r>
            <a:r>
              <a:rPr lang="en-US" dirty="0"/>
              <a:t>true experiment is any study where an effort is made to identify and impose control over all other variables except </a:t>
            </a:r>
            <a:r>
              <a:rPr lang="en-US" dirty="0" smtClean="0"/>
              <a:t>one.</a:t>
            </a:r>
          </a:p>
          <a:p>
            <a:pPr marL="285750" indent="-285750">
              <a:buFont typeface="Wingdings" panose="05000000000000000000" pitchFamily="2" charset="2"/>
              <a:buChar char="Ø"/>
            </a:pPr>
            <a:r>
              <a:rPr lang="en-US" dirty="0" smtClean="0"/>
              <a:t>An </a:t>
            </a:r>
            <a:r>
              <a:rPr lang="en-US" dirty="0"/>
              <a:t>independent variable is manipulated to determine the effects on the dependent variables. </a:t>
            </a:r>
            <a:endParaRPr lang="en-US" dirty="0" smtClean="0"/>
          </a:p>
          <a:p>
            <a:pPr marL="285750" indent="-285750">
              <a:buFont typeface="Wingdings" panose="05000000000000000000" pitchFamily="2" charset="2"/>
              <a:buChar char="Ø"/>
            </a:pPr>
            <a:r>
              <a:rPr lang="en-US" dirty="0" smtClean="0"/>
              <a:t>Subjects </a:t>
            </a:r>
            <a:r>
              <a:rPr lang="en-US" dirty="0"/>
              <a:t>are randomly assigned </a:t>
            </a:r>
            <a:r>
              <a:rPr lang="en-US" dirty="0" smtClean="0"/>
              <a:t>to experimental </a:t>
            </a:r>
            <a:r>
              <a:rPr lang="en-US" dirty="0"/>
              <a:t>treatments rather than identified in naturally occurring groups</a:t>
            </a:r>
            <a:endParaRPr lang="en-MY" dirty="0"/>
          </a:p>
        </p:txBody>
      </p:sp>
    </p:spTree>
    <p:extLst>
      <p:ext uri="{BB962C8B-B14F-4D97-AF65-F5344CB8AC3E}">
        <p14:creationId xmlns:p14="http://schemas.microsoft.com/office/powerpoint/2010/main" val="6897861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4CCDE6-C60D-4C21-AFA8-60B29FCD06BF}"/>
              </a:ext>
            </a:extLst>
          </p:cNvPr>
          <p:cNvSpPr>
            <a:spLocks noGrp="1"/>
          </p:cNvSpPr>
          <p:nvPr>
            <p:ph type="title"/>
          </p:nvPr>
        </p:nvSpPr>
        <p:spPr/>
        <p:txBody>
          <a:bodyPr/>
          <a:lstStyle/>
          <a:p>
            <a:r>
              <a:rPr lang="en-US" altLang="en-US" dirty="0">
                <a:solidFill>
                  <a:srgbClr val="FFFFFF"/>
                </a:solidFill>
              </a:rPr>
              <a:t>Types of Quantitative Research Design</a:t>
            </a:r>
            <a:endParaRPr lang="en-MY" dirty="0"/>
          </a:p>
        </p:txBody>
      </p:sp>
      <p:sp>
        <p:nvSpPr>
          <p:cNvPr id="3" name="Content Placeholder 2">
            <a:extLst>
              <a:ext uri="{FF2B5EF4-FFF2-40B4-BE49-F238E27FC236}">
                <a16:creationId xmlns:a16="http://schemas.microsoft.com/office/drawing/2014/main" xmlns="" id="{F9046E8F-F211-4C33-BD07-780C36A727FF}"/>
              </a:ext>
            </a:extLst>
          </p:cNvPr>
          <p:cNvSpPr>
            <a:spLocks noGrp="1"/>
          </p:cNvSpPr>
          <p:nvPr>
            <p:ph idx="1"/>
          </p:nvPr>
        </p:nvSpPr>
        <p:spPr>
          <a:xfrm>
            <a:off x="1" y="1351128"/>
            <a:ext cx="5950424" cy="5506872"/>
          </a:xfrm>
          <a:solidFill>
            <a:schemeClr val="accent1">
              <a:lumMod val="20000"/>
              <a:lumOff val="80000"/>
            </a:schemeClr>
          </a:solidFill>
        </p:spPr>
        <p:txBody>
          <a:bodyPr>
            <a:normAutofit/>
          </a:bodyPr>
          <a:lstStyle/>
          <a:p>
            <a:r>
              <a:rPr lang="en-US" dirty="0"/>
              <a:t>Examples of Causal-comparative/</a:t>
            </a:r>
            <a:r>
              <a:rPr lang="en-US" dirty="0" err="1"/>
              <a:t>quasiexperimental</a:t>
            </a:r>
            <a:r>
              <a:rPr lang="en-US" dirty="0"/>
              <a:t> research</a:t>
            </a:r>
          </a:p>
          <a:p>
            <a:r>
              <a:rPr lang="en-US" dirty="0" smtClean="0"/>
              <a:t>• </a:t>
            </a:r>
            <a:r>
              <a:rPr lang="en-US" dirty="0"/>
              <a:t>The effect of preschool attendance on social maturity at the end of the first grade </a:t>
            </a:r>
            <a:endParaRPr lang="en-US" dirty="0" smtClean="0"/>
          </a:p>
          <a:p>
            <a:r>
              <a:rPr lang="en-US" dirty="0" smtClean="0"/>
              <a:t>• </a:t>
            </a:r>
            <a:r>
              <a:rPr lang="en-US" dirty="0"/>
              <a:t>The effect of taking multivitamins on a students’ school absenteeism </a:t>
            </a:r>
            <a:endParaRPr lang="en-US" dirty="0" smtClean="0"/>
          </a:p>
          <a:p>
            <a:r>
              <a:rPr lang="en-US" dirty="0" smtClean="0"/>
              <a:t>• </a:t>
            </a:r>
            <a:r>
              <a:rPr lang="en-US" dirty="0"/>
              <a:t>The effect of gender on algebra achievement </a:t>
            </a:r>
            <a:endParaRPr lang="en-US" dirty="0" smtClean="0"/>
          </a:p>
          <a:p>
            <a:r>
              <a:rPr lang="en-US" dirty="0" smtClean="0"/>
              <a:t>• </a:t>
            </a:r>
            <a:r>
              <a:rPr lang="en-US" dirty="0"/>
              <a:t>The effect of part-time employment on the achievement of high school </a:t>
            </a:r>
            <a:r>
              <a:rPr lang="en-US" dirty="0" smtClean="0"/>
              <a:t>students</a:t>
            </a:r>
          </a:p>
          <a:p>
            <a:r>
              <a:rPr lang="en-US" dirty="0" smtClean="0"/>
              <a:t>• </a:t>
            </a:r>
            <a:r>
              <a:rPr lang="en-US" dirty="0"/>
              <a:t>The effect of magnet school participation on student </a:t>
            </a:r>
            <a:r>
              <a:rPr lang="en-US" dirty="0" smtClean="0"/>
              <a:t>attitude</a:t>
            </a:r>
          </a:p>
          <a:p>
            <a:r>
              <a:rPr lang="en-US" dirty="0" smtClean="0"/>
              <a:t> </a:t>
            </a:r>
            <a:r>
              <a:rPr lang="en-US" dirty="0"/>
              <a:t>• The effect of age on lung capacity</a:t>
            </a:r>
            <a:endParaRPr lang="en-MY" dirty="0"/>
          </a:p>
        </p:txBody>
      </p:sp>
      <p:sp>
        <p:nvSpPr>
          <p:cNvPr id="4" name="Content Placeholder 2">
            <a:extLst>
              <a:ext uri="{FF2B5EF4-FFF2-40B4-BE49-F238E27FC236}">
                <a16:creationId xmlns:a16="http://schemas.microsoft.com/office/drawing/2014/main" xmlns="" id="{F9046E8F-F211-4C33-BD07-780C36A727FF}"/>
              </a:ext>
            </a:extLst>
          </p:cNvPr>
          <p:cNvSpPr txBox="1">
            <a:spLocks/>
          </p:cNvSpPr>
          <p:nvPr/>
        </p:nvSpPr>
        <p:spPr>
          <a:xfrm>
            <a:off x="6264322" y="1351128"/>
            <a:ext cx="5927678" cy="5506872"/>
          </a:xfrm>
          <a:prstGeom prst="rect">
            <a:avLst/>
          </a:prstGeom>
          <a:solidFill>
            <a:schemeClr val="bg2"/>
          </a:solidFill>
        </p:spPr>
        <p:txBody>
          <a:bodyPr vert="horz" lIns="91440" tIns="45720" rIns="91440" bIns="45720" rtlCol="0">
            <a:normAutofit/>
          </a:bodyPr>
          <a:lstStyle>
            <a:lvl1pPr marL="0" indent="0" algn="l" defTabSz="914400" rtl="0" eaLnBrk="1" latinLnBrk="0" hangingPunct="1">
              <a:lnSpc>
                <a:spcPct val="150000"/>
              </a:lnSpc>
              <a:spcBef>
                <a:spcPct val="30000"/>
              </a:spcBef>
              <a:spcAft>
                <a:spcPts val="1200"/>
              </a:spcAft>
              <a:buFont typeface="Arial" panose="020B0604020202020204" pitchFamily="34" charset="0"/>
              <a:buNone/>
              <a:defRPr sz="1600" kern="1200">
                <a:solidFill>
                  <a:schemeClr val="bg1">
                    <a:lumMod val="50000"/>
                  </a:schemeClr>
                </a:solidFill>
                <a:latin typeface="+mn-lt"/>
                <a:ea typeface="+mn-ea"/>
                <a:cs typeface="+mn-cs"/>
              </a:defRPr>
            </a:lvl1pPr>
            <a:lvl2pPr marL="685800" indent="-228600" algn="l" defTabSz="914400" rtl="0" eaLnBrk="1" latinLnBrk="0" hangingPunct="1">
              <a:lnSpc>
                <a:spcPct val="150000"/>
              </a:lnSpc>
              <a:spcBef>
                <a:spcPct val="30000"/>
              </a:spcBef>
              <a:spcAft>
                <a:spcPts val="1200"/>
              </a:spcAft>
              <a:buFont typeface="Arial" panose="020B0604020202020204" pitchFamily="34" charset="0"/>
              <a:buChar char="•"/>
              <a:defRPr sz="1400" kern="1200">
                <a:solidFill>
                  <a:schemeClr val="bg1">
                    <a:lumMod val="50000"/>
                  </a:schemeClr>
                </a:solidFill>
                <a:latin typeface="+mn-lt"/>
                <a:ea typeface="+mn-ea"/>
                <a:cs typeface="+mn-cs"/>
              </a:defRPr>
            </a:lvl2pPr>
            <a:lvl3pPr marL="1143000" indent="-228600" algn="l" defTabSz="914400" rtl="0" eaLnBrk="1" latinLnBrk="0" hangingPunct="1">
              <a:lnSpc>
                <a:spcPct val="150000"/>
              </a:lnSpc>
              <a:spcBef>
                <a:spcPct val="30000"/>
              </a:spcBef>
              <a:spcAft>
                <a:spcPts val="1200"/>
              </a:spcAft>
              <a:buFont typeface="Arial" panose="020B0604020202020204" pitchFamily="34" charset="0"/>
              <a:buChar char="•"/>
              <a:defRPr sz="1200" kern="1200">
                <a:solidFill>
                  <a:schemeClr val="bg1">
                    <a:lumMod val="50000"/>
                  </a:schemeClr>
                </a:solidFill>
                <a:latin typeface="+mn-lt"/>
                <a:ea typeface="+mn-ea"/>
                <a:cs typeface="+mn-cs"/>
              </a:defRPr>
            </a:lvl3pPr>
            <a:lvl4pPr marL="16002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4pPr>
            <a:lvl5pPr marL="2057400" indent="-228600" algn="l" defTabSz="914400" rtl="0" eaLnBrk="1" latinLnBrk="0" hangingPunct="1">
              <a:lnSpc>
                <a:spcPct val="150000"/>
              </a:lnSpc>
              <a:spcBef>
                <a:spcPct val="30000"/>
              </a:spcBef>
              <a:spcAft>
                <a:spcPts val="1200"/>
              </a:spcAft>
              <a:buFont typeface="Arial" panose="020B0604020202020204" pitchFamily="34" charset="0"/>
              <a:buChar char="•"/>
              <a:defRPr sz="11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en-US" dirty="0"/>
              <a:t>Examples of Experimental Research: </a:t>
            </a:r>
            <a:endParaRPr lang="en-US" dirty="0" smtClean="0"/>
          </a:p>
          <a:p>
            <a:r>
              <a:rPr lang="en-US" dirty="0" smtClean="0"/>
              <a:t>• </a:t>
            </a:r>
            <a:r>
              <a:rPr lang="en-US" dirty="0"/>
              <a:t>The effect of a new treatment plan on breast cancer </a:t>
            </a:r>
            <a:endParaRPr lang="en-US" dirty="0" smtClean="0"/>
          </a:p>
          <a:p>
            <a:r>
              <a:rPr lang="en-US" dirty="0" smtClean="0"/>
              <a:t>• </a:t>
            </a:r>
            <a:r>
              <a:rPr lang="en-US" dirty="0"/>
              <a:t>The effect of positive reinforcement on attitude toward </a:t>
            </a:r>
            <a:r>
              <a:rPr lang="en-US" dirty="0" smtClean="0"/>
              <a:t>school</a:t>
            </a:r>
          </a:p>
          <a:p>
            <a:r>
              <a:rPr lang="en-US" dirty="0" smtClean="0"/>
              <a:t>• </a:t>
            </a:r>
            <a:r>
              <a:rPr lang="en-US" dirty="0"/>
              <a:t>The effect of teaching with a cooperative group strategy or a traditional lecture approach on students’ achievement </a:t>
            </a:r>
            <a:endParaRPr lang="en-US" dirty="0" smtClean="0"/>
          </a:p>
          <a:p>
            <a:r>
              <a:rPr lang="en-US" dirty="0" smtClean="0"/>
              <a:t>• </a:t>
            </a:r>
            <a:r>
              <a:rPr lang="en-US" dirty="0"/>
              <a:t>The effect of a systematic preparation and support system on children who were scheduled for surgery on the amount of psychological upset and cooperation </a:t>
            </a:r>
            <a:endParaRPr lang="en-US" dirty="0" smtClean="0"/>
          </a:p>
          <a:p>
            <a:r>
              <a:rPr lang="en-US" dirty="0" smtClean="0"/>
              <a:t>• </a:t>
            </a:r>
            <a:r>
              <a:rPr lang="en-US" dirty="0"/>
              <a:t>A comparison of the effect of personalized instruction vs. traditional instruction on computational skill</a:t>
            </a:r>
            <a:endParaRPr lang="en-MY" dirty="0"/>
          </a:p>
        </p:txBody>
      </p:sp>
    </p:spTree>
    <p:extLst>
      <p:ext uri="{BB962C8B-B14F-4D97-AF65-F5344CB8AC3E}">
        <p14:creationId xmlns:p14="http://schemas.microsoft.com/office/powerpoint/2010/main" val="9975103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2402238"/>
            <a:ext cx="4785359" cy="2192622"/>
          </a:xfrm>
        </p:spPr>
        <p:txBody>
          <a:bodyPr/>
          <a:lstStyle/>
          <a:p>
            <a:r>
              <a:rPr lang="en-US" dirty="0" smtClean="0"/>
              <a:t>End </a:t>
            </a:r>
            <a:r>
              <a:rPr lang="en-US" smtClean="0"/>
              <a:t>of </a:t>
            </a:r>
            <a:r>
              <a:rPr lang="en-US" smtClean="0"/>
              <a:t>Unit </a:t>
            </a:r>
            <a:r>
              <a:rPr lang="en-US" dirty="0" smtClean="0"/>
              <a:t>3</a:t>
            </a:r>
            <a:endParaRPr lang="en-US" dirty="0"/>
          </a:p>
        </p:txBody>
      </p:sp>
      <p:sp>
        <p:nvSpPr>
          <p:cNvPr id="8" name="Freeform 7">
            <a:hlinkClick r:id="rId3" tooltip="Learn More"/>
          </p:cNvPr>
          <p:cNvSpPr/>
          <p:nvPr/>
        </p:nvSpPr>
        <p:spPr>
          <a:xfrm>
            <a:off x="11557038" y="6134153"/>
            <a:ext cx="431763" cy="431763"/>
          </a:xfrm>
          <a:custGeom>
            <a:avLst/>
            <a:gdLst>
              <a:gd name="connsiteX0" fmla="*/ 283692 w 643468"/>
              <a:gd name="connsiteY0" fmla="*/ 156886 h 643468"/>
              <a:gd name="connsiteX1" fmla="*/ 315574 w 643468"/>
              <a:gd name="connsiteY1" fmla="*/ 156886 h 643468"/>
              <a:gd name="connsiteX2" fmla="*/ 486582 w 643468"/>
              <a:gd name="connsiteY2" fmla="*/ 321734 h 643468"/>
              <a:gd name="connsiteX3" fmla="*/ 315574 w 643468"/>
              <a:gd name="connsiteY3" fmla="*/ 486582 h 643468"/>
              <a:gd name="connsiteX4" fmla="*/ 283692 w 643468"/>
              <a:gd name="connsiteY4" fmla="*/ 486582 h 643468"/>
              <a:gd name="connsiteX5" fmla="*/ 441545 w 643468"/>
              <a:gd name="connsiteY5" fmla="*/ 334415 h 643468"/>
              <a:gd name="connsiteX6" fmla="*/ 156887 w 643468"/>
              <a:gd name="connsiteY6" fmla="*/ 334415 h 643468"/>
              <a:gd name="connsiteX7" fmla="*/ 156887 w 643468"/>
              <a:gd name="connsiteY7" fmla="*/ 309054 h 643468"/>
              <a:gd name="connsiteX8" fmla="*/ 441545 w 643468"/>
              <a:gd name="connsiteY8" fmla="*/ 309054 h 643468"/>
              <a:gd name="connsiteX9" fmla="*/ 321733 w 643468"/>
              <a:gd name="connsiteY9" fmla="*/ 16937 h 643468"/>
              <a:gd name="connsiteX10" fmla="*/ 16936 w 643468"/>
              <a:gd name="connsiteY10" fmla="*/ 321734 h 643468"/>
              <a:gd name="connsiteX11" fmla="*/ 321733 w 643468"/>
              <a:gd name="connsiteY11" fmla="*/ 626531 h 643468"/>
              <a:gd name="connsiteX12" fmla="*/ 626530 w 643468"/>
              <a:gd name="connsiteY12" fmla="*/ 321734 h 643468"/>
              <a:gd name="connsiteX13" fmla="*/ 321733 w 643468"/>
              <a:gd name="connsiteY13" fmla="*/ 16937 h 643468"/>
              <a:gd name="connsiteX14" fmla="*/ 321734 w 643468"/>
              <a:gd name="connsiteY14" fmla="*/ 0 h 643468"/>
              <a:gd name="connsiteX15" fmla="*/ 643468 w 643468"/>
              <a:gd name="connsiteY15" fmla="*/ 321734 h 643468"/>
              <a:gd name="connsiteX16" fmla="*/ 321734 w 643468"/>
              <a:gd name="connsiteY16" fmla="*/ 643468 h 643468"/>
              <a:gd name="connsiteX17" fmla="*/ 0 w 643468"/>
              <a:gd name="connsiteY17" fmla="*/ 321734 h 643468"/>
              <a:gd name="connsiteX18" fmla="*/ 321734 w 643468"/>
              <a:gd name="connsiteY18" fmla="*/ 0 h 643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3468" h="643468">
                <a:moveTo>
                  <a:pt x="283692" y="156886"/>
                </a:moveTo>
                <a:lnTo>
                  <a:pt x="315574" y="156886"/>
                </a:lnTo>
                <a:lnTo>
                  <a:pt x="486582" y="321734"/>
                </a:lnTo>
                <a:lnTo>
                  <a:pt x="315574" y="486582"/>
                </a:lnTo>
                <a:lnTo>
                  <a:pt x="283692" y="486582"/>
                </a:lnTo>
                <a:lnTo>
                  <a:pt x="441545" y="334415"/>
                </a:lnTo>
                <a:lnTo>
                  <a:pt x="156887" y="334415"/>
                </a:lnTo>
                <a:lnTo>
                  <a:pt x="156887" y="309054"/>
                </a:lnTo>
                <a:lnTo>
                  <a:pt x="441545" y="309054"/>
                </a:lnTo>
                <a:close/>
                <a:moveTo>
                  <a:pt x="321733" y="16937"/>
                </a:moveTo>
                <a:cubicBezTo>
                  <a:pt x="153398" y="16937"/>
                  <a:pt x="16936" y="153399"/>
                  <a:pt x="16936" y="321734"/>
                </a:cubicBezTo>
                <a:cubicBezTo>
                  <a:pt x="16936" y="490069"/>
                  <a:pt x="153398" y="626531"/>
                  <a:pt x="321733" y="626531"/>
                </a:cubicBezTo>
                <a:cubicBezTo>
                  <a:pt x="490068" y="626531"/>
                  <a:pt x="626530" y="490069"/>
                  <a:pt x="626530" y="321734"/>
                </a:cubicBezTo>
                <a:cubicBezTo>
                  <a:pt x="626530" y="153399"/>
                  <a:pt x="490068" y="16937"/>
                  <a:pt x="321733" y="16937"/>
                </a:cubicBezTo>
                <a:close/>
                <a:moveTo>
                  <a:pt x="321734" y="0"/>
                </a:moveTo>
                <a:cubicBezTo>
                  <a:pt x="499423" y="0"/>
                  <a:pt x="643468" y="144045"/>
                  <a:pt x="643468" y="321734"/>
                </a:cubicBezTo>
                <a:cubicBezTo>
                  <a:pt x="643468" y="499423"/>
                  <a:pt x="499423" y="643468"/>
                  <a:pt x="321734" y="643468"/>
                </a:cubicBezTo>
                <a:cubicBezTo>
                  <a:pt x="144045" y="643468"/>
                  <a:pt x="0" y="499423"/>
                  <a:pt x="0" y="321734"/>
                </a:cubicBezTo>
                <a:cubicBezTo>
                  <a:pt x="0" y="144045"/>
                  <a:pt x="144045" y="0"/>
                  <a:pt x="321734" y="0"/>
                </a:cubicBezTo>
                <a:close/>
              </a:path>
            </a:pathLst>
          </a:cu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Box 3"/>
          <p:cNvSpPr txBox="1"/>
          <p:nvPr/>
        </p:nvSpPr>
        <p:spPr>
          <a:xfrm>
            <a:off x="8466022" y="6477369"/>
            <a:ext cx="2963979" cy="298665"/>
          </a:xfrm>
          <a:prstGeom prst="rect">
            <a:avLst/>
          </a:prstGeom>
          <a:noFill/>
        </p:spPr>
        <p:txBody>
          <a:bodyPr wrap="none" rtlCol="0">
            <a:noAutofit/>
          </a:bodyPr>
          <a:lstStyle/>
          <a:p>
            <a:r>
              <a:rPr lang="en-US" sz="1200" dirty="0">
                <a:solidFill>
                  <a:srgbClr val="D24726">
                    <a:alpha val="37000"/>
                  </a:srgbClr>
                </a:solidFill>
              </a:rPr>
              <a:t>(Click the arrow when in Slide Show mode)</a:t>
            </a:r>
          </a:p>
          <a:p>
            <a:endParaRPr lang="en-US" sz="1200" dirty="0">
              <a:solidFill>
                <a:srgbClr val="D24726">
                  <a:alpha val="37000"/>
                </a:srgbClr>
              </a:solidFill>
            </a:endParaRPr>
          </a:p>
        </p:txBody>
      </p:sp>
    </p:spTree>
    <p:extLst>
      <p:ext uri="{BB962C8B-B14F-4D97-AF65-F5344CB8AC3E}">
        <p14:creationId xmlns:p14="http://schemas.microsoft.com/office/powerpoint/2010/main" val="34805738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2F3CC2F1-9D08-F334-DB2B-14757B4F80C5}"/>
              </a:ext>
            </a:extLst>
          </p:cNvPr>
          <p:cNvPicPr>
            <a:picLocks noGrp="1" noChangeAspect="1"/>
          </p:cNvPicPr>
          <p:nvPr>
            <p:ph idx="1"/>
          </p:nvPr>
        </p:nvPicPr>
        <p:blipFill>
          <a:blip r:embed="rId2"/>
          <a:stretch>
            <a:fillRect/>
          </a:stretch>
        </p:blipFill>
        <p:spPr>
          <a:xfrm>
            <a:off x="534572" y="0"/>
            <a:ext cx="10986868" cy="6214533"/>
          </a:xfrm>
          <a:prstGeom prst="rect">
            <a:avLst/>
          </a:prstGeom>
        </p:spPr>
      </p:pic>
      <p:sp>
        <p:nvSpPr>
          <p:cNvPr id="6" name="TextBox 5">
            <a:extLst>
              <a:ext uri="{FF2B5EF4-FFF2-40B4-BE49-F238E27FC236}">
                <a16:creationId xmlns="" xmlns:a16="http://schemas.microsoft.com/office/drawing/2014/main" id="{0A108BDF-B036-A795-2813-F96E3EC96C2A}"/>
              </a:ext>
            </a:extLst>
          </p:cNvPr>
          <p:cNvSpPr txBox="1"/>
          <p:nvPr/>
        </p:nvSpPr>
        <p:spPr>
          <a:xfrm>
            <a:off x="5838093" y="6488668"/>
            <a:ext cx="1635576" cy="369332"/>
          </a:xfrm>
          <a:prstGeom prst="rect">
            <a:avLst/>
          </a:prstGeom>
          <a:noFill/>
        </p:spPr>
        <p:txBody>
          <a:bodyPr wrap="none" rtlCol="0">
            <a:spAutoFit/>
          </a:bodyPr>
          <a:lstStyle/>
          <a:p>
            <a:r>
              <a:rPr lang="en-US" dirty="0"/>
              <a:t>Creswell (2018)</a:t>
            </a:r>
          </a:p>
        </p:txBody>
      </p:sp>
    </p:spTree>
    <p:extLst>
      <p:ext uri="{BB962C8B-B14F-4D97-AF65-F5344CB8AC3E}">
        <p14:creationId xmlns:p14="http://schemas.microsoft.com/office/powerpoint/2010/main" val="1072620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18" name="Rectangle 120">
            <a:extLst>
              <a:ext uri="{FF2B5EF4-FFF2-40B4-BE49-F238E27FC236}">
                <a16:creationId xmlns=""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266" name="Rectangle 2"/>
          <p:cNvSpPr>
            <a:spLocks noGrp="1" noChangeArrowheads="1"/>
          </p:cNvSpPr>
          <p:nvPr>
            <p:ph type="title"/>
          </p:nvPr>
        </p:nvSpPr>
        <p:spPr>
          <a:xfrm>
            <a:off x="-1" y="45964"/>
            <a:ext cx="12191999" cy="386064"/>
          </a:xfrm>
        </p:spPr>
        <p:txBody>
          <a:bodyPr vert="horz" lIns="91440" tIns="45720" rIns="91440" bIns="45720" rtlCol="0" anchor="ctr">
            <a:noAutofit/>
          </a:bodyPr>
          <a:lstStyle/>
          <a:p>
            <a:r>
              <a:rPr lang="en-US" altLang="en-US" sz="3600" b="1" kern="1200" dirty="0">
                <a:solidFill>
                  <a:srgbClr val="FF0000"/>
                </a:solidFill>
                <a:latin typeface="Aharoni" panose="02010803020104030203" pitchFamily="2" charset="-79"/>
                <a:cs typeface="Aharoni" panose="02010803020104030203" pitchFamily="2" charset="-79"/>
              </a:rPr>
              <a:t>Qualitative vs Quantitative Research</a:t>
            </a:r>
          </a:p>
        </p:txBody>
      </p:sp>
      <p:grpSp>
        <p:nvGrpSpPr>
          <p:cNvPr id="11319" name="Group 122">
            <a:extLst>
              <a:ext uri="{FF2B5EF4-FFF2-40B4-BE49-F238E27FC236}">
                <a16:creationId xmlns="" xmlns:a16="http://schemas.microsoft.com/office/drawing/2014/main" id="{828A5161-06F1-46CF-8AD7-844680A59E1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4601497"/>
            <a:ext cx="1014060" cy="2017580"/>
            <a:chOff x="0" y="4601497"/>
            <a:chExt cx="1014060" cy="2017580"/>
          </a:xfrm>
        </p:grpSpPr>
        <p:sp>
          <p:nvSpPr>
            <p:cNvPr id="124" name="Isosceles Triangle 123">
              <a:extLst>
                <a:ext uri="{FF2B5EF4-FFF2-40B4-BE49-F238E27FC236}">
                  <a16:creationId xmlns="" xmlns:a16="http://schemas.microsoft.com/office/drawing/2014/main" id="{D3F51FEB-38FB-4F6C-9F7B-2F2AFAB6546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5" name="Rectangle 124">
              <a:extLst>
                <a:ext uri="{FF2B5EF4-FFF2-40B4-BE49-F238E27FC236}">
                  <a16:creationId xmlns="" xmlns:a16="http://schemas.microsoft.com/office/drawing/2014/main" id="{1E547BA6-BAE0-43BB-A7CA-60F69CE252F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127" name="Group 126">
            <a:extLst>
              <a:ext uri="{FF2B5EF4-FFF2-40B4-BE49-F238E27FC236}">
                <a16:creationId xmlns="" xmlns:a16="http://schemas.microsoft.com/office/drawing/2014/main" id="{5995D10D-E9C9-47DB-AE7E-801FEF38F5C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1219290" y="1"/>
            <a:ext cx="972709" cy="1935307"/>
            <a:chOff x="10918968" y="713127"/>
            <a:chExt cx="1273032" cy="2532832"/>
          </a:xfrm>
        </p:grpSpPr>
        <p:sp>
          <p:nvSpPr>
            <p:cNvPr id="128" name="Rectangle 127">
              <a:extLst>
                <a:ext uri="{FF2B5EF4-FFF2-40B4-BE49-F238E27FC236}">
                  <a16:creationId xmlns="" xmlns:a16="http://schemas.microsoft.com/office/drawing/2014/main" id="{CC1A72C6-3DE4-4EC3-9AD5-9E0D40D8CE8A}"/>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9" name="Isosceles Triangle 128">
              <a:extLst>
                <a:ext uri="{FF2B5EF4-FFF2-40B4-BE49-F238E27FC236}">
                  <a16:creationId xmlns="" xmlns:a16="http://schemas.microsoft.com/office/drawing/2014/main" id="{0B0DA1F1-C391-4EDF-9FE0-23E86E13776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1315" name="Slide Number Placeholder 5"/>
          <p:cNvSpPr>
            <a:spLocks noGrp="1"/>
          </p:cNvSpPr>
          <p:nvPr>
            <p:ph type="sldNum" sz="quarter" idx="4294967295"/>
          </p:nvPr>
        </p:nvSpPr>
        <p:spPr>
          <a:xfrm>
            <a:off x="8805333" y="6356350"/>
            <a:ext cx="27432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auto" latinLnBrk="0" hangingPunct="1">
              <a:lnSpc>
                <a:spcPct val="100000"/>
              </a:lnSpc>
              <a:spcBef>
                <a:spcPts val="0"/>
              </a:spcBef>
              <a:spcAft>
                <a:spcPts val="600"/>
              </a:spcAft>
              <a:buClrTx/>
              <a:buSzTx/>
              <a:buFontTx/>
              <a:buNone/>
              <a:tabLst/>
              <a:defRPr/>
            </a:pPr>
            <a:fld id="{9973DB48-F7BC-4DDB-BBD7-6EC82C1C4DA9}"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a:ea typeface="ＭＳ Ｐゴシック" panose="020B0600070205080204" pitchFamily="34" charset="-128"/>
                <a:cs typeface="+mn-cs"/>
              </a:rPr>
              <a:pPr marL="0" marR="0" lvl="0" indent="0" algn="r" defTabSz="914400" rtl="0" eaLnBrk="1" fontAlgn="auto" latinLnBrk="0" hangingPunct="1">
                <a:lnSpc>
                  <a:spcPct val="100000"/>
                </a:lnSpc>
                <a:spcBef>
                  <a:spcPts val="0"/>
                </a:spcBef>
                <a:spcAft>
                  <a:spcPts val="600"/>
                </a:spcAft>
                <a:buClrTx/>
                <a:buSzTx/>
                <a:buFontTx/>
                <a:buNone/>
                <a:tabLst/>
                <a:defRPr/>
              </a:pPr>
              <a:t>6</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a:ea typeface="ＭＳ Ｐゴシック" panose="020B0600070205080204" pitchFamily="34" charset="-128"/>
              <a:cs typeface="+mn-cs"/>
            </a:endParaRPr>
          </a:p>
        </p:txBody>
      </p:sp>
      <p:graphicFrame>
        <p:nvGraphicFramePr>
          <p:cNvPr id="35" name="Table 34"/>
          <p:cNvGraphicFramePr>
            <a:graphicFrameLocks noGrp="1"/>
          </p:cNvGraphicFramePr>
          <p:nvPr/>
        </p:nvGraphicFramePr>
        <p:xfrm>
          <a:off x="0" y="477992"/>
          <a:ext cx="12192001" cy="6505213"/>
        </p:xfrm>
        <a:graphic>
          <a:graphicData uri="http://schemas.openxmlformats.org/drawingml/2006/table">
            <a:tbl>
              <a:tblPr firstRow="1" bandRow="1">
                <a:noFill/>
              </a:tblPr>
              <a:tblGrid>
                <a:gridCol w="2857500">
                  <a:extLst>
                    <a:ext uri="{9D8B030D-6E8A-4147-A177-3AD203B41FA5}">
                      <a16:colId xmlns="" xmlns:a16="http://schemas.microsoft.com/office/drawing/2014/main" val="20000"/>
                    </a:ext>
                  </a:extLst>
                </a:gridCol>
                <a:gridCol w="4356100">
                  <a:extLst>
                    <a:ext uri="{9D8B030D-6E8A-4147-A177-3AD203B41FA5}">
                      <a16:colId xmlns="" xmlns:a16="http://schemas.microsoft.com/office/drawing/2014/main" val="20001"/>
                    </a:ext>
                  </a:extLst>
                </a:gridCol>
                <a:gridCol w="4978401">
                  <a:extLst>
                    <a:ext uri="{9D8B030D-6E8A-4147-A177-3AD203B41FA5}">
                      <a16:colId xmlns="" xmlns:a16="http://schemas.microsoft.com/office/drawing/2014/main" val="20002"/>
                    </a:ext>
                  </a:extLst>
                </a:gridCol>
              </a:tblGrid>
              <a:tr h="475423">
                <a:tc>
                  <a:txBody>
                    <a:bodyPr/>
                    <a:lstStyle/>
                    <a:p>
                      <a:pPr marL="0" marR="0">
                        <a:lnSpc>
                          <a:spcPct val="115000"/>
                        </a:lnSpc>
                        <a:spcBef>
                          <a:spcPts val="0"/>
                        </a:spcBef>
                        <a:spcAft>
                          <a:spcPts val="0"/>
                        </a:spcAft>
                      </a:pPr>
                      <a:endParaRPr lang="en-US" sz="2400" b="0" cap="none" spc="0" dirty="0">
                        <a:solidFill>
                          <a:srgbClr val="FF0000"/>
                        </a:solidFill>
                        <a:latin typeface="Calibri"/>
                        <a:ea typeface="Calibri"/>
                        <a:cs typeface="Times New Roman"/>
                      </a:endParaRPr>
                    </a:p>
                  </a:txBody>
                  <a:tcPr marL="48116" marR="48116" marT="44913" marB="449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2400" b="1" cap="none" spc="0" dirty="0">
                          <a:solidFill>
                            <a:srgbClr val="FF0000"/>
                          </a:solidFill>
                          <a:latin typeface="Calibri"/>
                          <a:ea typeface="Calibri"/>
                          <a:cs typeface="Times New Roman"/>
                        </a:rPr>
                        <a:t>Qualitative</a:t>
                      </a:r>
                    </a:p>
                  </a:txBody>
                  <a:tcPr marL="48116" marR="48116" marT="44913" marB="449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2400" b="1" cap="none" spc="0" dirty="0">
                          <a:solidFill>
                            <a:srgbClr val="FF0000"/>
                          </a:solidFill>
                          <a:latin typeface="Calibri"/>
                          <a:ea typeface="Calibri"/>
                          <a:cs typeface="Times New Roman"/>
                        </a:rPr>
                        <a:t>Quantitative</a:t>
                      </a:r>
                    </a:p>
                  </a:txBody>
                  <a:tcPr marL="48116" marR="48116" marT="44913" marB="449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r h="399363">
                <a:tc>
                  <a:txBody>
                    <a:bodyPr/>
                    <a:lstStyle/>
                    <a:p>
                      <a:pPr marL="0" marR="0">
                        <a:lnSpc>
                          <a:spcPct val="100000"/>
                        </a:lnSpc>
                        <a:spcBef>
                          <a:spcPts val="0"/>
                        </a:spcBef>
                        <a:spcAft>
                          <a:spcPts val="0"/>
                        </a:spcAft>
                      </a:pPr>
                      <a:r>
                        <a:rPr lang="en-US" sz="2000" b="1" cap="none" spc="0" dirty="0">
                          <a:solidFill>
                            <a:srgbClr val="002060"/>
                          </a:solidFill>
                          <a:latin typeface="Calibri"/>
                          <a:ea typeface="Calibri"/>
                          <a:cs typeface="Times New Roman"/>
                        </a:rPr>
                        <a:t>Focus of Research</a:t>
                      </a:r>
                    </a:p>
                  </a:txBody>
                  <a:tcPr marL="48116" marR="48116" marT="44913" marB="449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0000"/>
                        </a:lnSpc>
                        <a:spcBef>
                          <a:spcPts val="0"/>
                        </a:spcBef>
                        <a:spcAft>
                          <a:spcPts val="0"/>
                        </a:spcAft>
                      </a:pPr>
                      <a:r>
                        <a:rPr lang="en-US" sz="2200" cap="none" spc="0" dirty="0">
                          <a:solidFill>
                            <a:schemeClr val="tx1"/>
                          </a:solidFill>
                          <a:latin typeface="Calibri"/>
                          <a:ea typeface="Calibri"/>
                          <a:cs typeface="Times New Roman"/>
                        </a:rPr>
                        <a:t>Understand and interpret</a:t>
                      </a:r>
                    </a:p>
                  </a:txBody>
                  <a:tcPr marL="48116" marR="48116" marT="44913" marB="449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0000"/>
                        </a:lnSpc>
                        <a:spcBef>
                          <a:spcPts val="0"/>
                        </a:spcBef>
                        <a:spcAft>
                          <a:spcPts val="0"/>
                        </a:spcAft>
                      </a:pPr>
                      <a:r>
                        <a:rPr lang="en-US" sz="2200" cap="none" spc="0" dirty="0">
                          <a:solidFill>
                            <a:schemeClr val="tx1"/>
                          </a:solidFill>
                          <a:latin typeface="Calibri"/>
                          <a:ea typeface="Calibri"/>
                          <a:cs typeface="Times New Roman"/>
                        </a:rPr>
                        <a:t>Describe, explain, and predict</a:t>
                      </a:r>
                    </a:p>
                  </a:txBody>
                  <a:tcPr marL="48116" marR="48116" marT="44913" marB="449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1"/>
                  </a:ext>
                </a:extLst>
              </a:tr>
              <a:tr h="386236">
                <a:tc>
                  <a:txBody>
                    <a:bodyPr/>
                    <a:lstStyle/>
                    <a:p>
                      <a:pPr marL="0" marR="0">
                        <a:lnSpc>
                          <a:spcPct val="100000"/>
                        </a:lnSpc>
                        <a:spcBef>
                          <a:spcPts val="0"/>
                        </a:spcBef>
                        <a:spcAft>
                          <a:spcPts val="0"/>
                        </a:spcAft>
                      </a:pPr>
                      <a:r>
                        <a:rPr lang="en-US" sz="2000" b="1" cap="none" spc="0" dirty="0">
                          <a:solidFill>
                            <a:srgbClr val="002060"/>
                          </a:solidFill>
                          <a:latin typeface="Calibri"/>
                          <a:ea typeface="Calibri"/>
                          <a:cs typeface="Times New Roman"/>
                        </a:rPr>
                        <a:t>Researcher Involvement</a:t>
                      </a:r>
                    </a:p>
                  </a:txBody>
                  <a:tcPr marL="48116" marR="48116" marT="44913" marB="449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lnSpc>
                          <a:spcPct val="100000"/>
                        </a:lnSpc>
                        <a:spcBef>
                          <a:spcPts val="0"/>
                        </a:spcBef>
                        <a:spcAft>
                          <a:spcPts val="0"/>
                        </a:spcAft>
                      </a:pPr>
                      <a:r>
                        <a:rPr lang="en-US" sz="2200" cap="none" spc="0" dirty="0">
                          <a:solidFill>
                            <a:schemeClr val="tx1"/>
                          </a:solidFill>
                          <a:latin typeface="Calibri"/>
                          <a:ea typeface="Calibri"/>
                          <a:cs typeface="Times New Roman"/>
                        </a:rPr>
                        <a:t>High </a:t>
                      </a:r>
                    </a:p>
                  </a:txBody>
                  <a:tcPr marL="48116" marR="48116" marT="44913" marB="449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lnSpc>
                          <a:spcPct val="100000"/>
                        </a:lnSpc>
                        <a:spcBef>
                          <a:spcPts val="0"/>
                        </a:spcBef>
                        <a:spcAft>
                          <a:spcPts val="0"/>
                        </a:spcAft>
                      </a:pPr>
                      <a:r>
                        <a:rPr lang="en-US" sz="2200" cap="none" spc="0" dirty="0">
                          <a:solidFill>
                            <a:schemeClr val="tx1"/>
                          </a:solidFill>
                          <a:latin typeface="Calibri"/>
                          <a:ea typeface="Calibri"/>
                          <a:cs typeface="Times New Roman"/>
                        </a:rPr>
                        <a:t>Limited, controlled to prevent bias</a:t>
                      </a:r>
                    </a:p>
                  </a:txBody>
                  <a:tcPr marL="48116" marR="48116" marT="44913" marB="449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 xmlns:a16="http://schemas.microsoft.com/office/drawing/2014/main" val="10002"/>
                  </a:ext>
                </a:extLst>
              </a:tr>
              <a:tr h="468551">
                <a:tc>
                  <a:txBody>
                    <a:bodyPr/>
                    <a:lstStyle/>
                    <a:p>
                      <a:pPr marL="0" marR="0">
                        <a:lnSpc>
                          <a:spcPct val="100000"/>
                        </a:lnSpc>
                        <a:spcBef>
                          <a:spcPts val="0"/>
                        </a:spcBef>
                        <a:spcAft>
                          <a:spcPts val="0"/>
                        </a:spcAft>
                      </a:pPr>
                      <a:r>
                        <a:rPr lang="en-US" sz="2000" b="1" cap="none" spc="0" dirty="0">
                          <a:solidFill>
                            <a:srgbClr val="002060"/>
                          </a:solidFill>
                          <a:latin typeface="Calibri"/>
                          <a:ea typeface="Calibri"/>
                          <a:cs typeface="Times New Roman"/>
                        </a:rPr>
                        <a:t>Research Purpose</a:t>
                      </a:r>
                    </a:p>
                  </a:txBody>
                  <a:tcPr marL="48116" marR="48116" marT="44913" marB="449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0000"/>
                        </a:lnSpc>
                        <a:spcBef>
                          <a:spcPts val="0"/>
                        </a:spcBef>
                        <a:spcAft>
                          <a:spcPts val="0"/>
                        </a:spcAft>
                      </a:pPr>
                      <a:r>
                        <a:rPr lang="en-US" sz="2200" cap="none" spc="0" dirty="0">
                          <a:solidFill>
                            <a:schemeClr val="tx1"/>
                          </a:solidFill>
                          <a:latin typeface="Calibri"/>
                          <a:ea typeface="Calibri"/>
                          <a:cs typeface="Times New Roman"/>
                        </a:rPr>
                        <a:t>In-depth understanding</a:t>
                      </a:r>
                    </a:p>
                  </a:txBody>
                  <a:tcPr marL="48116" marR="48116" marT="44913" marB="449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0000"/>
                        </a:lnSpc>
                        <a:spcBef>
                          <a:spcPts val="0"/>
                        </a:spcBef>
                        <a:spcAft>
                          <a:spcPts val="0"/>
                        </a:spcAft>
                      </a:pPr>
                      <a:r>
                        <a:rPr lang="en-US" sz="2200" cap="none" spc="0" dirty="0">
                          <a:solidFill>
                            <a:schemeClr val="tx1"/>
                          </a:solidFill>
                          <a:latin typeface="Calibri"/>
                          <a:ea typeface="Calibri"/>
                          <a:cs typeface="Times New Roman"/>
                        </a:rPr>
                        <a:t>Describe or predict, built and test theory</a:t>
                      </a:r>
                    </a:p>
                  </a:txBody>
                  <a:tcPr marL="48116" marR="48116" marT="44913" marB="449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3"/>
                  </a:ext>
                </a:extLst>
              </a:tr>
              <a:tr h="386236">
                <a:tc>
                  <a:txBody>
                    <a:bodyPr/>
                    <a:lstStyle/>
                    <a:p>
                      <a:pPr marL="0" marR="0">
                        <a:lnSpc>
                          <a:spcPct val="100000"/>
                        </a:lnSpc>
                        <a:spcBef>
                          <a:spcPts val="0"/>
                        </a:spcBef>
                        <a:spcAft>
                          <a:spcPts val="0"/>
                        </a:spcAft>
                      </a:pPr>
                      <a:r>
                        <a:rPr lang="en-US" sz="2000" b="1" cap="none" spc="0" dirty="0">
                          <a:solidFill>
                            <a:srgbClr val="002060"/>
                          </a:solidFill>
                          <a:latin typeface="Calibri"/>
                          <a:ea typeface="Calibri"/>
                          <a:cs typeface="Times New Roman"/>
                        </a:rPr>
                        <a:t>Sample Design</a:t>
                      </a:r>
                    </a:p>
                  </a:txBody>
                  <a:tcPr marL="48116" marR="48116" marT="44913" marB="449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lnSpc>
                          <a:spcPct val="100000"/>
                        </a:lnSpc>
                        <a:spcBef>
                          <a:spcPts val="0"/>
                        </a:spcBef>
                        <a:spcAft>
                          <a:spcPts val="0"/>
                        </a:spcAft>
                      </a:pPr>
                      <a:r>
                        <a:rPr lang="en-US" sz="2200" cap="none" spc="0" dirty="0">
                          <a:solidFill>
                            <a:schemeClr val="tx1"/>
                          </a:solidFill>
                          <a:latin typeface="Calibri"/>
                          <a:ea typeface="Calibri"/>
                          <a:cs typeface="Times New Roman"/>
                        </a:rPr>
                        <a:t>Non-probability, purposive</a:t>
                      </a:r>
                    </a:p>
                  </a:txBody>
                  <a:tcPr marL="48116" marR="48116" marT="44913" marB="449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lnSpc>
                          <a:spcPct val="100000"/>
                        </a:lnSpc>
                        <a:spcBef>
                          <a:spcPts val="0"/>
                        </a:spcBef>
                        <a:spcAft>
                          <a:spcPts val="0"/>
                        </a:spcAft>
                      </a:pPr>
                      <a:r>
                        <a:rPr lang="en-US" sz="2200" cap="none" spc="0" dirty="0">
                          <a:solidFill>
                            <a:schemeClr val="tx1"/>
                          </a:solidFill>
                          <a:latin typeface="Calibri"/>
                          <a:ea typeface="Calibri"/>
                          <a:cs typeface="Times New Roman"/>
                        </a:rPr>
                        <a:t>Probability</a:t>
                      </a:r>
                    </a:p>
                  </a:txBody>
                  <a:tcPr marL="48116" marR="48116" marT="44913" marB="449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 xmlns:a16="http://schemas.microsoft.com/office/drawing/2014/main" val="10004"/>
                  </a:ext>
                </a:extLst>
              </a:tr>
              <a:tr h="386236">
                <a:tc>
                  <a:txBody>
                    <a:bodyPr/>
                    <a:lstStyle/>
                    <a:p>
                      <a:pPr marL="0" marR="0">
                        <a:lnSpc>
                          <a:spcPct val="100000"/>
                        </a:lnSpc>
                        <a:spcBef>
                          <a:spcPts val="0"/>
                        </a:spcBef>
                        <a:spcAft>
                          <a:spcPts val="0"/>
                        </a:spcAft>
                      </a:pPr>
                      <a:r>
                        <a:rPr lang="en-US" sz="2000" b="1" cap="none" spc="0" dirty="0">
                          <a:solidFill>
                            <a:srgbClr val="002060"/>
                          </a:solidFill>
                          <a:latin typeface="Calibri"/>
                          <a:ea typeface="Calibri"/>
                          <a:cs typeface="Times New Roman"/>
                        </a:rPr>
                        <a:t>Sample Size</a:t>
                      </a:r>
                    </a:p>
                  </a:txBody>
                  <a:tcPr marL="48116" marR="48116" marT="44913" marB="449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0000"/>
                        </a:lnSpc>
                        <a:spcBef>
                          <a:spcPts val="0"/>
                        </a:spcBef>
                        <a:spcAft>
                          <a:spcPts val="0"/>
                        </a:spcAft>
                      </a:pPr>
                      <a:r>
                        <a:rPr lang="en-US" sz="2200" cap="none" spc="0" dirty="0">
                          <a:solidFill>
                            <a:schemeClr val="tx1"/>
                          </a:solidFill>
                          <a:latin typeface="Calibri"/>
                          <a:ea typeface="Calibri"/>
                          <a:cs typeface="Times New Roman"/>
                        </a:rPr>
                        <a:t>Small</a:t>
                      </a:r>
                    </a:p>
                  </a:txBody>
                  <a:tcPr marL="48116" marR="48116" marT="44913" marB="449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0000"/>
                        </a:lnSpc>
                        <a:spcBef>
                          <a:spcPts val="0"/>
                        </a:spcBef>
                        <a:spcAft>
                          <a:spcPts val="0"/>
                        </a:spcAft>
                      </a:pPr>
                      <a:r>
                        <a:rPr lang="en-US" sz="2200" cap="none" spc="0" dirty="0">
                          <a:solidFill>
                            <a:schemeClr val="tx1"/>
                          </a:solidFill>
                          <a:latin typeface="Calibri"/>
                          <a:ea typeface="Calibri"/>
                          <a:cs typeface="Times New Roman"/>
                        </a:rPr>
                        <a:t>Large</a:t>
                      </a:r>
                    </a:p>
                  </a:txBody>
                  <a:tcPr marL="48116" marR="48116" marT="44913" marB="449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5"/>
                  </a:ext>
                </a:extLst>
              </a:tr>
              <a:tr h="933821">
                <a:tc>
                  <a:txBody>
                    <a:bodyPr/>
                    <a:lstStyle/>
                    <a:p>
                      <a:pPr marL="0" marR="0">
                        <a:lnSpc>
                          <a:spcPct val="100000"/>
                        </a:lnSpc>
                        <a:spcBef>
                          <a:spcPts val="0"/>
                        </a:spcBef>
                        <a:spcAft>
                          <a:spcPts val="0"/>
                        </a:spcAft>
                      </a:pPr>
                      <a:r>
                        <a:rPr lang="en-US" sz="2000" b="1" cap="none" spc="0" dirty="0">
                          <a:solidFill>
                            <a:srgbClr val="002060"/>
                          </a:solidFill>
                          <a:latin typeface="Calibri"/>
                          <a:ea typeface="Calibri"/>
                          <a:cs typeface="Times New Roman"/>
                        </a:rPr>
                        <a:t>Data Type and Preparation</a:t>
                      </a:r>
                    </a:p>
                  </a:txBody>
                  <a:tcPr marL="48116" marR="48116" marT="44913" marB="449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lnSpc>
                          <a:spcPct val="100000"/>
                        </a:lnSpc>
                        <a:spcBef>
                          <a:spcPts val="0"/>
                        </a:spcBef>
                        <a:spcAft>
                          <a:spcPts val="0"/>
                        </a:spcAft>
                      </a:pPr>
                      <a:r>
                        <a:rPr lang="en-US" sz="2200" cap="none" spc="0" dirty="0">
                          <a:solidFill>
                            <a:schemeClr val="tx1"/>
                          </a:solidFill>
                          <a:latin typeface="Calibri"/>
                          <a:ea typeface="Calibri"/>
                          <a:cs typeface="Times New Roman"/>
                        </a:rPr>
                        <a:t>Verbal or pictorial description</a:t>
                      </a:r>
                    </a:p>
                    <a:p>
                      <a:pPr marL="0" marR="0">
                        <a:lnSpc>
                          <a:spcPct val="100000"/>
                        </a:lnSpc>
                        <a:spcBef>
                          <a:spcPts val="0"/>
                        </a:spcBef>
                        <a:spcAft>
                          <a:spcPts val="0"/>
                        </a:spcAft>
                      </a:pPr>
                      <a:r>
                        <a:rPr lang="en-US" sz="2200" cap="none" spc="0" dirty="0">
                          <a:solidFill>
                            <a:schemeClr val="tx1"/>
                          </a:solidFill>
                          <a:latin typeface="Calibri"/>
                          <a:ea typeface="Calibri"/>
                          <a:cs typeface="Times New Roman"/>
                        </a:rPr>
                        <a:t>Reduced to verbal codes</a:t>
                      </a:r>
                    </a:p>
                  </a:txBody>
                  <a:tcPr marL="48116" marR="48116" marT="44913" marB="449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lnSpc>
                          <a:spcPct val="100000"/>
                        </a:lnSpc>
                        <a:spcBef>
                          <a:spcPts val="0"/>
                        </a:spcBef>
                        <a:spcAft>
                          <a:spcPts val="0"/>
                        </a:spcAft>
                      </a:pPr>
                      <a:r>
                        <a:rPr lang="en-US" sz="2200" cap="none" spc="0" dirty="0">
                          <a:solidFill>
                            <a:schemeClr val="tx1"/>
                          </a:solidFill>
                          <a:latin typeface="Calibri"/>
                          <a:ea typeface="Calibri"/>
                          <a:cs typeface="Times New Roman"/>
                        </a:rPr>
                        <a:t>Reduced to numerical codes for computerized analysis</a:t>
                      </a:r>
                    </a:p>
                  </a:txBody>
                  <a:tcPr marL="48116" marR="48116" marT="44913" marB="449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 xmlns:a16="http://schemas.microsoft.com/office/drawing/2014/main" val="10006"/>
                  </a:ext>
                </a:extLst>
              </a:tr>
              <a:tr h="854875">
                <a:tc>
                  <a:txBody>
                    <a:bodyPr/>
                    <a:lstStyle/>
                    <a:p>
                      <a:pPr marL="0" marR="0">
                        <a:lnSpc>
                          <a:spcPct val="100000"/>
                        </a:lnSpc>
                        <a:spcBef>
                          <a:spcPts val="0"/>
                        </a:spcBef>
                        <a:spcAft>
                          <a:spcPts val="0"/>
                        </a:spcAft>
                      </a:pPr>
                      <a:r>
                        <a:rPr lang="en-US" sz="2000" b="1" cap="none" spc="0" dirty="0">
                          <a:solidFill>
                            <a:srgbClr val="002060"/>
                          </a:solidFill>
                          <a:latin typeface="Calibri"/>
                          <a:ea typeface="Calibri"/>
                          <a:cs typeface="Times New Roman"/>
                        </a:rPr>
                        <a:t>Feedback Turnaround</a:t>
                      </a:r>
                    </a:p>
                  </a:txBody>
                  <a:tcPr marL="48116" marR="48116" marT="44913" marB="449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0000"/>
                        </a:lnSpc>
                        <a:spcBef>
                          <a:spcPts val="0"/>
                        </a:spcBef>
                        <a:spcAft>
                          <a:spcPts val="0"/>
                        </a:spcAft>
                      </a:pPr>
                      <a:r>
                        <a:rPr lang="en-US" sz="2200" cap="none" spc="0" dirty="0">
                          <a:solidFill>
                            <a:schemeClr val="tx1"/>
                          </a:solidFill>
                          <a:latin typeface="Calibri"/>
                          <a:ea typeface="Calibri"/>
                          <a:cs typeface="Times New Roman"/>
                        </a:rPr>
                        <a:t>Smaller sample sizes make data collection faster</a:t>
                      </a:r>
                    </a:p>
                  </a:txBody>
                  <a:tcPr marL="48116" marR="48116" marT="44913" marB="449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0000"/>
                        </a:lnSpc>
                        <a:spcBef>
                          <a:spcPts val="0"/>
                        </a:spcBef>
                        <a:spcAft>
                          <a:spcPts val="0"/>
                        </a:spcAft>
                      </a:pPr>
                      <a:r>
                        <a:rPr lang="en-US" sz="2200" cap="none" spc="0" dirty="0">
                          <a:solidFill>
                            <a:schemeClr val="tx1"/>
                          </a:solidFill>
                          <a:latin typeface="Calibri"/>
                          <a:ea typeface="Calibri"/>
                          <a:cs typeface="Times New Roman"/>
                        </a:rPr>
                        <a:t>Larger sample sizes lengthen data collection</a:t>
                      </a:r>
                    </a:p>
                  </a:txBody>
                  <a:tcPr marL="48116" marR="48116" marT="44913" marB="449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7"/>
                  </a:ext>
                </a:extLst>
              </a:tr>
              <a:tr h="386236">
                <a:tc>
                  <a:txBody>
                    <a:bodyPr/>
                    <a:lstStyle/>
                    <a:p>
                      <a:pPr marL="0" marR="0">
                        <a:lnSpc>
                          <a:spcPct val="100000"/>
                        </a:lnSpc>
                        <a:spcBef>
                          <a:spcPts val="0"/>
                        </a:spcBef>
                        <a:spcAft>
                          <a:spcPts val="0"/>
                        </a:spcAft>
                      </a:pPr>
                      <a:r>
                        <a:rPr lang="en-US" sz="2000" b="1" cap="none" spc="0" dirty="0">
                          <a:solidFill>
                            <a:srgbClr val="002060"/>
                          </a:solidFill>
                          <a:latin typeface="Calibri"/>
                          <a:ea typeface="Calibri"/>
                          <a:cs typeface="Times New Roman"/>
                        </a:rPr>
                        <a:t>Research Design</a:t>
                      </a:r>
                    </a:p>
                  </a:txBody>
                  <a:tcPr marL="48116" marR="48116" marT="44913" marB="449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lnSpc>
                          <a:spcPct val="100000"/>
                        </a:lnSpc>
                        <a:spcBef>
                          <a:spcPts val="0"/>
                        </a:spcBef>
                        <a:spcAft>
                          <a:spcPts val="0"/>
                        </a:spcAft>
                      </a:pPr>
                      <a:r>
                        <a:rPr lang="en-US" sz="2200" cap="none" spc="0" dirty="0">
                          <a:solidFill>
                            <a:schemeClr val="tx1"/>
                          </a:solidFill>
                          <a:latin typeface="Calibri"/>
                          <a:ea typeface="Calibri"/>
                          <a:cs typeface="Times New Roman"/>
                        </a:rPr>
                        <a:t>Longitudinal, Multi Method</a:t>
                      </a:r>
                    </a:p>
                  </a:txBody>
                  <a:tcPr marL="48116" marR="48116" marT="44913" marB="449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lnSpc>
                          <a:spcPct val="100000"/>
                        </a:lnSpc>
                        <a:spcBef>
                          <a:spcPts val="0"/>
                        </a:spcBef>
                        <a:spcAft>
                          <a:spcPts val="0"/>
                        </a:spcAft>
                      </a:pPr>
                      <a:r>
                        <a:rPr lang="en-US" sz="2200" cap="none" spc="0" dirty="0">
                          <a:solidFill>
                            <a:schemeClr val="tx1"/>
                          </a:solidFill>
                          <a:latin typeface="Calibri"/>
                          <a:ea typeface="Calibri"/>
                          <a:cs typeface="Times New Roman"/>
                        </a:rPr>
                        <a:t>Cross-sectional or longitudinal, Single method</a:t>
                      </a:r>
                    </a:p>
                  </a:txBody>
                  <a:tcPr marL="48116" marR="48116" marT="44913" marB="449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 xmlns:a16="http://schemas.microsoft.com/office/drawing/2014/main" val="10008"/>
                  </a:ext>
                </a:extLst>
              </a:tr>
              <a:tr h="1276706">
                <a:tc>
                  <a:txBody>
                    <a:bodyPr/>
                    <a:lstStyle/>
                    <a:p>
                      <a:pPr marL="0" marR="0">
                        <a:lnSpc>
                          <a:spcPct val="100000"/>
                        </a:lnSpc>
                        <a:spcBef>
                          <a:spcPts val="0"/>
                        </a:spcBef>
                        <a:spcAft>
                          <a:spcPts val="0"/>
                        </a:spcAft>
                      </a:pPr>
                      <a:r>
                        <a:rPr lang="en-US" sz="2000" b="1" cap="none" spc="0" dirty="0">
                          <a:solidFill>
                            <a:srgbClr val="002060"/>
                          </a:solidFill>
                          <a:latin typeface="Calibri"/>
                          <a:ea typeface="Calibri"/>
                          <a:cs typeface="Times New Roman"/>
                        </a:rPr>
                        <a:t>Data Analysis</a:t>
                      </a:r>
                    </a:p>
                  </a:txBody>
                  <a:tcPr marL="48116" marR="48116" marT="44913" marB="449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00000"/>
                        </a:lnSpc>
                        <a:spcBef>
                          <a:spcPts val="0"/>
                        </a:spcBef>
                        <a:spcAft>
                          <a:spcPts val="0"/>
                        </a:spcAft>
                      </a:pPr>
                      <a:r>
                        <a:rPr lang="en-US" sz="2200" cap="none" spc="0" dirty="0">
                          <a:solidFill>
                            <a:schemeClr val="tx1"/>
                          </a:solidFill>
                          <a:latin typeface="Calibri"/>
                          <a:ea typeface="Calibri"/>
                          <a:cs typeface="Times New Roman"/>
                        </a:rPr>
                        <a:t>Non-quantitative; human</a:t>
                      </a:r>
                    </a:p>
                    <a:p>
                      <a:pPr marL="0" marR="0">
                        <a:lnSpc>
                          <a:spcPct val="100000"/>
                        </a:lnSpc>
                        <a:spcBef>
                          <a:spcPts val="0"/>
                        </a:spcBef>
                        <a:spcAft>
                          <a:spcPts val="0"/>
                        </a:spcAft>
                      </a:pPr>
                      <a:r>
                        <a:rPr lang="en-US" sz="2200" cap="none" spc="0" dirty="0">
                          <a:solidFill>
                            <a:schemeClr val="tx1"/>
                          </a:solidFill>
                          <a:latin typeface="Calibri"/>
                          <a:ea typeface="Calibri"/>
                          <a:cs typeface="Times New Roman"/>
                        </a:rPr>
                        <a:t>Judgment mixed with fact</a:t>
                      </a:r>
                    </a:p>
                    <a:p>
                      <a:pPr marL="0" marR="0">
                        <a:lnSpc>
                          <a:spcPct val="100000"/>
                        </a:lnSpc>
                        <a:spcBef>
                          <a:spcPts val="0"/>
                        </a:spcBef>
                        <a:spcAft>
                          <a:spcPts val="0"/>
                        </a:spcAft>
                      </a:pPr>
                      <a:r>
                        <a:rPr lang="en-US" sz="2200" cap="none" spc="0" dirty="0">
                          <a:solidFill>
                            <a:schemeClr val="tx1"/>
                          </a:solidFill>
                          <a:latin typeface="Calibri"/>
                          <a:ea typeface="Calibri"/>
                          <a:cs typeface="Times New Roman"/>
                        </a:rPr>
                        <a:t>Emphasis on themes</a:t>
                      </a:r>
                    </a:p>
                  </a:txBody>
                  <a:tcPr marL="48116" marR="48116" marT="44913" marB="449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US" sz="2200" cap="none" spc="0" dirty="0">
                          <a:solidFill>
                            <a:schemeClr val="tx1"/>
                          </a:solidFill>
                          <a:latin typeface="Calibri" pitchFamily="34" charset="0"/>
                        </a:rPr>
                        <a:t>Computerized analysis</a:t>
                      </a:r>
                    </a:p>
                    <a:p>
                      <a:pPr>
                        <a:lnSpc>
                          <a:spcPct val="100000"/>
                        </a:lnSpc>
                      </a:pPr>
                      <a:r>
                        <a:rPr lang="en-US" sz="2200" cap="none" spc="0" dirty="0">
                          <a:solidFill>
                            <a:schemeClr val="tx1"/>
                          </a:solidFill>
                          <a:latin typeface="Calibri" pitchFamily="34" charset="0"/>
                        </a:rPr>
                        <a:t>Facts distinguished</a:t>
                      </a:r>
                    </a:p>
                    <a:p>
                      <a:pPr>
                        <a:lnSpc>
                          <a:spcPct val="100000"/>
                        </a:lnSpc>
                      </a:pPr>
                      <a:r>
                        <a:rPr lang="en-US" sz="2200" cap="none" spc="0" dirty="0">
                          <a:solidFill>
                            <a:schemeClr val="tx1"/>
                          </a:solidFill>
                          <a:latin typeface="Calibri" pitchFamily="34" charset="0"/>
                        </a:rPr>
                        <a:t>Emphasis on counts</a:t>
                      </a:r>
                      <a:endParaRPr lang="en-US" sz="2200" cap="none" spc="0" dirty="0">
                        <a:solidFill>
                          <a:schemeClr val="tx1"/>
                        </a:solidFill>
                        <a:latin typeface="Calibri" pitchFamily="34" charset="0"/>
                        <a:ea typeface="Calibri"/>
                        <a:cs typeface="Times New Roman"/>
                      </a:endParaRPr>
                    </a:p>
                  </a:txBody>
                  <a:tcPr marL="48116" marR="48116" marT="44913" marB="4491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9"/>
                  </a:ext>
                </a:extLst>
              </a:tr>
            </a:tbl>
          </a:graphicData>
        </a:graphic>
      </p:graphicFrame>
    </p:spTree>
    <p:extLst>
      <p:ext uri="{BB962C8B-B14F-4D97-AF65-F5344CB8AC3E}">
        <p14:creationId xmlns:p14="http://schemas.microsoft.com/office/powerpoint/2010/main" val="3564896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8" name="Rectangle 67">
            <a:extLst>
              <a:ext uri="{FF2B5EF4-FFF2-40B4-BE49-F238E27FC236}">
                <a16:creationId xmlns="" xmlns:a16="http://schemas.microsoft.com/office/drawing/2014/main" id="{ECC07320-C2CA-4E29-8481-9D9E143C778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close up of a logo&#10;&#10;Description automatically generated">
            <a:extLst>
              <a:ext uri="{FF2B5EF4-FFF2-40B4-BE49-F238E27FC236}">
                <a16:creationId xmlns="" xmlns:a16="http://schemas.microsoft.com/office/drawing/2014/main" id="{31FEA35D-55A9-42AE-82BF-A170BDFCADE5}"/>
              </a:ext>
            </a:extLst>
          </p:cNvPr>
          <p:cNvPicPr>
            <a:picLocks noChangeAspect="1"/>
          </p:cNvPicPr>
          <p:nvPr/>
        </p:nvPicPr>
        <p:blipFill rotWithShape="1">
          <a:blip r:embed="rId2"/>
          <a:srcRect l="6657" r="5219"/>
          <a:stretch/>
        </p:blipFill>
        <p:spPr>
          <a:xfrm>
            <a:off x="2522358" y="10"/>
            <a:ext cx="9669642" cy="6857990"/>
          </a:xfrm>
          <a:prstGeom prst="rect">
            <a:avLst/>
          </a:prstGeom>
        </p:spPr>
      </p:pic>
      <p:sp>
        <p:nvSpPr>
          <p:cNvPr id="70" name="Rectangle 69">
            <a:extLst>
              <a:ext uri="{FF2B5EF4-FFF2-40B4-BE49-F238E27FC236}">
                <a16:creationId xmlns="" xmlns:a16="http://schemas.microsoft.com/office/drawing/2014/main" id="{178FB36B-5BFE-42CA-BC60-1115E0D95EE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952228" y="743447"/>
            <a:ext cx="3973385" cy="3692028"/>
          </a:xfrm>
          <a:noFill/>
        </p:spPr>
        <p:txBody>
          <a:bodyPr vert="horz" lIns="91440" tIns="45720" rIns="91440" bIns="45720" rtlCol="0" anchor="b">
            <a:normAutofit/>
          </a:bodyPr>
          <a:lstStyle/>
          <a:p>
            <a:r>
              <a:rPr lang="en-US" sz="5200" b="1" dirty="0">
                <a:solidFill>
                  <a:srgbClr val="002060"/>
                </a:solidFill>
                <a:latin typeface="Aharoni" panose="02010803020104030203" pitchFamily="2" charset="-79"/>
                <a:cs typeface="Aharoni" panose="02010803020104030203" pitchFamily="2" charset="-79"/>
              </a:rPr>
              <a:t>What is Qualitative Research</a:t>
            </a:r>
          </a:p>
        </p:txBody>
      </p:sp>
      <p:sp>
        <p:nvSpPr>
          <p:cNvPr id="4" name="Footer Placeholder 3"/>
          <p:cNvSpPr>
            <a:spLocks noGrp="1"/>
          </p:cNvSpPr>
          <p:nvPr>
            <p:ph type="ftr" sz="quarter" idx="10"/>
          </p:nvPr>
        </p:nvSpPr>
        <p:spPr>
          <a:xfrm>
            <a:off x="3187673" y="6356350"/>
            <a:ext cx="3615866" cy="365125"/>
          </a:xfrm>
        </p:spPr>
        <p:txBody>
          <a:bodyPr vert="horz" lIns="91440" tIns="45720" rIns="91440" bIns="45720" rtlCol="0" anchor="ctr">
            <a:normAutofit/>
          </a:bodyPr>
          <a:lstStyle/>
          <a:p>
            <a:pPr algn="r">
              <a:spcAft>
                <a:spcPts val="600"/>
              </a:spcAft>
              <a:defRPr/>
            </a:pPr>
            <a:r>
              <a:rPr lang="en-US" kern="1200">
                <a:solidFill>
                  <a:srgbClr val="FFFFFF"/>
                </a:solidFill>
                <a:latin typeface="Calibri" panose="020F0502020204030204"/>
                <a:ea typeface="+mn-ea"/>
                <a:cs typeface="+mn-cs"/>
              </a:rPr>
              <a:t>Dr Jugindar Singh</a:t>
            </a:r>
          </a:p>
        </p:txBody>
      </p:sp>
    </p:spTree>
    <p:extLst>
      <p:ext uri="{BB962C8B-B14F-4D97-AF65-F5344CB8AC3E}">
        <p14:creationId xmlns:p14="http://schemas.microsoft.com/office/powerpoint/2010/main" val="3690350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DF862B-8098-40DD-9170-42E535E0DABC}"/>
              </a:ext>
            </a:extLst>
          </p:cNvPr>
          <p:cNvSpPr>
            <a:spLocks noGrp="1"/>
          </p:cNvSpPr>
          <p:nvPr>
            <p:ph type="title"/>
          </p:nvPr>
        </p:nvSpPr>
        <p:spPr>
          <a:xfrm>
            <a:off x="4942368" y="0"/>
            <a:ext cx="6586491" cy="1286160"/>
          </a:xfrm>
        </p:spPr>
        <p:txBody>
          <a:bodyPr anchor="b">
            <a:normAutofit fontScale="90000"/>
          </a:bodyPr>
          <a:lstStyle/>
          <a:p>
            <a:r>
              <a:rPr lang="en-MY" sz="4100" b="1" dirty="0">
                <a:latin typeface="Aharoni" panose="02010803020104030203" pitchFamily="2" charset="-79"/>
                <a:cs typeface="Aharoni" panose="02010803020104030203" pitchFamily="2" charset="-79"/>
              </a:rPr>
              <a:t>Definition of Qualitative : Creswell 2018</a:t>
            </a:r>
          </a:p>
        </p:txBody>
      </p:sp>
      <p:sp>
        <p:nvSpPr>
          <p:cNvPr id="3" name="Content Placeholder 2">
            <a:extLst>
              <a:ext uri="{FF2B5EF4-FFF2-40B4-BE49-F238E27FC236}">
                <a16:creationId xmlns="" xmlns:a16="http://schemas.microsoft.com/office/drawing/2014/main" id="{F8EA0B1A-31AE-4F46-80F5-D5822CD170F4}"/>
              </a:ext>
            </a:extLst>
          </p:cNvPr>
          <p:cNvSpPr>
            <a:spLocks noGrp="1"/>
          </p:cNvSpPr>
          <p:nvPr>
            <p:ph idx="1"/>
          </p:nvPr>
        </p:nvSpPr>
        <p:spPr>
          <a:xfrm>
            <a:off x="4741608" y="1286160"/>
            <a:ext cx="7450392" cy="3882190"/>
          </a:xfrm>
        </p:spPr>
        <p:txBody>
          <a:bodyPr>
            <a:normAutofit/>
          </a:bodyPr>
          <a:lstStyle/>
          <a:p>
            <a:pPr marL="0" indent="0">
              <a:buNone/>
            </a:pPr>
            <a:r>
              <a:rPr lang="en-US" b="1" dirty="0">
                <a:solidFill>
                  <a:srgbClr val="002060"/>
                </a:solidFill>
              </a:rPr>
              <a:t>Qualitative research is an approach for </a:t>
            </a:r>
            <a:r>
              <a:rPr lang="en-US" b="1" dirty="0">
                <a:solidFill>
                  <a:schemeClr val="accent4">
                    <a:lumMod val="50000"/>
                  </a:schemeClr>
                </a:solidFill>
              </a:rPr>
              <a:t>exploring and understanding the meaning</a:t>
            </a:r>
            <a:r>
              <a:rPr lang="en-US" b="1" dirty="0">
                <a:solidFill>
                  <a:srgbClr val="002060"/>
                </a:solidFill>
              </a:rPr>
              <a:t> individuals or groups ascribe to a social or human problem. </a:t>
            </a:r>
          </a:p>
          <a:p>
            <a:pPr marL="0" indent="0">
              <a:buNone/>
            </a:pPr>
            <a:r>
              <a:rPr lang="en-US" dirty="0"/>
              <a:t>The process of research involves:</a:t>
            </a:r>
          </a:p>
          <a:p>
            <a:r>
              <a:rPr lang="en-US" dirty="0"/>
              <a:t>Emerging questions and procedures, </a:t>
            </a:r>
          </a:p>
          <a:p>
            <a:r>
              <a:rPr lang="en-US" dirty="0"/>
              <a:t>Data typically collected in the participant’s setting</a:t>
            </a:r>
          </a:p>
          <a:p>
            <a:r>
              <a:rPr lang="en-US" dirty="0"/>
              <a:t>Data analysis inductively building from particulars to general themes, and the researcher making </a:t>
            </a:r>
            <a:r>
              <a:rPr lang="en-US" b="1" dirty="0">
                <a:solidFill>
                  <a:schemeClr val="accent4">
                    <a:lumMod val="50000"/>
                  </a:schemeClr>
                </a:solidFill>
              </a:rPr>
              <a:t>interpretations of the meaning of the data</a:t>
            </a:r>
            <a:r>
              <a:rPr lang="en-US" dirty="0"/>
              <a:t>. </a:t>
            </a:r>
          </a:p>
        </p:txBody>
      </p:sp>
      <p:pic>
        <p:nvPicPr>
          <p:cNvPr id="4" name="Picture 3" descr="A person sitting at a desk with books in front of him&#10;&#10;Description automatically generated with medium confidence">
            <a:extLst>
              <a:ext uri="{FF2B5EF4-FFF2-40B4-BE49-F238E27FC236}">
                <a16:creationId xmlns="" xmlns:a16="http://schemas.microsoft.com/office/drawing/2014/main" id="{90FE4FC8-6231-4362-AAAF-C0873863FE83}"/>
              </a:ext>
            </a:extLst>
          </p:cNvPr>
          <p:cNvPicPr>
            <a:picLocks noChangeAspect="1"/>
          </p:cNvPicPr>
          <p:nvPr/>
        </p:nvPicPr>
        <p:blipFill rotWithShape="1">
          <a:blip r:embed="rId2"/>
          <a:srcRect l="9537" r="6056" b="1"/>
          <a:stretch/>
        </p:blipFill>
        <p:spPr>
          <a:xfrm>
            <a:off x="20" y="10"/>
            <a:ext cx="4635571" cy="6857990"/>
          </a:xfrm>
          <a:prstGeom prst="rect">
            <a:avLst/>
          </a:prstGeom>
          <a:effectLst/>
        </p:spPr>
      </p:pic>
      <p:cxnSp>
        <p:nvCxnSpPr>
          <p:cNvPr id="17" name="Straight Connector 16">
            <a:extLst>
              <a:ext uri="{FF2B5EF4-FFF2-40B4-BE49-F238E27FC236}">
                <a16:creationId xmlns="" xmlns:a16="http://schemas.microsoft.com/office/drawing/2014/main" id="{A7F400EE-A8A5-48AF-B4D6-291B52C6F0B0}"/>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5080934" y="2115117"/>
            <a:ext cx="6309360" cy="0"/>
          </a:xfrm>
          <a:prstGeom prst="line">
            <a:avLst/>
          </a:prstGeom>
          <a:ln w="19050">
            <a:solidFill>
              <a:srgbClr val="BF593F"/>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 xmlns:a16="http://schemas.microsoft.com/office/drawing/2014/main" id="{E88ED8A9-6BCD-49D7-A167-EC8F89DC0664}"/>
              </a:ext>
            </a:extLst>
          </p:cNvPr>
          <p:cNvSpPr/>
          <p:nvPr/>
        </p:nvSpPr>
        <p:spPr>
          <a:xfrm>
            <a:off x="0" y="5168350"/>
            <a:ext cx="12192000" cy="12861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MY" sz="2800" b="1" dirty="0"/>
              <a:t>Example: Explore the Lived experience of retirees.</a:t>
            </a:r>
          </a:p>
          <a:p>
            <a:pPr algn="ctr"/>
            <a:r>
              <a:rPr lang="en-US" sz="2800" b="1" dirty="0"/>
              <a:t>An exploratory study of why successful career women</a:t>
            </a:r>
          </a:p>
          <a:p>
            <a:pPr algn="ctr"/>
            <a:r>
              <a:rPr lang="en-US" sz="2800" b="1" dirty="0"/>
              <a:t>drop out to stay at home</a:t>
            </a:r>
            <a:r>
              <a:rPr lang="en-MY" sz="2800" b="1" dirty="0"/>
              <a:t> </a:t>
            </a:r>
          </a:p>
        </p:txBody>
      </p:sp>
    </p:spTree>
    <p:extLst>
      <p:ext uri="{BB962C8B-B14F-4D97-AF65-F5344CB8AC3E}">
        <p14:creationId xmlns:p14="http://schemas.microsoft.com/office/powerpoint/2010/main" val="4157521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0" y="0"/>
            <a:ext cx="12192000" cy="762000"/>
          </a:xfrm>
          <a:solidFill>
            <a:schemeClr val="bg1">
              <a:lumMod val="95000"/>
            </a:schemeClr>
          </a:solidFill>
          <a:ln>
            <a:solidFill>
              <a:srgbClr val="FFC000"/>
            </a:solidFill>
          </a:ln>
        </p:spPr>
        <p:txBody>
          <a:bodyPr vert="horz" lIns="90000" tIns="46800" rIns="90000" bIns="46800" rtlCol="0" anchor="b">
            <a:normAutofit fontScale="90000"/>
          </a:bodyPr>
          <a:lstStyle/>
          <a:p>
            <a:pPr>
              <a:lnSpc>
                <a:spcPct val="93000"/>
              </a:lnSpc>
              <a:buClr>
                <a:srgbClr val="000000"/>
              </a:buClr>
              <a:buSzPct val="45000"/>
              <a:tabLst>
                <a:tab pos="723900" algn="l"/>
                <a:tab pos="1447800" algn="l"/>
                <a:tab pos="2171700" algn="l"/>
                <a:tab pos="2895600" algn="l"/>
                <a:tab pos="3619500" algn="l"/>
                <a:tab pos="4343400" algn="l"/>
                <a:tab pos="5067300" algn="l"/>
                <a:tab pos="5791200" algn="l"/>
                <a:tab pos="6515100" algn="l"/>
                <a:tab pos="7239000" algn="l"/>
              </a:tabLst>
            </a:pPr>
            <a:r>
              <a:rPr lang="en-GB" sz="4800" b="1" dirty="0">
                <a:solidFill>
                  <a:srgbClr val="FF0000"/>
                </a:solidFill>
              </a:rPr>
              <a:t>What is Qualitative Research</a:t>
            </a:r>
          </a:p>
        </p:txBody>
      </p:sp>
      <p:sp>
        <p:nvSpPr>
          <p:cNvPr id="2" name="Rectangle 1"/>
          <p:cNvSpPr/>
          <p:nvPr/>
        </p:nvSpPr>
        <p:spPr>
          <a:xfrm>
            <a:off x="8538659" y="41545"/>
            <a:ext cx="3547125" cy="369332"/>
          </a:xfrm>
          <a:prstGeom prst="rect">
            <a:avLst/>
          </a:prstGeom>
        </p:spPr>
        <p:txBody>
          <a:bodyPr wrap="none">
            <a:spAutoFit/>
          </a:bodyPr>
          <a:lstStyle/>
          <a:p>
            <a:r>
              <a:rPr lang="en-US" dirty="0"/>
              <a:t>(adapted from Creswell 2002, p. 58)</a:t>
            </a:r>
          </a:p>
        </p:txBody>
      </p:sp>
      <p:sp>
        <p:nvSpPr>
          <p:cNvPr id="3" name="TextBox 2"/>
          <p:cNvSpPr txBox="1"/>
          <p:nvPr/>
        </p:nvSpPr>
        <p:spPr>
          <a:xfrm>
            <a:off x="6965471" y="410155"/>
            <a:ext cx="1573188" cy="461665"/>
          </a:xfrm>
          <a:prstGeom prst="rect">
            <a:avLst/>
          </a:prstGeom>
          <a:noFill/>
        </p:spPr>
        <p:txBody>
          <a:bodyPr wrap="none" rtlCol="0">
            <a:spAutoFit/>
          </a:bodyPr>
          <a:lstStyle/>
          <a:p>
            <a:r>
              <a:rPr lang="en-US" sz="2400" b="1" dirty="0">
                <a:solidFill>
                  <a:srgbClr val="0070C0"/>
                </a:solidFill>
              </a:rPr>
              <a:t>Subjective </a:t>
            </a:r>
          </a:p>
        </p:txBody>
      </p:sp>
      <p:graphicFrame>
        <p:nvGraphicFramePr>
          <p:cNvPr id="404486" name="Rectangle 4">
            <a:extLst>
              <a:ext uri="{FF2B5EF4-FFF2-40B4-BE49-F238E27FC236}">
                <a16:creationId xmlns="" xmlns:a16="http://schemas.microsoft.com/office/drawing/2014/main" id="{67045F85-B786-4C38-A7AC-D6390501CB2C}"/>
              </a:ext>
            </a:extLst>
          </p:cNvPr>
          <p:cNvGraphicFramePr/>
          <p:nvPr>
            <p:extLst>
              <p:ext uri="{D42A27DB-BD31-4B8C-83A1-F6EECF244321}">
                <p14:modId xmlns:p14="http://schemas.microsoft.com/office/powerpoint/2010/main" val="927026251"/>
              </p:ext>
            </p:extLst>
          </p:nvPr>
        </p:nvGraphicFramePr>
        <p:xfrm>
          <a:off x="101600" y="1437102"/>
          <a:ext cx="9187543" cy="53048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a:extLst>
              <a:ext uri="{FF2B5EF4-FFF2-40B4-BE49-F238E27FC236}">
                <a16:creationId xmlns="" xmlns:a16="http://schemas.microsoft.com/office/drawing/2014/main" id="{71F9D3C1-4B0F-4F26-8EB1-DAE81FB1B53D}"/>
              </a:ext>
            </a:extLst>
          </p:cNvPr>
          <p:cNvSpPr txBox="1"/>
          <p:nvPr/>
        </p:nvSpPr>
        <p:spPr>
          <a:xfrm>
            <a:off x="-2" y="913883"/>
            <a:ext cx="11354939" cy="523220"/>
          </a:xfrm>
          <a:prstGeom prst="rect">
            <a:avLst/>
          </a:prstGeom>
          <a:noFill/>
        </p:spPr>
        <p:txBody>
          <a:bodyPr wrap="square">
            <a:spAutoFit/>
          </a:bodyPr>
          <a:lstStyle/>
          <a:p>
            <a:r>
              <a:rPr lang="en-US" sz="2800" b="1" dirty="0">
                <a:solidFill>
                  <a:srgbClr val="002060"/>
                </a:solidFill>
              </a:rPr>
              <a:t>Qualitative research is an inquiry approach in which the inquirer:</a:t>
            </a:r>
          </a:p>
        </p:txBody>
      </p:sp>
      <p:pic>
        <p:nvPicPr>
          <p:cNvPr id="7" name="Picture 6">
            <a:extLst>
              <a:ext uri="{FF2B5EF4-FFF2-40B4-BE49-F238E27FC236}">
                <a16:creationId xmlns="" xmlns:a16="http://schemas.microsoft.com/office/drawing/2014/main" id="{68DD85A6-C6EB-4CEE-AB52-4B240CF6612B}"/>
              </a:ext>
            </a:extLst>
          </p:cNvPr>
          <p:cNvPicPr>
            <a:picLocks noChangeAspect="1"/>
          </p:cNvPicPr>
          <p:nvPr/>
        </p:nvPicPr>
        <p:blipFill>
          <a:blip r:embed="rId8"/>
          <a:stretch>
            <a:fillRect/>
          </a:stretch>
        </p:blipFill>
        <p:spPr>
          <a:xfrm>
            <a:off x="9289143" y="2002971"/>
            <a:ext cx="2641600" cy="3744686"/>
          </a:xfrm>
          <a:prstGeom prst="rect">
            <a:avLst/>
          </a:prstGeom>
        </p:spPr>
      </p:pic>
    </p:spTree>
    <p:extLst>
      <p:ext uri="{BB962C8B-B14F-4D97-AF65-F5344CB8AC3E}">
        <p14:creationId xmlns:p14="http://schemas.microsoft.com/office/powerpoint/2010/main" val="226396270"/>
      </p:ext>
    </p:extLst>
  </p:cSld>
  <p:clrMapOvr>
    <a:masterClrMapping/>
  </p:clrMapOvr>
  <p:transition>
    <p:zoom/>
  </p:transition>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57f52a75-1879-4091-8fb6-28c7f04eb7e4" xsi:nil="true"/>
    <lcf76f155ced4ddcb4097134ff3c332f xmlns="9119c549-9603-4c3e-9d0b-9521ee4e19d9">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4EF87AA68015F45AC3FC1B11B58A6B8" ma:contentTypeVersion="10" ma:contentTypeDescription="Create a new document." ma:contentTypeScope="" ma:versionID="e1ef67e224c8ccbb4344db1ee8bfd75c">
  <xsd:schema xmlns:xsd="http://www.w3.org/2001/XMLSchema" xmlns:xs="http://www.w3.org/2001/XMLSchema" xmlns:p="http://schemas.microsoft.com/office/2006/metadata/properties" xmlns:ns2="9119c549-9603-4c3e-9d0b-9521ee4e19d9" xmlns:ns3="57f52a75-1879-4091-8fb6-28c7f04eb7e4" targetNamespace="http://schemas.microsoft.com/office/2006/metadata/properties" ma:root="true" ma:fieldsID="2f211af01594a84e74af683d1a82f396" ns2:_="" ns3:_="">
    <xsd:import namespace="9119c549-9603-4c3e-9d0b-9521ee4e19d9"/>
    <xsd:import namespace="57f52a75-1879-4091-8fb6-28c7f04eb7e4"/>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SearchProperties"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19c549-9603-4c3e-9d0b-9521ee4e19d9"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d5b2353f-cada-454f-8cb5-bb2181dddec7"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SearchProperties" ma:index="13" nillable="true" ma:displayName="MediaServiceSearchProperties" ma:hidden="true" ma:internalName="MediaServiceSearchProperties" ma:readOnly="true">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7f52a75-1879-4091-8fb6-28c7f04eb7e4"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d1a10c67-7aef-49d9-b151-02e2bbedb5ae}" ma:internalName="TaxCatchAll" ma:showField="CatchAllData" ma:web="57f52a75-1879-4091-8fb6-28c7f04eb7e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26B815B-ECE2-498B-8622-F1E177F21EC2}"/>
</file>

<file path=customXml/itemProps2.xml><?xml version="1.0" encoding="utf-8"?>
<ds:datastoreItem xmlns:ds="http://schemas.openxmlformats.org/officeDocument/2006/customXml" ds:itemID="{B970C04F-E7AC-41AB-9C6D-1B1BB88BFF7F}">
  <ds:schemaRefs>
    <ds:schemaRef ds:uri="http://schemas.microsoft.com/office/2006/documentManagement/types"/>
    <ds:schemaRef ds:uri="http://purl.org/dc/terms/"/>
    <ds:schemaRef ds:uri="http://schemas.openxmlformats.org/package/2006/metadata/core-properties"/>
    <ds:schemaRef ds:uri="http://purl.org/dc/dcmitype/"/>
    <ds:schemaRef ds:uri="http://purl.org/dc/elements/1.1/"/>
    <ds:schemaRef ds:uri="http://www.w3.org/XML/1998/namespace"/>
    <ds:schemaRef ds:uri="http://schemas.microsoft.com/office/infopath/2007/PartnerControls"/>
    <ds:schemaRef ds:uri="4873beb7-5857-4685-be1f-d57550cc96cc"/>
    <ds:schemaRef ds:uri="http://schemas.microsoft.com/office/2006/metadata/properties"/>
  </ds:schemaRefs>
</ds:datastoreItem>
</file>

<file path=customXml/itemProps3.xml><?xml version="1.0" encoding="utf-8"?>
<ds:datastoreItem xmlns:ds="http://schemas.openxmlformats.org/officeDocument/2006/customXml" ds:itemID="{7993C821-FA7B-451D-A8AB-819DE1F867DC}"/>
</file>

<file path=docProps/app.xml><?xml version="1.0" encoding="utf-8"?>
<Properties xmlns="http://schemas.openxmlformats.org/officeDocument/2006/extended-properties" xmlns:vt="http://schemas.openxmlformats.org/officeDocument/2006/docPropsVTypes">
  <Template>Welcome to PowerPoint 2013</Template>
  <TotalTime>1628</TotalTime>
  <Words>3666</Words>
  <Application>Microsoft Office PowerPoint</Application>
  <PresentationFormat>Widescreen</PresentationFormat>
  <Paragraphs>360</Paragraphs>
  <Slides>42</Slides>
  <Notes>10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42</vt:i4>
      </vt:variant>
    </vt:vector>
  </HeadingPairs>
  <TitlesOfParts>
    <vt:vector size="54" baseType="lpstr">
      <vt:lpstr>ＭＳ Ｐゴシック</vt:lpstr>
      <vt:lpstr>Aharoni</vt:lpstr>
      <vt:lpstr>Arial</vt:lpstr>
      <vt:lpstr>Arial Black</vt:lpstr>
      <vt:lpstr>Calibri</vt:lpstr>
      <vt:lpstr>Calibri Light</vt:lpstr>
      <vt:lpstr>Crimson Text</vt:lpstr>
      <vt:lpstr>Segoe UI</vt:lpstr>
      <vt:lpstr>Segoe UI Light</vt:lpstr>
      <vt:lpstr>Times New Roman</vt:lpstr>
      <vt:lpstr>Wingdings</vt:lpstr>
      <vt:lpstr>WelcomeDoc</vt:lpstr>
      <vt:lpstr>Research Methodology- Unit 3 Chapter 1- Concept of Research Design</vt:lpstr>
      <vt:lpstr>What is Research Design?</vt:lpstr>
      <vt:lpstr>What is the Difference between Qualitative and Quantitative </vt:lpstr>
      <vt:lpstr>PowerPoint Presentation</vt:lpstr>
      <vt:lpstr>PowerPoint Presentation</vt:lpstr>
      <vt:lpstr>Qualitative vs Quantitative Research</vt:lpstr>
      <vt:lpstr>What is Qualitative Research</vt:lpstr>
      <vt:lpstr>Definition of Qualitative : Creswell 2018</vt:lpstr>
      <vt:lpstr>What is Qualitative Research</vt:lpstr>
      <vt:lpstr>Definition Creswell &amp; Poth, 2017</vt:lpstr>
      <vt:lpstr>      Definition Sharan B. Merriam, Elizabeth J. Tisdel</vt:lpstr>
      <vt:lpstr>What are the stages in a Qualitative Research</vt:lpstr>
      <vt:lpstr>Qualitative Research Process – Creswell &amp; Poth, 2017</vt:lpstr>
      <vt:lpstr>Five features distinguish qualitative research </vt:lpstr>
      <vt:lpstr>Grounded Theory</vt:lpstr>
      <vt:lpstr>Grounded Theory</vt:lpstr>
      <vt:lpstr>Grounded Theory</vt:lpstr>
      <vt:lpstr>PowerPoint Presentation</vt:lpstr>
      <vt:lpstr>PowerPoint Presentation</vt:lpstr>
      <vt:lpstr>Grounded Theory Research Procedures: Strauss &amp; Corbin (1990, 1998)</vt:lpstr>
      <vt:lpstr>Example of Grounded Theory</vt:lpstr>
      <vt:lpstr>PowerPoint Presentation</vt:lpstr>
      <vt:lpstr>How to do data Analysis</vt:lpstr>
      <vt:lpstr>Grounded Theory Research Procedures: Strauss &amp; Corbin (1990,1998)</vt:lpstr>
      <vt:lpstr>Ethnography</vt:lpstr>
      <vt:lpstr>Ethnography</vt:lpstr>
      <vt:lpstr>PowerPoint Presentation</vt:lpstr>
      <vt:lpstr>PowerPoint Presentation</vt:lpstr>
      <vt:lpstr>PowerPoint Presentation</vt:lpstr>
      <vt:lpstr>CASE STUDIES - Cases are units of investigation </vt:lpstr>
      <vt:lpstr>Case study Collection of data</vt:lpstr>
      <vt:lpstr>Types of Case study</vt:lpstr>
      <vt:lpstr>PowerPoint Presentation</vt:lpstr>
      <vt:lpstr>PowerPoint Presentation</vt:lpstr>
      <vt:lpstr>Types of Case Studies</vt:lpstr>
      <vt:lpstr>Case Study Research Procedures</vt:lpstr>
      <vt:lpstr>Types of Quantitative Research Design</vt:lpstr>
      <vt:lpstr>Types of Quantitative Research Design</vt:lpstr>
      <vt:lpstr>Types of Quantitative Research Design</vt:lpstr>
      <vt:lpstr>Types of Quantitative Research Design</vt:lpstr>
      <vt:lpstr>Types of Quantitative Research Design</vt:lpstr>
      <vt:lpstr>End of Unit 3</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Methodology</dc:title>
  <dc:creator>Acer</dc:creator>
  <cp:keywords/>
  <cp:lastModifiedBy>Acer</cp:lastModifiedBy>
  <cp:revision>70</cp:revision>
  <dcterms:created xsi:type="dcterms:W3CDTF">2024-11-11T05:00:51Z</dcterms:created>
  <dcterms:modified xsi:type="dcterms:W3CDTF">2024-12-29T15:08:40Z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_TemplateID">
    <vt:lpwstr>TC029239449991</vt:lpwstr>
  </property>
  <property fmtid="{D5CDD505-2E9C-101B-9397-08002B2CF9AE}" pid="4" name="ContentTypeId">
    <vt:lpwstr>0x01010004EF87AA68015F45AC3FC1B11B58A6B8</vt:lpwstr>
  </property>
  <property fmtid="{D5CDD505-2E9C-101B-9397-08002B2CF9AE}" pid="5" name="FeatureTags">
    <vt:lpwstr/>
  </property>
  <property fmtid="{D5CDD505-2E9C-101B-9397-08002B2CF9AE}" pid="6" name="LocalizationTags">
    <vt:lpwstr/>
  </property>
  <property fmtid="{D5CDD505-2E9C-101B-9397-08002B2CF9AE}" pid="7" name="ScenarioTags">
    <vt:lpwstr/>
  </property>
  <property fmtid="{D5CDD505-2E9C-101B-9397-08002B2CF9AE}" pid="8" name="CampaignTags">
    <vt:lpwstr/>
  </property>
</Properties>
</file>