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732" r:id="rId6"/>
    <p:sldId id="827" r:id="rId7"/>
    <p:sldId id="857" r:id="rId8"/>
    <p:sldId id="854" r:id="rId9"/>
    <p:sldId id="855" r:id="rId10"/>
    <p:sldId id="856" r:id="rId11"/>
    <p:sldId id="858" r:id="rId12"/>
    <p:sldId id="868" r:id="rId13"/>
    <p:sldId id="859" r:id="rId14"/>
    <p:sldId id="860" r:id="rId15"/>
    <p:sldId id="861" r:id="rId16"/>
    <p:sldId id="862" r:id="rId17"/>
    <p:sldId id="863" r:id="rId18"/>
    <p:sldId id="864" r:id="rId19"/>
    <p:sldId id="865" r:id="rId20"/>
    <p:sldId id="866" r:id="rId21"/>
    <p:sldId id="867" r:id="rId22"/>
    <p:sldId id="6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827"/>
            <p14:sldId id="857"/>
            <p14:sldId id="854"/>
            <p14:sldId id="855"/>
            <p14:sldId id="856"/>
            <p14:sldId id="858"/>
            <p14:sldId id="868"/>
            <p14:sldId id="859"/>
            <p14:sldId id="860"/>
            <p14:sldId id="861"/>
            <p14:sldId id="862"/>
            <p14:sldId id="863"/>
            <p14:sldId id="864"/>
            <p14:sldId id="865"/>
            <p14:sldId id="866"/>
            <p14:sldId id="867"/>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4" autoAdjust="0"/>
    <p:restoredTop sz="94280" autoAdjust="0"/>
  </p:normalViewPr>
  <p:slideViewPr>
    <p:cSldViewPr snapToGrid="0">
      <p:cViewPr varScale="1">
        <p:scale>
          <a:sx n="70" d="100"/>
          <a:sy n="70" d="100"/>
        </p:scale>
        <p:origin x="70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343013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8/11/2025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6</a:t>
            </a:r>
            <a:br>
              <a:rPr lang="en-US" b="1" dirty="0"/>
            </a:br>
            <a:r>
              <a:rPr lang="en-US" sz="4400" dirty="0"/>
              <a:t>DATA COLLECTION AND ANALYSIS </a:t>
            </a: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Common Mistakes in Proposal Writing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indent="-342900">
              <a:buFont typeface="Wingdings" panose="05000000000000000000" pitchFamily="2" charset="2"/>
              <a:buChar char="§"/>
            </a:pPr>
            <a:r>
              <a:rPr lang="en-US" sz="2400" dirty="0"/>
              <a:t>Fail to include required components of the research proposal. </a:t>
            </a:r>
            <a:endParaRPr lang="en-US" sz="2400" dirty="0" smtClean="0"/>
          </a:p>
          <a:p>
            <a:pPr lvl="1" indent="-342900">
              <a:buFont typeface="Wingdings" panose="05000000000000000000" pitchFamily="2" charset="2"/>
              <a:buChar char="§"/>
            </a:pPr>
            <a:r>
              <a:rPr lang="en-US" sz="2400" dirty="0" smtClean="0"/>
              <a:t>Fail </a:t>
            </a:r>
            <a:r>
              <a:rPr lang="en-US" sz="2400" dirty="0"/>
              <a:t>to identify the research problem</a:t>
            </a:r>
            <a:r>
              <a:rPr lang="en-US" sz="2400" dirty="0" smtClean="0"/>
              <a:t>.</a:t>
            </a:r>
          </a:p>
          <a:p>
            <a:pPr lvl="1" indent="-342900">
              <a:buFont typeface="Wingdings" panose="05000000000000000000" pitchFamily="2" charset="2"/>
              <a:buChar char="§"/>
            </a:pPr>
            <a:r>
              <a:rPr lang="en-US" sz="2400" dirty="0"/>
              <a:t>Fail to specify the research objectives. </a:t>
            </a:r>
          </a:p>
          <a:p>
            <a:pPr lvl="1" indent="-342900">
              <a:buFont typeface="Wingdings" panose="05000000000000000000" pitchFamily="2" charset="2"/>
              <a:buChar char="§"/>
            </a:pPr>
            <a:r>
              <a:rPr lang="en-US" sz="2400" dirty="0" smtClean="0"/>
              <a:t>Fail </a:t>
            </a:r>
            <a:r>
              <a:rPr lang="en-US" sz="2400" dirty="0"/>
              <a:t>to provide a sufficient background of the proposed research and justify the </a:t>
            </a:r>
            <a:r>
              <a:rPr lang="en-US" sz="2400" dirty="0" smtClean="0"/>
              <a:t>significance </a:t>
            </a:r>
            <a:r>
              <a:rPr lang="en-US" sz="2400" dirty="0"/>
              <a:t>of the study. </a:t>
            </a:r>
          </a:p>
          <a:p>
            <a:pPr lvl="1" indent="-342900">
              <a:buFont typeface="Wingdings" panose="05000000000000000000" pitchFamily="2" charset="2"/>
              <a:buChar char="§"/>
            </a:pPr>
            <a:r>
              <a:rPr lang="en-US" sz="2400" dirty="0" smtClean="0"/>
              <a:t>Fail </a:t>
            </a:r>
            <a:r>
              <a:rPr lang="en-US" sz="2400" dirty="0"/>
              <a:t>to propose the appropriate theoretical framework. </a:t>
            </a:r>
          </a:p>
          <a:p>
            <a:pPr lvl="1" indent="-342900">
              <a:buFont typeface="Wingdings" panose="05000000000000000000" pitchFamily="2" charset="2"/>
              <a:buChar char="§"/>
            </a:pPr>
            <a:r>
              <a:rPr lang="en-US" sz="2400" dirty="0" smtClean="0"/>
              <a:t>Fail </a:t>
            </a:r>
            <a:r>
              <a:rPr lang="en-US" sz="2400" dirty="0"/>
              <a:t>to delimit the boundary conditions of the research. </a:t>
            </a:r>
            <a:endParaRPr lang="en-US" sz="2400" dirty="0" smtClean="0"/>
          </a:p>
          <a:p>
            <a:pPr lvl="1" indent="-342900">
              <a:buFont typeface="Wingdings" panose="05000000000000000000" pitchFamily="2" charset="2"/>
              <a:buChar char="§"/>
            </a:pPr>
            <a:r>
              <a:rPr lang="en-US" sz="2400" dirty="0" smtClean="0"/>
              <a:t>Fail </a:t>
            </a:r>
            <a:r>
              <a:rPr lang="en-US" sz="2400" dirty="0"/>
              <a:t>to justify the research design, instruments, universe, sample, etc. </a:t>
            </a:r>
          </a:p>
          <a:p>
            <a:pPr lvl="1" indent="-342900">
              <a:buFont typeface="Wingdings" panose="05000000000000000000" pitchFamily="2" charset="2"/>
              <a:buChar char="§"/>
            </a:pPr>
            <a:r>
              <a:rPr lang="en-US" sz="2400" dirty="0" smtClean="0"/>
              <a:t>Fail </a:t>
            </a:r>
            <a:r>
              <a:rPr lang="en-US" sz="2400" dirty="0"/>
              <a:t>to cite required information. </a:t>
            </a:r>
            <a:endParaRPr lang="en-US" sz="2400" dirty="0"/>
          </a:p>
        </p:txBody>
      </p:sp>
    </p:spTree>
    <p:extLst>
      <p:ext uri="{BB962C8B-B14F-4D97-AF65-F5344CB8AC3E}">
        <p14:creationId xmlns:p14="http://schemas.microsoft.com/office/powerpoint/2010/main" val="306101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Writing Research Report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indent="-342900">
              <a:buFont typeface="Wingdings" panose="05000000000000000000" pitchFamily="2" charset="2"/>
              <a:buChar char="§"/>
            </a:pPr>
            <a:r>
              <a:rPr lang="en-US" sz="2400" dirty="0"/>
              <a:t>A research report is a mannerly written document regarding any research findings. </a:t>
            </a:r>
            <a:endParaRPr lang="en-US" sz="2400" dirty="0" smtClean="0"/>
          </a:p>
          <a:p>
            <a:pPr lvl="1" indent="-342900">
              <a:buFont typeface="Wingdings" panose="05000000000000000000" pitchFamily="2" charset="2"/>
              <a:buChar char="§"/>
            </a:pPr>
            <a:r>
              <a:rPr lang="en-US" sz="2400" dirty="0" smtClean="0"/>
              <a:t>It is </a:t>
            </a:r>
            <a:r>
              <a:rPr lang="en-US" sz="2400" dirty="0"/>
              <a:t>the final product or output of any systematic investigation that is prepared to </a:t>
            </a:r>
            <a:r>
              <a:rPr lang="en-US" sz="2400" dirty="0" smtClean="0"/>
              <a:t>submit </a:t>
            </a:r>
            <a:r>
              <a:rPr lang="en-US" sz="2400" dirty="0"/>
              <a:t>to the authentic body or funding agency. </a:t>
            </a:r>
            <a:endParaRPr lang="en-US" sz="2400" dirty="0" smtClean="0"/>
          </a:p>
          <a:p>
            <a:pPr lvl="1" indent="-342900">
              <a:buFont typeface="Wingdings" panose="05000000000000000000" pitchFamily="2" charset="2"/>
              <a:buChar char="§"/>
            </a:pPr>
            <a:r>
              <a:rPr lang="en-US" sz="2400" dirty="0" smtClean="0"/>
              <a:t>The </a:t>
            </a:r>
            <a:r>
              <a:rPr lang="en-US" sz="2400" dirty="0"/>
              <a:t>report is a clear and concise </a:t>
            </a:r>
            <a:r>
              <a:rPr lang="en-US" sz="2400" dirty="0" smtClean="0"/>
              <a:t>documentation </a:t>
            </a:r>
            <a:r>
              <a:rPr lang="en-US" sz="2400" dirty="0"/>
              <a:t>and presentation of envisaged facts. </a:t>
            </a:r>
            <a:endParaRPr lang="en-US" sz="2400" dirty="0" smtClean="0"/>
          </a:p>
          <a:p>
            <a:pPr lvl="1" indent="-342900">
              <a:buFont typeface="Wingdings" panose="05000000000000000000" pitchFamily="2" charset="2"/>
              <a:buChar char="§"/>
            </a:pPr>
            <a:r>
              <a:rPr lang="en-US" sz="2400" dirty="0" smtClean="0"/>
              <a:t>A </a:t>
            </a:r>
            <a:r>
              <a:rPr lang="en-US" sz="2400" dirty="0"/>
              <a:t>research report formally </a:t>
            </a:r>
            <a:r>
              <a:rPr lang="en-US" sz="2400" dirty="0" smtClean="0"/>
              <a:t>describes </a:t>
            </a:r>
            <a:r>
              <a:rPr lang="en-US" sz="2400" dirty="0"/>
              <a:t>a research progress, process, and result. Writing a report is both an art and </a:t>
            </a:r>
            <a:r>
              <a:rPr lang="en-US" sz="2400" dirty="0" smtClean="0"/>
              <a:t>a </a:t>
            </a:r>
            <a:r>
              <a:rPr lang="en-US" sz="2400" dirty="0"/>
              <a:t>science. </a:t>
            </a:r>
            <a:endParaRPr lang="en-US" sz="2400" dirty="0" smtClean="0"/>
          </a:p>
        </p:txBody>
      </p:sp>
    </p:spTree>
    <p:extLst>
      <p:ext uri="{BB962C8B-B14F-4D97-AF65-F5344CB8AC3E}">
        <p14:creationId xmlns:p14="http://schemas.microsoft.com/office/powerpoint/2010/main" val="28627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Writing Research Report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indent="-342900">
              <a:buFont typeface="Wingdings" panose="05000000000000000000" pitchFamily="2" charset="2"/>
              <a:buChar char="§"/>
            </a:pPr>
            <a:r>
              <a:rPr lang="en-US" sz="2400" dirty="0" smtClean="0"/>
              <a:t>The general purpose of the research report is to convey sufficient details of research works. </a:t>
            </a:r>
          </a:p>
          <a:p>
            <a:pPr lvl="1" indent="-342900">
              <a:buFont typeface="Wingdings" panose="05000000000000000000" pitchFamily="2" charset="2"/>
              <a:buChar char="§"/>
            </a:pPr>
            <a:r>
              <a:rPr lang="en-US" sz="2400" dirty="0" smtClean="0"/>
              <a:t>The </a:t>
            </a:r>
            <a:r>
              <a:rPr lang="en-US" sz="2400" dirty="0"/>
              <a:t>research report is the final stage of every research in which research </a:t>
            </a:r>
            <a:r>
              <a:rPr lang="en-US" sz="2400" dirty="0" smtClean="0"/>
              <a:t>procedure</a:t>
            </a:r>
            <a:r>
              <a:rPr lang="en-US" sz="2400" dirty="0"/>
              <a:t>, analysis, findings, and aspects of research endeavors are presented in an </a:t>
            </a:r>
            <a:r>
              <a:rPr lang="en-US" sz="2400" dirty="0" smtClean="0"/>
              <a:t>organized </a:t>
            </a:r>
            <a:r>
              <a:rPr lang="en-US" sz="2400" dirty="0"/>
              <a:t>and systematic way. </a:t>
            </a:r>
            <a:endParaRPr lang="en-US" sz="2400" dirty="0" smtClean="0"/>
          </a:p>
          <a:p>
            <a:pPr lvl="1" indent="-342900">
              <a:buFont typeface="Wingdings" panose="05000000000000000000" pitchFamily="2" charset="2"/>
              <a:buChar char="§"/>
            </a:pPr>
            <a:r>
              <a:rPr lang="en-US" sz="2400" dirty="0" smtClean="0"/>
              <a:t>It </a:t>
            </a:r>
            <a:r>
              <a:rPr lang="en-US" sz="2400" dirty="0"/>
              <a:t>is the process of scientific and professional </a:t>
            </a:r>
            <a:r>
              <a:rPr lang="en-US" sz="2400" dirty="0" smtClean="0"/>
              <a:t>communication </a:t>
            </a:r>
            <a:r>
              <a:rPr lang="en-US" sz="2400" dirty="0"/>
              <a:t>regarding research findings. </a:t>
            </a:r>
            <a:endParaRPr lang="en-US" sz="2400" dirty="0"/>
          </a:p>
        </p:txBody>
      </p:sp>
    </p:spTree>
    <p:extLst>
      <p:ext uri="{BB962C8B-B14F-4D97-AF65-F5344CB8AC3E}">
        <p14:creationId xmlns:p14="http://schemas.microsoft.com/office/powerpoint/2010/main" val="400657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Purpose of Research Report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indent="-342900">
              <a:buFont typeface="Wingdings" panose="05000000000000000000" pitchFamily="2" charset="2"/>
              <a:buChar char="§"/>
            </a:pPr>
            <a:r>
              <a:rPr lang="en-US" sz="2400" dirty="0"/>
              <a:t>To provide the information regarding findings and conclusions of </a:t>
            </a:r>
            <a:r>
              <a:rPr lang="en-US" sz="2400" dirty="0" smtClean="0"/>
              <a:t>research work</a:t>
            </a:r>
            <a:r>
              <a:rPr lang="en-US" sz="2400" dirty="0"/>
              <a:t>. </a:t>
            </a:r>
          </a:p>
          <a:p>
            <a:pPr lvl="1" indent="-342900">
              <a:buFont typeface="Wingdings" panose="05000000000000000000" pitchFamily="2" charset="2"/>
              <a:buChar char="§"/>
            </a:pPr>
            <a:r>
              <a:rPr lang="en-US" sz="2400" dirty="0"/>
              <a:t>T</a:t>
            </a:r>
            <a:r>
              <a:rPr lang="en-US" sz="2400" dirty="0" smtClean="0"/>
              <a:t>o </a:t>
            </a:r>
            <a:r>
              <a:rPr lang="en-US" sz="2400" dirty="0"/>
              <a:t>communicate data collection, analysis, and interpretation methods to </a:t>
            </a:r>
            <a:r>
              <a:rPr lang="en-US" sz="2400" dirty="0" smtClean="0"/>
              <a:t> conclude</a:t>
            </a:r>
            <a:r>
              <a:rPr lang="en-US" sz="2400" dirty="0"/>
              <a:t>. To bring out crucial facts for solution derivation and decision-making. </a:t>
            </a:r>
          </a:p>
          <a:p>
            <a:pPr lvl="1" indent="-342900">
              <a:buFont typeface="Wingdings" panose="05000000000000000000" pitchFamily="2" charset="2"/>
              <a:buChar char="§"/>
            </a:pPr>
            <a:r>
              <a:rPr lang="en-US" sz="2400" dirty="0" smtClean="0"/>
              <a:t>To </a:t>
            </a:r>
            <a:r>
              <a:rPr lang="en-US" sz="2400" dirty="0"/>
              <a:t>communicate the </a:t>
            </a:r>
            <a:r>
              <a:rPr lang="en-US" sz="2400" dirty="0" smtClean="0"/>
              <a:t>research findings </a:t>
            </a:r>
            <a:r>
              <a:rPr lang="en-US" sz="2400" dirty="0"/>
              <a:t>professionally. </a:t>
            </a:r>
          </a:p>
          <a:p>
            <a:pPr lvl="1" indent="-342900">
              <a:buFont typeface="Wingdings" panose="05000000000000000000" pitchFamily="2" charset="2"/>
              <a:buChar char="§"/>
            </a:pPr>
            <a:r>
              <a:rPr lang="en-US" sz="2400" dirty="0" smtClean="0"/>
              <a:t>To </a:t>
            </a:r>
            <a:r>
              <a:rPr lang="en-US" sz="2400" dirty="0"/>
              <a:t>prove the worth and legitimacy of the assigned research job. </a:t>
            </a:r>
          </a:p>
          <a:p>
            <a:pPr lvl="1" indent="-342900">
              <a:buFont typeface="Wingdings" panose="05000000000000000000" pitchFamily="2" charset="2"/>
              <a:buChar char="§"/>
            </a:pPr>
            <a:r>
              <a:rPr lang="en-US" sz="2400" dirty="0" smtClean="0"/>
              <a:t>To </a:t>
            </a:r>
            <a:r>
              <a:rPr lang="en-US" sz="2400" dirty="0"/>
              <a:t>provide the judgment tools for the judgment of quality and talent </a:t>
            </a:r>
            <a:r>
              <a:rPr lang="en-US" sz="2400" dirty="0" smtClean="0"/>
              <a:t>of researchers </a:t>
            </a:r>
            <a:r>
              <a:rPr lang="en-US" sz="2400" dirty="0"/>
              <a:t>within and outside the academia. </a:t>
            </a:r>
          </a:p>
          <a:p>
            <a:pPr lvl="1" indent="-342900">
              <a:buFont typeface="Wingdings" panose="05000000000000000000" pitchFamily="2" charset="2"/>
              <a:buChar char="§"/>
            </a:pPr>
            <a:r>
              <a:rPr lang="en-US" sz="2400" dirty="0" smtClean="0"/>
              <a:t>To </a:t>
            </a:r>
            <a:r>
              <a:rPr lang="en-US" sz="2400" dirty="0"/>
              <a:t>pertain to the credibility of the research. </a:t>
            </a:r>
          </a:p>
          <a:p>
            <a:pPr lvl="1" indent="-342900">
              <a:buFont typeface="Wingdings" panose="05000000000000000000" pitchFamily="2" charset="2"/>
              <a:buChar char="§"/>
            </a:pPr>
            <a:r>
              <a:rPr lang="en-US" sz="2400" dirty="0" smtClean="0"/>
              <a:t>To </a:t>
            </a:r>
            <a:r>
              <a:rPr lang="en-US" sz="2400" dirty="0"/>
              <a:t>develop an appreciation of standards, consolidate arguments, and </a:t>
            </a:r>
            <a:r>
              <a:rPr lang="en-US" sz="2400" dirty="0" smtClean="0"/>
              <a:t>identify the </a:t>
            </a:r>
            <a:r>
              <a:rPr lang="en-US" sz="2400" dirty="0"/>
              <a:t>knowledge gaps. </a:t>
            </a:r>
            <a:endParaRPr lang="en-US" sz="2400" dirty="0"/>
          </a:p>
        </p:txBody>
      </p:sp>
    </p:spTree>
    <p:extLst>
      <p:ext uri="{BB962C8B-B14F-4D97-AF65-F5344CB8AC3E}">
        <p14:creationId xmlns:p14="http://schemas.microsoft.com/office/powerpoint/2010/main" val="80516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Process of Research Report Writing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1" indent="-457200">
              <a:buAutoNum type="arabicPeriod"/>
            </a:pPr>
            <a:r>
              <a:rPr lang="en-US" sz="2400" dirty="0" smtClean="0"/>
              <a:t>Revising expectations</a:t>
            </a:r>
          </a:p>
          <a:p>
            <a:pPr marL="857250" lvl="1" indent="-457200">
              <a:buAutoNum type="arabicPeriod"/>
            </a:pPr>
            <a:r>
              <a:rPr lang="en-US" sz="2400" dirty="0"/>
              <a:t>Preparing research </a:t>
            </a:r>
            <a:r>
              <a:rPr lang="en-US" sz="2400" dirty="0" smtClean="0"/>
              <a:t>outline</a:t>
            </a:r>
          </a:p>
          <a:p>
            <a:pPr marL="857250" lvl="1" indent="-457200">
              <a:buAutoNum type="arabicPeriod"/>
            </a:pPr>
            <a:r>
              <a:rPr lang="en-US" sz="2400" dirty="0"/>
              <a:t>Arranging </a:t>
            </a:r>
            <a:r>
              <a:rPr lang="en-US" sz="2400" dirty="0" smtClean="0"/>
              <a:t>data</a:t>
            </a:r>
          </a:p>
          <a:p>
            <a:pPr marL="857250" lvl="1" indent="-457200">
              <a:buAutoNum type="arabicPeriod"/>
            </a:pPr>
            <a:r>
              <a:rPr lang="en-US" sz="2400" dirty="0"/>
              <a:t>Start </a:t>
            </a:r>
            <a:r>
              <a:rPr lang="en-US" sz="2400" dirty="0" smtClean="0"/>
              <a:t>writing</a:t>
            </a:r>
          </a:p>
          <a:p>
            <a:pPr marL="857250" lvl="1" indent="-457200">
              <a:buAutoNum type="arabicPeriod"/>
            </a:pPr>
            <a:r>
              <a:rPr lang="en-US" sz="2400" dirty="0"/>
              <a:t>Preparing the first </a:t>
            </a:r>
            <a:r>
              <a:rPr lang="en-US" sz="2400" dirty="0" smtClean="0"/>
              <a:t>draft</a:t>
            </a:r>
          </a:p>
          <a:p>
            <a:pPr marL="857250" lvl="1" indent="-457200">
              <a:buAutoNum type="arabicPeriod"/>
            </a:pPr>
            <a:r>
              <a:rPr lang="en-US" sz="2400" dirty="0"/>
              <a:t>Review and rewrite</a:t>
            </a:r>
            <a:endParaRPr lang="en-US" sz="2400" dirty="0"/>
          </a:p>
        </p:txBody>
      </p:sp>
    </p:spTree>
    <p:extLst>
      <p:ext uri="{BB962C8B-B14F-4D97-AF65-F5344CB8AC3E}">
        <p14:creationId xmlns:p14="http://schemas.microsoft.com/office/powerpoint/2010/main" val="41296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Styles of Writing Research Report</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1" indent="-457200">
              <a:buAutoNum type="arabicPeriod"/>
            </a:pPr>
            <a:r>
              <a:rPr lang="en-US" sz="2400" dirty="0"/>
              <a:t>Descriptive report: In the descriptive report, the researcher describes </a:t>
            </a:r>
            <a:r>
              <a:rPr lang="en-US" sz="2400" dirty="0" smtClean="0"/>
              <a:t>the facts</a:t>
            </a:r>
            <a:r>
              <a:rPr lang="en-US" sz="2400" dirty="0"/>
              <a:t>, trends, or opinions experienced or gathered during the research work. In </a:t>
            </a:r>
            <a:r>
              <a:rPr lang="en-US" sz="2400" dirty="0" smtClean="0"/>
              <a:t>such </a:t>
            </a:r>
            <a:r>
              <a:rPr lang="en-US" sz="2400" dirty="0"/>
              <a:t>reports, data presentation and analysis are more critically presented. </a:t>
            </a:r>
            <a:r>
              <a:rPr lang="en-US" sz="2400" dirty="0" smtClean="0"/>
              <a:t>Such </a:t>
            </a:r>
            <a:r>
              <a:rPr lang="en-US" sz="2400" dirty="0"/>
              <a:t>reports are more suitable in </a:t>
            </a:r>
            <a:r>
              <a:rPr lang="en-US" sz="2400" dirty="0" smtClean="0"/>
              <a:t>case of </a:t>
            </a:r>
            <a:r>
              <a:rPr lang="en-US" sz="2400" dirty="0"/>
              <a:t>describing current </a:t>
            </a:r>
            <a:r>
              <a:rPr lang="en-US" sz="2400" dirty="0" smtClean="0"/>
              <a:t>work-related problems</a:t>
            </a:r>
            <a:r>
              <a:rPr lang="en-US" sz="2400" dirty="0"/>
              <a:t>, business scenarios</a:t>
            </a:r>
            <a:r>
              <a:rPr lang="en-US" sz="2400" dirty="0" smtClean="0"/>
              <a:t>, situations</a:t>
            </a:r>
            <a:r>
              <a:rPr lang="en-US" sz="2400" dirty="0"/>
              <a:t>, etc. </a:t>
            </a:r>
            <a:endParaRPr lang="en-US" sz="2400" dirty="0"/>
          </a:p>
          <a:p>
            <a:pPr marL="857250" lvl="1" indent="-457200">
              <a:buAutoNum type="arabicPeriod"/>
            </a:pPr>
            <a:r>
              <a:rPr lang="en-US" sz="2400" dirty="0"/>
              <a:t>Analytical report: As the name given analytical, such reports are prepared </a:t>
            </a:r>
            <a:r>
              <a:rPr lang="en-US" sz="2400" dirty="0" smtClean="0"/>
              <a:t>with </a:t>
            </a:r>
            <a:r>
              <a:rPr lang="en-US" sz="2400" dirty="0"/>
              <a:t>analyzing and interpretation of the facts, trends, or situations. This </a:t>
            </a:r>
            <a:r>
              <a:rPr lang="en-US" sz="2400" dirty="0" smtClean="0"/>
              <a:t>means </a:t>
            </a:r>
            <a:r>
              <a:rPr lang="en-US" sz="2400" dirty="0"/>
              <a:t>the analytical report is one step ahead of descriptive reports. Such </a:t>
            </a:r>
            <a:r>
              <a:rPr lang="en-US" sz="2400" dirty="0" smtClean="0"/>
              <a:t>reports </a:t>
            </a:r>
            <a:r>
              <a:rPr lang="en-US" sz="2400" dirty="0"/>
              <a:t>follow the scientific investigation and reporting. Analytical reports also </a:t>
            </a:r>
            <a:r>
              <a:rPr lang="en-US" sz="2400" dirty="0" smtClean="0"/>
              <a:t>recommend </a:t>
            </a:r>
            <a:r>
              <a:rPr lang="en-US" sz="2400" dirty="0"/>
              <a:t>some measures to improve the situation by stating different </a:t>
            </a:r>
            <a:r>
              <a:rPr lang="en-US" sz="2400" dirty="0" smtClean="0"/>
              <a:t>problems </a:t>
            </a:r>
            <a:r>
              <a:rPr lang="en-US" sz="2400" dirty="0"/>
              <a:t>in the situation. Policy and managerial research, usually funded by </a:t>
            </a:r>
            <a:r>
              <a:rPr lang="en-US" sz="2400" dirty="0" smtClean="0"/>
              <a:t>agencies </a:t>
            </a:r>
            <a:r>
              <a:rPr lang="en-US" sz="2400" dirty="0"/>
              <a:t>seeking solutions to prevailing problems, demand analytical reports. </a:t>
            </a:r>
            <a:endParaRPr lang="en-US" sz="2400" dirty="0"/>
          </a:p>
        </p:txBody>
      </p:sp>
    </p:spTree>
    <p:extLst>
      <p:ext uri="{BB962C8B-B14F-4D97-AF65-F5344CB8AC3E}">
        <p14:creationId xmlns:p14="http://schemas.microsoft.com/office/powerpoint/2010/main" val="391685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8651"/>
            <a:ext cx="10015182" cy="1139588"/>
          </a:xfrm>
        </p:spPr>
        <p:txBody>
          <a:bodyPr>
            <a:normAutofit fontScale="90000"/>
          </a:bodyPr>
          <a:lstStyle/>
          <a:p>
            <a:r>
              <a:rPr lang="en-US" sz="4800" dirty="0"/>
              <a:t>Typing, Tabular and Graphic Guidelines for Research </a:t>
            </a:r>
            <a:r>
              <a:rPr lang="en-US" sz="4800" dirty="0" smtClean="0"/>
              <a:t> Report </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1" indent="-457200">
              <a:buAutoNum type="arabicPeriod"/>
            </a:pPr>
            <a:r>
              <a:rPr lang="en-US" sz="2400" dirty="0"/>
              <a:t>Page layout: Page layout is one of the essential aspects of page design. The </a:t>
            </a:r>
            <a:r>
              <a:rPr lang="en-US" sz="2400" dirty="0" smtClean="0"/>
              <a:t>total </a:t>
            </a:r>
            <a:r>
              <a:rPr lang="en-US" sz="2400" dirty="0"/>
              <a:t>pages are stitched on the left, so it should have a large margin at the left. </a:t>
            </a:r>
            <a:r>
              <a:rPr lang="en-US" sz="2400" dirty="0" smtClean="0"/>
              <a:t>The page </a:t>
            </a:r>
            <a:r>
              <a:rPr lang="en-US" sz="2400" dirty="0"/>
              <a:t>margin is followed as Left margin: 1.5", Right margin: 1", </a:t>
            </a:r>
            <a:r>
              <a:rPr lang="en-US" sz="2400" dirty="0" smtClean="0"/>
              <a:t>Top </a:t>
            </a:r>
            <a:r>
              <a:rPr lang="en-US" sz="2400" dirty="0"/>
              <a:t>margin: 1.3", and Bottom margin: 1.3". </a:t>
            </a:r>
            <a:endParaRPr lang="en-US" sz="2400" dirty="0" smtClean="0"/>
          </a:p>
          <a:p>
            <a:pPr marL="857250" lvl="1" indent="-457200">
              <a:buAutoNum type="arabicPeriod"/>
            </a:pPr>
            <a:endParaRPr lang="en-US" sz="2400" dirty="0"/>
          </a:p>
          <a:p>
            <a:pPr marL="857250" lvl="1" indent="-457200">
              <a:buAutoNum type="arabicPeriod"/>
            </a:pPr>
            <a:r>
              <a:rPr lang="en-US" sz="2400" dirty="0"/>
              <a:t>Page numbering: The preliminary pages (preceding the first main section) must </a:t>
            </a:r>
            <a:r>
              <a:rPr lang="en-US" sz="2400" dirty="0" smtClean="0"/>
              <a:t>have </a:t>
            </a:r>
            <a:r>
              <a:rPr lang="en-US" sz="2400" dirty="0"/>
              <a:t>lowercase Roman numerals </a:t>
            </a:r>
            <a:r>
              <a:rPr lang="en-US" sz="2400" dirty="0" smtClean="0"/>
              <a:t>starting with </a:t>
            </a:r>
            <a:r>
              <a:rPr lang="en-US" sz="2400" dirty="0"/>
              <a:t>the abstract page numbered “ii.” </a:t>
            </a:r>
            <a:r>
              <a:rPr lang="en-US" sz="2400" dirty="0" smtClean="0"/>
              <a:t>The </a:t>
            </a:r>
            <a:r>
              <a:rPr lang="en-US" sz="2400" dirty="0"/>
              <a:t>title page is unnumbered, but the implied number is “</a:t>
            </a:r>
            <a:r>
              <a:rPr lang="en-US" sz="2400" dirty="0" err="1"/>
              <a:t>i</a:t>
            </a:r>
            <a:r>
              <a:rPr lang="en-US" sz="2400" dirty="0"/>
              <a:t>.” The lowercase </a:t>
            </a:r>
            <a:r>
              <a:rPr lang="en-US" sz="2400" dirty="0" smtClean="0"/>
              <a:t>Roman </a:t>
            </a:r>
            <a:r>
              <a:rPr lang="en-US" sz="2400" dirty="0"/>
              <a:t>numerals are placed within the footer (bottom center). The first </a:t>
            </a:r>
            <a:r>
              <a:rPr lang="en-US" sz="2400" dirty="0" smtClean="0"/>
              <a:t>page of text </a:t>
            </a:r>
            <a:r>
              <a:rPr lang="en-US" sz="2400" dirty="0"/>
              <a:t>(typically the Introduction) uses the Arabic number “1,” the pages then carry </a:t>
            </a:r>
            <a:r>
              <a:rPr lang="en-US" sz="2400" dirty="0" smtClean="0"/>
              <a:t>consecutive </a:t>
            </a:r>
            <a:r>
              <a:rPr lang="en-US" sz="2400" dirty="0"/>
              <a:t>Arabic numbers, including the pages in the Appendices and </a:t>
            </a:r>
            <a:r>
              <a:rPr lang="en-US" sz="2400" dirty="0" smtClean="0"/>
              <a:t>References</a:t>
            </a:r>
            <a:r>
              <a:rPr lang="en-US" sz="2400" dirty="0"/>
              <a:t>. Arabic numbers are </a:t>
            </a:r>
            <a:r>
              <a:rPr lang="en-US" sz="2400" dirty="0" smtClean="0"/>
              <a:t>positioned in </a:t>
            </a:r>
            <a:r>
              <a:rPr lang="en-US" sz="2400" dirty="0"/>
              <a:t>the upper right-hand corner, one </a:t>
            </a:r>
            <a:r>
              <a:rPr lang="en-US" sz="2400" dirty="0" smtClean="0"/>
              <a:t>inch </a:t>
            </a:r>
            <a:r>
              <a:rPr lang="en-US" sz="2400" dirty="0"/>
              <a:t>from the top and one inch from the right edge of the paper. </a:t>
            </a:r>
            <a:endParaRPr lang="en-US" sz="2400" dirty="0"/>
          </a:p>
        </p:txBody>
      </p:sp>
    </p:spTree>
    <p:extLst>
      <p:ext uri="{BB962C8B-B14F-4D97-AF65-F5344CB8AC3E}">
        <p14:creationId xmlns:p14="http://schemas.microsoft.com/office/powerpoint/2010/main" val="303224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8651"/>
            <a:ext cx="10015182" cy="1139588"/>
          </a:xfrm>
        </p:spPr>
        <p:txBody>
          <a:bodyPr>
            <a:normAutofit fontScale="90000"/>
          </a:bodyPr>
          <a:lstStyle/>
          <a:p>
            <a:r>
              <a:rPr lang="en-US" sz="4800" dirty="0"/>
              <a:t>Typing, Tabular and Graphic Guidelines for Research </a:t>
            </a:r>
            <a:r>
              <a:rPr lang="en-US" sz="4800" dirty="0" smtClean="0"/>
              <a:t> Report </a:t>
            </a:r>
            <a:endParaRPr lang="en-US" sz="4800" b="1" dirty="0"/>
          </a:p>
        </p:txBody>
      </p:sp>
      <p:sp>
        <p:nvSpPr>
          <p:cNvPr id="5" name="Rectangle 3"/>
          <p:cNvSpPr txBox="1">
            <a:spLocks noChangeArrowheads="1"/>
          </p:cNvSpPr>
          <p:nvPr/>
        </p:nvSpPr>
        <p:spPr>
          <a:xfrm>
            <a:off x="-150125" y="1554480"/>
            <a:ext cx="12342125"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00050" lvl="1" indent="0">
              <a:buNone/>
            </a:pPr>
            <a:r>
              <a:rPr lang="en-US" sz="2400" dirty="0" smtClean="0"/>
              <a:t>3. Spacing </a:t>
            </a:r>
            <a:r>
              <a:rPr lang="en-US" sz="2400" dirty="0"/>
              <a:t>and justification: Text must be double-spaced, except for quoted </a:t>
            </a:r>
            <a:r>
              <a:rPr lang="en-US" sz="2400" dirty="0" smtClean="0"/>
              <a:t>passages </a:t>
            </a:r>
            <a:r>
              <a:rPr lang="en-US" sz="2400" dirty="0"/>
              <a:t>that may be indented and single-spaced for emphasis and within the </a:t>
            </a:r>
            <a:r>
              <a:rPr lang="en-US" sz="2400" dirty="0" smtClean="0"/>
              <a:t>Table </a:t>
            </a:r>
            <a:r>
              <a:rPr lang="en-US" sz="2400" dirty="0"/>
              <a:t>of Contents or List of Figures/Tables when a heading or caption title </a:t>
            </a:r>
            <a:r>
              <a:rPr lang="en-US" sz="2400" dirty="0" smtClean="0"/>
              <a:t>wraps </a:t>
            </a:r>
            <a:r>
              <a:rPr lang="en-US" sz="2400" dirty="0"/>
              <a:t>to a second line. The text must be left aligned. </a:t>
            </a:r>
            <a:endParaRPr lang="en-US" sz="2400" dirty="0" smtClean="0"/>
          </a:p>
          <a:p>
            <a:pPr marL="857250" lvl="1" indent="-457200">
              <a:buAutoNum type="arabicPeriod"/>
            </a:pPr>
            <a:endParaRPr lang="en-US" sz="2400" dirty="0"/>
          </a:p>
          <a:p>
            <a:pPr marL="400050" lvl="1" indent="0">
              <a:buNone/>
            </a:pPr>
            <a:r>
              <a:rPr lang="en-US" sz="2400" dirty="0" smtClean="0"/>
              <a:t>4. Font </a:t>
            </a:r>
            <a:r>
              <a:rPr lang="en-US" sz="2400" dirty="0"/>
              <a:t>face and size: Project work reports are typed in Times New Roman </a:t>
            </a:r>
            <a:r>
              <a:rPr lang="en-US" sz="2400" dirty="0" smtClean="0"/>
              <a:t>using </a:t>
            </a:r>
            <a:r>
              <a:rPr lang="en-US" sz="2400" dirty="0"/>
              <a:t>12-point characters. Students may reduce the font size within tables or </a:t>
            </a:r>
            <a:r>
              <a:rPr lang="en-US" sz="2400" dirty="0" smtClean="0"/>
              <a:t>figures </a:t>
            </a:r>
            <a:r>
              <a:rPr lang="en-US" sz="2400" dirty="0"/>
              <a:t>to fit within margins. However, keep the font consistent throughout the </a:t>
            </a:r>
            <a:r>
              <a:rPr lang="en-US" sz="2400" dirty="0" smtClean="0"/>
              <a:t>report </a:t>
            </a:r>
            <a:r>
              <a:rPr lang="en-US" sz="2400" dirty="0"/>
              <a:t>document. </a:t>
            </a:r>
            <a:endParaRPr lang="en-US" sz="2400" dirty="0" smtClean="0"/>
          </a:p>
          <a:p>
            <a:pPr marL="400050" lvl="1" indent="0">
              <a:buNone/>
            </a:pPr>
            <a:endParaRPr lang="en-US" sz="2400" dirty="0"/>
          </a:p>
          <a:p>
            <a:pPr marL="400050" lvl="1" indent="0">
              <a:buNone/>
            </a:pPr>
            <a:r>
              <a:rPr lang="en-US" sz="2400" dirty="0" smtClean="0"/>
              <a:t>5. </a:t>
            </a:r>
            <a:r>
              <a:rPr lang="en-US" sz="2400" dirty="0"/>
              <a:t>Spacing  and  Justification</a:t>
            </a:r>
            <a:r>
              <a:rPr lang="en-US" sz="2400" dirty="0" smtClean="0"/>
              <a:t>: Text </a:t>
            </a:r>
            <a:r>
              <a:rPr lang="en-US" sz="2400" dirty="0"/>
              <a:t>must be double-spaced, except for quoted </a:t>
            </a:r>
          </a:p>
          <a:p>
            <a:pPr marL="400050" lvl="1" indent="0">
              <a:buNone/>
            </a:pPr>
            <a:r>
              <a:rPr lang="en-US" sz="2400" dirty="0"/>
              <a:t>passages that may be indented and single-spaced for emphasis and within the </a:t>
            </a:r>
          </a:p>
          <a:p>
            <a:pPr marL="400050" lvl="1" indent="0">
              <a:buNone/>
            </a:pPr>
            <a:r>
              <a:rPr lang="en-US" sz="2400" dirty="0"/>
              <a:t>Table of Contents or List of Figures/Tables when a heading or caption title </a:t>
            </a:r>
          </a:p>
          <a:p>
            <a:pPr marL="400050" lvl="1" indent="0">
              <a:buNone/>
            </a:pPr>
            <a:r>
              <a:rPr lang="en-US" sz="2400" dirty="0"/>
              <a:t>wraps to a second line. The text must be left aligned. </a:t>
            </a:r>
          </a:p>
          <a:p>
            <a:pPr marL="400050" lvl="1" indent="0">
              <a:buNone/>
            </a:pPr>
            <a:endParaRPr lang="en-US" sz="2400" dirty="0"/>
          </a:p>
        </p:txBody>
      </p:sp>
    </p:spTree>
    <p:extLst>
      <p:ext uri="{BB962C8B-B14F-4D97-AF65-F5344CB8AC3E}">
        <p14:creationId xmlns:p14="http://schemas.microsoft.com/office/powerpoint/2010/main" val="266819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8651"/>
            <a:ext cx="10015182" cy="1139588"/>
          </a:xfrm>
        </p:spPr>
        <p:txBody>
          <a:bodyPr>
            <a:normAutofit fontScale="90000"/>
          </a:bodyPr>
          <a:lstStyle/>
          <a:p>
            <a:r>
              <a:rPr lang="en-US" sz="4800" dirty="0"/>
              <a:t>Typing, Tabular and Graphic Guidelines for Research </a:t>
            </a:r>
            <a:r>
              <a:rPr lang="en-US" sz="4800" dirty="0" smtClean="0"/>
              <a:t> Report </a:t>
            </a:r>
            <a:endParaRPr lang="en-US" sz="4800" b="1" dirty="0"/>
          </a:p>
        </p:txBody>
      </p:sp>
      <p:sp>
        <p:nvSpPr>
          <p:cNvPr id="5" name="Rectangle 3"/>
          <p:cNvSpPr txBox="1">
            <a:spLocks noChangeArrowheads="1"/>
          </p:cNvSpPr>
          <p:nvPr/>
        </p:nvSpPr>
        <p:spPr>
          <a:xfrm>
            <a:off x="-218364" y="1428239"/>
            <a:ext cx="12410364"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00050" lvl="1" indent="0">
              <a:buNone/>
            </a:pPr>
            <a:r>
              <a:rPr lang="en-US" sz="2400" dirty="0" smtClean="0"/>
              <a:t>6.. Headings </a:t>
            </a:r>
            <a:r>
              <a:rPr lang="en-US" sz="2400" dirty="0"/>
              <a:t>and Sub-headings </a:t>
            </a:r>
          </a:p>
          <a:p>
            <a:pPr lvl="1" indent="-342900">
              <a:buFont typeface="Arial" panose="020B0604020202020204" pitchFamily="34" charset="0"/>
              <a:buChar char="•"/>
            </a:pPr>
            <a:r>
              <a:rPr lang="en-US" sz="2400" dirty="0" smtClean="0"/>
              <a:t>The </a:t>
            </a:r>
            <a:r>
              <a:rPr lang="en-US" sz="2400" dirty="0"/>
              <a:t>following is a general heading-level outline to be used. Each new primary </a:t>
            </a:r>
            <a:r>
              <a:rPr lang="en-US" sz="2400" dirty="0" smtClean="0"/>
              <a:t>heading </a:t>
            </a:r>
            <a:r>
              <a:rPr lang="en-US" sz="2400" dirty="0"/>
              <a:t>must start on a new page. </a:t>
            </a:r>
          </a:p>
          <a:p>
            <a:pPr lvl="1" indent="-342900">
              <a:buFont typeface="Arial" panose="020B0604020202020204" pitchFamily="34" charset="0"/>
              <a:buChar char="•"/>
            </a:pPr>
            <a:r>
              <a:rPr lang="en-US" sz="2400" dirty="0"/>
              <a:t> Heading level one</a:t>
            </a:r>
            <a:r>
              <a:rPr lang="en-US" sz="2400" dirty="0" smtClean="0"/>
              <a:t>: The </a:t>
            </a:r>
            <a:r>
              <a:rPr lang="en-US" sz="2400" dirty="0"/>
              <a:t>primary heading or heading level one is center </a:t>
            </a:r>
            <a:r>
              <a:rPr lang="en-US" sz="2400" dirty="0" smtClean="0"/>
              <a:t> justified </a:t>
            </a:r>
            <a:r>
              <a:rPr lang="en-US" sz="2400" dirty="0"/>
              <a:t>and all upper case—triple space to text. </a:t>
            </a:r>
          </a:p>
          <a:p>
            <a:pPr lvl="1" indent="-342900">
              <a:buFont typeface="Arial" panose="020B0604020202020204" pitchFamily="34" charset="0"/>
              <a:buChar char="•"/>
            </a:pPr>
            <a:r>
              <a:rPr lang="en-US" sz="2400" dirty="0" smtClean="0"/>
              <a:t>Heading </a:t>
            </a:r>
            <a:r>
              <a:rPr lang="en-US" sz="2400" dirty="0"/>
              <a:t>level two</a:t>
            </a:r>
            <a:r>
              <a:rPr lang="en-US" sz="2400" dirty="0" smtClean="0"/>
              <a:t>: Heading </a:t>
            </a:r>
            <a:r>
              <a:rPr lang="en-US" sz="2400" dirty="0"/>
              <a:t>level two is center aligned; the first letter of each </a:t>
            </a:r>
            <a:r>
              <a:rPr lang="en-US" sz="2400" dirty="0" smtClean="0"/>
              <a:t> significant </a:t>
            </a:r>
            <a:r>
              <a:rPr lang="en-US" sz="2400" dirty="0"/>
              <a:t>word is capitalized and has spacing set at 12 points before and 18 </a:t>
            </a:r>
          </a:p>
          <a:p>
            <a:pPr marL="400050" lvl="1" indent="0">
              <a:buNone/>
            </a:pPr>
            <a:r>
              <a:rPr lang="en-US" sz="2400" dirty="0"/>
              <a:t>points after. </a:t>
            </a:r>
          </a:p>
          <a:p>
            <a:pPr lvl="1" indent="-342900">
              <a:buFont typeface="Arial" panose="020B0604020202020204" pitchFamily="34" charset="0"/>
              <a:buChar char="•"/>
            </a:pPr>
            <a:r>
              <a:rPr lang="en-US" sz="2400" dirty="0"/>
              <a:t> Heading level three</a:t>
            </a:r>
            <a:r>
              <a:rPr lang="en-US" sz="2400" dirty="0" smtClean="0"/>
              <a:t>: Heading </a:t>
            </a:r>
            <a:r>
              <a:rPr lang="en-US" sz="2400" dirty="0"/>
              <a:t>level three is left aligned; the font is </a:t>
            </a:r>
            <a:r>
              <a:rPr lang="en-US" sz="2400" dirty="0" smtClean="0"/>
              <a:t>underlined </a:t>
            </a:r>
            <a:r>
              <a:rPr lang="en-US" sz="2400" dirty="0"/>
              <a:t>and sentence case. There is a double space to the following text. </a:t>
            </a:r>
          </a:p>
          <a:p>
            <a:pPr lvl="1" indent="-342900">
              <a:buFont typeface="Arial" panose="020B0604020202020204" pitchFamily="34" charset="0"/>
              <a:buChar char="•"/>
            </a:pPr>
            <a:r>
              <a:rPr lang="en-US" sz="2400" dirty="0"/>
              <a:t> Heading level four (paragraph heading):This heading is indented with the </a:t>
            </a:r>
          </a:p>
          <a:p>
            <a:pPr marL="400050" lvl="1" indent="0">
              <a:buNone/>
            </a:pPr>
            <a:r>
              <a:rPr lang="en-US" sz="2400" dirty="0"/>
              <a:t>paragraph. The font is underlined and in sentence case. The heading ends with </a:t>
            </a:r>
          </a:p>
          <a:p>
            <a:pPr marL="400050" lvl="1" indent="0">
              <a:buNone/>
            </a:pPr>
            <a:r>
              <a:rPr lang="en-US" sz="2400" dirty="0"/>
              <a:t>a period.</a:t>
            </a:r>
            <a:endParaRPr lang="en-US" sz="2400" dirty="0"/>
          </a:p>
        </p:txBody>
      </p:sp>
    </p:spTree>
    <p:extLst>
      <p:ext uri="{BB962C8B-B14F-4D97-AF65-F5344CB8AC3E}">
        <p14:creationId xmlns:p14="http://schemas.microsoft.com/office/powerpoint/2010/main" val="205562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a:t>End of Chapter 1</a:t>
            </a:r>
            <a:br>
              <a:rPr lang="en-US" dirty="0"/>
            </a:b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5</a:t>
            </a:r>
            <a:br>
              <a:rPr lang="en-US" b="1" dirty="0"/>
            </a:br>
            <a:r>
              <a:rPr lang="en-US" sz="4400" dirty="0"/>
              <a:t>Chapter 1- Topic Selection and Research Proposal</a:t>
            </a:r>
            <a:endParaRPr lang="en-US" sz="4400" dirty="0">
              <a:latin typeface="Times New Roman"/>
              <a:ea typeface="Times New Roman"/>
              <a:cs typeface="Times New Roman"/>
            </a:endParaRP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175763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fontScale="90000"/>
          </a:bodyPr>
          <a:lstStyle/>
          <a:p>
            <a:r>
              <a:rPr lang="en-GB" sz="8000" b="1" dirty="0"/>
              <a:t>Research Topic</a:t>
            </a:r>
            <a:endParaRPr lang="en-US" sz="8000" b="1" dirty="0"/>
          </a:p>
        </p:txBody>
      </p:sp>
      <p:sp>
        <p:nvSpPr>
          <p:cNvPr id="5" name="Rectangle 3"/>
          <p:cNvSpPr txBox="1">
            <a:spLocks noChangeArrowheads="1"/>
          </p:cNvSpPr>
          <p:nvPr/>
        </p:nvSpPr>
        <p:spPr>
          <a:xfrm>
            <a:off x="381000" y="1554480"/>
            <a:ext cx="120091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85750" indent="-285750">
              <a:buFont typeface="Arial" panose="020B0604020202020204" pitchFamily="34" charset="0"/>
              <a:buChar char="•"/>
            </a:pPr>
            <a:r>
              <a:rPr lang="en-US" sz="2800" dirty="0"/>
              <a:t>The research topic itself gives a quick but comprehensive glance at the study. </a:t>
            </a:r>
          </a:p>
          <a:p>
            <a:pPr marL="285750" indent="-285750">
              <a:buFont typeface="Arial" panose="020B0604020202020204" pitchFamily="34" charset="0"/>
              <a:buChar char="•"/>
            </a:pPr>
            <a:r>
              <a:rPr lang="en-US" sz="2800" dirty="0"/>
              <a:t>Research topic selection is the foremost step in every research. </a:t>
            </a:r>
          </a:p>
          <a:p>
            <a:pPr marL="285750" indent="-285750">
              <a:buFont typeface="Arial" panose="020B0604020202020204" pitchFamily="34" charset="0"/>
              <a:buChar char="•"/>
            </a:pPr>
            <a:r>
              <a:rPr lang="en-US" sz="2800" dirty="0"/>
              <a:t>Without a workable topic, one cannot complete a research smoothly. </a:t>
            </a:r>
          </a:p>
          <a:p>
            <a:pPr marL="285750" indent="-285750">
              <a:buFont typeface="Arial" panose="020B0604020202020204" pitchFamily="34" charset="0"/>
              <a:buChar char="•"/>
            </a:pPr>
            <a:r>
              <a:rPr lang="en-US" sz="2800" dirty="0"/>
              <a:t>The topic provides guidelines for the researcher regarding the framework selection, research objectives, methodology, tools and techniques, time plan, and budgeting. </a:t>
            </a:r>
          </a:p>
        </p:txBody>
      </p:sp>
    </p:spTree>
    <p:extLst>
      <p:ext uri="{BB962C8B-B14F-4D97-AF65-F5344CB8AC3E}">
        <p14:creationId xmlns:p14="http://schemas.microsoft.com/office/powerpoint/2010/main" val="170744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fontScale="90000"/>
          </a:bodyPr>
          <a:lstStyle/>
          <a:p>
            <a:r>
              <a:rPr lang="en-GB" sz="8000" b="1" dirty="0"/>
              <a:t>Research Topic</a:t>
            </a:r>
            <a:endParaRPr lang="en-US" sz="8000" b="1" dirty="0"/>
          </a:p>
        </p:txBody>
      </p:sp>
      <p:sp>
        <p:nvSpPr>
          <p:cNvPr id="5" name="Rectangle 3"/>
          <p:cNvSpPr txBox="1">
            <a:spLocks noChangeArrowheads="1"/>
          </p:cNvSpPr>
          <p:nvPr/>
        </p:nvSpPr>
        <p:spPr>
          <a:xfrm>
            <a:off x="381000" y="1554480"/>
            <a:ext cx="120091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85750" indent="-285750">
              <a:buFont typeface="Arial" panose="020B0604020202020204" pitchFamily="34" charset="0"/>
              <a:buChar char="•"/>
            </a:pPr>
            <a:r>
              <a:rPr lang="en-US" sz="2800" dirty="0" smtClean="0"/>
              <a:t>a </a:t>
            </a:r>
            <a:r>
              <a:rPr lang="en-US" sz="2800" dirty="0"/>
              <a:t>topic is sound knowledge about the subject area on which the researcher plans to or is interested in performing a research study. </a:t>
            </a:r>
          </a:p>
          <a:p>
            <a:pPr marL="285750" indent="-285750">
              <a:buFont typeface="Arial" panose="020B0604020202020204" pitchFamily="34" charset="0"/>
              <a:buChar char="•"/>
            </a:pPr>
            <a:r>
              <a:rPr lang="en-US" sz="2800" dirty="0"/>
              <a:t>The research topic is the title statement from which the research problem and objectives are derived.</a:t>
            </a:r>
          </a:p>
          <a:p>
            <a:pPr marL="285750" indent="-285750">
              <a:buFont typeface="Arial" panose="020B0604020202020204" pitchFamily="34" charset="0"/>
              <a:buChar char="•"/>
            </a:pPr>
            <a:r>
              <a:rPr lang="en-US" sz="2800" dirty="0"/>
              <a:t>Research topics should be narrowly focused and carefully defined but capture essential parts of a broad and complex problem. </a:t>
            </a:r>
          </a:p>
          <a:p>
            <a:pPr marL="285750" indent="-285750">
              <a:buFont typeface="Arial" panose="020B0604020202020204" pitchFamily="34" charset="0"/>
              <a:buChar char="•"/>
            </a:pPr>
            <a:r>
              <a:rPr lang="en-US" sz="2800" dirty="0"/>
              <a:t>Without selecting the right topic, it becomes hard to accomplish the research to fulfill its objectives.</a:t>
            </a:r>
          </a:p>
        </p:txBody>
      </p:sp>
    </p:spTree>
    <p:extLst>
      <p:ext uri="{BB962C8B-B14F-4D97-AF65-F5344CB8AC3E}">
        <p14:creationId xmlns:p14="http://schemas.microsoft.com/office/powerpoint/2010/main" val="95904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Criteria of a Good Research Topic </a:t>
            </a:r>
            <a:endParaRPr lang="en-US" sz="4800" b="1" dirty="0"/>
          </a:p>
        </p:txBody>
      </p:sp>
      <p:sp>
        <p:nvSpPr>
          <p:cNvPr id="5" name="Rectangle 3"/>
          <p:cNvSpPr txBox="1">
            <a:spLocks noChangeArrowheads="1"/>
          </p:cNvSpPr>
          <p:nvPr/>
        </p:nvSpPr>
        <p:spPr>
          <a:xfrm>
            <a:off x="381000" y="1554480"/>
            <a:ext cx="120091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r>
              <a:rPr lang="en-US" sz="2000" dirty="0"/>
              <a:t>The research topic should be feasible, ensuring the genuine interest of the researcher and the potentiality of enhanced understanding regarding the subject matter. Besides these significant criteria, some additional criterions are listed as follows: </a:t>
            </a:r>
          </a:p>
          <a:p>
            <a:pPr lvl="0"/>
            <a:endParaRPr lang="en-US" sz="2000" dirty="0"/>
          </a:p>
          <a:p>
            <a:pPr marL="285750" lvl="0" indent="-285750">
              <a:buFont typeface="Arial" panose="020B0604020202020204" pitchFamily="34" charset="0"/>
              <a:buChar char="•"/>
            </a:pPr>
            <a:r>
              <a:rPr lang="en-US" sz="2000" dirty="0"/>
              <a:t>It should express a relation between two or more variables. It should be stated clearly and unambiguously. </a:t>
            </a:r>
          </a:p>
          <a:p>
            <a:pPr marL="285750" lvl="0" indent="-285750">
              <a:buFont typeface="Arial" panose="020B0604020202020204" pitchFamily="34" charset="0"/>
              <a:buChar char="•"/>
            </a:pPr>
            <a:r>
              <a:rPr lang="en-US" sz="2000" dirty="0"/>
              <a:t>The field of research must be the area of the researcher’s interest and knowledge. The research topic must be practicable and manageable. </a:t>
            </a:r>
          </a:p>
          <a:p>
            <a:pPr marL="285750" lvl="0" indent="-285750">
              <a:buFont typeface="Arial" panose="020B0604020202020204" pitchFamily="34" charset="0"/>
              <a:buChar char="•"/>
            </a:pPr>
            <a:r>
              <a:rPr lang="en-US" sz="2000" dirty="0"/>
              <a:t>Variables included in the research topic should be defined and imply possibilities of empirical testing. The topic should cover the scope within time, cost, and knowledge. </a:t>
            </a:r>
          </a:p>
          <a:p>
            <a:pPr marL="285750" lvl="0" indent="-285750">
              <a:buFont typeface="Arial" panose="020B0604020202020204" pitchFamily="34" charset="0"/>
              <a:buChar char="•"/>
            </a:pPr>
            <a:r>
              <a:rPr lang="en-US" sz="2000" dirty="0"/>
              <a:t>The topic should have easily attainable data sources. </a:t>
            </a:r>
          </a:p>
          <a:p>
            <a:pPr marL="285750" lvl="0" indent="-285750">
              <a:buFont typeface="Arial" panose="020B0604020202020204" pitchFamily="34" charset="0"/>
              <a:buChar char="•"/>
            </a:pPr>
            <a:r>
              <a:rPr lang="en-US" sz="2000" dirty="0"/>
              <a:t>The topic should match the career goal of the researcher. The topic should be from the area of interest. </a:t>
            </a:r>
          </a:p>
          <a:p>
            <a:pPr marL="285750" lvl="0" indent="-285750">
              <a:buFont typeface="Arial" panose="020B0604020202020204" pitchFamily="34" charset="0"/>
              <a:buChar char="•"/>
            </a:pPr>
            <a:r>
              <a:rPr lang="en-US" sz="2000" dirty="0"/>
              <a:t>The topic should contribute to the organization, society, or business world.</a:t>
            </a:r>
          </a:p>
        </p:txBody>
      </p:sp>
    </p:spTree>
    <p:extLst>
      <p:ext uri="{BB962C8B-B14F-4D97-AF65-F5344CB8AC3E}">
        <p14:creationId xmlns:p14="http://schemas.microsoft.com/office/powerpoint/2010/main" val="174307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GB" sz="4800" dirty="0"/>
              <a:t>Research Proposal</a:t>
            </a:r>
            <a:endParaRPr lang="en-US" sz="4800" b="1" dirty="0"/>
          </a:p>
        </p:txBody>
      </p:sp>
      <p:sp>
        <p:nvSpPr>
          <p:cNvPr id="5" name="Rectangle 3"/>
          <p:cNvSpPr txBox="1">
            <a:spLocks noChangeArrowheads="1"/>
          </p:cNvSpPr>
          <p:nvPr/>
        </p:nvSpPr>
        <p:spPr>
          <a:xfrm>
            <a:off x="182880" y="1276066"/>
            <a:ext cx="120091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sz="2400" dirty="0"/>
              <a:t>To justify the rationale and importance of the proposed research. </a:t>
            </a:r>
          </a:p>
          <a:p>
            <a:pPr>
              <a:buFont typeface="Arial" panose="020B0604020202020204" pitchFamily="34" charset="0"/>
              <a:buChar char="•"/>
            </a:pPr>
            <a:r>
              <a:rPr lang="en-US" sz="2400" dirty="0"/>
              <a:t>To provide information regarding the population and sample, data source, data collection techniques, tools and techniques of data analysis, decision criteria, etc.</a:t>
            </a:r>
          </a:p>
          <a:p>
            <a:pPr>
              <a:buFont typeface="Arial" panose="020B0604020202020204" pitchFamily="34" charset="0"/>
              <a:buChar char="•"/>
            </a:pPr>
            <a:r>
              <a:rPr lang="en-US" sz="2400" dirty="0"/>
              <a:t>Being a written document, it proves the worth and legitimacy of the proposed research job and equally provides the research outputs. </a:t>
            </a:r>
          </a:p>
          <a:p>
            <a:pPr>
              <a:buFont typeface="Arial" panose="020B0604020202020204" pitchFamily="34" charset="0"/>
              <a:buChar char="•"/>
            </a:pPr>
            <a:r>
              <a:rPr lang="en-US" sz="2400" dirty="0"/>
              <a:t>It provides the judgment tools for the judgment of the quality of research and the strength of the researcher organization to decide whether the proposal should be accepted. </a:t>
            </a:r>
          </a:p>
          <a:p>
            <a:pPr>
              <a:buFont typeface="Arial" panose="020B0604020202020204" pitchFamily="34" charset="0"/>
              <a:buChar char="•"/>
            </a:pPr>
            <a:r>
              <a:rPr lang="en-US" sz="2400" dirty="0"/>
              <a:t>To provide an overall roadmap of the proposed research work. </a:t>
            </a:r>
          </a:p>
        </p:txBody>
      </p:sp>
    </p:spTree>
    <p:extLst>
      <p:ext uri="{BB962C8B-B14F-4D97-AF65-F5344CB8AC3E}">
        <p14:creationId xmlns:p14="http://schemas.microsoft.com/office/powerpoint/2010/main" val="25861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Components of the Research Proposal</a:t>
            </a:r>
            <a:endParaRPr lang="en-US" sz="4800" b="1" dirty="0"/>
          </a:p>
        </p:txBody>
      </p:sp>
      <p:sp>
        <p:nvSpPr>
          <p:cNvPr id="5" name="Rectangle 3"/>
          <p:cNvSpPr txBox="1">
            <a:spLocks noChangeArrowheads="1"/>
          </p:cNvSpPr>
          <p:nvPr/>
        </p:nvSpPr>
        <p:spPr>
          <a:xfrm>
            <a:off x="381000" y="1554480"/>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indent="-457200">
              <a:buAutoNum type="arabicPeriod"/>
            </a:pPr>
            <a:r>
              <a:rPr lang="en-US" sz="2400"/>
              <a:t>Title</a:t>
            </a:r>
          </a:p>
          <a:p>
            <a:pPr marL="457200" indent="-457200">
              <a:buAutoNum type="arabicPeriod"/>
            </a:pPr>
            <a:r>
              <a:rPr lang="en-US" sz="2400" dirty="0"/>
              <a:t>Background</a:t>
            </a:r>
          </a:p>
          <a:p>
            <a:pPr marL="457200" indent="-457200">
              <a:buAutoNum type="arabicPeriod"/>
            </a:pPr>
            <a:r>
              <a:rPr lang="en-US" sz="2400" dirty="0"/>
              <a:t>Review of Related Literature</a:t>
            </a:r>
          </a:p>
          <a:p>
            <a:pPr marL="457200" indent="-457200">
              <a:buAutoNum type="arabicPeriod"/>
            </a:pPr>
            <a:r>
              <a:rPr lang="en-US" sz="2400" dirty="0"/>
              <a:t>Research Design</a:t>
            </a:r>
          </a:p>
          <a:p>
            <a:pPr marL="457200" indent="-457200">
              <a:buAutoNum type="arabicPeriod"/>
            </a:pPr>
            <a:r>
              <a:rPr lang="en-GB" sz="2400" dirty="0"/>
              <a:t>Time scheduling</a:t>
            </a:r>
          </a:p>
          <a:p>
            <a:pPr marL="457200" indent="-457200">
              <a:buAutoNum type="arabicPeriod"/>
            </a:pPr>
            <a:r>
              <a:rPr lang="en-GB" sz="2400" dirty="0"/>
              <a:t>References:</a:t>
            </a:r>
          </a:p>
          <a:p>
            <a:pPr marL="457200" indent="-457200">
              <a:buAutoNum type="arabicPeriod"/>
            </a:pPr>
            <a:r>
              <a:rPr lang="en-GB" sz="2400" dirty="0"/>
              <a:t>Research report plan:</a:t>
            </a:r>
            <a:endParaRPr lang="en-US" sz="2400" dirty="0"/>
          </a:p>
        </p:txBody>
      </p:sp>
    </p:spTree>
    <p:extLst>
      <p:ext uri="{BB962C8B-B14F-4D97-AF65-F5344CB8AC3E}">
        <p14:creationId xmlns:p14="http://schemas.microsoft.com/office/powerpoint/2010/main" val="1276235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Types of Research Proposal</a:t>
            </a:r>
            <a:endParaRPr lang="en-US" sz="4800" b="1" dirty="0"/>
          </a:p>
        </p:txBody>
      </p:sp>
      <p:sp>
        <p:nvSpPr>
          <p:cNvPr id="5" name="Rectangle 3"/>
          <p:cNvSpPr txBox="1">
            <a:spLocks noChangeArrowheads="1"/>
          </p:cNvSpPr>
          <p:nvPr/>
        </p:nvSpPr>
        <p:spPr>
          <a:xfrm>
            <a:off x="220639" y="1276066"/>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1" indent="-457200">
              <a:buAutoNum type="arabicPeriod"/>
            </a:pPr>
            <a:r>
              <a:rPr lang="en-US" sz="2400" dirty="0"/>
              <a:t>Internal proposals: If it is planned to conduct research from an organization's in-house members or </a:t>
            </a:r>
            <a:r>
              <a:rPr lang="en-US" sz="2400" dirty="0" smtClean="0"/>
              <a:t>staff</a:t>
            </a:r>
            <a:r>
              <a:rPr lang="en-US" sz="2400" dirty="0"/>
              <a:t>, then the proposal prepared for such </a:t>
            </a:r>
            <a:r>
              <a:rPr lang="en-US" sz="2400" dirty="0" smtClean="0"/>
              <a:t>purpose</a:t>
            </a:r>
          </a:p>
          <a:p>
            <a:pPr marL="857250" lvl="1" indent="-457200">
              <a:buAutoNum type="arabicPeriod"/>
            </a:pPr>
            <a:endParaRPr lang="en-US" sz="2400" dirty="0"/>
          </a:p>
          <a:p>
            <a:pPr marL="857250" lvl="1" indent="-457200">
              <a:buAutoNum type="arabicPeriod"/>
            </a:pPr>
            <a:r>
              <a:rPr lang="en-US" sz="2400" dirty="0" smtClean="0"/>
              <a:t> External </a:t>
            </a:r>
            <a:r>
              <a:rPr lang="en-US" sz="2400" dirty="0"/>
              <a:t>proposals: prepared to conduct extensive or </a:t>
            </a:r>
            <a:r>
              <a:rPr lang="en-US" sz="2400" dirty="0" smtClean="0"/>
              <a:t>comprehensive </a:t>
            </a:r>
            <a:r>
              <a:rPr lang="en-US" sz="2400" dirty="0"/>
              <a:t>research on broader issues that the internal researcher of the </a:t>
            </a:r>
            <a:r>
              <a:rPr lang="en-US" sz="2400" dirty="0" smtClean="0"/>
              <a:t>organization </a:t>
            </a:r>
            <a:r>
              <a:rPr lang="en-US" sz="2400" dirty="0"/>
              <a:t>cannot carry out because of the need for high-level experts.</a:t>
            </a:r>
            <a:endParaRPr lang="en-US" sz="2400" dirty="0" smtClean="0"/>
          </a:p>
          <a:p>
            <a:pPr marL="914400" lvl="1" indent="-514350">
              <a:buAutoNum type="romanLcPeriod"/>
            </a:pPr>
            <a:r>
              <a:rPr lang="en-US" sz="2400" dirty="0"/>
              <a:t>Solicited proposal: </a:t>
            </a:r>
            <a:endParaRPr lang="en-US" sz="2400" dirty="0" smtClean="0"/>
          </a:p>
          <a:p>
            <a:pPr lvl="1" indent="-342900">
              <a:buFont typeface="Wingdings" panose="05000000000000000000" pitchFamily="2" charset="2"/>
              <a:buChar char="Ø"/>
            </a:pPr>
            <a:r>
              <a:rPr lang="en-US" sz="2400" dirty="0"/>
              <a:t>D</a:t>
            </a:r>
            <a:r>
              <a:rPr lang="en-US" sz="2400" dirty="0" smtClean="0"/>
              <a:t>eveloped </a:t>
            </a:r>
            <a:r>
              <a:rPr lang="en-US" sz="2400" dirty="0"/>
              <a:t>when the funding </a:t>
            </a:r>
            <a:r>
              <a:rPr lang="en-US" sz="2400" dirty="0" smtClean="0"/>
              <a:t>or </a:t>
            </a:r>
            <a:r>
              <a:rPr lang="en-US" sz="2400" dirty="0"/>
              <a:t>sponsoring agency, institution, or person calls for a proposal with its </a:t>
            </a:r>
            <a:r>
              <a:rPr lang="en-US" sz="2400" dirty="0" smtClean="0"/>
              <a:t>details</a:t>
            </a:r>
            <a:r>
              <a:rPr lang="en-US" sz="2400" dirty="0"/>
              <a:t>. </a:t>
            </a:r>
            <a:endParaRPr lang="en-US" sz="2400" dirty="0" smtClean="0"/>
          </a:p>
          <a:p>
            <a:pPr lvl="1" indent="-342900">
              <a:buFont typeface="Wingdings" panose="05000000000000000000" pitchFamily="2" charset="2"/>
              <a:buChar char="Ø"/>
            </a:pPr>
            <a:r>
              <a:rPr lang="en-US" sz="2400" dirty="0" smtClean="0"/>
              <a:t>Sponsor </a:t>
            </a:r>
            <a:r>
              <a:rPr lang="en-US" sz="2400" dirty="0"/>
              <a:t>announces the Request for Application (RFA) or Request </a:t>
            </a:r>
            <a:r>
              <a:rPr lang="en-US" sz="2400" dirty="0" smtClean="0"/>
              <a:t>for </a:t>
            </a:r>
            <a:r>
              <a:rPr lang="en-US" sz="2400" dirty="0"/>
              <a:t>Proposal (RFP), Expression of Interest (EOI) in national newspapers </a:t>
            </a:r>
            <a:r>
              <a:rPr lang="en-US" sz="2400" dirty="0" smtClean="0"/>
              <a:t>or </a:t>
            </a:r>
            <a:r>
              <a:rPr lang="en-US" sz="2400" dirty="0"/>
              <a:t>on own websites with details of the sponsor, objectives of research, </a:t>
            </a:r>
            <a:r>
              <a:rPr lang="en-US" sz="2400" dirty="0" smtClean="0"/>
              <a:t>terms</a:t>
            </a:r>
            <a:r>
              <a:rPr lang="en-US" sz="2400" dirty="0"/>
              <a:t>, and conditions to be applied, etc. </a:t>
            </a:r>
            <a:r>
              <a:rPr lang="en-US" sz="2400" dirty="0" smtClean="0"/>
              <a:t>is </a:t>
            </a:r>
            <a:r>
              <a:rPr lang="en-US" sz="2400" dirty="0"/>
              <a:t>prepared </a:t>
            </a:r>
            <a:r>
              <a:rPr lang="en-US" sz="2400" dirty="0" smtClean="0"/>
              <a:t>with </a:t>
            </a:r>
            <a:r>
              <a:rPr lang="en-US" sz="2400" dirty="0"/>
              <a:t>a detailed description of what the sponsor wants. </a:t>
            </a:r>
            <a:endParaRPr lang="en-US" sz="2400" dirty="0" smtClean="0"/>
          </a:p>
        </p:txBody>
      </p:sp>
    </p:spTree>
    <p:extLst>
      <p:ext uri="{BB962C8B-B14F-4D97-AF65-F5344CB8AC3E}">
        <p14:creationId xmlns:p14="http://schemas.microsoft.com/office/powerpoint/2010/main" val="253533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39" y="136478"/>
            <a:ext cx="10015182" cy="1139588"/>
          </a:xfrm>
        </p:spPr>
        <p:txBody>
          <a:bodyPr>
            <a:normAutofit/>
          </a:bodyPr>
          <a:lstStyle/>
          <a:p>
            <a:r>
              <a:rPr lang="en-US" sz="4800" dirty="0"/>
              <a:t>Types of Research Proposal</a:t>
            </a:r>
            <a:endParaRPr lang="en-US" sz="4800" b="1" dirty="0"/>
          </a:p>
        </p:txBody>
      </p:sp>
      <p:sp>
        <p:nvSpPr>
          <p:cNvPr id="5" name="Rectangle 3"/>
          <p:cNvSpPr txBox="1">
            <a:spLocks noChangeArrowheads="1"/>
          </p:cNvSpPr>
          <p:nvPr/>
        </p:nvSpPr>
        <p:spPr>
          <a:xfrm>
            <a:off x="220639" y="1276066"/>
            <a:ext cx="11437620" cy="42418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00050" lvl="1" indent="0">
              <a:buNone/>
            </a:pPr>
            <a:r>
              <a:rPr lang="en-US" sz="2400" dirty="0" smtClean="0"/>
              <a:t>ii. Unsolicited proposal:</a:t>
            </a:r>
          </a:p>
          <a:p>
            <a:pPr lvl="1" indent="-342900">
              <a:buFont typeface="Wingdings" panose="05000000000000000000" pitchFamily="2" charset="2"/>
              <a:buChar char="Ø"/>
            </a:pPr>
            <a:r>
              <a:rPr lang="en-US" sz="2400" dirty="0"/>
              <a:t>An unsolicited proposal is sent to a potential </a:t>
            </a:r>
            <a:r>
              <a:rPr lang="en-US" sz="2400" dirty="0" smtClean="0"/>
              <a:t>sponsor </a:t>
            </a:r>
            <a:r>
              <a:rPr lang="en-US" sz="2400" dirty="0"/>
              <a:t>who has not published the request or expressed interest to the </a:t>
            </a:r>
            <a:r>
              <a:rPr lang="en-US" sz="2400" dirty="0" smtClean="0"/>
              <a:t>researcher </a:t>
            </a:r>
            <a:r>
              <a:rPr lang="en-US" sz="2400" dirty="0"/>
              <a:t>or research </a:t>
            </a:r>
            <a:r>
              <a:rPr lang="en-US" sz="2400" dirty="0" smtClean="0"/>
              <a:t>agencies.</a:t>
            </a:r>
          </a:p>
          <a:p>
            <a:pPr lvl="1" indent="-342900">
              <a:buFont typeface="Wingdings" panose="05000000000000000000" pitchFamily="2" charset="2"/>
              <a:buChar char="Ø"/>
            </a:pPr>
            <a:r>
              <a:rPr lang="en-US" sz="2400" dirty="0" smtClean="0"/>
              <a:t>Unsolicited </a:t>
            </a:r>
            <a:r>
              <a:rPr lang="en-US" sz="2400" dirty="0"/>
              <a:t>proposals are submitted </a:t>
            </a:r>
            <a:r>
              <a:rPr lang="en-US" sz="2400" dirty="0" smtClean="0"/>
              <a:t>with </a:t>
            </a:r>
            <a:r>
              <a:rPr lang="en-US" sz="2400" dirty="0"/>
              <a:t>the hope of acceptance or approval by the agency to conduct </a:t>
            </a:r>
            <a:r>
              <a:rPr lang="en-US" sz="2400" dirty="0" smtClean="0"/>
              <a:t>research </a:t>
            </a:r>
            <a:r>
              <a:rPr lang="en-US" sz="2400" dirty="0"/>
              <a:t>but not guarantee whether the proposal will be accepted. </a:t>
            </a:r>
            <a:endParaRPr lang="en-US" sz="2400" dirty="0" smtClean="0"/>
          </a:p>
          <a:p>
            <a:pPr lvl="1" indent="-342900">
              <a:buFont typeface="Wingdings" panose="05000000000000000000" pitchFamily="2" charset="2"/>
              <a:buChar char="Ø"/>
            </a:pPr>
            <a:r>
              <a:rPr lang="en-US" sz="2400" dirty="0" smtClean="0"/>
              <a:t>Such proposals </a:t>
            </a:r>
            <a:r>
              <a:rPr lang="en-US" sz="2400" dirty="0"/>
              <a:t>must be persuasive, as the customer has not anticipated, </a:t>
            </a:r>
            <a:r>
              <a:rPr lang="en-US" sz="2400" dirty="0" smtClean="0"/>
              <a:t>planned</a:t>
            </a:r>
            <a:r>
              <a:rPr lang="en-US" sz="2400" dirty="0"/>
              <a:t>, or budgeted for any research proposal. </a:t>
            </a:r>
            <a:endParaRPr lang="en-US" sz="2400" dirty="0" smtClean="0"/>
          </a:p>
          <a:p>
            <a:pPr lvl="1" indent="-342900">
              <a:buFont typeface="Wingdings" panose="05000000000000000000" pitchFamily="2" charset="2"/>
              <a:buChar char="Ø"/>
            </a:pPr>
            <a:r>
              <a:rPr lang="en-US" sz="2400" dirty="0" smtClean="0"/>
              <a:t>Acceptance </a:t>
            </a:r>
            <a:r>
              <a:rPr lang="en-US" sz="2400" dirty="0"/>
              <a:t>or rejection </a:t>
            </a:r>
            <a:r>
              <a:rPr lang="en-US" sz="2400" dirty="0" smtClean="0"/>
              <a:t>of </a:t>
            </a:r>
            <a:r>
              <a:rPr lang="en-US" sz="2400" dirty="0"/>
              <a:t>the submitted proposal dramatically depends upon the research </a:t>
            </a:r>
            <a:r>
              <a:rPr lang="en-US" sz="2400" dirty="0" smtClean="0"/>
              <a:t>objectives </a:t>
            </a:r>
            <a:r>
              <a:rPr lang="en-US" sz="2400" dirty="0"/>
              <a:t>that will benefit the funding agency regarding problem-solving </a:t>
            </a:r>
            <a:r>
              <a:rPr lang="en-US" sz="2400" dirty="0" smtClean="0"/>
              <a:t>assurance</a:t>
            </a:r>
            <a:r>
              <a:rPr lang="en-US" sz="2400" dirty="0"/>
              <a:t>, cost-effectiveness, relevancy, and performance improvement.</a:t>
            </a:r>
            <a:endParaRPr lang="en-US" sz="2400" dirty="0"/>
          </a:p>
        </p:txBody>
      </p:sp>
    </p:spTree>
    <p:extLst>
      <p:ext uri="{BB962C8B-B14F-4D97-AF65-F5344CB8AC3E}">
        <p14:creationId xmlns:p14="http://schemas.microsoft.com/office/powerpoint/2010/main" val="1143516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517A82D-95D2-47EF-9B8F-2FF118D7A541}"/>
</file>

<file path=customXml/itemProps2.xml><?xml version="1.0" encoding="utf-8"?>
<ds:datastoreItem xmlns:ds="http://schemas.openxmlformats.org/officeDocument/2006/customXml" ds:itemID="{454BF1F7-D2B0-47E0-BC92-F7712FBE5962}"/>
</file>

<file path=customXml/itemProps3.xml><?xml version="1.0" encoding="utf-8"?>
<ds:datastoreItem xmlns:ds="http://schemas.openxmlformats.org/officeDocument/2006/customXml" ds:itemID="{B970C04F-E7AC-41AB-9C6D-1B1BB88BFF7F}">
  <ds:schemaRefs>
    <ds:schemaRef ds:uri="http://purl.org/dc/terms/"/>
    <ds:schemaRef ds:uri="http://purl.org/dc/elements/1.1/"/>
    <ds:schemaRef ds:uri="http://purl.org/dc/dcmitype/"/>
    <ds:schemaRef ds:uri="http://schemas.microsoft.com/office/2006/documentManagement/types"/>
    <ds:schemaRef ds:uri="http://schemas.microsoft.com/office/2006/metadata/properties"/>
    <ds:schemaRef ds:uri="4873beb7-5857-4685-be1f-d57550cc96cc"/>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4835</TotalTime>
  <Words>1745</Words>
  <Application>Microsoft Office PowerPoint</Application>
  <PresentationFormat>Widescreen</PresentationFormat>
  <Paragraphs>115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Segoe UI</vt:lpstr>
      <vt:lpstr>Segoe UI Light</vt:lpstr>
      <vt:lpstr>Times New Roman</vt:lpstr>
      <vt:lpstr>Wingdings</vt:lpstr>
      <vt:lpstr>WelcomeDoc</vt:lpstr>
      <vt:lpstr>Research Methodology- Unit 6 DATA COLLECTION AND ANALYSIS </vt:lpstr>
      <vt:lpstr>Research Methodology- Unit 5 Chapter 1- Topic Selection and Research Proposal</vt:lpstr>
      <vt:lpstr>Research Topic</vt:lpstr>
      <vt:lpstr>Research Topic</vt:lpstr>
      <vt:lpstr>Criteria of a Good Research Topic </vt:lpstr>
      <vt:lpstr>Research Proposal</vt:lpstr>
      <vt:lpstr>Components of the Research Proposal</vt:lpstr>
      <vt:lpstr>Types of Research Proposal</vt:lpstr>
      <vt:lpstr>Types of Research Proposal</vt:lpstr>
      <vt:lpstr>Common Mistakes in Proposal Writing </vt:lpstr>
      <vt:lpstr>Writing Research Report </vt:lpstr>
      <vt:lpstr>Writing Research Report </vt:lpstr>
      <vt:lpstr>Purpose of Research Report </vt:lpstr>
      <vt:lpstr>Process of Research Report Writing </vt:lpstr>
      <vt:lpstr>Styles of Writing Research Report</vt:lpstr>
      <vt:lpstr>Typing, Tabular and Graphic Guidelines for Research  Report </vt:lpstr>
      <vt:lpstr>Typing, Tabular and Graphic Guidelines for Research  Report </vt:lpstr>
      <vt:lpstr>Typing, Tabular and Graphic Guidelines for Research  Report </vt:lpstr>
      <vt:lpstr>End of Chapter 1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201</cp:revision>
  <dcterms:created xsi:type="dcterms:W3CDTF">2024-11-11T05:00:51Z</dcterms:created>
  <dcterms:modified xsi:type="dcterms:W3CDTF">2025-08-11T08:33:56Z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