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sldIdLst>
    <p:sldId id="256" r:id="rId5"/>
    <p:sldId id="732" r:id="rId6"/>
    <p:sldId id="734" r:id="rId7"/>
    <p:sldId id="735" r:id="rId8"/>
    <p:sldId id="771" r:id="rId9"/>
    <p:sldId id="762" r:id="rId10"/>
    <p:sldId id="764" r:id="rId11"/>
    <p:sldId id="772" r:id="rId12"/>
    <p:sldId id="773" r:id="rId13"/>
    <p:sldId id="774" r:id="rId14"/>
    <p:sldId id="765" r:id="rId15"/>
    <p:sldId id="782" r:id="rId16"/>
    <p:sldId id="783" r:id="rId17"/>
    <p:sldId id="767" r:id="rId18"/>
    <p:sldId id="784" r:id="rId19"/>
    <p:sldId id="785" r:id="rId20"/>
    <p:sldId id="786" r:id="rId21"/>
    <p:sldId id="787" r:id="rId22"/>
    <p:sldId id="788" r:id="rId23"/>
    <p:sldId id="778" r:id="rId24"/>
    <p:sldId id="789" r:id="rId25"/>
    <p:sldId id="779" r:id="rId26"/>
    <p:sldId id="780" r:id="rId27"/>
    <p:sldId id="781" r:id="rId28"/>
    <p:sldId id="769" r:id="rId29"/>
    <p:sldId id="790" r:id="rId30"/>
    <p:sldId id="791" r:id="rId31"/>
    <p:sldId id="775" r:id="rId32"/>
    <p:sldId id="67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732"/>
            <p14:sldId id="734"/>
            <p14:sldId id="735"/>
            <p14:sldId id="771"/>
            <p14:sldId id="762"/>
            <p14:sldId id="764"/>
            <p14:sldId id="772"/>
            <p14:sldId id="773"/>
            <p14:sldId id="774"/>
            <p14:sldId id="765"/>
            <p14:sldId id="782"/>
            <p14:sldId id="783"/>
            <p14:sldId id="767"/>
            <p14:sldId id="784"/>
            <p14:sldId id="785"/>
            <p14:sldId id="786"/>
            <p14:sldId id="787"/>
            <p14:sldId id="788"/>
            <p14:sldId id="778"/>
            <p14:sldId id="789"/>
            <p14:sldId id="779"/>
            <p14:sldId id="780"/>
            <p14:sldId id="781"/>
            <p14:sldId id="769"/>
            <p14:sldId id="790"/>
            <p14:sldId id="791"/>
            <p14:sldId id="775"/>
            <p14:sldId id="67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4" autoAdjust="0"/>
    <p:restoredTop sz="94280" autoAdjust="0"/>
  </p:normalViewPr>
  <p:slideViewPr>
    <p:cSldViewPr snapToGrid="0">
      <p:cViewPr varScale="1">
        <p:scale>
          <a:sx n="68" d="100"/>
          <a:sy n="68" d="100"/>
        </p:scale>
        <p:origin x="78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10</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r>
              <a:rPr lang="en-US" dirty="0"/>
              <a:t>https://www.youtube.com/watch?v=UxMxgW4LIms</a:t>
            </a:r>
          </a:p>
        </p:txBody>
      </p:sp>
    </p:spTree>
    <p:extLst>
      <p:ext uri="{BB962C8B-B14F-4D97-AF65-F5344CB8AC3E}">
        <p14:creationId xmlns:p14="http://schemas.microsoft.com/office/powerpoint/2010/main" val="144105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11</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419890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12</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232814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13</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90083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14</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870571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15</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934193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16</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331596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17</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723374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18</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308997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19</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57568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135412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20</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r>
              <a:rPr lang="en-US" dirty="0"/>
              <a:t>https://www.youtube.com/watch?v=GyW2FYhyBLI</a:t>
            </a:r>
          </a:p>
        </p:txBody>
      </p:sp>
    </p:spTree>
    <p:extLst>
      <p:ext uri="{BB962C8B-B14F-4D97-AF65-F5344CB8AC3E}">
        <p14:creationId xmlns:p14="http://schemas.microsoft.com/office/powerpoint/2010/main" val="3974457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21</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r>
              <a:rPr lang="en-US" dirty="0"/>
              <a:t>https://www.youtube.com/watch?v=GyW2FYhyBLI</a:t>
            </a:r>
          </a:p>
        </p:txBody>
      </p:sp>
    </p:spTree>
    <p:extLst>
      <p:ext uri="{BB962C8B-B14F-4D97-AF65-F5344CB8AC3E}">
        <p14:creationId xmlns:p14="http://schemas.microsoft.com/office/powerpoint/2010/main" val="3467945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22</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306963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23</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79131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24</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19613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25</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4258980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26</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353096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27</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1423188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28</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729998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29</a:t>
            </a:fld>
            <a:endParaRPr lang="en-US"/>
          </a:p>
        </p:txBody>
      </p:sp>
    </p:spTree>
    <p:extLst>
      <p:ext uri="{BB962C8B-B14F-4D97-AF65-F5344CB8AC3E}">
        <p14:creationId xmlns:p14="http://schemas.microsoft.com/office/powerpoint/2010/main" val="3430133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3</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492896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4</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0558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5</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676651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6</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12411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7</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568522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8</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657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9</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54595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8/13/2025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8/13/2025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8/13/2025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8/13/2025</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82880"/>
            <a:ext cx="11132820" cy="4229100"/>
          </a:xfrm>
        </p:spPr>
        <p:txBody>
          <a:bodyPr>
            <a:normAutofit/>
          </a:bodyPr>
          <a:lstStyle/>
          <a:p>
            <a:r>
              <a:rPr lang="en-US" b="1" dirty="0"/>
              <a:t>Research Methodology- Unit 4</a:t>
            </a:r>
            <a:br>
              <a:rPr lang="en-US" b="1" dirty="0"/>
            </a:br>
            <a:r>
              <a:rPr lang="en-US" sz="4400" dirty="0"/>
              <a:t>Measurement, Scaling and Sampling</a:t>
            </a:r>
          </a:p>
        </p:txBody>
      </p:sp>
      <p:sp>
        <p:nvSpPr>
          <p:cNvPr id="3" name="Subtitle 2"/>
          <p:cNvSpPr>
            <a:spLocks noGrp="1"/>
          </p:cNvSpPr>
          <p:nvPr>
            <p:ph type="subTitle" idx="1"/>
          </p:nvPr>
        </p:nvSpPr>
        <p:spPr/>
        <p:txBody>
          <a:bodyPr>
            <a:normAutofit/>
          </a:bodyPr>
          <a:lstStyle/>
          <a:p>
            <a:r>
              <a:rPr lang="en-US" dirty="0"/>
              <a:t>Prime College- BIM 6</a:t>
            </a:r>
            <a:r>
              <a:rPr lang="en-US" baseline="30000" dirty="0"/>
              <a:t>th</a:t>
            </a:r>
            <a:r>
              <a:rPr lang="en-US" dirty="0"/>
              <a:t> Semester</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Complex random sampling</a:t>
            </a:r>
            <a:endParaRPr lang="en-GB" sz="4800" b="1" dirty="0">
              <a:solidFill>
                <a:srgbClr val="FF0000"/>
              </a:solidFill>
            </a:endParaRPr>
          </a:p>
        </p:txBody>
      </p:sp>
      <p:sp>
        <p:nvSpPr>
          <p:cNvPr id="5" name="Rectangle 4"/>
          <p:cNvSpPr/>
          <p:nvPr/>
        </p:nvSpPr>
        <p:spPr>
          <a:xfrm>
            <a:off x="0" y="1337497"/>
            <a:ext cx="12192000" cy="5632311"/>
          </a:xfrm>
          <a:prstGeom prst="rect">
            <a:avLst/>
          </a:prstGeom>
        </p:spPr>
        <p:txBody>
          <a:bodyPr wrap="square">
            <a:spAutoFit/>
          </a:bodyPr>
          <a:lstStyle/>
          <a:p>
            <a:pPr marL="342900" indent="-342900" fontAlgn="base">
              <a:buFont typeface="Arial" panose="020B0604020202020204" pitchFamily="34" charset="0"/>
              <a:buChar char="•"/>
            </a:pPr>
            <a:r>
              <a:rPr lang="en-US" sz="2400" dirty="0"/>
              <a:t>Complex random sampling is a procedure in which probability and non-probability samples are selected by adopting a particular method. Hence, it is sometimes called mixed sampling. Some valuable methods applicable in complex random sampling are described below</a:t>
            </a:r>
          </a:p>
          <a:p>
            <a:pPr fontAlgn="base"/>
            <a:endParaRPr lang="en-US" sz="2400" dirty="0"/>
          </a:p>
          <a:p>
            <a:pPr marL="514350" indent="-514350" fontAlgn="base">
              <a:buAutoNum type="romanLcPeriod"/>
            </a:pPr>
            <a:r>
              <a:rPr lang="en-US" sz="2400" dirty="0"/>
              <a:t>Systematic sampling: Systematic sampling is a method in which samples are formed by selecting one unit at random by applying any one method as described earlier in the simple random sampling method, and then the rest of the units are selected at specific intervals until the desired sample size is met. The sampling interval is determined systematically by applying the following formula: </a:t>
            </a:r>
          </a:p>
          <a:p>
            <a:pPr fontAlgn="base"/>
            <a:r>
              <a:rPr lang="en-US" sz="2000" dirty="0"/>
              <a:t>K = N / n </a:t>
            </a:r>
          </a:p>
          <a:p>
            <a:pPr fontAlgn="base"/>
            <a:r>
              <a:rPr lang="en-US" sz="2000" dirty="0"/>
              <a:t>Where K = Sampling interval, N = Size of the population, and n = Size of the sample </a:t>
            </a:r>
          </a:p>
          <a:p>
            <a:pPr fontAlgn="base"/>
            <a:endParaRPr lang="en-US" sz="2000" dirty="0"/>
          </a:p>
          <a:p>
            <a:pPr fontAlgn="base"/>
            <a:r>
              <a:rPr lang="en-US" sz="2000" dirty="0"/>
              <a:t>For example, if you are interested in studying 50 individuals out of 500, the sampling interval is 10. While calculating the sampling interval, it is possible to get the fraction value; in such case, if the fraction value is less than 0.5, it should be omitted, and if the fraction value is more than 0.5, it should be taken as 1. </a:t>
            </a:r>
          </a:p>
        </p:txBody>
      </p:sp>
    </p:spTree>
    <p:extLst>
      <p:ext uri="{BB962C8B-B14F-4D97-AF65-F5344CB8AC3E}">
        <p14:creationId xmlns:p14="http://schemas.microsoft.com/office/powerpoint/2010/main" val="2331869159"/>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Complex random sampling</a:t>
            </a:r>
            <a:endParaRPr lang="en-GB" sz="4800" b="1" dirty="0">
              <a:solidFill>
                <a:srgbClr val="FF0000"/>
              </a:solidFill>
            </a:endParaRPr>
          </a:p>
        </p:txBody>
      </p:sp>
      <p:sp>
        <p:nvSpPr>
          <p:cNvPr id="5" name="Rectangle 4"/>
          <p:cNvSpPr/>
          <p:nvPr/>
        </p:nvSpPr>
        <p:spPr>
          <a:xfrm>
            <a:off x="0" y="1337497"/>
            <a:ext cx="11795760" cy="3416320"/>
          </a:xfrm>
          <a:prstGeom prst="rect">
            <a:avLst/>
          </a:prstGeom>
        </p:spPr>
        <p:txBody>
          <a:bodyPr wrap="square">
            <a:spAutoFit/>
          </a:bodyPr>
          <a:lstStyle/>
          <a:p>
            <a:pPr marL="342900" indent="-342900" fontAlgn="base">
              <a:buFont typeface="Arial" panose="020B0604020202020204" pitchFamily="34" charset="0"/>
              <a:buChar char="•"/>
            </a:pPr>
            <a:r>
              <a:rPr lang="en-US" sz="2400" dirty="0"/>
              <a:t>Stratified random sampling: </a:t>
            </a:r>
          </a:p>
          <a:p>
            <a:pPr marL="342900" indent="-342900" fontAlgn="base">
              <a:buFont typeface="Wingdings" panose="05000000000000000000" pitchFamily="2" charset="2"/>
              <a:buChar char="Ø"/>
            </a:pPr>
            <a:r>
              <a:rPr lang="en-US" sz="2400" dirty="0"/>
              <a:t>In stratified random sampling, at first, based on the homogeneity of features in study units within the population, the whole population is subdivided or classified into various mutually exclusive strata covering the whole population. </a:t>
            </a:r>
          </a:p>
          <a:p>
            <a:pPr marL="342900" indent="-342900" fontAlgn="base">
              <a:buFont typeface="Wingdings" panose="05000000000000000000" pitchFamily="2" charset="2"/>
              <a:buChar char="Ø"/>
            </a:pPr>
            <a:r>
              <a:rPr lang="en-US" sz="2400" dirty="0"/>
              <a:t>From each stratum, required samples are chosen using a simple random method.</a:t>
            </a:r>
          </a:p>
          <a:p>
            <a:pPr marL="342900" indent="-342900" fontAlgn="base">
              <a:buFont typeface="Wingdings" panose="05000000000000000000" pitchFamily="2" charset="2"/>
              <a:buChar char="Ø"/>
            </a:pPr>
            <a:r>
              <a:rPr lang="en-US" sz="2400" dirty="0"/>
              <a:t>For example, males and females can be two strata within a population. </a:t>
            </a:r>
          </a:p>
          <a:p>
            <a:pPr marL="342900" indent="-342900" fontAlgn="base">
              <a:buFont typeface="Wingdings" panose="05000000000000000000" pitchFamily="2" charset="2"/>
              <a:buChar char="Ø"/>
            </a:pPr>
            <a:r>
              <a:rPr lang="en-US" sz="2400" dirty="0"/>
              <a:t>After dividing all the study units, sample units from each stratum are selected randomly. The following important issues are common under stratified random sampling:</a:t>
            </a:r>
          </a:p>
        </p:txBody>
      </p:sp>
    </p:spTree>
    <p:extLst>
      <p:ext uri="{BB962C8B-B14F-4D97-AF65-F5344CB8AC3E}">
        <p14:creationId xmlns:p14="http://schemas.microsoft.com/office/powerpoint/2010/main" val="479486148"/>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Complex random sampling</a:t>
            </a:r>
            <a:endParaRPr lang="en-GB" sz="4800" b="1" dirty="0">
              <a:solidFill>
                <a:srgbClr val="FF0000"/>
              </a:solidFill>
            </a:endParaRPr>
          </a:p>
        </p:txBody>
      </p:sp>
      <p:sp>
        <p:nvSpPr>
          <p:cNvPr id="5" name="Rectangle 4"/>
          <p:cNvSpPr/>
          <p:nvPr/>
        </p:nvSpPr>
        <p:spPr>
          <a:xfrm>
            <a:off x="0" y="1281227"/>
            <a:ext cx="11795760" cy="5447645"/>
          </a:xfrm>
          <a:prstGeom prst="rect">
            <a:avLst/>
          </a:prstGeom>
        </p:spPr>
        <p:txBody>
          <a:bodyPr wrap="square">
            <a:spAutoFit/>
          </a:bodyPr>
          <a:lstStyle/>
          <a:p>
            <a:pPr marL="342900" indent="-342900" fontAlgn="base">
              <a:buFont typeface="Arial" panose="020B0604020202020204" pitchFamily="34" charset="0"/>
              <a:buChar char="•"/>
            </a:pPr>
            <a:r>
              <a:rPr lang="en-US" sz="2400" dirty="0"/>
              <a:t>Cluster sampling: </a:t>
            </a:r>
          </a:p>
          <a:p>
            <a:pPr marL="342900" indent="-342900" fontAlgn="base">
              <a:buFont typeface="Wingdings" panose="05000000000000000000" pitchFamily="2" charset="2"/>
              <a:buChar char="Ø"/>
            </a:pPr>
            <a:r>
              <a:rPr lang="en-US" sz="2400" dirty="0"/>
              <a:t>In this method, the basis of forming a sampling unit may be area, location, class, etc. </a:t>
            </a:r>
          </a:p>
          <a:p>
            <a:pPr marL="342900" indent="-342900" fontAlgn="base">
              <a:buFont typeface="Wingdings" panose="05000000000000000000" pitchFamily="2" charset="2"/>
              <a:buChar char="Ø"/>
            </a:pPr>
            <a:r>
              <a:rPr lang="en-US" sz="2400" dirty="0"/>
              <a:t>Suppose the study units are far apart, and it is difficult to identify and locate the sample units in terms of cost, time, and other administrative constraints. In that case, cluster sampling may be an option. </a:t>
            </a:r>
          </a:p>
          <a:p>
            <a:pPr marL="342900" indent="-342900" fontAlgn="base">
              <a:buFont typeface="Wingdings" panose="05000000000000000000" pitchFamily="2" charset="2"/>
              <a:buChar char="Ø"/>
            </a:pPr>
            <a:r>
              <a:rPr lang="en-US" sz="2400" dirty="0"/>
              <a:t>For example, the whole area constituting a defined population can be divided into smaller areas or segments like provinces, regions, etc. After dividing the population into clusters, the required sample units are selected by applying equal or unequal selection probabilities. </a:t>
            </a:r>
          </a:p>
          <a:p>
            <a:pPr marL="285750" indent="-285750" fontAlgn="base">
              <a:buFont typeface="Courier New" panose="02070309020205020404" pitchFamily="49" charset="0"/>
              <a:buChar char="o"/>
            </a:pPr>
            <a:r>
              <a:rPr lang="en-US" dirty="0"/>
              <a:t>Area sampling: If the study elements or units are widely dispersed in various geographical locations, it is impossible to incorporate all units under study, so area sampling becomes useful. </a:t>
            </a:r>
          </a:p>
          <a:p>
            <a:pPr marL="285750" indent="-285750" fontAlgn="base">
              <a:buFont typeface="Courier New" panose="02070309020205020404" pitchFamily="49" charset="0"/>
              <a:buChar char="o"/>
            </a:pPr>
            <a:r>
              <a:rPr lang="en-US" dirty="0"/>
              <a:t>Multi-stage sampling: It is a sampling procedure carried out in several stages. At first, first-stage units are sampled by a suitable method, such as simple random sampling. Then, a sample of second stage units is selected from each of the selected first-stage units, again by some suitable method that may be identical or different from the method employed for the first stage. </a:t>
            </a:r>
          </a:p>
        </p:txBody>
      </p:sp>
    </p:spTree>
    <p:extLst>
      <p:ext uri="{BB962C8B-B14F-4D97-AF65-F5344CB8AC3E}">
        <p14:creationId xmlns:p14="http://schemas.microsoft.com/office/powerpoint/2010/main" val="886049772"/>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Complex random sampling</a:t>
            </a:r>
            <a:endParaRPr lang="en-GB" sz="4800" b="1" dirty="0">
              <a:solidFill>
                <a:srgbClr val="FF0000"/>
              </a:solidFill>
            </a:endParaRPr>
          </a:p>
        </p:txBody>
      </p:sp>
      <p:sp>
        <p:nvSpPr>
          <p:cNvPr id="5" name="Rectangle 4"/>
          <p:cNvSpPr/>
          <p:nvPr/>
        </p:nvSpPr>
        <p:spPr>
          <a:xfrm>
            <a:off x="0" y="1281227"/>
            <a:ext cx="11795760" cy="2308324"/>
          </a:xfrm>
          <a:prstGeom prst="rect">
            <a:avLst/>
          </a:prstGeom>
        </p:spPr>
        <p:txBody>
          <a:bodyPr wrap="square">
            <a:spAutoFit/>
          </a:bodyPr>
          <a:lstStyle/>
          <a:p>
            <a:pPr marL="342900" indent="-342900" fontAlgn="base">
              <a:buFont typeface="Arial" panose="020B0604020202020204" pitchFamily="34" charset="0"/>
              <a:buChar char="•"/>
            </a:pPr>
            <a:r>
              <a:rPr lang="en-US" sz="2400" dirty="0"/>
              <a:t> Sequential sampling: </a:t>
            </a:r>
          </a:p>
          <a:p>
            <a:pPr marL="342900" indent="-342900" fontAlgn="base">
              <a:buFont typeface="Wingdings" panose="05000000000000000000" pitchFamily="2" charset="2"/>
              <a:buChar char="Ø"/>
            </a:pPr>
            <a:r>
              <a:rPr lang="en-US" sz="2400" dirty="0"/>
              <a:t>In sequential sampling, the researcher selects an initial sample based on the appropriate sampling method and then proceeds with further sampling methods within the sample until the final sample is determined. </a:t>
            </a:r>
          </a:p>
          <a:p>
            <a:pPr marL="342900" indent="-342900" fontAlgn="base">
              <a:buFont typeface="Wingdings" panose="05000000000000000000" pitchFamily="2" charset="2"/>
              <a:buChar char="Ø"/>
            </a:pPr>
            <a:r>
              <a:rPr lang="en-US" sz="2400" dirty="0"/>
              <a:t>If information or data generated from this initially selected sample is insufficient, the researcher selects the following sample described above and proceeds again. </a:t>
            </a:r>
          </a:p>
        </p:txBody>
      </p:sp>
    </p:spTree>
    <p:extLst>
      <p:ext uri="{BB962C8B-B14F-4D97-AF65-F5344CB8AC3E}">
        <p14:creationId xmlns:p14="http://schemas.microsoft.com/office/powerpoint/2010/main" val="2567733770"/>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Non-Probability Sampling</a:t>
            </a:r>
            <a:endParaRPr lang="en-GB" sz="4800" b="1" dirty="0">
              <a:solidFill>
                <a:srgbClr val="FF0000"/>
              </a:solidFill>
            </a:endParaRPr>
          </a:p>
        </p:txBody>
      </p:sp>
      <p:sp>
        <p:nvSpPr>
          <p:cNvPr id="5" name="Rectangle 4"/>
          <p:cNvSpPr/>
          <p:nvPr/>
        </p:nvSpPr>
        <p:spPr>
          <a:xfrm>
            <a:off x="0" y="1337497"/>
            <a:ext cx="12192000" cy="5262979"/>
          </a:xfrm>
          <a:prstGeom prst="rect">
            <a:avLst/>
          </a:prstGeom>
        </p:spPr>
        <p:txBody>
          <a:bodyPr wrap="square">
            <a:spAutoFit/>
          </a:bodyPr>
          <a:lstStyle/>
          <a:p>
            <a:pPr marL="342900" indent="-342900" fontAlgn="base">
              <a:buFont typeface="Arial" panose="020B0604020202020204" pitchFamily="34" charset="0"/>
              <a:buChar char="•"/>
            </a:pPr>
            <a:r>
              <a:rPr lang="en-US" sz="2400" dirty="0"/>
              <a:t>Non-probability sampling is a technique in which sampling elements are selected without assuming an equal chance for each study unit to select into the sample. </a:t>
            </a:r>
          </a:p>
          <a:p>
            <a:pPr marL="342900" indent="-342900" fontAlgn="base">
              <a:buFont typeface="Arial" panose="020B0604020202020204" pitchFamily="34" charset="0"/>
              <a:buChar char="•"/>
            </a:pPr>
            <a:r>
              <a:rPr lang="en-US" sz="2400" dirty="0"/>
              <a:t>This method is also known as non-random sampling. </a:t>
            </a:r>
          </a:p>
          <a:p>
            <a:pPr marL="342900" indent="-342900" fontAlgn="base">
              <a:buFont typeface="Arial" panose="020B0604020202020204" pitchFamily="34" charset="0"/>
              <a:buChar char="•"/>
            </a:pPr>
            <a:r>
              <a:rPr lang="en-US" sz="2400" dirty="0"/>
              <a:t>Non-probability sampling methods are those in which each study unit does not have an equal possibility of being selected as a sample unit.</a:t>
            </a:r>
          </a:p>
          <a:p>
            <a:pPr marL="342900" indent="-342900" fontAlgn="base">
              <a:buFont typeface="Arial" panose="020B0604020202020204" pitchFamily="34" charset="0"/>
              <a:buChar char="•"/>
            </a:pPr>
            <a:r>
              <a:rPr lang="en-US" sz="2400" dirty="0"/>
              <a:t>Methods of Non-probability sampling are:</a:t>
            </a:r>
          </a:p>
          <a:p>
            <a:pPr fontAlgn="base"/>
            <a:endParaRPr lang="en-US" sz="2400" dirty="0"/>
          </a:p>
          <a:p>
            <a:pPr marL="342900" indent="-342900" fontAlgn="base">
              <a:buFont typeface="Wingdings" panose="05000000000000000000" pitchFamily="2" charset="2"/>
              <a:buChar char="Ø"/>
            </a:pPr>
            <a:r>
              <a:rPr lang="en-US" sz="2400" dirty="0"/>
              <a:t>Purposive Sampling</a:t>
            </a:r>
          </a:p>
          <a:p>
            <a:pPr marL="342900" indent="-342900" fontAlgn="base">
              <a:buFont typeface="Wingdings" panose="05000000000000000000" pitchFamily="2" charset="2"/>
              <a:buChar char="Ø"/>
            </a:pPr>
            <a:r>
              <a:rPr lang="en-US" sz="2400" dirty="0"/>
              <a:t>Quota sampling</a:t>
            </a:r>
          </a:p>
          <a:p>
            <a:pPr marL="342900" indent="-342900" fontAlgn="base">
              <a:buFont typeface="Wingdings" panose="05000000000000000000" pitchFamily="2" charset="2"/>
              <a:buChar char="Ø"/>
            </a:pPr>
            <a:r>
              <a:rPr lang="en-US" sz="2400" dirty="0"/>
              <a:t>Convenience sampling</a:t>
            </a:r>
          </a:p>
          <a:p>
            <a:pPr marL="342900" indent="-342900" fontAlgn="base">
              <a:buFont typeface="Wingdings" panose="05000000000000000000" pitchFamily="2" charset="2"/>
              <a:buChar char="Ø"/>
            </a:pPr>
            <a:r>
              <a:rPr lang="en-US" sz="2400" dirty="0"/>
              <a:t>Self-selecting sampling</a:t>
            </a:r>
          </a:p>
          <a:p>
            <a:pPr marL="342900" indent="-342900" fontAlgn="base">
              <a:buFont typeface="Wingdings" panose="05000000000000000000" pitchFamily="2" charset="2"/>
              <a:buChar char="Ø"/>
            </a:pPr>
            <a:r>
              <a:rPr lang="en-US" sz="2400" dirty="0"/>
              <a:t>Snow-ball sampling</a:t>
            </a:r>
          </a:p>
          <a:p>
            <a:pPr fontAlgn="base"/>
            <a:endParaRPr lang="en-US" sz="2400" dirty="0"/>
          </a:p>
          <a:p>
            <a:pPr marL="342900" indent="-342900" fontAlgn="base">
              <a:buFont typeface="Wingdings" panose="05000000000000000000" pitchFamily="2" charset="2"/>
              <a:buChar char="Ø"/>
            </a:pPr>
            <a:endParaRPr lang="en-US" sz="2400" dirty="0"/>
          </a:p>
        </p:txBody>
      </p:sp>
    </p:spTree>
    <p:extLst>
      <p:ext uri="{BB962C8B-B14F-4D97-AF65-F5344CB8AC3E}">
        <p14:creationId xmlns:p14="http://schemas.microsoft.com/office/powerpoint/2010/main" val="1918707803"/>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Non-Probability Sampling</a:t>
            </a:r>
            <a:endParaRPr lang="en-GB" sz="4800" b="1" dirty="0">
              <a:solidFill>
                <a:srgbClr val="FF0000"/>
              </a:solidFill>
            </a:endParaRPr>
          </a:p>
        </p:txBody>
      </p:sp>
      <p:sp>
        <p:nvSpPr>
          <p:cNvPr id="5" name="Rectangle 4"/>
          <p:cNvSpPr/>
          <p:nvPr/>
        </p:nvSpPr>
        <p:spPr>
          <a:xfrm>
            <a:off x="0" y="1337497"/>
            <a:ext cx="12192000" cy="4154984"/>
          </a:xfrm>
          <a:prstGeom prst="rect">
            <a:avLst/>
          </a:prstGeom>
        </p:spPr>
        <p:txBody>
          <a:bodyPr wrap="square">
            <a:spAutoFit/>
          </a:bodyPr>
          <a:lstStyle/>
          <a:p>
            <a:pPr marL="342900" indent="-342900" fontAlgn="base">
              <a:buFont typeface="Wingdings" panose="05000000000000000000" pitchFamily="2" charset="2"/>
              <a:buChar char="Ø"/>
            </a:pPr>
            <a:r>
              <a:rPr lang="en-US" sz="2400" dirty="0"/>
              <a:t>Purposive Sampling: </a:t>
            </a:r>
          </a:p>
          <a:p>
            <a:pPr marL="342900" indent="-342900" fontAlgn="base">
              <a:buFont typeface="Courier New" panose="02070309020205020404" pitchFamily="49" charset="0"/>
              <a:buChar char="o"/>
            </a:pPr>
            <a:r>
              <a:rPr lang="en-US" sz="2400" dirty="0"/>
              <a:t>Purposive sampling is also known as judgmental or deliberate sampling. </a:t>
            </a:r>
          </a:p>
          <a:p>
            <a:pPr marL="342900" indent="-342900" fontAlgn="base">
              <a:buFont typeface="Courier New" panose="02070309020205020404" pitchFamily="49" charset="0"/>
              <a:buChar char="o"/>
            </a:pPr>
            <a:r>
              <a:rPr lang="en-US" sz="2400" dirty="0"/>
              <a:t>In this method, the choice of sample units exclusively depends on the judgment or objective of the researcher. </a:t>
            </a:r>
          </a:p>
          <a:p>
            <a:pPr marL="342900" indent="-342900" fontAlgn="base">
              <a:buFont typeface="Courier New" panose="02070309020205020404" pitchFamily="49" charset="0"/>
              <a:buChar char="o"/>
            </a:pPr>
            <a:r>
              <a:rPr lang="en-US" sz="2400" dirty="0"/>
              <a:t>The researcher uses their judgment in the choice of sample units. </a:t>
            </a:r>
          </a:p>
          <a:p>
            <a:pPr marL="342900" indent="-342900" fontAlgn="base">
              <a:buFont typeface="Courier New" panose="02070309020205020404" pitchFamily="49" charset="0"/>
              <a:buChar char="o"/>
            </a:pPr>
            <a:r>
              <a:rPr lang="en-US" sz="2400" dirty="0"/>
              <a:t>The researcher includes those units in the sample most typically representative of the population. </a:t>
            </a:r>
          </a:p>
          <a:p>
            <a:pPr marL="342900" indent="-342900" fontAlgn="base">
              <a:buFont typeface="Courier New" panose="02070309020205020404" pitchFamily="49" charset="0"/>
              <a:buChar char="o"/>
            </a:pPr>
            <a:r>
              <a:rPr lang="en-US" sz="2400" dirty="0"/>
              <a:t>For example, if the researcher is interested in using content analysis regarding gender, then the researcher may select famous women's magazines or journals published with gender themes. </a:t>
            </a:r>
          </a:p>
          <a:p>
            <a:pPr marL="342900" indent="-342900" fontAlgn="base">
              <a:buFont typeface="Wingdings" panose="05000000000000000000" pitchFamily="2" charset="2"/>
              <a:buChar char="Ø"/>
            </a:pPr>
            <a:endParaRPr lang="en-US" sz="2400" dirty="0"/>
          </a:p>
        </p:txBody>
      </p:sp>
    </p:spTree>
    <p:extLst>
      <p:ext uri="{BB962C8B-B14F-4D97-AF65-F5344CB8AC3E}">
        <p14:creationId xmlns:p14="http://schemas.microsoft.com/office/powerpoint/2010/main" val="4172341791"/>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Non-Probability Sampling</a:t>
            </a:r>
            <a:endParaRPr lang="en-GB" sz="4800" b="1" dirty="0">
              <a:solidFill>
                <a:srgbClr val="FF0000"/>
              </a:solidFill>
            </a:endParaRPr>
          </a:p>
        </p:txBody>
      </p:sp>
      <p:sp>
        <p:nvSpPr>
          <p:cNvPr id="5" name="Rectangle 4"/>
          <p:cNvSpPr/>
          <p:nvPr/>
        </p:nvSpPr>
        <p:spPr>
          <a:xfrm>
            <a:off x="0" y="1337497"/>
            <a:ext cx="12192000" cy="4524315"/>
          </a:xfrm>
          <a:prstGeom prst="rect">
            <a:avLst/>
          </a:prstGeom>
        </p:spPr>
        <p:txBody>
          <a:bodyPr wrap="square">
            <a:spAutoFit/>
          </a:bodyPr>
          <a:lstStyle/>
          <a:p>
            <a:pPr marL="342900" indent="-342900" fontAlgn="base">
              <a:buFont typeface="Wingdings" panose="05000000000000000000" pitchFamily="2" charset="2"/>
              <a:buChar char="Ø"/>
            </a:pPr>
            <a:r>
              <a:rPr lang="en-US" sz="2400" dirty="0"/>
              <a:t>Quota sampling: </a:t>
            </a:r>
          </a:p>
          <a:p>
            <a:pPr marL="342900" indent="-342900" fontAlgn="base">
              <a:buFont typeface="Courier New" panose="02070309020205020404" pitchFamily="49" charset="0"/>
              <a:buChar char="o"/>
            </a:pPr>
            <a:r>
              <a:rPr lang="en-US" sz="2400" dirty="0"/>
              <a:t>In quota sampling, the researcher first identifies relevant population categories and determines quotas based on specific characteristics. </a:t>
            </a:r>
          </a:p>
          <a:p>
            <a:pPr marL="342900" indent="-342900" fontAlgn="base">
              <a:buFont typeface="Courier New" panose="02070309020205020404" pitchFamily="49" charset="0"/>
              <a:buChar char="o"/>
            </a:pPr>
            <a:r>
              <a:rPr lang="en-US" sz="2400" dirty="0"/>
              <a:t>For example, in research on brand choice of mobile set to estimate the influence of age group, age categories can be formed as - below 20, 20 - 30, 30 – 40, 40-50, and so on. Then, the researcher is advised to take the responses of 100 respondents from each category as defined. </a:t>
            </a:r>
          </a:p>
          <a:p>
            <a:pPr marL="342900" indent="-342900" fontAlgn="base">
              <a:buFont typeface="Courier New" panose="02070309020205020404" pitchFamily="49" charset="0"/>
              <a:buChar char="o"/>
            </a:pPr>
            <a:r>
              <a:rPr lang="en-US" sz="2400" dirty="0"/>
              <a:t>The selection of respondents or units solely depends on the personal judgment of the researcher. </a:t>
            </a:r>
          </a:p>
          <a:p>
            <a:pPr marL="342900" indent="-342900" fontAlgn="base">
              <a:buFont typeface="Courier New" panose="02070309020205020404" pitchFamily="49" charset="0"/>
              <a:buChar char="o"/>
            </a:pPr>
            <a:r>
              <a:rPr lang="en-US" sz="2400" dirty="0"/>
              <a:t>As a drawback of quota sampling, it becomes difficult to get representative sample units due to the risk of personal bias. </a:t>
            </a:r>
          </a:p>
          <a:p>
            <a:pPr marL="342900" indent="-342900" fontAlgn="base">
              <a:buFont typeface="Courier New" panose="02070309020205020404" pitchFamily="49" charset="0"/>
              <a:buChar char="o"/>
            </a:pPr>
            <a:r>
              <a:rPr lang="en-US" sz="2400" dirty="0"/>
              <a:t>Quota sampling is a commonly used sampling technique in non-random sampling</a:t>
            </a:r>
          </a:p>
        </p:txBody>
      </p:sp>
    </p:spTree>
    <p:extLst>
      <p:ext uri="{BB962C8B-B14F-4D97-AF65-F5344CB8AC3E}">
        <p14:creationId xmlns:p14="http://schemas.microsoft.com/office/powerpoint/2010/main" val="4136510322"/>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Non-Probability Sampling</a:t>
            </a:r>
            <a:endParaRPr lang="en-GB" sz="4800" b="1" dirty="0">
              <a:solidFill>
                <a:srgbClr val="FF0000"/>
              </a:solidFill>
            </a:endParaRPr>
          </a:p>
        </p:txBody>
      </p:sp>
      <p:sp>
        <p:nvSpPr>
          <p:cNvPr id="5" name="Rectangle 4"/>
          <p:cNvSpPr/>
          <p:nvPr/>
        </p:nvSpPr>
        <p:spPr>
          <a:xfrm>
            <a:off x="0" y="1337497"/>
            <a:ext cx="12192000" cy="3416320"/>
          </a:xfrm>
          <a:prstGeom prst="rect">
            <a:avLst/>
          </a:prstGeom>
        </p:spPr>
        <p:txBody>
          <a:bodyPr wrap="square">
            <a:spAutoFit/>
          </a:bodyPr>
          <a:lstStyle/>
          <a:p>
            <a:pPr marL="342900" indent="-342900" fontAlgn="base">
              <a:buFont typeface="Wingdings" panose="05000000000000000000" pitchFamily="2" charset="2"/>
              <a:buChar char="Ø"/>
            </a:pPr>
            <a:r>
              <a:rPr lang="en-US" sz="2400" dirty="0"/>
              <a:t>Convenience sampling: </a:t>
            </a:r>
          </a:p>
          <a:p>
            <a:pPr marL="342900" indent="-342900" fontAlgn="base">
              <a:buFont typeface="Courier New" panose="02070309020205020404" pitchFamily="49" charset="0"/>
              <a:buChar char="o"/>
            </a:pPr>
            <a:r>
              <a:rPr lang="en-US" sz="2400" dirty="0"/>
              <a:t>This method selects sample units from the convenient population units per the researcher's convenience. </a:t>
            </a:r>
          </a:p>
          <a:p>
            <a:pPr marL="342900" indent="-342900" fontAlgn="base">
              <a:buFont typeface="Courier New" panose="02070309020205020404" pitchFamily="49" charset="0"/>
              <a:buChar char="o"/>
            </a:pPr>
            <a:r>
              <a:rPr lang="en-US" sz="2400" dirty="0"/>
              <a:t>In this method, sample units are selected neither by probability nor judgment but only by convenience. </a:t>
            </a:r>
          </a:p>
          <a:p>
            <a:pPr marL="342900" indent="-342900" fontAlgn="base">
              <a:buFont typeface="Courier New" panose="02070309020205020404" pitchFamily="49" charset="0"/>
              <a:buChar char="o"/>
            </a:pPr>
            <a:r>
              <a:rPr lang="en-US" sz="2400" dirty="0"/>
              <a:t>In the convenient sampling method, there is a high chance of personal bias, and it is hardly representative of the population. </a:t>
            </a:r>
          </a:p>
          <a:p>
            <a:pPr marL="342900" indent="-342900" fontAlgn="base">
              <a:buFont typeface="Courier New" panose="02070309020205020404" pitchFamily="49" charset="0"/>
              <a:buChar char="o"/>
            </a:pPr>
            <a:r>
              <a:rPr lang="en-US" sz="2400" dirty="0"/>
              <a:t>However, this sampling method is more appropriate if the time and resource constraint is high.</a:t>
            </a:r>
          </a:p>
        </p:txBody>
      </p:sp>
    </p:spTree>
    <p:extLst>
      <p:ext uri="{BB962C8B-B14F-4D97-AF65-F5344CB8AC3E}">
        <p14:creationId xmlns:p14="http://schemas.microsoft.com/office/powerpoint/2010/main" val="418775016"/>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Non-Probability Sampling</a:t>
            </a:r>
            <a:endParaRPr lang="en-GB" sz="4800" b="1" dirty="0">
              <a:solidFill>
                <a:srgbClr val="FF0000"/>
              </a:solidFill>
            </a:endParaRPr>
          </a:p>
        </p:txBody>
      </p:sp>
      <p:sp>
        <p:nvSpPr>
          <p:cNvPr id="5" name="Rectangle 4"/>
          <p:cNvSpPr/>
          <p:nvPr/>
        </p:nvSpPr>
        <p:spPr>
          <a:xfrm>
            <a:off x="0" y="1337497"/>
            <a:ext cx="12192000" cy="3416320"/>
          </a:xfrm>
          <a:prstGeom prst="rect">
            <a:avLst/>
          </a:prstGeom>
        </p:spPr>
        <p:txBody>
          <a:bodyPr wrap="square">
            <a:spAutoFit/>
          </a:bodyPr>
          <a:lstStyle/>
          <a:p>
            <a:pPr marL="342900" indent="-342900" fontAlgn="base">
              <a:buFont typeface="Wingdings" panose="05000000000000000000" pitchFamily="2" charset="2"/>
              <a:buChar char="Ø"/>
            </a:pPr>
            <a:r>
              <a:rPr lang="en-US" sz="2400" dirty="0"/>
              <a:t>Self-selecting sampling: </a:t>
            </a:r>
          </a:p>
          <a:p>
            <a:pPr marL="342900" indent="-342900" fontAlgn="base">
              <a:buFont typeface="Courier New" panose="02070309020205020404" pitchFamily="49" charset="0"/>
              <a:buChar char="o"/>
            </a:pPr>
            <a:r>
              <a:rPr lang="en-US" sz="2400" dirty="0"/>
              <a:t>In this method, the investigator publicly announces to join as a sample unit for research through mass media like Television, Radio, Newspapers, e-mail, internet, website, etc. </a:t>
            </a:r>
          </a:p>
          <a:p>
            <a:pPr marL="342900" indent="-342900" fontAlgn="base">
              <a:buFont typeface="Courier New" panose="02070309020205020404" pitchFamily="49" charset="0"/>
              <a:buChar char="o"/>
            </a:pPr>
            <a:r>
              <a:rPr lang="en-US" sz="2400" dirty="0"/>
              <a:t>Interested individuals may join as a sample unit, i.e., respondents or informants for the research study. </a:t>
            </a:r>
          </a:p>
          <a:p>
            <a:pPr marL="342900" indent="-342900" fontAlgn="base">
              <a:buFont typeface="Courier New" panose="02070309020205020404" pitchFamily="49" charset="0"/>
              <a:buChar char="o"/>
            </a:pPr>
            <a:r>
              <a:rPr lang="en-US" sz="2400" dirty="0"/>
              <a:t>This method is easy and less costly. </a:t>
            </a:r>
          </a:p>
          <a:p>
            <a:pPr marL="342900" indent="-342900" fontAlgn="base">
              <a:buFont typeface="Courier New" panose="02070309020205020404" pitchFamily="49" charset="0"/>
              <a:buChar char="o"/>
            </a:pPr>
            <a:r>
              <a:rPr lang="en-US" sz="2400" dirty="0"/>
              <a:t>The validity and reliability of the findings of research work conducted with this method are very low because of the poor representativeness of the sample units. </a:t>
            </a:r>
          </a:p>
        </p:txBody>
      </p:sp>
    </p:spTree>
    <p:extLst>
      <p:ext uri="{BB962C8B-B14F-4D97-AF65-F5344CB8AC3E}">
        <p14:creationId xmlns:p14="http://schemas.microsoft.com/office/powerpoint/2010/main" val="4169780393"/>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Non-Probability Sampling</a:t>
            </a:r>
            <a:endParaRPr lang="en-GB" sz="4800" b="1" dirty="0">
              <a:solidFill>
                <a:srgbClr val="FF0000"/>
              </a:solidFill>
            </a:endParaRPr>
          </a:p>
        </p:txBody>
      </p:sp>
      <p:sp>
        <p:nvSpPr>
          <p:cNvPr id="5" name="Rectangle 4"/>
          <p:cNvSpPr/>
          <p:nvPr/>
        </p:nvSpPr>
        <p:spPr>
          <a:xfrm>
            <a:off x="0" y="1337497"/>
            <a:ext cx="12192000" cy="4893647"/>
          </a:xfrm>
          <a:prstGeom prst="rect">
            <a:avLst/>
          </a:prstGeom>
        </p:spPr>
        <p:txBody>
          <a:bodyPr wrap="square">
            <a:spAutoFit/>
          </a:bodyPr>
          <a:lstStyle/>
          <a:p>
            <a:pPr marL="342900" indent="-342900" fontAlgn="base">
              <a:buFont typeface="Wingdings" panose="05000000000000000000" pitchFamily="2" charset="2"/>
              <a:buChar char="Ø"/>
            </a:pPr>
            <a:r>
              <a:rPr lang="en-US" sz="2400" dirty="0"/>
              <a:t>Snow-ball sampling/ Referral or reputational sampling: </a:t>
            </a:r>
          </a:p>
          <a:p>
            <a:pPr marL="342900" indent="-342900" fontAlgn="base">
              <a:buFont typeface="Courier New" panose="02070309020205020404" pitchFamily="49" charset="0"/>
              <a:buChar char="o"/>
            </a:pPr>
            <a:r>
              <a:rPr lang="en-US" sz="2400" dirty="0"/>
              <a:t>Snow-ball sampling is the method that begins with the identification of one respondent at first. </a:t>
            </a:r>
          </a:p>
          <a:p>
            <a:pPr marL="342900" indent="-342900" fontAlgn="base">
              <a:buFont typeface="Courier New" panose="02070309020205020404" pitchFamily="49" charset="0"/>
              <a:buChar char="o"/>
            </a:pPr>
            <a:r>
              <a:rPr lang="en-US" sz="2400" dirty="0"/>
              <a:t>Then, based on information from the first respondent, the researcher identifies other respondents. </a:t>
            </a:r>
          </a:p>
          <a:p>
            <a:pPr marL="342900" indent="-342900" fontAlgn="base">
              <a:buFont typeface="Courier New" panose="02070309020205020404" pitchFamily="49" charset="0"/>
              <a:buChar char="o"/>
            </a:pPr>
            <a:r>
              <a:rPr lang="en-US" sz="2400" dirty="0"/>
              <a:t>The exact process is repeated again and again until the desired sample size is not obtained. </a:t>
            </a:r>
          </a:p>
          <a:p>
            <a:pPr marL="342900" indent="-342900" fontAlgn="base">
              <a:buFont typeface="Courier New" panose="02070309020205020404" pitchFamily="49" charset="0"/>
              <a:buChar char="o"/>
            </a:pPr>
            <a:r>
              <a:rPr lang="en-US" sz="2400" dirty="0"/>
              <a:t>It is widely used in crime investigation, social research like drug addiction, prostitution, and the severity of socially excluded diseases like AIDS, etc., where respondents do not want to be open, and the researcher cannot directly approach them. </a:t>
            </a:r>
          </a:p>
          <a:p>
            <a:pPr marL="342900" indent="-342900" fontAlgn="base">
              <a:buFont typeface="Courier New" panose="02070309020205020404" pitchFamily="49" charset="0"/>
              <a:buChar char="o"/>
            </a:pPr>
            <a:r>
              <a:rPr lang="en-US" sz="2400" dirty="0"/>
              <a:t>It is based on an analogy to a snowball, which begins with a small piece and then gradually gets more extensive as it picks up additional snow. </a:t>
            </a:r>
          </a:p>
          <a:p>
            <a:pPr marL="342900" indent="-342900" fontAlgn="base">
              <a:buFont typeface="Courier New" panose="02070309020205020404" pitchFamily="49" charset="0"/>
              <a:buChar char="o"/>
            </a:pPr>
            <a:r>
              <a:rPr lang="en-US" sz="2400" dirty="0"/>
              <a:t>This method is sometimes also called network chain referral or reputational sampling. </a:t>
            </a:r>
          </a:p>
        </p:txBody>
      </p:sp>
    </p:spTree>
    <p:extLst>
      <p:ext uri="{BB962C8B-B14F-4D97-AF65-F5344CB8AC3E}">
        <p14:creationId xmlns:p14="http://schemas.microsoft.com/office/powerpoint/2010/main" val="593112675"/>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82880"/>
            <a:ext cx="11132820" cy="4229100"/>
          </a:xfrm>
        </p:spPr>
        <p:txBody>
          <a:bodyPr>
            <a:normAutofit/>
          </a:bodyPr>
          <a:lstStyle/>
          <a:p>
            <a:r>
              <a:rPr lang="en-US" b="1" dirty="0"/>
              <a:t>Research Methodology- Unit 4</a:t>
            </a:r>
            <a:br>
              <a:rPr lang="en-US" b="1" dirty="0"/>
            </a:br>
            <a:r>
              <a:rPr lang="en-US" sz="4400" dirty="0"/>
              <a:t>Chapter 5- Sampling</a:t>
            </a:r>
          </a:p>
        </p:txBody>
      </p:sp>
      <p:sp>
        <p:nvSpPr>
          <p:cNvPr id="3" name="Subtitle 2"/>
          <p:cNvSpPr>
            <a:spLocks noGrp="1"/>
          </p:cNvSpPr>
          <p:nvPr>
            <p:ph type="subTitle" idx="1"/>
          </p:nvPr>
        </p:nvSpPr>
        <p:spPr/>
        <p:txBody>
          <a:bodyPr>
            <a:normAutofit/>
          </a:bodyPr>
          <a:lstStyle/>
          <a:p>
            <a:r>
              <a:rPr lang="en-US" dirty="0"/>
              <a:t>Prime College- BIM 6</a:t>
            </a:r>
            <a:r>
              <a:rPr lang="en-US" baseline="30000" dirty="0"/>
              <a:t>th</a:t>
            </a:r>
            <a:r>
              <a:rPr lang="en-US" dirty="0"/>
              <a:t> Semester</a:t>
            </a:r>
          </a:p>
        </p:txBody>
      </p:sp>
    </p:spTree>
    <p:extLst>
      <p:ext uri="{BB962C8B-B14F-4D97-AF65-F5344CB8AC3E}">
        <p14:creationId xmlns:p14="http://schemas.microsoft.com/office/powerpoint/2010/main" val="1757638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Rules to Fix Sample Size</a:t>
            </a:r>
            <a:endParaRPr lang="en-GB" sz="4800" b="1" dirty="0">
              <a:solidFill>
                <a:srgbClr val="FF0000"/>
              </a:solidFill>
            </a:endParaRPr>
          </a:p>
        </p:txBody>
      </p:sp>
      <p:sp>
        <p:nvSpPr>
          <p:cNvPr id="5" name="Rectangle 4"/>
          <p:cNvSpPr/>
          <p:nvPr/>
        </p:nvSpPr>
        <p:spPr>
          <a:xfrm>
            <a:off x="0" y="1337497"/>
            <a:ext cx="12192000" cy="4154984"/>
          </a:xfrm>
          <a:prstGeom prst="rect">
            <a:avLst/>
          </a:prstGeom>
        </p:spPr>
        <p:txBody>
          <a:bodyPr wrap="square">
            <a:spAutoFit/>
          </a:bodyPr>
          <a:lstStyle/>
          <a:p>
            <a:pPr marL="342900" indent="-342900" fontAlgn="base">
              <a:buFont typeface="Arial" panose="020B0604020202020204" pitchFamily="34" charset="0"/>
              <a:buChar char="•"/>
            </a:pPr>
            <a:r>
              <a:rPr lang="en-US" sz="2400" dirty="0"/>
              <a:t>Sample sizes greater than 30 and less than 500 are appropriate for most research. </a:t>
            </a:r>
          </a:p>
          <a:p>
            <a:pPr marL="342900" indent="-342900" fontAlgn="base">
              <a:buFont typeface="Arial" panose="020B0604020202020204" pitchFamily="34" charset="0"/>
              <a:buChar char="•"/>
            </a:pPr>
            <a:r>
              <a:rPr lang="en-US" sz="2400" dirty="0"/>
              <a:t>If the sample study is to be made on sub-sample, i.e., categories like male/female, senior/junior, pass/fail, etc., the sample should contain at least 30 units from each category or sub-sample, i.e., 30 each from male and female, total sample size of 60. </a:t>
            </a:r>
          </a:p>
          <a:p>
            <a:pPr marL="342900" indent="-342900" fontAlgn="base">
              <a:buFont typeface="Arial" panose="020B0604020202020204" pitchFamily="34" charset="0"/>
              <a:buChar char="•"/>
            </a:pPr>
            <a:r>
              <a:rPr lang="en-US" sz="2400" dirty="0"/>
              <a:t>In multivariate research, including multiple regression analysis, the sample size should be several times, i.e., preferably ten times or more, as large as the number of variables in the study. </a:t>
            </a:r>
          </a:p>
          <a:p>
            <a:pPr marL="342900" indent="-342900" fontAlgn="base">
              <a:buFont typeface="Arial" panose="020B0604020202020204" pitchFamily="34" charset="0"/>
              <a:buChar char="•"/>
            </a:pPr>
            <a:r>
              <a:rPr lang="en-US" sz="2400" dirty="0"/>
              <a:t>For simple experimental research with tight experimental control, a sample size as small as ten to twenty will be most appropriate for good results. If the dispersion, i.e., variance, is more excellent within the population units, a large sample as much as possible is desired to get the result more precisely.</a:t>
            </a:r>
          </a:p>
        </p:txBody>
      </p:sp>
    </p:spTree>
    <p:extLst>
      <p:ext uri="{BB962C8B-B14F-4D97-AF65-F5344CB8AC3E}">
        <p14:creationId xmlns:p14="http://schemas.microsoft.com/office/powerpoint/2010/main" val="1426527155"/>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Rules to Fix Sample Size</a:t>
            </a:r>
            <a:endParaRPr lang="en-GB" sz="4800" b="1" dirty="0">
              <a:solidFill>
                <a:srgbClr val="FF0000"/>
              </a:solidFill>
            </a:endParaRPr>
          </a:p>
        </p:txBody>
      </p:sp>
      <p:pic>
        <p:nvPicPr>
          <p:cNvPr id="3" name="Picture 2">
            <a:extLst>
              <a:ext uri="{FF2B5EF4-FFF2-40B4-BE49-F238E27FC236}">
                <a16:creationId xmlns:a16="http://schemas.microsoft.com/office/drawing/2014/main" id="{0925437A-63C3-4151-8573-1CD3E4C77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348" y="1322362"/>
            <a:ext cx="9762978" cy="5535637"/>
          </a:xfrm>
          <a:prstGeom prst="rect">
            <a:avLst/>
          </a:prstGeom>
        </p:spPr>
      </p:pic>
    </p:spTree>
    <p:extLst>
      <p:ext uri="{BB962C8B-B14F-4D97-AF65-F5344CB8AC3E}">
        <p14:creationId xmlns:p14="http://schemas.microsoft.com/office/powerpoint/2010/main" val="1645845309"/>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Sampling and Non-Sampling Errors </a:t>
            </a:r>
            <a:endParaRPr lang="en-GB" sz="4800" b="1" dirty="0">
              <a:solidFill>
                <a:srgbClr val="FF0000"/>
              </a:solidFill>
            </a:endParaRPr>
          </a:p>
        </p:txBody>
      </p:sp>
      <p:sp>
        <p:nvSpPr>
          <p:cNvPr id="5" name="Rectangle 4"/>
          <p:cNvSpPr/>
          <p:nvPr/>
        </p:nvSpPr>
        <p:spPr>
          <a:xfrm>
            <a:off x="0" y="1337497"/>
            <a:ext cx="12192000" cy="2308324"/>
          </a:xfrm>
          <a:prstGeom prst="rect">
            <a:avLst/>
          </a:prstGeom>
        </p:spPr>
        <p:txBody>
          <a:bodyPr wrap="square">
            <a:spAutoFit/>
          </a:bodyPr>
          <a:lstStyle/>
          <a:p>
            <a:pPr marL="342900" indent="-342900" fontAlgn="base">
              <a:buFont typeface="Arial" panose="020B0604020202020204" pitchFamily="34" charset="0"/>
              <a:buChar char="•"/>
            </a:pPr>
            <a:r>
              <a:rPr lang="en-US" sz="2400" dirty="0"/>
              <a:t>Sample errors are errors that cannot be avoided absolutely while making a sampling decision. </a:t>
            </a:r>
          </a:p>
          <a:p>
            <a:pPr marL="342900" indent="-342900" fontAlgn="base">
              <a:buFont typeface="Arial" panose="020B0604020202020204" pitchFamily="34" charset="0"/>
              <a:buChar char="•"/>
            </a:pPr>
            <a:r>
              <a:rPr lang="en-US" sz="2400" dirty="0"/>
              <a:t>Only limited or selected study units are considered under the sampling technique, which increases the chances of increasing non-representativeness. </a:t>
            </a:r>
          </a:p>
          <a:p>
            <a:pPr marL="342900" indent="-342900" fontAlgn="base">
              <a:buFont typeface="Arial" panose="020B0604020202020204" pitchFamily="34" charset="0"/>
              <a:buChar char="•"/>
            </a:pPr>
            <a:r>
              <a:rPr lang="en-US" sz="2400" dirty="0"/>
              <a:t>This increases the chances of getting wrong, less reliable, and less valid results. </a:t>
            </a:r>
          </a:p>
          <a:p>
            <a:pPr marL="342900" indent="-342900" fontAlgn="base">
              <a:buFont typeface="Arial" panose="020B0604020202020204" pitchFamily="34" charset="0"/>
              <a:buChar char="•"/>
            </a:pPr>
            <a:r>
              <a:rPr lang="en-US" sz="2400" dirty="0"/>
              <a:t>Such errors encountered with the application of sampling are termed sampling errors. </a:t>
            </a:r>
          </a:p>
        </p:txBody>
      </p:sp>
    </p:spTree>
    <p:extLst>
      <p:ext uri="{BB962C8B-B14F-4D97-AF65-F5344CB8AC3E}">
        <p14:creationId xmlns:p14="http://schemas.microsoft.com/office/powerpoint/2010/main" val="4123327003"/>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Sampling Errors</a:t>
            </a:r>
            <a:endParaRPr lang="en-GB" sz="4800" b="1" dirty="0">
              <a:solidFill>
                <a:srgbClr val="FF0000"/>
              </a:solidFill>
            </a:endParaRPr>
          </a:p>
        </p:txBody>
      </p:sp>
      <p:sp>
        <p:nvSpPr>
          <p:cNvPr id="5" name="Rectangle 4"/>
          <p:cNvSpPr/>
          <p:nvPr/>
        </p:nvSpPr>
        <p:spPr>
          <a:xfrm>
            <a:off x="0" y="1337497"/>
            <a:ext cx="12192000" cy="1938992"/>
          </a:xfrm>
          <a:prstGeom prst="rect">
            <a:avLst/>
          </a:prstGeom>
        </p:spPr>
        <p:txBody>
          <a:bodyPr wrap="square">
            <a:spAutoFit/>
          </a:bodyPr>
          <a:lstStyle/>
          <a:p>
            <a:pPr marL="342900" indent="-342900" fontAlgn="base">
              <a:buFont typeface="Arial" panose="020B0604020202020204" pitchFamily="34" charset="0"/>
              <a:buChar char="•"/>
            </a:pPr>
            <a:r>
              <a:rPr lang="en-US" sz="2400" dirty="0"/>
              <a:t>Sampling error is the difference between sample results (statistics) and the population parameters. </a:t>
            </a:r>
          </a:p>
          <a:p>
            <a:pPr marL="342900" indent="-342900" fontAlgn="base">
              <a:buFont typeface="Arial" panose="020B0604020202020204" pitchFamily="34" charset="0"/>
              <a:buChar char="•"/>
            </a:pPr>
            <a:r>
              <a:rPr lang="en-US" sz="2400" dirty="0"/>
              <a:t>Even if more excellent care has been taken in selecting a sample, the results generated from a sample study may not precisely match the actual value in the population. </a:t>
            </a:r>
          </a:p>
          <a:p>
            <a:pPr marL="342900" indent="-342900" fontAlgn="base">
              <a:buFont typeface="Arial" panose="020B0604020202020204" pitchFamily="34" charset="0"/>
              <a:buChar char="•"/>
            </a:pPr>
            <a:r>
              <a:rPr lang="en-US" sz="2400" dirty="0"/>
              <a:t>The estimate is based on a part rather than the whole population. </a:t>
            </a:r>
          </a:p>
        </p:txBody>
      </p:sp>
      <p:pic>
        <p:nvPicPr>
          <p:cNvPr id="3" name="Picture 2">
            <a:extLst>
              <a:ext uri="{FF2B5EF4-FFF2-40B4-BE49-F238E27FC236}">
                <a16:creationId xmlns:a16="http://schemas.microsoft.com/office/drawing/2014/main" id="{2C7CA822-1DFC-4DAB-923C-93BF6079B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359" y="3581512"/>
            <a:ext cx="10981675" cy="2921046"/>
          </a:xfrm>
          <a:prstGeom prst="rect">
            <a:avLst/>
          </a:prstGeom>
        </p:spPr>
      </p:pic>
    </p:spTree>
    <p:extLst>
      <p:ext uri="{BB962C8B-B14F-4D97-AF65-F5344CB8AC3E}">
        <p14:creationId xmlns:p14="http://schemas.microsoft.com/office/powerpoint/2010/main" val="2900917734"/>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Approaches for Minimizing Sampling Errors</a:t>
            </a:r>
            <a:endParaRPr lang="en-GB" sz="4800" b="1" dirty="0">
              <a:solidFill>
                <a:srgbClr val="FF0000"/>
              </a:solidFill>
            </a:endParaRPr>
          </a:p>
        </p:txBody>
      </p:sp>
      <p:sp>
        <p:nvSpPr>
          <p:cNvPr id="5" name="Rectangle 4"/>
          <p:cNvSpPr/>
          <p:nvPr/>
        </p:nvSpPr>
        <p:spPr>
          <a:xfrm>
            <a:off x="98474" y="1675122"/>
            <a:ext cx="12192000" cy="1938992"/>
          </a:xfrm>
          <a:prstGeom prst="rect">
            <a:avLst/>
          </a:prstGeom>
        </p:spPr>
        <p:txBody>
          <a:bodyPr wrap="square">
            <a:spAutoFit/>
          </a:bodyPr>
          <a:lstStyle/>
          <a:p>
            <a:pPr marL="342900" indent="-342900" fontAlgn="base">
              <a:buFont typeface="Wingdings" panose="05000000000000000000" pitchFamily="2" charset="2"/>
              <a:buChar char="§"/>
            </a:pPr>
            <a:r>
              <a:rPr lang="en-US" sz="2400" dirty="0"/>
              <a:t>Increasing the sample size</a:t>
            </a:r>
          </a:p>
          <a:p>
            <a:pPr marL="342900" indent="-342900" fontAlgn="base">
              <a:buFont typeface="Wingdings" panose="05000000000000000000" pitchFamily="2" charset="2"/>
              <a:buChar char="§"/>
            </a:pPr>
            <a:r>
              <a:rPr lang="en-US" sz="2400" dirty="0"/>
              <a:t>Triangulation</a:t>
            </a:r>
          </a:p>
          <a:p>
            <a:pPr marL="342900" indent="-342900" fontAlgn="base">
              <a:buFont typeface="Wingdings" panose="05000000000000000000" pitchFamily="2" charset="2"/>
              <a:buChar char="§"/>
            </a:pPr>
            <a:r>
              <a:rPr lang="en-US" sz="2400" dirty="0"/>
              <a:t>Use of unbiased sampling</a:t>
            </a:r>
          </a:p>
          <a:p>
            <a:pPr marL="342900" indent="-342900" fontAlgn="base">
              <a:buFont typeface="Wingdings" panose="05000000000000000000" pitchFamily="2" charset="2"/>
              <a:buChar char="§"/>
            </a:pPr>
            <a:r>
              <a:rPr lang="en-US" sz="2400" dirty="0"/>
              <a:t>Revising question design</a:t>
            </a:r>
          </a:p>
          <a:p>
            <a:pPr marL="342900" indent="-342900" fontAlgn="base">
              <a:buFont typeface="Wingdings" panose="05000000000000000000" pitchFamily="2" charset="2"/>
              <a:buChar char="§"/>
            </a:pPr>
            <a:r>
              <a:rPr lang="en-US" sz="2400" dirty="0"/>
              <a:t>Adoption of a strong sampling plan</a:t>
            </a:r>
          </a:p>
        </p:txBody>
      </p:sp>
    </p:spTree>
    <p:extLst>
      <p:ext uri="{BB962C8B-B14F-4D97-AF65-F5344CB8AC3E}">
        <p14:creationId xmlns:p14="http://schemas.microsoft.com/office/powerpoint/2010/main" val="3847566603"/>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Non-Sampling errors </a:t>
            </a:r>
            <a:endParaRPr lang="en-GB" sz="4800" b="1" dirty="0">
              <a:solidFill>
                <a:srgbClr val="FF0000"/>
              </a:solidFill>
            </a:endParaRPr>
          </a:p>
        </p:txBody>
      </p:sp>
      <p:sp>
        <p:nvSpPr>
          <p:cNvPr id="5" name="Rectangle 4"/>
          <p:cNvSpPr/>
          <p:nvPr/>
        </p:nvSpPr>
        <p:spPr>
          <a:xfrm>
            <a:off x="0" y="1270766"/>
            <a:ext cx="11932920" cy="5632311"/>
          </a:xfrm>
          <a:prstGeom prst="rect">
            <a:avLst/>
          </a:prstGeom>
        </p:spPr>
        <p:txBody>
          <a:bodyPr wrap="square">
            <a:spAutoFit/>
          </a:bodyPr>
          <a:lstStyle/>
          <a:p>
            <a:pPr marL="342900" indent="-342900" fontAlgn="base">
              <a:buFont typeface="Arial" panose="020B0604020202020204" pitchFamily="34" charset="0"/>
              <a:buChar char="•"/>
            </a:pPr>
            <a:r>
              <a:rPr lang="en-US" sz="2400" dirty="0"/>
              <a:t>Non-sampling errors can be defined as errors arising during research rather than resulting from the sampling procedure. </a:t>
            </a:r>
          </a:p>
          <a:p>
            <a:pPr marL="342900" indent="-342900" fontAlgn="base">
              <a:buFont typeface="Arial" panose="020B0604020202020204" pitchFamily="34" charset="0"/>
              <a:buChar char="•"/>
            </a:pPr>
            <a:r>
              <a:rPr lang="en-US" sz="2400" dirty="0"/>
              <a:t>Non-sampling errors can occur because of problems in coverage, response, non-response, data processing, estimation, and information analysis. </a:t>
            </a:r>
          </a:p>
          <a:p>
            <a:pPr marL="342900" indent="-342900" fontAlgn="base">
              <a:buFont typeface="Arial" panose="020B0604020202020204" pitchFamily="34" charset="0"/>
              <a:buChar char="•"/>
            </a:pPr>
            <a:r>
              <a:rPr lang="en-US" sz="2400" dirty="0"/>
              <a:t>Unlike sampling errors, there is no simple and direct method of estimating the size of non-sampling errors. </a:t>
            </a:r>
          </a:p>
          <a:p>
            <a:pPr marL="342900" indent="-342900" fontAlgn="base">
              <a:buFont typeface="Arial" panose="020B0604020202020204" pitchFamily="34" charset="0"/>
              <a:buChar char="•"/>
            </a:pPr>
            <a:r>
              <a:rPr lang="en-US" sz="2400" dirty="0"/>
              <a:t>Unlike sampling error, increasing the sample size will not affect reducing non-sampling error. </a:t>
            </a:r>
          </a:p>
          <a:p>
            <a:pPr marL="342900" indent="-342900" fontAlgn="base">
              <a:buFont typeface="Arial" panose="020B0604020202020204" pitchFamily="34" charset="0"/>
              <a:buChar char="•"/>
            </a:pPr>
            <a:r>
              <a:rPr lang="en-US" sz="2400" dirty="0"/>
              <a:t>Significant non-sampling errors can be explained as below: </a:t>
            </a:r>
          </a:p>
          <a:p>
            <a:pPr marL="342900" indent="-342900" fontAlgn="base">
              <a:buFont typeface="Wingdings" panose="05000000000000000000" pitchFamily="2" charset="2"/>
              <a:buChar char="Ø"/>
            </a:pPr>
            <a:r>
              <a:rPr lang="en-US" sz="2400" dirty="0"/>
              <a:t>Over-coverage error: Including data from outside the population increases the error. </a:t>
            </a:r>
          </a:p>
          <a:p>
            <a:pPr marL="342900" indent="-342900" fontAlgn="base">
              <a:buFont typeface="Wingdings" panose="05000000000000000000" pitchFamily="2" charset="2"/>
              <a:buChar char="Ø"/>
            </a:pPr>
            <a:r>
              <a:rPr lang="en-US" sz="2400" dirty="0"/>
              <a:t>Under-coverage error: Under-coverage errors can be increased if the sampling frame does not include appropriate elements from the population.</a:t>
            </a:r>
          </a:p>
          <a:p>
            <a:pPr marL="342900" indent="-342900" fontAlgn="base">
              <a:buFont typeface="Wingdings" panose="05000000000000000000" pitchFamily="2" charset="2"/>
              <a:buChar char="Ø"/>
            </a:pPr>
            <a:r>
              <a:rPr lang="en-US" sz="2400" dirty="0"/>
              <a:t>Measurement error: The respondent misunderstands the question due to a poor questionnaire, an untrained enumerator, or due to the low awareness level of respondents. </a:t>
            </a:r>
            <a:endParaRPr lang="en-US" sz="2200" dirty="0"/>
          </a:p>
        </p:txBody>
      </p:sp>
    </p:spTree>
    <p:extLst>
      <p:ext uri="{BB962C8B-B14F-4D97-AF65-F5344CB8AC3E}">
        <p14:creationId xmlns:p14="http://schemas.microsoft.com/office/powerpoint/2010/main" val="3042531813"/>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Non-Sampling errors </a:t>
            </a:r>
            <a:endParaRPr lang="en-GB" sz="4800" b="1" dirty="0">
              <a:solidFill>
                <a:srgbClr val="FF0000"/>
              </a:solidFill>
            </a:endParaRPr>
          </a:p>
        </p:txBody>
      </p:sp>
      <p:sp>
        <p:nvSpPr>
          <p:cNvPr id="5" name="Rectangle 4"/>
          <p:cNvSpPr/>
          <p:nvPr/>
        </p:nvSpPr>
        <p:spPr>
          <a:xfrm>
            <a:off x="0" y="1270766"/>
            <a:ext cx="11932920" cy="5632311"/>
          </a:xfrm>
          <a:prstGeom prst="rect">
            <a:avLst/>
          </a:prstGeom>
        </p:spPr>
        <p:txBody>
          <a:bodyPr wrap="square">
            <a:spAutoFit/>
          </a:bodyPr>
          <a:lstStyle/>
          <a:p>
            <a:pPr marL="342900" indent="-342900" fontAlgn="base">
              <a:buFont typeface="Wingdings" panose="05000000000000000000" pitchFamily="2" charset="2"/>
              <a:buChar char="Ø"/>
            </a:pPr>
            <a:r>
              <a:rPr lang="en-US" sz="2400" dirty="0"/>
              <a:t>Over-coverage error: Including data from outside the population increases the error. </a:t>
            </a:r>
          </a:p>
          <a:p>
            <a:pPr marL="342900" indent="-342900" fontAlgn="base">
              <a:buFont typeface="Wingdings" panose="05000000000000000000" pitchFamily="2" charset="2"/>
              <a:buChar char="Ø"/>
            </a:pPr>
            <a:r>
              <a:rPr lang="en-US" sz="2400" dirty="0"/>
              <a:t>Under-coverage error: Under-coverage errors can be increased if the sampling frame does not include appropriate elements from the population.</a:t>
            </a:r>
          </a:p>
          <a:p>
            <a:pPr marL="342900" indent="-342900" fontAlgn="base">
              <a:buFont typeface="Wingdings" panose="05000000000000000000" pitchFamily="2" charset="2"/>
              <a:buChar char="Ø"/>
            </a:pPr>
            <a:r>
              <a:rPr lang="en-US" sz="2400" dirty="0"/>
              <a:t>Measurement error: The respondent misunderstands the question due to a poor questionnaire, an untrained enumerator, or due to the low awareness level of respondents. </a:t>
            </a:r>
          </a:p>
          <a:p>
            <a:pPr marL="342900" indent="-342900" fontAlgn="base">
              <a:buFont typeface="Wingdings" panose="05000000000000000000" pitchFamily="2" charset="2"/>
              <a:buChar char="Ø"/>
            </a:pPr>
            <a:r>
              <a:rPr lang="en-US" sz="2400" dirty="0"/>
              <a:t>Processing error: Mistakes in data coding, editing, processing, analyzing, and interpretation of the finding also create errors. Such errors are termed as processing errors. </a:t>
            </a:r>
          </a:p>
          <a:p>
            <a:pPr marL="342900" indent="-342900" fontAlgn="base">
              <a:buFont typeface="Wingdings" panose="05000000000000000000" pitchFamily="2" charset="2"/>
              <a:buChar char="Ø"/>
            </a:pPr>
            <a:r>
              <a:rPr lang="en-US" sz="2400" dirty="0"/>
              <a:t>Response error: No response, biased response, inability to response/answer, cheating the response of others, unwillingness to respond, misinterpretation of the question as well as response, response conceived and recorded incorrectly, the inadequacy of response collected as per required to valid and reliable interpretation, incompleteness of response, poor questionnaire, etc. are the source of response error. </a:t>
            </a:r>
            <a:endParaRPr lang="en-US" sz="2200" dirty="0"/>
          </a:p>
        </p:txBody>
      </p:sp>
    </p:spTree>
    <p:extLst>
      <p:ext uri="{BB962C8B-B14F-4D97-AF65-F5344CB8AC3E}">
        <p14:creationId xmlns:p14="http://schemas.microsoft.com/office/powerpoint/2010/main" val="3468447914"/>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Non-Sampling errors </a:t>
            </a:r>
            <a:endParaRPr lang="en-GB" sz="4800" b="1" dirty="0">
              <a:solidFill>
                <a:srgbClr val="FF0000"/>
              </a:solidFill>
            </a:endParaRPr>
          </a:p>
        </p:txBody>
      </p:sp>
      <p:sp>
        <p:nvSpPr>
          <p:cNvPr id="5" name="Rectangle 4"/>
          <p:cNvSpPr/>
          <p:nvPr/>
        </p:nvSpPr>
        <p:spPr>
          <a:xfrm>
            <a:off x="0" y="1270766"/>
            <a:ext cx="11932920" cy="2308324"/>
          </a:xfrm>
          <a:prstGeom prst="rect">
            <a:avLst/>
          </a:prstGeom>
        </p:spPr>
        <p:txBody>
          <a:bodyPr wrap="square">
            <a:spAutoFit/>
          </a:bodyPr>
          <a:lstStyle/>
          <a:p>
            <a:pPr marL="342900" indent="-342900" fontAlgn="base">
              <a:buFont typeface="Wingdings" panose="05000000000000000000" pitchFamily="2" charset="2"/>
              <a:buChar char="Ø"/>
            </a:pPr>
            <a:r>
              <a:rPr lang="en-US" sz="2400" dirty="0"/>
              <a:t>Researcher error: No clear definition, selection of wrong variables, selection of wrong method, poor questionnaire, improper administration of the questionnaire, intentional errors, interpretation errors, etc., are the source of researcher error. </a:t>
            </a:r>
          </a:p>
          <a:p>
            <a:pPr marL="342900" indent="-342900" fontAlgn="base">
              <a:buFont typeface="Wingdings" panose="05000000000000000000" pitchFamily="2" charset="2"/>
              <a:buChar char="Ø"/>
            </a:pPr>
            <a:r>
              <a:rPr lang="en-US" sz="2400" dirty="0"/>
              <a:t>Field worker/enumerator error: Biases, misinterpretation of questions, poor interview, weak inclusion, and rapport, intentional errors of field workers and enumerator also create the errors termed field worker/enumerator error. </a:t>
            </a:r>
            <a:endParaRPr lang="en-US" sz="2200" dirty="0"/>
          </a:p>
        </p:txBody>
      </p:sp>
    </p:spTree>
    <p:extLst>
      <p:ext uri="{BB962C8B-B14F-4D97-AF65-F5344CB8AC3E}">
        <p14:creationId xmlns:p14="http://schemas.microsoft.com/office/powerpoint/2010/main" val="3736420397"/>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Approaches for Minimizing Non-sampling Errors </a:t>
            </a:r>
            <a:endParaRPr lang="en-GB" sz="4800" b="1" dirty="0">
              <a:solidFill>
                <a:srgbClr val="FF0000"/>
              </a:solidFill>
            </a:endParaRPr>
          </a:p>
        </p:txBody>
      </p:sp>
      <p:sp>
        <p:nvSpPr>
          <p:cNvPr id="5" name="Rectangle 4"/>
          <p:cNvSpPr/>
          <p:nvPr/>
        </p:nvSpPr>
        <p:spPr>
          <a:xfrm>
            <a:off x="129540" y="1936283"/>
            <a:ext cx="11932920" cy="2985433"/>
          </a:xfrm>
          <a:prstGeom prst="rect">
            <a:avLst/>
          </a:prstGeom>
        </p:spPr>
        <p:txBody>
          <a:bodyPr wrap="square">
            <a:spAutoFit/>
          </a:bodyPr>
          <a:lstStyle/>
          <a:p>
            <a:pPr marL="342900" indent="-342900" fontAlgn="base">
              <a:buFont typeface="Arial" panose="020B0604020202020204" pitchFamily="34" charset="0"/>
              <a:buChar char="•"/>
            </a:pPr>
            <a:r>
              <a:rPr lang="en-US" sz="2400" dirty="0"/>
              <a:t>Careful population selection</a:t>
            </a:r>
          </a:p>
          <a:p>
            <a:pPr marL="342900" indent="-342900" fontAlgn="base">
              <a:buFont typeface="Arial" panose="020B0604020202020204" pitchFamily="34" charset="0"/>
              <a:buChar char="•"/>
            </a:pPr>
            <a:r>
              <a:rPr lang="en-US" sz="2400" dirty="0"/>
              <a:t>Be careful while developing a questionnaire</a:t>
            </a:r>
          </a:p>
          <a:p>
            <a:pPr marL="342900" indent="-342900" fontAlgn="base">
              <a:buFont typeface="Arial" panose="020B0604020202020204" pitchFamily="34" charset="0"/>
              <a:buChar char="•"/>
            </a:pPr>
            <a:r>
              <a:rPr lang="en-US" sz="2400" dirty="0"/>
              <a:t>Be careful while interviewing</a:t>
            </a:r>
          </a:p>
          <a:p>
            <a:pPr marL="342900" indent="-342900" fontAlgn="base">
              <a:buFont typeface="Arial" panose="020B0604020202020204" pitchFamily="34" charset="0"/>
              <a:buChar char="•"/>
            </a:pPr>
            <a:r>
              <a:rPr lang="en-US" sz="2400" dirty="0"/>
              <a:t>Ensuring confidentiality and anonymity of respondents</a:t>
            </a:r>
          </a:p>
          <a:p>
            <a:pPr marL="342900" indent="-342900" fontAlgn="base">
              <a:buFont typeface="Arial" panose="020B0604020202020204" pitchFamily="34" charset="0"/>
              <a:buChar char="•"/>
            </a:pPr>
            <a:r>
              <a:rPr lang="en-US" sz="2400" dirty="0"/>
              <a:t>Selection of well-experienced, skilled, knowledgeable, and trained researcher</a:t>
            </a:r>
          </a:p>
          <a:p>
            <a:pPr marL="342900" indent="-342900" fontAlgn="base">
              <a:buFont typeface="Arial" panose="020B0604020202020204" pitchFamily="34" charset="0"/>
              <a:buChar char="•"/>
            </a:pPr>
            <a:r>
              <a:rPr lang="en-US" sz="2400" dirty="0"/>
              <a:t>Rechecking the data entry and processing</a:t>
            </a:r>
          </a:p>
          <a:p>
            <a:pPr fontAlgn="base"/>
            <a:endParaRPr lang="en-US" sz="2200" dirty="0"/>
          </a:p>
          <a:p>
            <a:pPr fontAlgn="base"/>
            <a:endParaRPr lang="en-US" sz="2200" dirty="0"/>
          </a:p>
        </p:txBody>
      </p:sp>
    </p:spTree>
    <p:extLst>
      <p:ext uri="{BB962C8B-B14F-4D97-AF65-F5344CB8AC3E}">
        <p14:creationId xmlns:p14="http://schemas.microsoft.com/office/powerpoint/2010/main" val="1359444128"/>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402238"/>
            <a:ext cx="4785359" cy="2192622"/>
          </a:xfrm>
        </p:spPr>
        <p:txBody>
          <a:bodyPr/>
          <a:lstStyle/>
          <a:p>
            <a:r>
              <a:rPr lang="en-US" dirty="0"/>
              <a:t>End of Chapter 5</a:t>
            </a:r>
          </a:p>
        </p:txBody>
      </p:sp>
      <p:sp>
        <p:nvSpPr>
          <p:cNvPr id="8" name="Freeform 7">
            <a:hlinkClick r:id="rId3" tooltip="Learn More"/>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3480573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Introduction</a:t>
            </a:r>
            <a:endParaRPr lang="en-GB" sz="4800" b="1" dirty="0">
              <a:solidFill>
                <a:srgbClr val="FF0000"/>
              </a:solidFill>
            </a:endParaRPr>
          </a:p>
        </p:txBody>
      </p:sp>
      <p:sp>
        <p:nvSpPr>
          <p:cNvPr id="4" name="Rectangle 3"/>
          <p:cNvSpPr/>
          <p:nvPr/>
        </p:nvSpPr>
        <p:spPr>
          <a:xfrm>
            <a:off x="0" y="1275305"/>
            <a:ext cx="12192000" cy="5509200"/>
          </a:xfrm>
          <a:prstGeom prst="rect">
            <a:avLst/>
          </a:prstGeom>
        </p:spPr>
        <p:txBody>
          <a:bodyPr wrap="square">
            <a:spAutoFit/>
          </a:bodyPr>
          <a:lstStyle/>
          <a:p>
            <a:pPr marL="342900" indent="-342900" fontAlgn="base">
              <a:buFont typeface="Arial" panose="020B0604020202020204" pitchFamily="34" charset="0"/>
              <a:buChar char="•"/>
            </a:pPr>
            <a:r>
              <a:rPr lang="en-US" sz="2200" dirty="0"/>
              <a:t>A group of similar units of study selected from a population for research is called a sample. Sampling is the process of choosing the sample or formulation of the sample.</a:t>
            </a:r>
          </a:p>
          <a:p>
            <a:pPr marL="342900" indent="-342900" fontAlgn="base">
              <a:buFont typeface="Arial" panose="020B0604020202020204" pitchFamily="34" charset="0"/>
              <a:buChar char="•"/>
            </a:pPr>
            <a:endParaRPr lang="en-US" sz="2200" dirty="0"/>
          </a:p>
          <a:p>
            <a:pPr marL="342900" indent="-342900" fontAlgn="base">
              <a:buFont typeface="Arial" panose="020B0604020202020204" pitchFamily="34" charset="0"/>
              <a:buChar char="•"/>
            </a:pPr>
            <a:r>
              <a:rPr lang="en-US" sz="2200" dirty="0"/>
              <a:t>Population: All the elementary units in any field of study, i.e., inquiry, are called population. Population refers to the total items or units about which information is desired. The term ‘population’ is referred to as the universe. </a:t>
            </a:r>
          </a:p>
          <a:p>
            <a:pPr marL="342900" indent="-342900" fontAlgn="base">
              <a:buFont typeface="Arial" panose="020B0604020202020204" pitchFamily="34" charset="0"/>
              <a:buChar char="•"/>
            </a:pPr>
            <a:endParaRPr lang="en-US" sz="2200" dirty="0"/>
          </a:p>
          <a:p>
            <a:pPr marL="342900" indent="-342900" fontAlgn="base">
              <a:buFont typeface="Arial" panose="020B0604020202020204" pitchFamily="34" charset="0"/>
              <a:buChar char="•"/>
            </a:pPr>
            <a:r>
              <a:rPr lang="en-US" sz="2200" dirty="0"/>
              <a:t>Sample: Conducting a census study due to the large size of the population is very difficult because of time limitations, budget limitations, etc. In such conditions, representative units of study are necessary to select from the entire population are selected. Such representative units are called samples. </a:t>
            </a:r>
          </a:p>
          <a:p>
            <a:pPr marL="342900" indent="-342900" fontAlgn="base">
              <a:buFont typeface="Arial" panose="020B0604020202020204" pitchFamily="34" charset="0"/>
              <a:buChar char="•"/>
            </a:pPr>
            <a:endParaRPr lang="en-US" sz="2200" dirty="0"/>
          </a:p>
          <a:p>
            <a:pPr marL="342900" indent="-342900" fontAlgn="base">
              <a:buFont typeface="Arial" panose="020B0604020202020204" pitchFamily="34" charset="0"/>
              <a:buChar char="•"/>
            </a:pPr>
            <a:r>
              <a:rPr lang="en-US" sz="2200" dirty="0"/>
              <a:t>Sampling: The act of designing a sample for purposeful research is called sampling. This is the process of selecting each element or unit from the population to make the sample representative. It is a rigorous process, as the limitations in this process make the entire research substandard. </a:t>
            </a:r>
          </a:p>
        </p:txBody>
      </p:sp>
    </p:spTree>
    <p:extLst>
      <p:ext uri="{BB962C8B-B14F-4D97-AF65-F5344CB8AC3E}">
        <p14:creationId xmlns:p14="http://schemas.microsoft.com/office/powerpoint/2010/main" val="4280851958"/>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Factors Affecting in Sampling </a:t>
            </a:r>
            <a:endParaRPr lang="en-GB" sz="4800" b="1" dirty="0">
              <a:solidFill>
                <a:srgbClr val="FF0000"/>
              </a:solidFill>
            </a:endParaRPr>
          </a:p>
        </p:txBody>
      </p:sp>
      <p:pic>
        <p:nvPicPr>
          <p:cNvPr id="3" name="Picture 2">
            <a:extLst>
              <a:ext uri="{FF2B5EF4-FFF2-40B4-BE49-F238E27FC236}">
                <a16:creationId xmlns:a16="http://schemas.microsoft.com/office/drawing/2014/main" id="{47278F03-BEC5-4912-BED4-A37DFFD97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39" y="2138182"/>
            <a:ext cx="9453489" cy="4534328"/>
          </a:xfrm>
          <a:prstGeom prst="rect">
            <a:avLst/>
          </a:prstGeom>
        </p:spPr>
      </p:pic>
    </p:spTree>
    <p:extLst>
      <p:ext uri="{BB962C8B-B14F-4D97-AF65-F5344CB8AC3E}">
        <p14:creationId xmlns:p14="http://schemas.microsoft.com/office/powerpoint/2010/main" val="2114118011"/>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Sampling Process </a:t>
            </a:r>
            <a:r>
              <a:rPr lang="en-GB" sz="4800" b="1" dirty="0">
                <a:solidFill>
                  <a:srgbClr val="FF0000"/>
                </a:solidFill>
              </a:rPr>
              <a:t> </a:t>
            </a:r>
          </a:p>
        </p:txBody>
      </p:sp>
      <p:pic>
        <p:nvPicPr>
          <p:cNvPr id="3" name="Picture 2">
            <a:extLst>
              <a:ext uri="{FF2B5EF4-FFF2-40B4-BE49-F238E27FC236}">
                <a16:creationId xmlns:a16="http://schemas.microsoft.com/office/drawing/2014/main" id="{DD0A4EF4-A097-4B6D-B022-314E08AAF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806" y="1477109"/>
            <a:ext cx="10818056" cy="5116488"/>
          </a:xfrm>
          <a:prstGeom prst="rect">
            <a:avLst/>
          </a:prstGeom>
        </p:spPr>
      </p:pic>
    </p:spTree>
    <p:extLst>
      <p:ext uri="{BB962C8B-B14F-4D97-AF65-F5344CB8AC3E}">
        <p14:creationId xmlns:p14="http://schemas.microsoft.com/office/powerpoint/2010/main" val="3541553134"/>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Factors Affecting the Size of the Sample </a:t>
            </a:r>
            <a:endParaRPr lang="en-GB" sz="4800" b="1" dirty="0">
              <a:solidFill>
                <a:srgbClr val="FF0000"/>
              </a:solidFill>
            </a:endParaRPr>
          </a:p>
        </p:txBody>
      </p:sp>
      <p:sp>
        <p:nvSpPr>
          <p:cNvPr id="5" name="Rectangle 4"/>
          <p:cNvSpPr/>
          <p:nvPr/>
        </p:nvSpPr>
        <p:spPr>
          <a:xfrm>
            <a:off x="267286" y="1942407"/>
            <a:ext cx="12192000" cy="4093428"/>
          </a:xfrm>
          <a:prstGeom prst="rect">
            <a:avLst/>
          </a:prstGeom>
        </p:spPr>
        <p:txBody>
          <a:bodyPr wrap="square">
            <a:spAutoFit/>
          </a:bodyPr>
          <a:lstStyle/>
          <a:p>
            <a:pPr marL="342900" indent="-342900" fontAlgn="base">
              <a:buFont typeface="Arial" panose="020B0604020202020204" pitchFamily="34" charset="0"/>
              <a:buChar char="•"/>
            </a:pPr>
            <a:r>
              <a:rPr lang="en-US" sz="2000" dirty="0"/>
              <a:t>Size of population</a:t>
            </a:r>
          </a:p>
          <a:p>
            <a:pPr fontAlgn="base"/>
            <a:endParaRPr lang="en-US" sz="2000" dirty="0"/>
          </a:p>
          <a:p>
            <a:pPr marL="342900" indent="-342900" fontAlgn="base">
              <a:buFont typeface="Arial" panose="020B0604020202020204" pitchFamily="34" charset="0"/>
              <a:buChar char="•"/>
            </a:pPr>
            <a:r>
              <a:rPr lang="en-US" sz="2000" dirty="0"/>
              <a:t>Homogeneity of population</a:t>
            </a:r>
          </a:p>
          <a:p>
            <a:pPr fontAlgn="base"/>
            <a:endParaRPr lang="en-US" sz="2000" dirty="0"/>
          </a:p>
          <a:p>
            <a:pPr marL="342900" indent="-342900" fontAlgn="base">
              <a:buFont typeface="Arial" panose="020B0604020202020204" pitchFamily="34" charset="0"/>
              <a:buChar char="•"/>
            </a:pPr>
            <a:r>
              <a:rPr lang="en-US" sz="2000" dirty="0"/>
              <a:t>Accuracy required</a:t>
            </a:r>
          </a:p>
          <a:p>
            <a:pPr fontAlgn="base"/>
            <a:endParaRPr lang="en-US" sz="2000" dirty="0"/>
          </a:p>
          <a:p>
            <a:pPr marL="342900" indent="-342900" fontAlgn="base">
              <a:buFont typeface="Arial" panose="020B0604020202020204" pitchFamily="34" charset="0"/>
              <a:buChar char="•"/>
            </a:pPr>
            <a:r>
              <a:rPr lang="en-US" sz="2000" dirty="0"/>
              <a:t>Nature of the study</a:t>
            </a:r>
          </a:p>
          <a:p>
            <a:pPr fontAlgn="base"/>
            <a:endParaRPr lang="en-US" sz="2000" dirty="0"/>
          </a:p>
          <a:p>
            <a:pPr marL="342900" indent="-342900" fontAlgn="base">
              <a:buFont typeface="Arial" panose="020B0604020202020204" pitchFamily="34" charset="0"/>
              <a:buChar char="•"/>
            </a:pPr>
            <a:r>
              <a:rPr lang="en-US" sz="2000" dirty="0"/>
              <a:t>Sampling method</a:t>
            </a:r>
          </a:p>
          <a:p>
            <a:pPr fontAlgn="base"/>
            <a:endParaRPr lang="en-US" sz="2000" dirty="0"/>
          </a:p>
          <a:p>
            <a:pPr marL="342900" indent="-342900" fontAlgn="base">
              <a:buFont typeface="Arial" panose="020B0604020202020204" pitchFamily="34" charset="0"/>
              <a:buChar char="•"/>
            </a:pPr>
            <a:r>
              <a:rPr lang="en-US" sz="2000" dirty="0"/>
              <a:t>Expected response rate</a:t>
            </a:r>
          </a:p>
          <a:p>
            <a:pPr fontAlgn="base"/>
            <a:endParaRPr lang="en-US" sz="2000" dirty="0"/>
          </a:p>
          <a:p>
            <a:pPr marL="342900" indent="-342900" fontAlgn="base">
              <a:buFont typeface="Arial" panose="020B0604020202020204" pitchFamily="34" charset="0"/>
              <a:buChar char="•"/>
            </a:pPr>
            <a:r>
              <a:rPr lang="en-US" sz="2000" dirty="0"/>
              <a:t>Resource availability</a:t>
            </a:r>
          </a:p>
        </p:txBody>
      </p:sp>
    </p:spTree>
    <p:extLst>
      <p:ext uri="{BB962C8B-B14F-4D97-AF65-F5344CB8AC3E}">
        <p14:creationId xmlns:p14="http://schemas.microsoft.com/office/powerpoint/2010/main" val="2103829949"/>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Advantages of Sampling </a:t>
            </a:r>
            <a:endParaRPr lang="en-GB" sz="4800" b="1" dirty="0">
              <a:solidFill>
                <a:srgbClr val="FF0000"/>
              </a:solidFill>
            </a:endParaRPr>
          </a:p>
        </p:txBody>
      </p:sp>
      <p:sp>
        <p:nvSpPr>
          <p:cNvPr id="5" name="Rectangle 4"/>
          <p:cNvSpPr/>
          <p:nvPr/>
        </p:nvSpPr>
        <p:spPr>
          <a:xfrm>
            <a:off x="182880" y="1689189"/>
            <a:ext cx="12009120" cy="2677656"/>
          </a:xfrm>
          <a:prstGeom prst="rect">
            <a:avLst/>
          </a:prstGeom>
        </p:spPr>
        <p:txBody>
          <a:bodyPr wrap="square">
            <a:spAutoFit/>
          </a:bodyPr>
          <a:lstStyle/>
          <a:p>
            <a:pPr marL="342900" indent="-342900" fontAlgn="base">
              <a:buFont typeface="Arial" panose="020B0604020202020204" pitchFamily="34" charset="0"/>
              <a:buChar char="•"/>
            </a:pPr>
            <a:r>
              <a:rPr lang="en-US" sz="2400" dirty="0"/>
              <a:t>Saving time and money</a:t>
            </a:r>
          </a:p>
          <a:p>
            <a:pPr fontAlgn="base"/>
            <a:endParaRPr lang="en-US" sz="2400" dirty="0"/>
          </a:p>
          <a:p>
            <a:pPr marL="342900" indent="-342900" fontAlgn="base">
              <a:buFont typeface="Arial" panose="020B0604020202020204" pitchFamily="34" charset="0"/>
              <a:buChar char="•"/>
            </a:pPr>
            <a:r>
              <a:rPr lang="en-US" sz="2400" dirty="0"/>
              <a:t>Accuracy in results</a:t>
            </a:r>
          </a:p>
          <a:p>
            <a:pPr fontAlgn="base"/>
            <a:endParaRPr lang="en-US" sz="2400" dirty="0"/>
          </a:p>
          <a:p>
            <a:pPr marL="342900" indent="-342900" fontAlgn="base">
              <a:buFont typeface="Arial" panose="020B0604020202020204" pitchFamily="34" charset="0"/>
              <a:buChar char="•"/>
            </a:pPr>
            <a:r>
              <a:rPr lang="en-US" sz="2400" dirty="0"/>
              <a:t>Possibilities of intensive study</a:t>
            </a:r>
          </a:p>
          <a:p>
            <a:pPr fontAlgn="base"/>
            <a:endParaRPr lang="en-US" sz="2400" dirty="0"/>
          </a:p>
          <a:p>
            <a:pPr marL="342900" indent="-342900" fontAlgn="base">
              <a:buFont typeface="Arial" panose="020B0604020202020204" pitchFamily="34" charset="0"/>
              <a:buChar char="•"/>
            </a:pPr>
            <a:r>
              <a:rPr lang="en-US" sz="2400" dirty="0"/>
              <a:t>Administrative convenience</a:t>
            </a:r>
            <a:endParaRPr lang="en-US" sz="2300" dirty="0"/>
          </a:p>
        </p:txBody>
      </p:sp>
    </p:spTree>
    <p:extLst>
      <p:ext uri="{BB962C8B-B14F-4D97-AF65-F5344CB8AC3E}">
        <p14:creationId xmlns:p14="http://schemas.microsoft.com/office/powerpoint/2010/main" val="4047854945"/>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Types of Sampling Method </a:t>
            </a:r>
            <a:endParaRPr lang="en-GB" sz="4800" b="1" dirty="0">
              <a:solidFill>
                <a:srgbClr val="FF0000"/>
              </a:solidFill>
            </a:endParaRPr>
          </a:p>
        </p:txBody>
      </p:sp>
      <p:sp>
        <p:nvSpPr>
          <p:cNvPr id="5" name="Rectangle 4"/>
          <p:cNvSpPr/>
          <p:nvPr/>
        </p:nvSpPr>
        <p:spPr>
          <a:xfrm>
            <a:off x="0" y="1337497"/>
            <a:ext cx="12192000" cy="3046988"/>
          </a:xfrm>
          <a:prstGeom prst="rect">
            <a:avLst/>
          </a:prstGeom>
        </p:spPr>
        <p:txBody>
          <a:bodyPr wrap="square">
            <a:spAutoFit/>
          </a:bodyPr>
          <a:lstStyle/>
          <a:p>
            <a:pPr marL="342900" indent="-342900" fontAlgn="base">
              <a:buFont typeface="Arial" panose="020B0604020202020204" pitchFamily="34" charset="0"/>
              <a:buChar char="•"/>
            </a:pPr>
            <a:r>
              <a:rPr lang="en-US" sz="2400" dirty="0"/>
              <a:t>Probability Sampling or Random Sampling </a:t>
            </a:r>
          </a:p>
          <a:p>
            <a:pPr marL="342900" indent="-342900" fontAlgn="base">
              <a:buFont typeface="Wingdings" panose="05000000000000000000" pitchFamily="2" charset="2"/>
              <a:buChar char="Ø"/>
            </a:pPr>
            <a:r>
              <a:rPr lang="en-US" sz="2400" dirty="0"/>
              <a:t>In this method, every population element is assumed to have an equal chance of being selected in the sample. </a:t>
            </a:r>
          </a:p>
          <a:p>
            <a:pPr marL="342900" indent="-342900" fontAlgn="base">
              <a:buFont typeface="Wingdings" panose="05000000000000000000" pitchFamily="2" charset="2"/>
              <a:buChar char="Ø"/>
            </a:pPr>
            <a:r>
              <a:rPr lang="en-US" sz="2400" dirty="0"/>
              <a:t>Each unit of study is randomly selected so that there is no chance of being biased in selection.</a:t>
            </a:r>
          </a:p>
          <a:p>
            <a:pPr marL="342900" indent="-342900" fontAlgn="base">
              <a:buFont typeface="Wingdings" panose="05000000000000000000" pitchFamily="2" charset="2"/>
              <a:buChar char="Ø"/>
            </a:pPr>
            <a:r>
              <a:rPr lang="en-US" sz="2400" dirty="0"/>
              <a:t> Probability sampling can also be classified into two categories, i.e., </a:t>
            </a:r>
          </a:p>
          <a:p>
            <a:pPr fontAlgn="base"/>
            <a:r>
              <a:rPr lang="en-US" sz="2400" dirty="0"/>
              <a:t> a) simple random sampling and </a:t>
            </a:r>
          </a:p>
          <a:p>
            <a:pPr fontAlgn="base"/>
            <a:r>
              <a:rPr lang="en-US" sz="2400" dirty="0"/>
              <a:t> b) complex random sampling.</a:t>
            </a:r>
          </a:p>
        </p:txBody>
      </p:sp>
    </p:spTree>
    <p:extLst>
      <p:ext uri="{BB962C8B-B14F-4D97-AF65-F5344CB8AC3E}">
        <p14:creationId xmlns:p14="http://schemas.microsoft.com/office/powerpoint/2010/main" val="965307467"/>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Simple Random Sampling</a:t>
            </a:r>
            <a:endParaRPr lang="en-GB" sz="4800" b="1" dirty="0">
              <a:solidFill>
                <a:srgbClr val="FF0000"/>
              </a:solidFill>
            </a:endParaRPr>
          </a:p>
        </p:txBody>
      </p:sp>
      <p:sp>
        <p:nvSpPr>
          <p:cNvPr id="5" name="Rectangle 4"/>
          <p:cNvSpPr/>
          <p:nvPr/>
        </p:nvSpPr>
        <p:spPr>
          <a:xfrm>
            <a:off x="0" y="1337497"/>
            <a:ext cx="12192000" cy="5262979"/>
          </a:xfrm>
          <a:prstGeom prst="rect">
            <a:avLst/>
          </a:prstGeom>
        </p:spPr>
        <p:txBody>
          <a:bodyPr wrap="square">
            <a:spAutoFit/>
          </a:bodyPr>
          <a:lstStyle/>
          <a:p>
            <a:pPr marL="342900" indent="-342900" fontAlgn="base">
              <a:buFont typeface="Arial" panose="020B0604020202020204" pitchFamily="34" charset="0"/>
              <a:buChar char="•"/>
            </a:pPr>
            <a:r>
              <a:rPr lang="en-US" sz="2400" dirty="0"/>
              <a:t>In this method, each population item has an equal chance or probability of being selected as a sample unit. Simple random sampling is one of the most popular methods of sampling. Simple random sampling may be applied in two ways: without replacement and with replacement. Sampling without replacement means the selected item cannot reappear in the sampling process.</a:t>
            </a:r>
          </a:p>
          <a:p>
            <a:pPr marL="342900" indent="-342900" fontAlgn="base">
              <a:buFont typeface="Arial" panose="020B0604020202020204" pitchFamily="34" charset="0"/>
              <a:buChar char="•"/>
            </a:pPr>
            <a:endParaRPr lang="en-US" sz="2400" dirty="0"/>
          </a:p>
          <a:p>
            <a:pPr marL="514350" indent="-514350" fontAlgn="base">
              <a:buAutoNum type="romanLcPeriod"/>
            </a:pPr>
            <a:r>
              <a:rPr lang="en-US" sz="2400" dirty="0"/>
              <a:t>Lottery method: In this method, all items under the study population are numbered or named on separate slips of paper of identical shape and size. These slips are then folded and mixed up in a container. A blindfold selection of the number of slips required to constitute the desired sample size is then made. </a:t>
            </a:r>
          </a:p>
          <a:p>
            <a:pPr marL="514350" indent="-514350" fontAlgn="base">
              <a:buAutoNum type="romanLcPeriod"/>
            </a:pPr>
            <a:endParaRPr lang="en-US" sz="2400" dirty="0"/>
          </a:p>
          <a:p>
            <a:pPr marL="514350" indent="-514350" fontAlgn="base">
              <a:buAutoNum type="romanLcPeriod"/>
            </a:pPr>
            <a:r>
              <a:rPr lang="en-US" sz="2400" dirty="0"/>
              <a:t>Number order method: In the number order method, items under the population are arranged in a particular order and let be specific numbers. Sample units are selected based on particular order like 1, 3, 5, 7… or 5, 10, 15, 20…etc. </a:t>
            </a:r>
          </a:p>
        </p:txBody>
      </p:sp>
    </p:spTree>
    <p:extLst>
      <p:ext uri="{BB962C8B-B14F-4D97-AF65-F5344CB8AC3E}">
        <p14:creationId xmlns:p14="http://schemas.microsoft.com/office/powerpoint/2010/main" val="3326099723"/>
      </p:ext>
    </p:extLst>
  </p:cSld>
  <p:clrMapOvr>
    <a:masterClrMapping/>
  </p:clrMapOvr>
  <p:transition>
    <p:zoom/>
  </p:transition>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EF87AA68015F45AC3FC1B11B58A6B8" ma:contentTypeVersion="10" ma:contentTypeDescription="Create a new document." ma:contentTypeScope="" ma:versionID="e1ef67e224c8ccbb4344db1ee8bfd75c">
  <xsd:schema xmlns:xsd="http://www.w3.org/2001/XMLSchema" xmlns:xs="http://www.w3.org/2001/XMLSchema" xmlns:p="http://schemas.microsoft.com/office/2006/metadata/properties" xmlns:ns2="9119c549-9603-4c3e-9d0b-9521ee4e19d9" xmlns:ns3="57f52a75-1879-4091-8fb6-28c7f04eb7e4" targetNamespace="http://schemas.microsoft.com/office/2006/metadata/properties" ma:root="true" ma:fieldsID="2f211af01594a84e74af683d1a82f396" ns2:_="" ns3:_="">
    <xsd:import namespace="9119c549-9603-4c3e-9d0b-9521ee4e19d9"/>
    <xsd:import namespace="57f52a75-1879-4091-8fb6-28c7f04eb7e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19c549-9603-4c3e-9d0b-9521ee4e19d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5b2353f-cada-454f-8cb5-bb2181dddec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52a75-1879-4091-8fb6-28c7f04eb7e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1a10c67-7aef-49d9-b151-02e2bbedb5ae}" ma:internalName="TaxCatchAll" ma:showField="CatchAllData" ma:web="57f52a75-1879-4091-8fb6-28c7f04eb7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57f52a75-1879-4091-8fb6-28c7f04eb7e4" xsi:nil="true"/>
    <lcf76f155ced4ddcb4097134ff3c332f xmlns="9119c549-9603-4c3e-9d0b-9521ee4e19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D3DA185-3CA9-4FEA-AFE0-42BA25114C75}"/>
</file>

<file path=customXml/itemProps2.xml><?xml version="1.0" encoding="utf-8"?>
<ds:datastoreItem xmlns:ds="http://schemas.openxmlformats.org/officeDocument/2006/customXml" ds:itemID="{87C44DEF-E140-4CB6-8FFC-A4831FA87105}"/>
</file>

<file path=customXml/itemProps3.xml><?xml version="1.0" encoding="utf-8"?>
<ds:datastoreItem xmlns:ds="http://schemas.openxmlformats.org/officeDocument/2006/customXml" ds:itemID="{B970C04F-E7AC-41AB-9C6D-1B1BB88BFF7F}">
  <ds:schemaRefs>
    <ds:schemaRef ds:uri="4873beb7-5857-4685-be1f-d57550cc96cc"/>
    <ds:schemaRef ds:uri="http://purl.org/dc/dcmitype/"/>
    <ds:schemaRef ds:uri="http://www.w3.org/XML/1998/namespace"/>
    <ds:schemaRef ds:uri="http://schemas.microsoft.com/office/2006/metadata/propertie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8176</TotalTime>
  <Words>2607</Words>
  <Application>Microsoft Office PowerPoint</Application>
  <PresentationFormat>Widescreen</PresentationFormat>
  <Paragraphs>200</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Courier New</vt:lpstr>
      <vt:lpstr>Segoe UI</vt:lpstr>
      <vt:lpstr>Segoe UI Light</vt:lpstr>
      <vt:lpstr>Wingdings</vt:lpstr>
      <vt:lpstr>WelcomeDoc</vt:lpstr>
      <vt:lpstr>Research Methodology- Unit 4 Measurement, Scaling and Sampling</vt:lpstr>
      <vt:lpstr>Research Methodology- Unit 4 Chapter 5- Sampling</vt:lpstr>
      <vt:lpstr>Introduction</vt:lpstr>
      <vt:lpstr>Factors Affecting in Sampling </vt:lpstr>
      <vt:lpstr>Sampling Process  </vt:lpstr>
      <vt:lpstr>Factors Affecting the Size of the Sample </vt:lpstr>
      <vt:lpstr>Advantages of Sampling </vt:lpstr>
      <vt:lpstr>Types of Sampling Method </vt:lpstr>
      <vt:lpstr>Simple Random Sampling</vt:lpstr>
      <vt:lpstr>Complex random sampling</vt:lpstr>
      <vt:lpstr>Complex random sampling</vt:lpstr>
      <vt:lpstr>Complex random sampling</vt:lpstr>
      <vt:lpstr>Complex random sampling</vt:lpstr>
      <vt:lpstr>Non-Probability Sampling</vt:lpstr>
      <vt:lpstr>Non-Probability Sampling</vt:lpstr>
      <vt:lpstr>Non-Probability Sampling</vt:lpstr>
      <vt:lpstr>Non-Probability Sampling</vt:lpstr>
      <vt:lpstr>Non-Probability Sampling</vt:lpstr>
      <vt:lpstr>Non-Probability Sampling</vt:lpstr>
      <vt:lpstr>Rules to Fix Sample Size</vt:lpstr>
      <vt:lpstr>Rules to Fix Sample Size</vt:lpstr>
      <vt:lpstr>Sampling and Non-Sampling Errors </vt:lpstr>
      <vt:lpstr>Sampling Errors</vt:lpstr>
      <vt:lpstr>Approaches for Minimizing Sampling Errors</vt:lpstr>
      <vt:lpstr>Non-Sampling errors </vt:lpstr>
      <vt:lpstr>Non-Sampling errors </vt:lpstr>
      <vt:lpstr>Non-Sampling errors </vt:lpstr>
      <vt:lpstr>Approaches for Minimizing Non-sampling Errors </vt:lpstr>
      <vt:lpstr>End of Chapter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dc:title>
  <dc:creator>Acer</dc:creator>
  <cp:keywords/>
  <cp:lastModifiedBy>Lenevo</cp:lastModifiedBy>
  <cp:revision>174</cp:revision>
  <dcterms:created xsi:type="dcterms:W3CDTF">2024-11-11T05:00:51Z</dcterms:created>
  <dcterms:modified xsi:type="dcterms:W3CDTF">2025-08-13T11:00:29Z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0x01010004EF87AA68015F45AC3FC1B11B58A6B8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