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sldIdLst>
    <p:sldId id="256" r:id="rId5"/>
    <p:sldId id="732" r:id="rId6"/>
    <p:sldId id="734" r:id="rId7"/>
    <p:sldId id="735" r:id="rId8"/>
    <p:sldId id="736" r:id="rId9"/>
    <p:sldId id="737" r:id="rId10"/>
    <p:sldId id="738" r:id="rId11"/>
    <p:sldId id="740" r:id="rId12"/>
    <p:sldId id="741" r:id="rId13"/>
    <p:sldId id="739" r:id="rId14"/>
    <p:sldId id="744" r:id="rId15"/>
    <p:sldId id="745" r:id="rId16"/>
    <p:sldId id="746" r:id="rId17"/>
    <p:sldId id="747" r:id="rId18"/>
    <p:sldId id="742" r:id="rId19"/>
    <p:sldId id="731" r:id="rId20"/>
    <p:sldId id="6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732"/>
            <p14:sldId id="734"/>
            <p14:sldId id="735"/>
            <p14:sldId id="736"/>
            <p14:sldId id="737"/>
            <p14:sldId id="738"/>
            <p14:sldId id="740"/>
            <p14:sldId id="741"/>
            <p14:sldId id="739"/>
            <p14:sldId id="744"/>
            <p14:sldId id="745"/>
            <p14:sldId id="746"/>
            <p14:sldId id="747"/>
            <p14:sldId id="742"/>
            <p14:sldId id="731"/>
            <p14:sldId id="670"/>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04" autoAdjust="0"/>
    <p:restoredTop sz="94280" autoAdjust="0"/>
  </p:normalViewPr>
  <p:slideViewPr>
    <p:cSldViewPr snapToGrid="0">
      <p:cViewPr varScale="1">
        <p:scale>
          <a:sx n="85" d="100"/>
          <a:sy n="85" d="100"/>
        </p:scale>
        <p:origin x="394" y="6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10</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3011481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11</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3406397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12</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1769915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13</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1865182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14</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434134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15</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219644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17</a:t>
            </a:fld>
            <a:endParaRPr lang="en-US"/>
          </a:p>
        </p:txBody>
      </p:sp>
    </p:spTree>
    <p:extLst>
      <p:ext uri="{BB962C8B-B14F-4D97-AF65-F5344CB8AC3E}">
        <p14:creationId xmlns:p14="http://schemas.microsoft.com/office/powerpoint/2010/main" val="3430133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a:p>
        </p:txBody>
      </p:sp>
    </p:spTree>
    <p:extLst>
      <p:ext uri="{BB962C8B-B14F-4D97-AF65-F5344CB8AC3E}">
        <p14:creationId xmlns:p14="http://schemas.microsoft.com/office/powerpoint/2010/main" val="1135412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3</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3492896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4</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10558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5</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1250887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6</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3341270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7</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3953387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8</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2049732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9</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1362109315"/>
      </p:ext>
    </p:extLst>
  </p:cSld>
  <p:clrMapOvr>
    <a:masterClrMapping/>
  </p:clrMapOvr>
</p:note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t>8/3/2025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8/3/2025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8/3/2025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8/3/2025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8/3/2025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8/3/2025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8/3/2025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8/3/2025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8/3/2025</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1033"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080" y="182880"/>
            <a:ext cx="11132820" cy="4229100"/>
          </a:xfrm>
        </p:spPr>
        <p:txBody>
          <a:bodyPr>
            <a:normAutofit/>
          </a:bodyPr>
          <a:lstStyle/>
          <a:p>
            <a:r>
              <a:rPr lang="en-US" b="1" dirty="0"/>
              <a:t>Research Methodology- Unit 5</a:t>
            </a:r>
            <a:br>
              <a:rPr lang="en-US" b="1" dirty="0"/>
            </a:br>
            <a:r>
              <a:rPr lang="en-US" sz="4400" dirty="0"/>
              <a:t>RESEARCH PROPOSAL AND REPORT WRITING</a:t>
            </a:r>
          </a:p>
        </p:txBody>
      </p:sp>
      <p:sp>
        <p:nvSpPr>
          <p:cNvPr id="3" name="Subtitle 2"/>
          <p:cNvSpPr>
            <a:spLocks noGrp="1"/>
          </p:cNvSpPr>
          <p:nvPr>
            <p:ph type="subTitle" idx="1"/>
          </p:nvPr>
        </p:nvSpPr>
        <p:spPr/>
        <p:txBody>
          <a:bodyPr>
            <a:normAutofit/>
          </a:bodyPr>
          <a:lstStyle/>
          <a:p>
            <a:r>
              <a:rPr lang="en-US" dirty="0"/>
              <a:t>Prime College- BIM 6</a:t>
            </a:r>
            <a:r>
              <a:rPr lang="en-US" baseline="30000" dirty="0"/>
              <a:t>th</a:t>
            </a:r>
            <a:r>
              <a:rPr lang="en-US" dirty="0"/>
              <a:t> Semester</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lvl="0"/>
            <a:br>
              <a:rPr lang="en-US" sz="4400" dirty="0">
                <a:solidFill>
                  <a:srgbClr val="001D35"/>
                </a:solidFill>
                <a:latin typeface="Google Sans"/>
              </a:rPr>
            </a:br>
            <a:r>
              <a:rPr lang="en-US" sz="4400" b="1" dirty="0">
                <a:solidFill>
                  <a:srgbClr val="001D35"/>
                </a:solidFill>
                <a:latin typeface="Google Sans"/>
              </a:rPr>
              <a:t>Methods of Collecting Primary Data</a:t>
            </a:r>
            <a:endParaRPr lang="en-US" sz="4400" dirty="0">
              <a:solidFill>
                <a:srgbClr val="001D35"/>
              </a:solidFill>
              <a:latin typeface="Google Sans"/>
            </a:endParaRPr>
          </a:p>
        </p:txBody>
      </p:sp>
      <p:sp>
        <p:nvSpPr>
          <p:cNvPr id="5" name="Rectangle 4"/>
          <p:cNvSpPr/>
          <p:nvPr/>
        </p:nvSpPr>
        <p:spPr>
          <a:xfrm>
            <a:off x="0" y="1294269"/>
            <a:ext cx="12192000" cy="461665"/>
          </a:xfrm>
          <a:prstGeom prst="rect">
            <a:avLst/>
          </a:prstGeom>
        </p:spPr>
        <p:txBody>
          <a:bodyPr wrap="square">
            <a:spAutoFit/>
          </a:bodyPr>
          <a:lstStyle/>
          <a:p>
            <a:pPr fontAlgn="base"/>
            <a:r>
              <a:rPr lang="en-US" sz="2400" dirty="0"/>
              <a:t>1. Interview</a:t>
            </a:r>
          </a:p>
        </p:txBody>
      </p:sp>
      <p:sp>
        <p:nvSpPr>
          <p:cNvPr id="6" name="Rectangle 5"/>
          <p:cNvSpPr/>
          <p:nvPr/>
        </p:nvSpPr>
        <p:spPr>
          <a:xfrm>
            <a:off x="182425" y="1755934"/>
            <a:ext cx="11827150" cy="1477328"/>
          </a:xfrm>
          <a:prstGeom prst="rect">
            <a:avLst/>
          </a:prstGeom>
        </p:spPr>
        <p:txBody>
          <a:bodyPr wrap="square">
            <a:spAutoFit/>
          </a:bodyPr>
          <a:lstStyle/>
          <a:p>
            <a:pPr marL="342900" indent="-342900" fontAlgn="base">
              <a:buFont typeface="Arial" panose="020B0604020202020204" pitchFamily="34" charset="0"/>
              <a:buChar char="•"/>
            </a:pPr>
            <a:r>
              <a:rPr lang="en-US" dirty="0"/>
              <a:t>Interview is a method in which data are collected from the respondents by face–to–face interaction or conversation with the help of telephone or video conferences about the subject matter of study. </a:t>
            </a:r>
          </a:p>
          <a:p>
            <a:pPr marL="342900" indent="-342900" fontAlgn="base">
              <a:buFont typeface="Arial" panose="020B0604020202020204" pitchFamily="34" charset="0"/>
              <a:buChar char="•"/>
            </a:pPr>
            <a:r>
              <a:rPr lang="en-US" dirty="0"/>
              <a:t>The interview can be direct in which the researcher and respondents sit together, i.e., face-to-face interaction.</a:t>
            </a:r>
          </a:p>
          <a:p>
            <a:pPr marL="342900" indent="-342900" fontAlgn="base">
              <a:buFont typeface="Arial" panose="020B0604020202020204" pitchFamily="34" charset="0"/>
              <a:buChar char="•"/>
            </a:pPr>
            <a:r>
              <a:rPr lang="en-US" dirty="0"/>
              <a:t>Nowadays, indirect interview methods are being used with information technology like telephonic interviews, e–chat, internet phone, etc.</a:t>
            </a:r>
          </a:p>
        </p:txBody>
      </p:sp>
      <p:sp>
        <p:nvSpPr>
          <p:cNvPr id="7" name="Rectangle 6"/>
          <p:cNvSpPr/>
          <p:nvPr/>
        </p:nvSpPr>
        <p:spPr>
          <a:xfrm>
            <a:off x="182425" y="3435620"/>
            <a:ext cx="11827150" cy="1477328"/>
          </a:xfrm>
          <a:prstGeom prst="rect">
            <a:avLst/>
          </a:prstGeom>
        </p:spPr>
        <p:txBody>
          <a:bodyPr wrap="square">
            <a:spAutoFit/>
          </a:bodyPr>
          <a:lstStyle/>
          <a:p>
            <a:pPr marL="342900" indent="-342900" fontAlgn="base">
              <a:buFont typeface="Arial" panose="020B0604020202020204" pitchFamily="34" charset="0"/>
              <a:buChar char="•"/>
            </a:pPr>
            <a:r>
              <a:rPr lang="en-US" dirty="0"/>
              <a:t>Merits</a:t>
            </a:r>
          </a:p>
          <a:p>
            <a:pPr marL="285750" indent="-285750" fontAlgn="base">
              <a:buFont typeface="Wingdings" panose="05000000000000000000" pitchFamily="2" charset="2"/>
              <a:buChar char="Ø"/>
            </a:pPr>
            <a:r>
              <a:rPr lang="en-US" dirty="0"/>
              <a:t>More complete information in comparison to the questionnaire method. </a:t>
            </a:r>
          </a:p>
          <a:p>
            <a:pPr marL="285750" indent="-285750" fontAlgn="base">
              <a:buFont typeface="Wingdings" panose="05000000000000000000" pitchFamily="2" charset="2"/>
              <a:buChar char="Ø"/>
            </a:pPr>
            <a:r>
              <a:rPr lang="en-US" dirty="0"/>
              <a:t>More insight regarding the study by which some modifications in further study can be simplified. </a:t>
            </a:r>
          </a:p>
          <a:p>
            <a:pPr marL="285750" indent="-285750" fontAlgn="base">
              <a:buFont typeface="Wingdings" panose="05000000000000000000" pitchFamily="2" charset="2"/>
              <a:buChar char="Ø"/>
            </a:pPr>
            <a:r>
              <a:rPr lang="en-US" dirty="0"/>
              <a:t>Maintain an excellent environment to influence the respondents. </a:t>
            </a:r>
          </a:p>
          <a:p>
            <a:pPr marL="285750" indent="-285750" fontAlgn="base">
              <a:buFont typeface="Wingdings" panose="05000000000000000000" pitchFamily="2" charset="2"/>
              <a:buChar char="Ø"/>
            </a:pPr>
            <a:r>
              <a:rPr lang="en-US" dirty="0"/>
              <a:t>The effectiveness of information can be easily judged during the interview. </a:t>
            </a:r>
          </a:p>
        </p:txBody>
      </p:sp>
    </p:spTree>
    <p:extLst>
      <p:ext uri="{BB962C8B-B14F-4D97-AF65-F5344CB8AC3E}">
        <p14:creationId xmlns:p14="http://schemas.microsoft.com/office/powerpoint/2010/main" val="3334734349"/>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lvl="0"/>
            <a:br>
              <a:rPr lang="en-US" sz="4400" dirty="0">
                <a:solidFill>
                  <a:srgbClr val="001D35"/>
                </a:solidFill>
                <a:latin typeface="Google Sans"/>
              </a:rPr>
            </a:br>
            <a:r>
              <a:rPr lang="en-US" sz="4400" b="1" dirty="0">
                <a:solidFill>
                  <a:srgbClr val="001D35"/>
                </a:solidFill>
                <a:latin typeface="Google Sans"/>
              </a:rPr>
              <a:t>Methods of Collecting Primary Data</a:t>
            </a:r>
            <a:endParaRPr lang="en-US" sz="4400" dirty="0">
              <a:solidFill>
                <a:srgbClr val="001D35"/>
              </a:solidFill>
              <a:latin typeface="Google Sans"/>
            </a:endParaRPr>
          </a:p>
        </p:txBody>
      </p:sp>
      <p:sp>
        <p:nvSpPr>
          <p:cNvPr id="5" name="Rectangle 4"/>
          <p:cNvSpPr/>
          <p:nvPr/>
        </p:nvSpPr>
        <p:spPr>
          <a:xfrm>
            <a:off x="0" y="1294269"/>
            <a:ext cx="12192000" cy="461665"/>
          </a:xfrm>
          <a:prstGeom prst="rect">
            <a:avLst/>
          </a:prstGeom>
        </p:spPr>
        <p:txBody>
          <a:bodyPr wrap="square">
            <a:spAutoFit/>
          </a:bodyPr>
          <a:lstStyle/>
          <a:p>
            <a:pPr fontAlgn="base"/>
            <a:r>
              <a:rPr lang="en-US" sz="2400" dirty="0"/>
              <a:t>2. Direct observation </a:t>
            </a:r>
          </a:p>
        </p:txBody>
      </p:sp>
      <p:sp>
        <p:nvSpPr>
          <p:cNvPr id="6" name="Rectangle 5"/>
          <p:cNvSpPr/>
          <p:nvPr/>
        </p:nvSpPr>
        <p:spPr>
          <a:xfrm>
            <a:off x="182425" y="1755934"/>
            <a:ext cx="11827150" cy="1477328"/>
          </a:xfrm>
          <a:prstGeom prst="rect">
            <a:avLst/>
          </a:prstGeom>
        </p:spPr>
        <p:txBody>
          <a:bodyPr wrap="square">
            <a:spAutoFit/>
          </a:bodyPr>
          <a:lstStyle/>
          <a:p>
            <a:pPr marL="342900" indent="-342900" fontAlgn="base">
              <a:buFont typeface="Arial" panose="020B0604020202020204" pitchFamily="34" charset="0"/>
              <a:buChar char="•"/>
            </a:pPr>
            <a:r>
              <a:rPr lang="en-US" dirty="0"/>
              <a:t>In the observation method, the researcher collects information by inspecting, supervising, observing, and experiencing directly in the field. </a:t>
            </a:r>
          </a:p>
          <a:p>
            <a:pPr marL="342900" indent="-342900" fontAlgn="base">
              <a:buFont typeface="Arial" panose="020B0604020202020204" pitchFamily="34" charset="0"/>
              <a:buChar char="•"/>
            </a:pPr>
            <a:r>
              <a:rPr lang="en-US" dirty="0"/>
              <a:t>In this method, the researcher analyzes events, behavior, and incidents at the micro level. </a:t>
            </a:r>
          </a:p>
          <a:p>
            <a:pPr marL="342900" indent="-342900" fontAlgn="base">
              <a:buFont typeface="Arial" panose="020B0604020202020204" pitchFamily="34" charset="0"/>
              <a:buChar char="•"/>
            </a:pPr>
            <a:r>
              <a:rPr lang="en-US" dirty="0"/>
              <a:t>This method is suitable for collecting data regarding social phenomena like attitude, belief, behavior, religion, custom, etc. </a:t>
            </a:r>
          </a:p>
        </p:txBody>
      </p:sp>
      <p:sp>
        <p:nvSpPr>
          <p:cNvPr id="7" name="Rectangle 6"/>
          <p:cNvSpPr/>
          <p:nvPr/>
        </p:nvSpPr>
        <p:spPr>
          <a:xfrm>
            <a:off x="182425" y="3435620"/>
            <a:ext cx="11827150" cy="2031325"/>
          </a:xfrm>
          <a:prstGeom prst="rect">
            <a:avLst/>
          </a:prstGeom>
        </p:spPr>
        <p:txBody>
          <a:bodyPr wrap="square">
            <a:spAutoFit/>
          </a:bodyPr>
          <a:lstStyle/>
          <a:p>
            <a:pPr marL="342900" indent="-342900" fontAlgn="base">
              <a:buFont typeface="Arial" panose="020B0604020202020204" pitchFamily="34" charset="0"/>
              <a:buChar char="•"/>
            </a:pPr>
            <a:r>
              <a:rPr lang="en-US" dirty="0"/>
              <a:t>Merits</a:t>
            </a:r>
          </a:p>
          <a:p>
            <a:pPr marL="285750" indent="-285750" fontAlgn="base">
              <a:buFont typeface="Wingdings" panose="05000000000000000000" pitchFamily="2" charset="2"/>
              <a:buChar char="Ø"/>
            </a:pPr>
            <a:r>
              <a:rPr lang="en-US" dirty="0"/>
              <a:t>The researcher gets insights naturally, so there is no chance of getting the wrong data. </a:t>
            </a:r>
          </a:p>
          <a:p>
            <a:pPr marL="285750" indent="-285750" fontAlgn="base">
              <a:buFont typeface="Wingdings" panose="05000000000000000000" pitchFamily="2" charset="2"/>
              <a:buChar char="Ø"/>
            </a:pPr>
            <a:r>
              <a:rPr lang="en-US" dirty="0"/>
              <a:t>Researchers can filter only the useable data to avoid unnecessary data. </a:t>
            </a:r>
          </a:p>
          <a:p>
            <a:pPr marL="285750" indent="-285750" fontAlgn="base">
              <a:buFont typeface="Wingdings" panose="05000000000000000000" pitchFamily="2" charset="2"/>
              <a:buChar char="Ø"/>
            </a:pPr>
            <a:r>
              <a:rPr lang="en-US" dirty="0"/>
              <a:t>Respondents are not aware of being studied</a:t>
            </a:r>
          </a:p>
          <a:p>
            <a:pPr marL="285750" indent="-285750" fontAlgn="base">
              <a:buFont typeface="Wingdings" panose="05000000000000000000" pitchFamily="2" charset="2"/>
              <a:buChar char="Ø"/>
            </a:pPr>
            <a:r>
              <a:rPr lang="en-US" dirty="0"/>
              <a:t>Multiple data from different individuals can be obtained at once</a:t>
            </a:r>
          </a:p>
          <a:p>
            <a:pPr marL="285750" indent="-285750" fontAlgn="base">
              <a:buFont typeface="Wingdings" panose="05000000000000000000" pitchFamily="2" charset="2"/>
              <a:buChar char="Ø"/>
            </a:pPr>
            <a:r>
              <a:rPr lang="en-US" dirty="0"/>
              <a:t>Chances of non-responsiveness can be avoided</a:t>
            </a:r>
          </a:p>
          <a:p>
            <a:pPr marL="285750" indent="-285750" fontAlgn="base">
              <a:buFont typeface="Wingdings" panose="05000000000000000000" pitchFamily="2" charset="2"/>
              <a:buChar char="Ø"/>
            </a:pPr>
            <a:r>
              <a:rPr lang="en-US" dirty="0"/>
              <a:t>More excellent reliability and validity can be maintained.</a:t>
            </a:r>
          </a:p>
        </p:txBody>
      </p:sp>
    </p:spTree>
    <p:extLst>
      <p:ext uri="{BB962C8B-B14F-4D97-AF65-F5344CB8AC3E}">
        <p14:creationId xmlns:p14="http://schemas.microsoft.com/office/powerpoint/2010/main" val="58674791"/>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lvl="0"/>
            <a:br>
              <a:rPr lang="en-US" sz="4400" dirty="0">
                <a:solidFill>
                  <a:srgbClr val="001D35"/>
                </a:solidFill>
                <a:latin typeface="Google Sans"/>
              </a:rPr>
            </a:br>
            <a:r>
              <a:rPr lang="en-US" sz="4400" b="1" dirty="0">
                <a:solidFill>
                  <a:srgbClr val="001D35"/>
                </a:solidFill>
                <a:latin typeface="Google Sans"/>
              </a:rPr>
              <a:t>Methods of Collecting Primary Data</a:t>
            </a:r>
            <a:endParaRPr lang="en-US" sz="4400" dirty="0">
              <a:solidFill>
                <a:srgbClr val="001D35"/>
              </a:solidFill>
              <a:latin typeface="Google Sans"/>
            </a:endParaRPr>
          </a:p>
        </p:txBody>
      </p:sp>
      <p:sp>
        <p:nvSpPr>
          <p:cNvPr id="5" name="Rectangle 4"/>
          <p:cNvSpPr/>
          <p:nvPr/>
        </p:nvSpPr>
        <p:spPr>
          <a:xfrm>
            <a:off x="0" y="1294269"/>
            <a:ext cx="12192000" cy="461665"/>
          </a:xfrm>
          <a:prstGeom prst="rect">
            <a:avLst/>
          </a:prstGeom>
        </p:spPr>
        <p:txBody>
          <a:bodyPr wrap="square">
            <a:spAutoFit/>
          </a:bodyPr>
          <a:lstStyle/>
          <a:p>
            <a:pPr fontAlgn="base"/>
            <a:r>
              <a:rPr lang="en-US" sz="2400" dirty="0"/>
              <a:t>3. Questionnaire </a:t>
            </a:r>
          </a:p>
        </p:txBody>
      </p:sp>
      <p:sp>
        <p:nvSpPr>
          <p:cNvPr id="6" name="Rectangle 5"/>
          <p:cNvSpPr/>
          <p:nvPr/>
        </p:nvSpPr>
        <p:spPr>
          <a:xfrm>
            <a:off x="182425" y="1755934"/>
            <a:ext cx="11827150" cy="1477328"/>
          </a:xfrm>
          <a:prstGeom prst="rect">
            <a:avLst/>
          </a:prstGeom>
        </p:spPr>
        <p:txBody>
          <a:bodyPr wrap="square">
            <a:spAutoFit/>
          </a:bodyPr>
          <a:lstStyle/>
          <a:p>
            <a:pPr marL="342900" indent="-342900" fontAlgn="base">
              <a:buFont typeface="Arial" panose="020B0604020202020204" pitchFamily="34" charset="0"/>
              <a:buChar char="•"/>
            </a:pPr>
            <a:r>
              <a:rPr lang="en-US" dirty="0"/>
              <a:t>In this method, a list of questions, i.e., a questionnaire based on each variable, is developed to collect information for the research. </a:t>
            </a:r>
          </a:p>
          <a:p>
            <a:pPr marL="342900" indent="-342900" fontAlgn="base">
              <a:buFont typeface="Arial" panose="020B0604020202020204" pitchFamily="34" charset="0"/>
              <a:buChar char="•"/>
            </a:pPr>
            <a:r>
              <a:rPr lang="en-US" dirty="0"/>
              <a:t>Then, it is posted to the targeted respondents. </a:t>
            </a:r>
          </a:p>
          <a:p>
            <a:pPr marL="342900" indent="-342900" fontAlgn="base">
              <a:buFont typeface="Arial" panose="020B0604020202020204" pitchFamily="34" charset="0"/>
              <a:buChar char="•"/>
            </a:pPr>
            <a:r>
              <a:rPr lang="en-US" dirty="0"/>
              <a:t>For each question, a space for the answer is provided in which respondents must complete their responses. Respondents are expected to return the filled questionnaire.</a:t>
            </a:r>
          </a:p>
        </p:txBody>
      </p:sp>
      <p:sp>
        <p:nvSpPr>
          <p:cNvPr id="7" name="Rectangle 6"/>
          <p:cNvSpPr/>
          <p:nvPr/>
        </p:nvSpPr>
        <p:spPr>
          <a:xfrm>
            <a:off x="182425" y="3435620"/>
            <a:ext cx="5822590" cy="3416320"/>
          </a:xfrm>
          <a:prstGeom prst="rect">
            <a:avLst/>
          </a:prstGeom>
        </p:spPr>
        <p:txBody>
          <a:bodyPr wrap="square">
            <a:spAutoFit/>
          </a:bodyPr>
          <a:lstStyle/>
          <a:p>
            <a:pPr marL="342900" indent="-342900" fontAlgn="base">
              <a:buFont typeface="Arial" panose="020B0604020202020204" pitchFamily="34" charset="0"/>
              <a:buChar char="•"/>
            </a:pPr>
            <a:r>
              <a:rPr lang="en-US" dirty="0"/>
              <a:t>Merits</a:t>
            </a:r>
          </a:p>
          <a:p>
            <a:pPr marL="285750" indent="-285750" fontAlgn="base">
              <a:buFont typeface="Wingdings" panose="05000000000000000000" pitchFamily="2" charset="2"/>
              <a:buChar char="Ø"/>
            </a:pPr>
            <a:r>
              <a:rPr lang="en-US" dirty="0"/>
              <a:t>It is helpful because the field of investigation is vast, and the informants are spread over a wide geographical area. </a:t>
            </a:r>
          </a:p>
          <a:p>
            <a:pPr marL="285750" indent="-285750" fontAlgn="base">
              <a:buFont typeface="Wingdings" panose="05000000000000000000" pitchFamily="2" charset="2"/>
              <a:buChar char="Ø"/>
            </a:pPr>
            <a:r>
              <a:rPr lang="en-US" dirty="0"/>
              <a:t>It is relatively less expensive in terms of time and cost. </a:t>
            </a:r>
          </a:p>
          <a:p>
            <a:pPr marL="285750" indent="-285750" fontAlgn="base">
              <a:buFont typeface="Wingdings" panose="05000000000000000000" pitchFamily="2" charset="2"/>
              <a:buChar char="Ø"/>
            </a:pPr>
            <a:r>
              <a:rPr lang="en-US" dirty="0"/>
              <a:t>Respondents are freed from interviewer influences and biases to obtain accessible and valid information. </a:t>
            </a:r>
          </a:p>
          <a:p>
            <a:pPr marL="285750" indent="-285750" fontAlgn="base">
              <a:buFont typeface="Wingdings" panose="05000000000000000000" pitchFamily="2" charset="2"/>
              <a:buChar char="Ø"/>
            </a:pPr>
            <a:r>
              <a:rPr lang="en-US" dirty="0"/>
              <a:t>This method is entirely appropriate for questions of a personal nature in which respondents cannot express responses openly. </a:t>
            </a:r>
          </a:p>
        </p:txBody>
      </p:sp>
      <p:sp>
        <p:nvSpPr>
          <p:cNvPr id="8" name="Rectangle 7"/>
          <p:cNvSpPr/>
          <p:nvPr/>
        </p:nvSpPr>
        <p:spPr>
          <a:xfrm>
            <a:off x="6096000" y="3435620"/>
            <a:ext cx="5822590" cy="2862322"/>
          </a:xfrm>
          <a:prstGeom prst="rect">
            <a:avLst/>
          </a:prstGeom>
        </p:spPr>
        <p:txBody>
          <a:bodyPr wrap="square">
            <a:spAutoFit/>
          </a:bodyPr>
          <a:lstStyle/>
          <a:p>
            <a:pPr marL="342900" indent="-342900" fontAlgn="base">
              <a:buFont typeface="Arial" panose="020B0604020202020204" pitchFamily="34" charset="0"/>
              <a:buChar char="•"/>
            </a:pPr>
            <a:r>
              <a:rPr lang="en-US" dirty="0"/>
              <a:t>Demerits</a:t>
            </a:r>
          </a:p>
          <a:p>
            <a:pPr marL="285750" indent="-285750" fontAlgn="base">
              <a:buFont typeface="Wingdings" panose="05000000000000000000" pitchFamily="2" charset="2"/>
              <a:buChar char="Ø"/>
            </a:pPr>
            <a:r>
              <a:rPr lang="en-US" dirty="0"/>
              <a:t>This method can be adopted only for literate respondents. </a:t>
            </a:r>
          </a:p>
          <a:p>
            <a:pPr marL="285750" indent="-285750" fontAlgn="base">
              <a:buFont typeface="Wingdings" panose="05000000000000000000" pitchFamily="2" charset="2"/>
              <a:buChar char="Ø"/>
            </a:pPr>
            <a:r>
              <a:rPr lang="en-US" dirty="0"/>
              <a:t>It involves some uncertainty about the response.</a:t>
            </a:r>
          </a:p>
          <a:p>
            <a:pPr marL="285750" indent="-285750" fontAlgn="base">
              <a:buFont typeface="Wingdings" panose="05000000000000000000" pitchFamily="2" charset="2"/>
              <a:buChar char="Ø"/>
            </a:pPr>
            <a:r>
              <a:rPr lang="en-US" dirty="0"/>
              <a:t>Cooperation on the part of informants may be difficult to presume. </a:t>
            </a:r>
          </a:p>
          <a:p>
            <a:pPr marL="285750" indent="-285750" fontAlgn="base">
              <a:buFont typeface="Wingdings" panose="05000000000000000000" pitchFamily="2" charset="2"/>
              <a:buChar char="Ø"/>
            </a:pPr>
            <a:r>
              <a:rPr lang="en-US" dirty="0"/>
              <a:t>This method has a high chance of non–response, incomplete response, and haphazard response. </a:t>
            </a:r>
          </a:p>
          <a:p>
            <a:pPr marL="285750" indent="-285750" fontAlgn="base">
              <a:buFont typeface="Wingdings" panose="05000000000000000000" pitchFamily="2" charset="2"/>
              <a:buChar char="Ø"/>
            </a:pPr>
            <a:r>
              <a:rPr lang="en-US" dirty="0"/>
              <a:t>The enumerator's lack of emotional stimulation reduces the data's quality.</a:t>
            </a:r>
          </a:p>
        </p:txBody>
      </p:sp>
    </p:spTree>
    <p:extLst>
      <p:ext uri="{BB962C8B-B14F-4D97-AF65-F5344CB8AC3E}">
        <p14:creationId xmlns:p14="http://schemas.microsoft.com/office/powerpoint/2010/main" val="1917056274"/>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lvl="0"/>
            <a:br>
              <a:rPr lang="en-US" sz="4400" dirty="0">
                <a:solidFill>
                  <a:srgbClr val="001D35"/>
                </a:solidFill>
                <a:latin typeface="Google Sans"/>
              </a:rPr>
            </a:br>
            <a:r>
              <a:rPr lang="en-US" sz="4400" b="1" dirty="0">
                <a:solidFill>
                  <a:srgbClr val="001D35"/>
                </a:solidFill>
                <a:latin typeface="Google Sans"/>
              </a:rPr>
              <a:t>Methods of Collecting Primary Data</a:t>
            </a:r>
            <a:endParaRPr lang="en-US" sz="4400" dirty="0">
              <a:solidFill>
                <a:srgbClr val="001D35"/>
              </a:solidFill>
              <a:latin typeface="Google Sans"/>
            </a:endParaRPr>
          </a:p>
        </p:txBody>
      </p:sp>
      <p:sp>
        <p:nvSpPr>
          <p:cNvPr id="5" name="Rectangle 4"/>
          <p:cNvSpPr/>
          <p:nvPr/>
        </p:nvSpPr>
        <p:spPr>
          <a:xfrm>
            <a:off x="0" y="1294269"/>
            <a:ext cx="12192000" cy="461665"/>
          </a:xfrm>
          <a:prstGeom prst="rect">
            <a:avLst/>
          </a:prstGeom>
        </p:spPr>
        <p:txBody>
          <a:bodyPr wrap="square">
            <a:spAutoFit/>
          </a:bodyPr>
          <a:lstStyle/>
          <a:p>
            <a:pPr fontAlgn="base"/>
            <a:r>
              <a:rPr lang="en-US" sz="2400" dirty="0"/>
              <a:t>4. Scheduled/Questionnaire through enumerator</a:t>
            </a:r>
          </a:p>
        </p:txBody>
      </p:sp>
      <p:sp>
        <p:nvSpPr>
          <p:cNvPr id="6" name="Rectangle 5"/>
          <p:cNvSpPr/>
          <p:nvPr/>
        </p:nvSpPr>
        <p:spPr>
          <a:xfrm>
            <a:off x="182425" y="1755934"/>
            <a:ext cx="11827150" cy="1477328"/>
          </a:xfrm>
          <a:prstGeom prst="rect">
            <a:avLst/>
          </a:prstGeom>
        </p:spPr>
        <p:txBody>
          <a:bodyPr wrap="square">
            <a:spAutoFit/>
          </a:bodyPr>
          <a:lstStyle/>
          <a:p>
            <a:pPr marL="342900" indent="-342900" fontAlgn="base">
              <a:buFont typeface="Arial" panose="020B0604020202020204" pitchFamily="34" charset="0"/>
              <a:buChar char="•"/>
            </a:pPr>
            <a:r>
              <a:rPr lang="en-US" dirty="0"/>
              <a:t>The schedule is somewhat similar to the questionnaire; the only difference is that it is not posted by mail, but the enumerator fills up the questionnaire in due presence with respondents. </a:t>
            </a:r>
          </a:p>
          <a:p>
            <a:pPr marL="342900" indent="-342900" fontAlgn="base">
              <a:buFont typeface="Arial" panose="020B0604020202020204" pitchFamily="34" charset="0"/>
              <a:buChar char="•"/>
            </a:pPr>
            <a:r>
              <a:rPr lang="en-US" dirty="0"/>
              <a:t>Hence, schedules are also a kind of questionnaire but sent through an enumerator. </a:t>
            </a:r>
          </a:p>
          <a:p>
            <a:pPr marL="342900" indent="-342900" fontAlgn="base">
              <a:buFont typeface="Arial" panose="020B0604020202020204" pitchFamily="34" charset="0"/>
              <a:buChar char="•"/>
            </a:pPr>
            <a:r>
              <a:rPr lang="en-US" dirty="0"/>
              <a:t>Like a questionnaire, it is not mandatory to describe questions extensively; a thorough list of questions may be enough for the schedule method in some cases. </a:t>
            </a:r>
          </a:p>
        </p:txBody>
      </p:sp>
      <p:sp>
        <p:nvSpPr>
          <p:cNvPr id="7" name="Rectangle 6"/>
          <p:cNvSpPr/>
          <p:nvPr/>
        </p:nvSpPr>
        <p:spPr>
          <a:xfrm>
            <a:off x="182425" y="3435620"/>
            <a:ext cx="5822590" cy="3139321"/>
          </a:xfrm>
          <a:prstGeom prst="rect">
            <a:avLst/>
          </a:prstGeom>
        </p:spPr>
        <p:txBody>
          <a:bodyPr wrap="square">
            <a:spAutoFit/>
          </a:bodyPr>
          <a:lstStyle/>
          <a:p>
            <a:pPr marL="342900" indent="-342900" fontAlgn="base">
              <a:buFont typeface="Arial" panose="020B0604020202020204" pitchFamily="34" charset="0"/>
              <a:buChar char="•"/>
            </a:pPr>
            <a:r>
              <a:rPr lang="en-US" dirty="0"/>
              <a:t>Merits</a:t>
            </a:r>
          </a:p>
          <a:p>
            <a:pPr marL="285750" indent="-285750" fontAlgn="base">
              <a:buFont typeface="Wingdings" panose="05000000000000000000" pitchFamily="2" charset="2"/>
              <a:buChar char="Ø"/>
            </a:pPr>
            <a:r>
              <a:rPr lang="en-US" dirty="0"/>
              <a:t>Maximum possible results can be obtained.</a:t>
            </a:r>
          </a:p>
          <a:p>
            <a:pPr marL="285750" indent="-285750" fontAlgn="base">
              <a:buFont typeface="Wingdings" panose="05000000000000000000" pitchFamily="2" charset="2"/>
              <a:buChar char="Ø"/>
            </a:pPr>
            <a:r>
              <a:rPr lang="en-US" dirty="0"/>
              <a:t>Enumerators can examine the situation and use it for maximum reliable data. </a:t>
            </a:r>
          </a:p>
          <a:p>
            <a:pPr marL="285750" indent="-285750" fontAlgn="base">
              <a:buFont typeface="Wingdings" panose="05000000000000000000" pitchFamily="2" charset="2"/>
              <a:buChar char="Ø"/>
            </a:pPr>
            <a:r>
              <a:rPr lang="en-US" dirty="0"/>
              <a:t>Valid for the study of social phenomena like attitude, belief, custom, religion, etc., through the qualitative reading made by the enumerator. </a:t>
            </a:r>
          </a:p>
          <a:p>
            <a:pPr marL="285750" indent="-285750" fontAlgn="base">
              <a:buFont typeface="Wingdings" panose="05000000000000000000" pitchFamily="2" charset="2"/>
              <a:buChar char="Ø"/>
            </a:pPr>
            <a:r>
              <a:rPr lang="en-US" dirty="0"/>
              <a:t>This method can be administered as a substitution method for those fields of investigation from where very little or almost no response is achieved via a mailed questionnaire.</a:t>
            </a:r>
          </a:p>
        </p:txBody>
      </p:sp>
      <p:sp>
        <p:nvSpPr>
          <p:cNvPr id="8" name="Rectangle 7"/>
          <p:cNvSpPr/>
          <p:nvPr/>
        </p:nvSpPr>
        <p:spPr>
          <a:xfrm>
            <a:off x="6186985" y="3435620"/>
            <a:ext cx="5822590" cy="1754326"/>
          </a:xfrm>
          <a:prstGeom prst="rect">
            <a:avLst/>
          </a:prstGeom>
        </p:spPr>
        <p:txBody>
          <a:bodyPr wrap="square">
            <a:spAutoFit/>
          </a:bodyPr>
          <a:lstStyle/>
          <a:p>
            <a:pPr marL="342900" indent="-342900" fontAlgn="base">
              <a:buFont typeface="Arial" panose="020B0604020202020204" pitchFamily="34" charset="0"/>
              <a:buChar char="•"/>
            </a:pPr>
            <a:r>
              <a:rPr lang="en-US" dirty="0"/>
              <a:t>Demerits</a:t>
            </a:r>
          </a:p>
          <a:p>
            <a:pPr marL="285750" indent="-285750" fontAlgn="base">
              <a:buFont typeface="Wingdings" panose="05000000000000000000" pitchFamily="2" charset="2"/>
              <a:buChar char="Ø"/>
            </a:pPr>
            <a:r>
              <a:rPr lang="en-US" dirty="0"/>
              <a:t>This method is expensive in terms of time and resources. </a:t>
            </a:r>
          </a:p>
          <a:p>
            <a:pPr marL="285750" indent="-285750" fontAlgn="base">
              <a:buFont typeface="Wingdings" panose="05000000000000000000" pitchFamily="2" charset="2"/>
              <a:buChar char="Ø"/>
            </a:pPr>
            <a:r>
              <a:rPr lang="en-US" dirty="0"/>
              <a:t>Prone of enumerator personal influence and biases. </a:t>
            </a:r>
          </a:p>
          <a:p>
            <a:pPr marL="285750" indent="-285750" fontAlgn="base">
              <a:buFont typeface="Wingdings" panose="05000000000000000000" pitchFamily="2" charset="2"/>
              <a:buChar char="Ø"/>
            </a:pPr>
            <a:r>
              <a:rPr lang="en-US" dirty="0"/>
              <a:t>It is more dependent upon the competency and honesty of an enumerator. </a:t>
            </a:r>
          </a:p>
        </p:txBody>
      </p:sp>
    </p:spTree>
    <p:extLst>
      <p:ext uri="{BB962C8B-B14F-4D97-AF65-F5344CB8AC3E}">
        <p14:creationId xmlns:p14="http://schemas.microsoft.com/office/powerpoint/2010/main" val="247295219"/>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lvl="0"/>
            <a:br>
              <a:rPr lang="en-US" sz="4400" dirty="0">
                <a:solidFill>
                  <a:srgbClr val="001D35"/>
                </a:solidFill>
                <a:latin typeface="Google Sans"/>
              </a:rPr>
            </a:br>
            <a:r>
              <a:rPr lang="en-US" sz="4400" b="1" dirty="0">
                <a:solidFill>
                  <a:srgbClr val="001D35"/>
                </a:solidFill>
                <a:latin typeface="Google Sans"/>
              </a:rPr>
              <a:t>Methods of Collecting Primary Data</a:t>
            </a:r>
            <a:endParaRPr lang="en-US" sz="4400" dirty="0">
              <a:solidFill>
                <a:srgbClr val="001D35"/>
              </a:solidFill>
              <a:latin typeface="Google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399" y="1417318"/>
            <a:ext cx="10860310" cy="4887948"/>
          </a:xfrm>
          <a:prstGeom prst="rect">
            <a:avLst/>
          </a:prstGeom>
        </p:spPr>
      </p:pic>
    </p:spTree>
    <p:extLst>
      <p:ext uri="{BB962C8B-B14F-4D97-AF65-F5344CB8AC3E}">
        <p14:creationId xmlns:p14="http://schemas.microsoft.com/office/powerpoint/2010/main" val="1713904529"/>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lvl="0"/>
            <a:br>
              <a:rPr lang="en-US" sz="4400" dirty="0">
                <a:solidFill>
                  <a:srgbClr val="001D35"/>
                </a:solidFill>
                <a:latin typeface="Google Sans"/>
              </a:rPr>
            </a:br>
            <a:r>
              <a:rPr lang="en-US" sz="4400" b="1" dirty="0">
                <a:solidFill>
                  <a:srgbClr val="001D35"/>
                </a:solidFill>
                <a:latin typeface="Google Sans"/>
              </a:rPr>
              <a:t>Moderating variable</a:t>
            </a:r>
            <a:endParaRPr lang="en-US" sz="4400" dirty="0">
              <a:solidFill>
                <a:srgbClr val="001D35"/>
              </a:solidFill>
              <a:latin typeface="Google Sans"/>
            </a:endParaRPr>
          </a:p>
        </p:txBody>
      </p:sp>
      <p:sp>
        <p:nvSpPr>
          <p:cNvPr id="5" name="Rectangle 4"/>
          <p:cNvSpPr/>
          <p:nvPr/>
        </p:nvSpPr>
        <p:spPr>
          <a:xfrm>
            <a:off x="0" y="1500009"/>
            <a:ext cx="12192000" cy="4524315"/>
          </a:xfrm>
          <a:prstGeom prst="rect">
            <a:avLst/>
          </a:prstGeom>
        </p:spPr>
        <p:txBody>
          <a:bodyPr wrap="square">
            <a:spAutoFit/>
          </a:bodyPr>
          <a:lstStyle/>
          <a:p>
            <a:pPr marL="342900" indent="-342900" fontAlgn="base">
              <a:buFont typeface="Arial" panose="020B0604020202020204" pitchFamily="34" charset="0"/>
              <a:buChar char="•"/>
            </a:pPr>
            <a:r>
              <a:rPr lang="en-US" sz="2400" dirty="0"/>
              <a:t>For example, in a study about the effects of sleep deprivation on academic performance, gender could be used as a moderating variable to see if there are any differences in how men and women respond to a lack of sleep. In such a case, one may find that gender has an influence on how much students’ scores suffer when they’re deprived of sleep. </a:t>
            </a:r>
          </a:p>
          <a:p>
            <a:pPr fontAlgn="base"/>
            <a:endParaRPr lang="en-US" sz="2400" dirty="0"/>
          </a:p>
          <a:p>
            <a:pPr marL="342900" indent="-342900" fontAlgn="base">
              <a:buFont typeface="Arial" panose="020B0604020202020204" pitchFamily="34" charset="0"/>
              <a:buChar char="•"/>
            </a:pPr>
            <a:r>
              <a:rPr lang="en-US" sz="2400" dirty="0"/>
              <a:t>Moderators can have an </a:t>
            </a:r>
            <a:r>
              <a:rPr lang="en-US" sz="2400" b="1" dirty="0"/>
              <a:t>influence on outcomes</a:t>
            </a:r>
            <a:r>
              <a:rPr lang="en-US" sz="2400" dirty="0"/>
              <a:t>, they </a:t>
            </a:r>
            <a:r>
              <a:rPr lang="en-US" sz="2400" b="1" dirty="0"/>
              <a:t>don’t necessarily cause them</a:t>
            </a:r>
            <a:r>
              <a:rPr lang="en-US" sz="2400" dirty="0"/>
              <a:t>; rather they </a:t>
            </a:r>
            <a:r>
              <a:rPr lang="en-US" sz="2400" b="1" dirty="0"/>
              <a:t>modify</a:t>
            </a:r>
            <a:r>
              <a:rPr lang="en-US" sz="2400" dirty="0"/>
              <a:t> or “moderate” existing relationships between other variables. This means that it’s possible for two different groups with similar characteristics, but different levels of moderation, to experience very different results from the same experiment or study design.</a:t>
            </a:r>
          </a:p>
          <a:p>
            <a:pPr fontAlgn="base"/>
            <a:endParaRPr lang="en-US" sz="2400" dirty="0"/>
          </a:p>
        </p:txBody>
      </p:sp>
    </p:spTree>
    <p:extLst>
      <p:ext uri="{BB962C8B-B14F-4D97-AF65-F5344CB8AC3E}">
        <p14:creationId xmlns:p14="http://schemas.microsoft.com/office/powerpoint/2010/main" val="2923621956"/>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44950" y="1736725"/>
            <a:ext cx="8147050" cy="4525963"/>
          </a:xfrm>
          <a:prstGeom prst="rect">
            <a:avLst/>
          </a:prstGeom>
          <a:ln>
            <a:solidFill>
              <a:srgbClr val="FF0000"/>
            </a:solidFill>
          </a:ln>
        </p:spPr>
        <p:txBody>
          <a:bodyPr wrap="square" anchor="t">
            <a:normAutofit/>
          </a:bodyPr>
          <a:lstStyle/>
          <a:p>
            <a:pPr marL="514350" marR="0" lvl="0" indent="-514350" algn="l" defTabSz="914400" rtl="0" eaLnBrk="1" fontAlgn="auto" latinLnBrk="0" hangingPunct="1">
              <a:spcBef>
                <a:spcPts val="0"/>
              </a:spcBef>
              <a:spcAft>
                <a:spcPts val="600"/>
              </a:spcAft>
              <a:buClrTx/>
              <a:buSzTx/>
              <a:buFont typeface="+mj-lt"/>
              <a:buAutoNum type="arabicPeriod"/>
              <a:tabLst/>
              <a:defRPr/>
            </a:pPr>
            <a:r>
              <a:rPr kumimoji="0" lang="en-US" sz="2800" b="1" i="0" u="none" strike="noStrike" kern="1200" cap="none" spc="0" normalizeH="0" baseline="0" noProof="0">
                <a:ln>
                  <a:noFill/>
                </a:ln>
                <a:solidFill>
                  <a:srgbClr val="FF0000"/>
                </a:solidFill>
                <a:effectLst/>
                <a:uLnTx/>
                <a:uFillTx/>
                <a:latin typeface="Arial"/>
                <a:ea typeface="+mn-ea"/>
                <a:cs typeface="+mn-cs"/>
              </a:rPr>
              <a:t>Rating scales</a:t>
            </a:r>
            <a:r>
              <a:rPr kumimoji="0" lang="en-US" sz="2800" b="0" i="0" u="none" strike="noStrike" kern="1200" cap="none" spc="0" normalizeH="0" baseline="0" noProof="0">
                <a:ln>
                  <a:noFill/>
                </a:ln>
                <a:solidFill>
                  <a:srgbClr val="FF0000"/>
                </a:solidFill>
                <a:effectLst/>
                <a:uLnTx/>
                <a:uFillTx/>
                <a:latin typeface="Arial"/>
                <a:ea typeface="+mn-ea"/>
                <a:cs typeface="+mn-cs"/>
              </a:rPr>
              <a:t> </a:t>
            </a:r>
          </a:p>
          <a:p>
            <a:pPr marL="400050" marR="0" lvl="1" indent="0" algn="l" defTabSz="914400" rtl="0" eaLnBrk="1" fontAlgn="auto" latinLnBrk="0" hangingPunct="1">
              <a:spcBef>
                <a:spcPts val="0"/>
              </a:spcBef>
              <a:spcAft>
                <a:spcPts val="600"/>
              </a:spcAft>
              <a:buClrTx/>
              <a:buSzTx/>
              <a:buFontTx/>
              <a:buNone/>
              <a:tabLst/>
              <a:defRPr/>
            </a:pPr>
            <a:r>
              <a:rPr kumimoji="0" lang="en-US" sz="2800" b="0" i="0" u="none" strike="noStrike" kern="1200" cap="none" spc="0" normalizeH="0" baseline="0" noProof="0">
                <a:ln>
                  <a:noFill/>
                </a:ln>
                <a:solidFill>
                  <a:srgbClr val="000000"/>
                </a:solidFill>
                <a:effectLst/>
                <a:uLnTx/>
                <a:uFillTx/>
                <a:latin typeface="Arial"/>
                <a:ea typeface="+mn-ea"/>
                <a:cs typeface="+mn-cs"/>
              </a:rPr>
              <a:t>Have several response categories and are used to elicit responses with regard to the object, event, or person  studied.</a:t>
            </a:r>
          </a:p>
          <a:p>
            <a:pPr marL="400050" marR="0" lvl="1" indent="0" algn="l" defTabSz="914400" rtl="0" eaLnBrk="1" fontAlgn="auto" latinLnBrk="0" hangingPunct="1">
              <a:spcBef>
                <a:spcPts val="0"/>
              </a:spcBef>
              <a:spcAft>
                <a:spcPts val="600"/>
              </a:spcAft>
              <a:buClrTx/>
              <a:buSzTx/>
              <a:buFontTx/>
              <a:buNone/>
              <a:tabLst/>
              <a:defRPr/>
            </a:pPr>
            <a:endParaRPr kumimoji="0" lang="ar-JO" sz="2800" b="0" i="0" u="none" strike="noStrike" kern="1200" cap="none" spc="0" normalizeH="0" baseline="0" noProof="0">
              <a:ln>
                <a:noFill/>
              </a:ln>
              <a:solidFill>
                <a:srgbClr val="000000"/>
              </a:solidFill>
              <a:effectLst/>
              <a:uLnTx/>
              <a:uFillTx/>
              <a:latin typeface="Arial"/>
              <a:ea typeface="+mn-ea"/>
              <a:cs typeface="+mn-cs"/>
            </a:endParaRPr>
          </a:p>
          <a:p>
            <a:pPr marL="514350" marR="0" lvl="0" indent="-514350" algn="l" defTabSz="914400" rtl="0" eaLnBrk="1" fontAlgn="auto" latinLnBrk="0" hangingPunct="1">
              <a:spcBef>
                <a:spcPts val="0"/>
              </a:spcBef>
              <a:spcAft>
                <a:spcPts val="600"/>
              </a:spcAft>
              <a:buClrTx/>
              <a:buSzTx/>
              <a:buFont typeface="+mj-lt"/>
              <a:buAutoNum type="arabicPeriod"/>
              <a:tabLst/>
              <a:defRPr/>
            </a:pPr>
            <a:r>
              <a:rPr kumimoji="0" lang="en-US" sz="2800" b="1" i="0" u="none" strike="noStrike" kern="1200" cap="none" spc="0" normalizeH="0" baseline="0" noProof="0">
                <a:ln>
                  <a:noFill/>
                </a:ln>
                <a:solidFill>
                  <a:srgbClr val="FF0000"/>
                </a:solidFill>
                <a:effectLst/>
                <a:uLnTx/>
                <a:uFillTx/>
                <a:latin typeface="Arial"/>
                <a:ea typeface="+mn-ea"/>
                <a:cs typeface="+mn-cs"/>
              </a:rPr>
              <a:t>Ranking scales</a:t>
            </a:r>
            <a:r>
              <a:rPr kumimoji="0" lang="en-US" sz="2800" b="0" i="0" u="none" strike="noStrike" kern="1200" cap="none" spc="0" normalizeH="0" baseline="0" noProof="0">
                <a:ln>
                  <a:noFill/>
                </a:ln>
                <a:solidFill>
                  <a:srgbClr val="000000"/>
                </a:solidFill>
                <a:effectLst/>
                <a:uLnTx/>
                <a:uFillTx/>
                <a:latin typeface="Arial"/>
                <a:ea typeface="+mn-ea"/>
                <a:cs typeface="+mn-cs"/>
              </a:rPr>
              <a:t>,</a:t>
            </a:r>
          </a:p>
          <a:p>
            <a:pPr marL="400050" marR="0" lvl="1" indent="0" algn="l" defTabSz="914400" rtl="0" eaLnBrk="1" fontAlgn="auto" latinLnBrk="0" hangingPunct="1">
              <a:spcBef>
                <a:spcPts val="0"/>
              </a:spcBef>
              <a:spcAft>
                <a:spcPts val="600"/>
              </a:spcAft>
              <a:buClrTx/>
              <a:buSzTx/>
              <a:buFontTx/>
              <a:buNone/>
              <a:tabLst/>
              <a:defRPr/>
            </a:pPr>
            <a:r>
              <a:rPr kumimoji="0" lang="en-US" sz="2800" b="0" i="0" u="none" strike="noStrike" kern="1200" cap="none" spc="0" normalizeH="0" baseline="0" noProof="0">
                <a:ln>
                  <a:noFill/>
                </a:ln>
                <a:solidFill>
                  <a:srgbClr val="000000"/>
                </a:solidFill>
                <a:effectLst/>
                <a:uLnTx/>
                <a:uFillTx/>
                <a:latin typeface="Arial"/>
                <a:ea typeface="+mn-ea"/>
                <a:cs typeface="+mn-cs"/>
              </a:rPr>
              <a:t>Make comparisons between or among objects, events, or persons and elicit the preferred choices and ranking among them</a:t>
            </a:r>
          </a:p>
          <a:p>
            <a:pPr marL="400050" marR="0" lvl="1" indent="0" algn="l" defTabSz="914400" rtl="0" eaLnBrk="1" fontAlgn="auto" latinLnBrk="0" hangingPunct="1">
              <a:spcBef>
                <a:spcPts val="0"/>
              </a:spcBef>
              <a:spcAft>
                <a:spcPts val="60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Arial"/>
              <a:ea typeface="+mn-ea"/>
              <a:cs typeface="+mn-cs"/>
            </a:endParaRPr>
          </a:p>
        </p:txBody>
      </p:sp>
      <p:sp>
        <p:nvSpPr>
          <p:cNvPr id="33794" name="Slide Number Placeholder 5"/>
          <p:cNvSpPr>
            <a:spLocks noGrp="1"/>
          </p:cNvSpPr>
          <p:nvPr>
            <p:ph type="sldNum" sz="quarter" idx="4294967295"/>
          </p:nvPr>
        </p:nvSpPr>
        <p:spPr>
          <a:xfrm>
            <a:off x="8566150" y="6243638"/>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rtl="1" eaLnBrk="0" fontAlgn="base" hangingPunct="0">
              <a:spcBef>
                <a:spcPct val="0"/>
              </a:spcBef>
              <a:spcAft>
                <a:spcPct val="0"/>
              </a:spcAft>
              <a:defRPr>
                <a:solidFill>
                  <a:schemeClr val="tx1"/>
                </a:solidFill>
                <a:latin typeface="Tahoma" pitchFamily="34" charset="0"/>
                <a:cs typeface="Arial" charset="0"/>
              </a:defRPr>
            </a:lvl6pPr>
            <a:lvl7pPr marL="2971800" indent="-228600" algn="r" rtl="1" eaLnBrk="0" fontAlgn="base" hangingPunct="0">
              <a:spcBef>
                <a:spcPct val="0"/>
              </a:spcBef>
              <a:spcAft>
                <a:spcPct val="0"/>
              </a:spcAft>
              <a:defRPr>
                <a:solidFill>
                  <a:schemeClr val="tx1"/>
                </a:solidFill>
                <a:latin typeface="Tahoma" pitchFamily="34" charset="0"/>
                <a:cs typeface="Arial" charset="0"/>
              </a:defRPr>
            </a:lvl7pPr>
            <a:lvl8pPr marL="3429000" indent="-228600" algn="r" rtl="1" eaLnBrk="0" fontAlgn="base" hangingPunct="0">
              <a:spcBef>
                <a:spcPct val="0"/>
              </a:spcBef>
              <a:spcAft>
                <a:spcPct val="0"/>
              </a:spcAft>
              <a:defRPr>
                <a:solidFill>
                  <a:schemeClr val="tx1"/>
                </a:solidFill>
                <a:latin typeface="Tahoma" pitchFamily="34" charset="0"/>
                <a:cs typeface="Arial" charset="0"/>
              </a:defRPr>
            </a:lvl8pPr>
            <a:lvl9pPr marL="3886200" indent="-228600" algn="r" rtl="1" eaLnBrk="0" fontAlgn="base" hangingPunct="0">
              <a:spcBef>
                <a:spcPct val="0"/>
              </a:spcBef>
              <a:spcAft>
                <a:spcPct val="0"/>
              </a:spcAft>
              <a:defRPr>
                <a:solidFill>
                  <a:schemeClr val="tx1"/>
                </a:solidFill>
                <a:latin typeface="Tahoma" pitchFamily="34" charset="0"/>
                <a:cs typeface="Arial" charset="0"/>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fld id="{682E1410-DC20-4AC7-BB97-4BA1B41B8E81}" type="slidenum">
              <a:rPr kumimoji="0" lang="ar-SA" sz="1800" b="0" i="0" u="none" strike="noStrike" kern="1200" cap="none" spc="0" normalizeH="0" baseline="0" noProof="0">
                <a:ln>
                  <a:noFill/>
                </a:ln>
                <a:solidFill>
                  <a:srgbClr val="000000"/>
                </a:solidFill>
                <a:effectLst/>
                <a:uLnTx/>
                <a:uFillTx/>
                <a:latin typeface="Tahoma" pitchFamily="34" charset="0"/>
                <a:ea typeface="+mn-ea"/>
                <a:cs typeface="Arial" charset="0"/>
              </a:rPr>
              <a:pPr marL="0" marR="0" lvl="0" indent="0" algn="l" defTabSz="914400" rtl="0" eaLnBrk="1" fontAlgn="auto" latinLnBrk="0" hangingPunct="1">
                <a:lnSpc>
                  <a:spcPct val="100000"/>
                </a:lnSpc>
                <a:spcBef>
                  <a:spcPts val="0"/>
                </a:spcBef>
                <a:spcAft>
                  <a:spcPts val="600"/>
                </a:spcAft>
                <a:buClrTx/>
                <a:buSzTx/>
                <a:buFontTx/>
                <a:buNone/>
                <a:tabLst/>
                <a:defRPr/>
              </a:pPr>
              <a:t>16</a:t>
            </a:fld>
            <a:endParaRPr kumimoji="0" lang="en-US" sz="1800" b="0" i="0" u="none" strike="noStrike" kern="1200" cap="none" spc="0" normalizeH="0" baseline="0" noProof="0">
              <a:ln>
                <a:noFill/>
              </a:ln>
              <a:solidFill>
                <a:srgbClr val="000000"/>
              </a:solidFill>
              <a:effectLst/>
              <a:uLnTx/>
              <a:uFillTx/>
              <a:latin typeface="Tahoma" pitchFamily="34" charset="0"/>
              <a:ea typeface="+mn-ea"/>
              <a:cs typeface="Arial" charset="0"/>
            </a:endParaRPr>
          </a:p>
        </p:txBody>
      </p:sp>
      <p:sp>
        <p:nvSpPr>
          <p:cNvPr id="33795" name="Rectangle 2"/>
          <p:cNvSpPr>
            <a:spLocks noGrp="1" noChangeArrowheads="1"/>
          </p:cNvSpPr>
          <p:nvPr>
            <p:ph type="title"/>
          </p:nvPr>
        </p:nvSpPr>
        <p:spPr>
          <a:xfrm>
            <a:off x="647700" y="274638"/>
            <a:ext cx="9389533" cy="1143000"/>
          </a:xfrm>
        </p:spPr>
        <p:txBody>
          <a:bodyPr vert="horz" wrap="square" lIns="91440" tIns="45720" rIns="91440" bIns="45720" numCol="1" anchor="ctr" anchorCtr="0" compatLnSpc="1">
            <a:prstTxWarp prst="textNoShape">
              <a:avLst/>
            </a:prstTxWarp>
            <a:normAutofit/>
          </a:bodyPr>
          <a:lstStyle/>
          <a:p>
            <a:pPr eaLnBrk="1" hangingPunct="1"/>
            <a:r>
              <a:rPr lang="en-US" sz="4000" b="1" dirty="0">
                <a:solidFill>
                  <a:srgbClr val="002060"/>
                </a:solidFill>
                <a:latin typeface="+mj-lt"/>
                <a:ea typeface="+mj-ea"/>
                <a:cs typeface="+mj-cs"/>
              </a:rPr>
              <a:t>Rating and Ranking Scales</a:t>
            </a:r>
          </a:p>
        </p:txBody>
      </p:sp>
      <p:sp>
        <p:nvSpPr>
          <p:cNvPr id="33796" name="Rectangle 3"/>
          <p:cNvSpPr>
            <a:spLocks noGrp="1" noChangeArrowheads="1"/>
          </p:cNvSpPr>
          <p:nvPr>
            <p:ph type="body" idx="1"/>
          </p:nvPr>
        </p:nvSpPr>
        <p:spPr>
          <a:xfrm>
            <a:off x="0" y="1736725"/>
            <a:ext cx="3970338" cy="4525963"/>
          </a:xfrm>
        </p:spPr>
        <p:txBody>
          <a:bodyPr vert="horz" wrap="square" lIns="91440" tIns="45720" rIns="91440" bIns="45720" numCol="1" anchor="t" anchorCtr="0" compatLnSpc="1">
            <a:prstTxWarp prst="textNoShape">
              <a:avLst/>
            </a:prstTxWarp>
            <a:normAutofit/>
          </a:bodyPr>
          <a:lstStyle/>
          <a:p>
            <a:pPr marL="0" indent="0">
              <a:lnSpc>
                <a:spcPct val="90000"/>
              </a:lnSpc>
              <a:buNone/>
            </a:pPr>
            <a:r>
              <a:rPr lang="en-US" sz="2800" b="1" dirty="0"/>
              <a:t>Categories of scales</a:t>
            </a:r>
            <a:r>
              <a:rPr lang="en-US" sz="2800" dirty="0"/>
              <a:t>: (not to be confused with  the four different </a:t>
            </a:r>
            <a:r>
              <a:rPr lang="en-US" sz="2800" i="1" dirty="0"/>
              <a:t>types of scales</a:t>
            </a:r>
            <a:r>
              <a:rPr lang="en-US" sz="2800" dirty="0"/>
              <a:t>)</a:t>
            </a:r>
          </a:p>
          <a:p>
            <a:pPr eaLnBrk="1" hangingPunct="1">
              <a:lnSpc>
                <a:spcPct val="90000"/>
              </a:lnSpc>
            </a:pPr>
            <a:endParaRPr lang="en-US" sz="2800" dirty="0"/>
          </a:p>
          <a:p>
            <a:pPr marL="0" indent="0">
              <a:lnSpc>
                <a:spcPct val="90000"/>
              </a:lnSpc>
              <a:buClr>
                <a:schemeClr val="accent1"/>
              </a:buClr>
              <a:buNone/>
            </a:pPr>
            <a:r>
              <a:rPr lang="en-US" sz="2800" dirty="0">
                <a:solidFill>
                  <a:srgbClr val="002060"/>
                </a:solidFill>
              </a:rPr>
              <a:t>1. The </a:t>
            </a:r>
            <a:r>
              <a:rPr lang="en-US" sz="2800" b="1" dirty="0">
                <a:solidFill>
                  <a:srgbClr val="002060"/>
                </a:solidFill>
              </a:rPr>
              <a:t>Rating</a:t>
            </a:r>
            <a:r>
              <a:rPr lang="en-US" sz="2800" dirty="0">
                <a:solidFill>
                  <a:srgbClr val="002060"/>
                </a:solidFill>
              </a:rPr>
              <a:t> Scales</a:t>
            </a:r>
          </a:p>
          <a:p>
            <a:pPr marL="0" indent="0">
              <a:lnSpc>
                <a:spcPct val="90000"/>
              </a:lnSpc>
              <a:buClr>
                <a:schemeClr val="accent1"/>
              </a:buClr>
              <a:buNone/>
            </a:pPr>
            <a:r>
              <a:rPr lang="en-US" sz="2800" dirty="0">
                <a:solidFill>
                  <a:srgbClr val="002060"/>
                </a:solidFill>
              </a:rPr>
              <a:t>2. The </a:t>
            </a:r>
            <a:r>
              <a:rPr lang="en-US" sz="2800" b="1" dirty="0">
                <a:solidFill>
                  <a:srgbClr val="002060"/>
                </a:solidFill>
              </a:rPr>
              <a:t>Ranking</a:t>
            </a:r>
            <a:r>
              <a:rPr lang="en-US" sz="2800" dirty="0">
                <a:solidFill>
                  <a:srgbClr val="002060"/>
                </a:solidFill>
              </a:rPr>
              <a:t> Scales</a:t>
            </a:r>
          </a:p>
        </p:txBody>
      </p:sp>
      <p:sp>
        <p:nvSpPr>
          <p:cNvPr id="3" name="Footer Placeholder 2"/>
          <p:cNvSpPr>
            <a:spLocks noGrp="1"/>
          </p:cNvSpPr>
          <p:nvPr>
            <p:ph type="ftr" sz="quarter" idx="10"/>
          </p:nvPr>
        </p:nvSpPr>
        <p:spPr>
          <a:xfrm>
            <a:off x="8331200" y="6623050"/>
            <a:ext cx="3860800" cy="234950"/>
          </a:xfrm>
        </p:spPr>
        <p:txBody>
          <a:bodyPr vert="horz" wrap="square" lIns="91440" tIns="45720" rIns="91440" bIns="45720" numCol="1" anchor="t" anchorCtr="0" compatLnSpc="1">
            <a:prstTxWarp prst="textNoShape">
              <a:avLst/>
            </a:prstTxWarp>
            <a:normAutofit fontScale="92500" lnSpcReduction="20000"/>
          </a:bodyPr>
          <a:lstStyle/>
          <a:p>
            <a:pPr marR="0" lvl="0" indent="0" fontAlgn="auto">
              <a:spcBef>
                <a:spcPts val="0"/>
              </a:spcBef>
              <a:spcAft>
                <a:spcPts val="600"/>
              </a:spcAft>
              <a:buClrTx/>
              <a:buSzTx/>
              <a:buFontTx/>
              <a:buNone/>
              <a:tabLst/>
              <a:defRPr/>
            </a:pPr>
            <a:r>
              <a:rPr kumimoji="0" lang="en-US" b="0" i="0" u="none" strike="noStrike" kern="1200" cap="none" spc="0" normalizeH="0" baseline="0" noProof="0">
                <a:ln>
                  <a:noFill/>
                </a:ln>
                <a:solidFill>
                  <a:srgbClr val="000000"/>
                </a:solidFill>
                <a:effectLst/>
                <a:uLnTx/>
                <a:uFillTx/>
                <a:latin typeface="+mn-lt"/>
                <a:ea typeface="+mn-ea"/>
                <a:cs typeface="+mn-cs"/>
              </a:rPr>
              <a:t>Dr Jugindar Singh</a:t>
            </a:r>
          </a:p>
        </p:txBody>
      </p:sp>
    </p:spTree>
    <p:extLst>
      <p:ext uri="{BB962C8B-B14F-4D97-AF65-F5344CB8AC3E}">
        <p14:creationId xmlns:p14="http://schemas.microsoft.com/office/powerpoint/2010/main" val="1837764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2402238"/>
            <a:ext cx="4785359" cy="2192622"/>
          </a:xfrm>
        </p:spPr>
        <p:txBody>
          <a:bodyPr/>
          <a:lstStyle/>
          <a:p>
            <a:r>
              <a:rPr lang="en-US" dirty="0"/>
              <a:t>End of Chapter 1</a:t>
            </a:r>
          </a:p>
        </p:txBody>
      </p:sp>
      <p:sp>
        <p:nvSpPr>
          <p:cNvPr id="8" name="Freeform 7">
            <a:hlinkClick r:id="rId3" tooltip="Learn More"/>
          </p:cNvPr>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p:cNvSpPr txBox="1"/>
          <p:nvPr/>
        </p:nvSpPr>
        <p:spPr>
          <a:xfrm>
            <a:off x="8466022" y="6477369"/>
            <a:ext cx="2963979" cy="298665"/>
          </a:xfrm>
          <a:prstGeom prst="rect">
            <a:avLst/>
          </a:prstGeom>
          <a:noFill/>
        </p:spPr>
        <p:txBody>
          <a:bodyPr wrap="none" rtlCol="0">
            <a:noAutofit/>
          </a:bodyPr>
          <a:lstStyle/>
          <a:p>
            <a:r>
              <a:rPr lang="en-US" sz="1200" dirty="0">
                <a:solidFill>
                  <a:srgbClr val="D24726">
                    <a:alpha val="37000"/>
                  </a:srgbClr>
                </a:solidFill>
              </a:rPr>
              <a:t>(Click the arrow when in Slide Show mode)</a:t>
            </a:r>
          </a:p>
          <a:p>
            <a:endParaRPr lang="en-US" sz="1200" dirty="0">
              <a:solidFill>
                <a:srgbClr val="D24726">
                  <a:alpha val="37000"/>
                </a:srgbClr>
              </a:solidFill>
            </a:endParaRPr>
          </a:p>
        </p:txBody>
      </p:sp>
    </p:spTree>
    <p:extLst>
      <p:ext uri="{BB962C8B-B14F-4D97-AF65-F5344CB8AC3E}">
        <p14:creationId xmlns:p14="http://schemas.microsoft.com/office/powerpoint/2010/main" val="3480573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080" y="182880"/>
            <a:ext cx="11132820" cy="4229100"/>
          </a:xfrm>
        </p:spPr>
        <p:txBody>
          <a:bodyPr>
            <a:normAutofit/>
          </a:bodyPr>
          <a:lstStyle/>
          <a:p>
            <a:r>
              <a:rPr lang="en-US" b="1" dirty="0"/>
              <a:t>Research Methodology- Unit 5</a:t>
            </a:r>
            <a:br>
              <a:rPr lang="en-US" b="1" dirty="0"/>
            </a:br>
            <a:r>
              <a:rPr lang="en-US" sz="4400" dirty="0"/>
              <a:t>Chapter 1- Topic Selection and Research Proposal</a:t>
            </a:r>
          </a:p>
        </p:txBody>
      </p:sp>
      <p:sp>
        <p:nvSpPr>
          <p:cNvPr id="3" name="Subtitle 2"/>
          <p:cNvSpPr>
            <a:spLocks noGrp="1"/>
          </p:cNvSpPr>
          <p:nvPr>
            <p:ph type="subTitle" idx="1"/>
          </p:nvPr>
        </p:nvSpPr>
        <p:spPr/>
        <p:txBody>
          <a:bodyPr>
            <a:normAutofit/>
          </a:bodyPr>
          <a:lstStyle/>
          <a:p>
            <a:r>
              <a:rPr lang="en-US" dirty="0"/>
              <a:t>Prime College- BIM 6</a:t>
            </a:r>
            <a:r>
              <a:rPr lang="en-US" baseline="30000" dirty="0"/>
              <a:t>th</a:t>
            </a:r>
            <a:r>
              <a:rPr lang="en-US" dirty="0"/>
              <a:t> Semester</a:t>
            </a:r>
          </a:p>
        </p:txBody>
      </p:sp>
    </p:spTree>
    <p:extLst>
      <p:ext uri="{BB962C8B-B14F-4D97-AF65-F5344CB8AC3E}">
        <p14:creationId xmlns:p14="http://schemas.microsoft.com/office/powerpoint/2010/main" val="1757638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GB" sz="4800" b="1" dirty="0">
                <a:solidFill>
                  <a:srgbClr val="FF0000"/>
                </a:solidFill>
              </a:rPr>
              <a:t>Research Topic</a:t>
            </a:r>
          </a:p>
        </p:txBody>
      </p:sp>
      <p:sp>
        <p:nvSpPr>
          <p:cNvPr id="5" name="Rectangle 4"/>
          <p:cNvSpPr/>
          <p:nvPr/>
        </p:nvSpPr>
        <p:spPr>
          <a:xfrm>
            <a:off x="0" y="1553235"/>
            <a:ext cx="12192000" cy="3477875"/>
          </a:xfrm>
          <a:prstGeom prst="rect">
            <a:avLst/>
          </a:prstGeom>
        </p:spPr>
        <p:txBody>
          <a:bodyPr wrap="square">
            <a:spAutoFit/>
          </a:bodyPr>
          <a:lstStyle/>
          <a:p>
            <a:pPr marL="285750" indent="-285750" fontAlgn="base">
              <a:buFont typeface="Arial" panose="020B0604020202020204" pitchFamily="34" charset="0"/>
              <a:buChar char="•"/>
            </a:pPr>
            <a:r>
              <a:rPr lang="en-US" sz="2000" dirty="0"/>
              <a:t>The research topic itself gives a quick but comprehensive glance at the study. </a:t>
            </a:r>
          </a:p>
          <a:p>
            <a:pPr marL="285750" indent="-285750" fontAlgn="base">
              <a:buFont typeface="Arial" panose="020B0604020202020204" pitchFamily="34" charset="0"/>
              <a:buChar char="•"/>
            </a:pPr>
            <a:r>
              <a:rPr lang="en-US" sz="2000" dirty="0"/>
              <a:t>Research topic selection is the foremost step in every research. </a:t>
            </a:r>
          </a:p>
          <a:p>
            <a:pPr marL="285750" indent="-285750" fontAlgn="base">
              <a:buFont typeface="Arial" panose="020B0604020202020204" pitchFamily="34" charset="0"/>
              <a:buChar char="•"/>
            </a:pPr>
            <a:r>
              <a:rPr lang="en-US" sz="2000" dirty="0"/>
              <a:t>Without a workable topic, one cannot complete a research smoothly. </a:t>
            </a:r>
          </a:p>
          <a:p>
            <a:pPr marL="285750" indent="-285750" fontAlgn="base">
              <a:buFont typeface="Arial" panose="020B0604020202020204" pitchFamily="34" charset="0"/>
              <a:buChar char="•"/>
            </a:pPr>
            <a:r>
              <a:rPr lang="en-US" sz="2000" dirty="0"/>
              <a:t>The topic provides guidelines for the researcher regarding the framework selection, research objectives, methodology, tools and techniques, time plan, and budgeting. </a:t>
            </a:r>
          </a:p>
          <a:p>
            <a:pPr marL="285750" indent="-285750" fontAlgn="base">
              <a:buFont typeface="Arial" panose="020B0604020202020204" pitchFamily="34" charset="0"/>
              <a:buChar char="•"/>
            </a:pPr>
            <a:r>
              <a:rPr lang="en-US" sz="2000" dirty="0"/>
              <a:t>The primary basis for selecting a topic is sound knowledge about the subject area on which the researcher plans to or is interested in performing a research study. </a:t>
            </a:r>
          </a:p>
          <a:p>
            <a:pPr marL="285750" indent="-285750" fontAlgn="base">
              <a:buFont typeface="Arial" panose="020B0604020202020204" pitchFamily="34" charset="0"/>
              <a:buChar char="•"/>
            </a:pPr>
            <a:r>
              <a:rPr lang="en-US" sz="2000" dirty="0"/>
              <a:t>The research topic is the title statement from which the research problem and objectives are derived.</a:t>
            </a:r>
          </a:p>
          <a:p>
            <a:pPr marL="285750" indent="-285750" fontAlgn="base">
              <a:buFont typeface="Arial" panose="020B0604020202020204" pitchFamily="34" charset="0"/>
              <a:buChar char="•"/>
            </a:pPr>
            <a:r>
              <a:rPr lang="en-US" sz="2000" dirty="0"/>
              <a:t>Research topics should be narrowly focused and carefully defined but capture essential parts of a broad and complex problem. </a:t>
            </a:r>
          </a:p>
          <a:p>
            <a:pPr marL="285750" indent="-285750" fontAlgn="base">
              <a:buFont typeface="Arial" panose="020B0604020202020204" pitchFamily="34" charset="0"/>
              <a:buChar char="•"/>
            </a:pPr>
            <a:r>
              <a:rPr lang="en-US" sz="2000" dirty="0"/>
              <a:t>Without selecting the right topic, it becomes hard to accomplish the research to fulfill its objectives. </a:t>
            </a:r>
          </a:p>
        </p:txBody>
      </p:sp>
    </p:spTree>
    <p:extLst>
      <p:ext uri="{BB962C8B-B14F-4D97-AF65-F5344CB8AC3E}">
        <p14:creationId xmlns:p14="http://schemas.microsoft.com/office/powerpoint/2010/main" val="4280851958"/>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US" sz="4800" dirty="0">
                <a:solidFill>
                  <a:srgbClr val="FF0000"/>
                </a:solidFill>
              </a:rPr>
              <a:t>Criteria of a Good Research Topic </a:t>
            </a:r>
            <a:endParaRPr lang="en-GB" sz="4800" b="1" dirty="0">
              <a:solidFill>
                <a:srgbClr val="FF0000"/>
              </a:solidFill>
            </a:endParaRPr>
          </a:p>
        </p:txBody>
      </p:sp>
      <p:sp>
        <p:nvSpPr>
          <p:cNvPr id="5" name="Rectangle 4"/>
          <p:cNvSpPr/>
          <p:nvPr/>
        </p:nvSpPr>
        <p:spPr>
          <a:xfrm>
            <a:off x="-1" y="1420066"/>
            <a:ext cx="12099701" cy="3416320"/>
          </a:xfrm>
          <a:prstGeom prst="rect">
            <a:avLst/>
          </a:prstGeom>
        </p:spPr>
        <p:txBody>
          <a:bodyPr wrap="square">
            <a:spAutoFit/>
          </a:bodyPr>
          <a:lstStyle/>
          <a:p>
            <a:pPr lvl="0"/>
            <a:r>
              <a:rPr lang="en-US" dirty="0"/>
              <a:t>The research topic should be feasible, ensuring the genuine interest of the researcher and the potentiality of enhanced understanding regarding the subject matter. Besides these significant criteria, some additional criterions are listed as follows: </a:t>
            </a:r>
          </a:p>
          <a:p>
            <a:pPr lvl="0"/>
            <a:endParaRPr lang="en-US" dirty="0"/>
          </a:p>
          <a:p>
            <a:pPr marL="285750" lvl="0" indent="-285750">
              <a:buFont typeface="Arial" panose="020B0604020202020204" pitchFamily="34" charset="0"/>
              <a:buChar char="•"/>
            </a:pPr>
            <a:r>
              <a:rPr lang="en-US" dirty="0"/>
              <a:t>It should express a relation between two or more variables. It should be stated clearly and unambiguously. </a:t>
            </a:r>
          </a:p>
          <a:p>
            <a:pPr marL="285750" lvl="0" indent="-285750">
              <a:buFont typeface="Arial" panose="020B0604020202020204" pitchFamily="34" charset="0"/>
              <a:buChar char="•"/>
            </a:pPr>
            <a:r>
              <a:rPr lang="en-US" dirty="0"/>
              <a:t>The field of research must be the area of the researcher’s interest and knowledge. The research topic must be practicable and manageable. </a:t>
            </a:r>
          </a:p>
          <a:p>
            <a:pPr marL="285750" lvl="0" indent="-285750">
              <a:buFont typeface="Arial" panose="020B0604020202020204" pitchFamily="34" charset="0"/>
              <a:buChar char="•"/>
            </a:pPr>
            <a:r>
              <a:rPr lang="en-US" dirty="0"/>
              <a:t>Variables included in the research topic should be defined and imply possibilities of empirical testing. The topic should cover the scope within time, cost, and knowledge. </a:t>
            </a:r>
          </a:p>
          <a:p>
            <a:pPr marL="285750" lvl="0" indent="-285750">
              <a:buFont typeface="Arial" panose="020B0604020202020204" pitchFamily="34" charset="0"/>
              <a:buChar char="•"/>
            </a:pPr>
            <a:r>
              <a:rPr lang="en-US" dirty="0"/>
              <a:t>The topic should have easily attainable data sources. </a:t>
            </a:r>
          </a:p>
          <a:p>
            <a:pPr marL="285750" lvl="0" indent="-285750">
              <a:buFont typeface="Arial" panose="020B0604020202020204" pitchFamily="34" charset="0"/>
              <a:buChar char="•"/>
            </a:pPr>
            <a:r>
              <a:rPr lang="en-US" dirty="0"/>
              <a:t>The topic should match the career goal of the researcher. The topic should be from the area of interest. </a:t>
            </a:r>
          </a:p>
          <a:p>
            <a:pPr marL="285750" lvl="0" indent="-285750">
              <a:buFont typeface="Arial" panose="020B0604020202020204" pitchFamily="34" charset="0"/>
              <a:buChar char="•"/>
            </a:pPr>
            <a:r>
              <a:rPr lang="en-US" dirty="0"/>
              <a:t>The topic should contribute to the organization, society, or business world. </a:t>
            </a:r>
          </a:p>
        </p:txBody>
      </p:sp>
    </p:spTree>
    <p:extLst>
      <p:ext uri="{BB962C8B-B14F-4D97-AF65-F5344CB8AC3E}">
        <p14:creationId xmlns:p14="http://schemas.microsoft.com/office/powerpoint/2010/main" val="2114118011"/>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lvl="0"/>
            <a:br>
              <a:rPr lang="en-US" sz="4400" dirty="0">
                <a:solidFill>
                  <a:srgbClr val="001D35"/>
                </a:solidFill>
                <a:latin typeface="Google Sans"/>
              </a:rPr>
            </a:br>
            <a:r>
              <a:rPr lang="en-GB" sz="4400" dirty="0">
                <a:solidFill>
                  <a:srgbClr val="FF0000"/>
                </a:solidFill>
              </a:rPr>
              <a:t>Research Proposal </a:t>
            </a:r>
            <a:endParaRPr lang="en-US" sz="4400" dirty="0">
              <a:solidFill>
                <a:srgbClr val="FF0000"/>
              </a:solidFill>
              <a:latin typeface="Google Sans"/>
            </a:endParaRPr>
          </a:p>
        </p:txBody>
      </p:sp>
      <p:sp>
        <p:nvSpPr>
          <p:cNvPr id="5" name="Rectangle 4"/>
          <p:cNvSpPr/>
          <p:nvPr/>
        </p:nvSpPr>
        <p:spPr>
          <a:xfrm>
            <a:off x="0" y="1498644"/>
            <a:ext cx="12192000" cy="3416320"/>
          </a:xfrm>
          <a:prstGeom prst="rect">
            <a:avLst/>
          </a:prstGeom>
        </p:spPr>
        <p:txBody>
          <a:bodyPr wrap="square">
            <a:spAutoFit/>
          </a:bodyPr>
          <a:lstStyle/>
          <a:p>
            <a:pPr marL="285750" indent="-285750" fontAlgn="base">
              <a:buFont typeface="Arial" panose="020B0604020202020204" pitchFamily="34" charset="0"/>
              <a:buChar char="•"/>
            </a:pPr>
            <a:r>
              <a:rPr lang="en-US" sz="2400" dirty="0"/>
              <a:t>The research proposal is a brief but comprehensive proposition that describes the research design, schedule, budget, and time frame of the proposed research. </a:t>
            </a:r>
          </a:p>
          <a:p>
            <a:pPr marL="285750" indent="-285750" fontAlgn="base">
              <a:buFont typeface="Arial" panose="020B0604020202020204" pitchFamily="34" charset="0"/>
              <a:buChar char="•"/>
            </a:pPr>
            <a:r>
              <a:rPr lang="en-US" sz="2400" dirty="0"/>
              <a:t>It is the blueprint of the proposed research that guides the research activities. </a:t>
            </a:r>
          </a:p>
          <a:p>
            <a:pPr marL="285750" indent="-285750" fontAlgn="base">
              <a:buFont typeface="Arial" panose="020B0604020202020204" pitchFamily="34" charset="0"/>
              <a:buChar char="•"/>
            </a:pPr>
            <a:r>
              <a:rPr lang="en-US" sz="2400" dirty="0"/>
              <a:t>Research proposal simply means a plan of action or tentative structured schedule of an investigation proposed for the accomplishment of the intended research job. </a:t>
            </a:r>
          </a:p>
          <a:p>
            <a:pPr marL="285750" indent="-285750" fontAlgn="base">
              <a:buFont typeface="Arial" panose="020B0604020202020204" pitchFamily="34" charset="0"/>
              <a:buChar char="•"/>
            </a:pPr>
            <a:r>
              <a:rPr lang="en-US" sz="2400" dirty="0"/>
              <a:t>A research proposal is a document that provides a detailed description of the future actions to be taken for the attainment of the proposed objectives of the research. </a:t>
            </a:r>
          </a:p>
          <a:p>
            <a:pPr marL="285750" indent="-285750" fontAlgn="base">
              <a:buFont typeface="Arial" panose="020B0604020202020204" pitchFamily="34" charset="0"/>
              <a:buChar char="•"/>
            </a:pPr>
            <a:r>
              <a:rPr lang="en-US" sz="2400" dirty="0"/>
              <a:t>It is like an outline of the entire research process that summarizes the information discussed in a project.</a:t>
            </a:r>
          </a:p>
        </p:txBody>
      </p:sp>
    </p:spTree>
    <p:extLst>
      <p:ext uri="{BB962C8B-B14F-4D97-AF65-F5344CB8AC3E}">
        <p14:creationId xmlns:p14="http://schemas.microsoft.com/office/powerpoint/2010/main" val="2505011742"/>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lvl="0"/>
            <a:br>
              <a:rPr lang="en-US" sz="4400" dirty="0">
                <a:solidFill>
                  <a:srgbClr val="001D35"/>
                </a:solidFill>
                <a:latin typeface="Google Sans"/>
              </a:rPr>
            </a:br>
            <a:r>
              <a:rPr lang="en-US" sz="4400" dirty="0">
                <a:solidFill>
                  <a:srgbClr val="FF0000"/>
                </a:solidFill>
              </a:rPr>
              <a:t>Purpose of Research Proposal</a:t>
            </a:r>
            <a:endParaRPr lang="en-US" sz="4400" dirty="0">
              <a:solidFill>
                <a:srgbClr val="FF0000"/>
              </a:solidFill>
              <a:latin typeface="Google Sans"/>
            </a:endParaRPr>
          </a:p>
        </p:txBody>
      </p:sp>
      <p:sp>
        <p:nvSpPr>
          <p:cNvPr id="5" name="Rectangle 4"/>
          <p:cNvSpPr/>
          <p:nvPr/>
        </p:nvSpPr>
        <p:spPr>
          <a:xfrm>
            <a:off x="0" y="1525940"/>
            <a:ext cx="12001500" cy="3416320"/>
          </a:xfrm>
          <a:prstGeom prst="rect">
            <a:avLst/>
          </a:prstGeom>
        </p:spPr>
        <p:txBody>
          <a:bodyPr wrap="square">
            <a:spAutoFit/>
          </a:bodyPr>
          <a:lstStyle/>
          <a:p>
            <a:pPr marL="342900" indent="-342900" fontAlgn="base">
              <a:buFont typeface="Arial" panose="020B0604020202020204" pitchFamily="34" charset="0"/>
              <a:buChar char="•"/>
            </a:pPr>
            <a:r>
              <a:rPr lang="en-US" sz="2400" dirty="0"/>
              <a:t>To justify the rationale and importance of the proposed research. </a:t>
            </a:r>
          </a:p>
          <a:p>
            <a:pPr marL="342900" indent="-342900" fontAlgn="base">
              <a:buFont typeface="Arial" panose="020B0604020202020204" pitchFamily="34" charset="0"/>
              <a:buChar char="•"/>
            </a:pPr>
            <a:r>
              <a:rPr lang="en-US" sz="2400" dirty="0"/>
              <a:t>To provide information regarding the population and sample, data source, data collection techniques, tools and techniques of data analysis, decision criteria, etc.</a:t>
            </a:r>
          </a:p>
          <a:p>
            <a:pPr marL="342900" indent="-342900" fontAlgn="base">
              <a:buFont typeface="Arial" panose="020B0604020202020204" pitchFamily="34" charset="0"/>
              <a:buChar char="•"/>
            </a:pPr>
            <a:r>
              <a:rPr lang="en-US" sz="2400" dirty="0"/>
              <a:t>Being a written document, it proves the worth and legitimacy of the proposed research job and equally provides the research outputs. </a:t>
            </a:r>
          </a:p>
          <a:p>
            <a:pPr marL="342900" indent="-342900" fontAlgn="base">
              <a:buFont typeface="Arial" panose="020B0604020202020204" pitchFamily="34" charset="0"/>
              <a:buChar char="•"/>
            </a:pPr>
            <a:r>
              <a:rPr lang="en-US" sz="2400" dirty="0"/>
              <a:t>It provides the judgment tools for the judgment of the quality of research and the strength of the researcher organization to decide whether the proposal should be accepted. </a:t>
            </a:r>
          </a:p>
          <a:p>
            <a:pPr marL="342900" indent="-342900" fontAlgn="base">
              <a:buFont typeface="Arial" panose="020B0604020202020204" pitchFamily="34" charset="0"/>
              <a:buChar char="•"/>
            </a:pPr>
            <a:r>
              <a:rPr lang="en-US" sz="2400" dirty="0"/>
              <a:t>To provide an overall roadmap of the proposed research work. </a:t>
            </a:r>
          </a:p>
        </p:txBody>
      </p:sp>
    </p:spTree>
    <p:extLst>
      <p:ext uri="{BB962C8B-B14F-4D97-AF65-F5344CB8AC3E}">
        <p14:creationId xmlns:p14="http://schemas.microsoft.com/office/powerpoint/2010/main" val="3379654433"/>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lvl="0"/>
            <a:r>
              <a:rPr lang="en-US" sz="4400" dirty="0">
                <a:solidFill>
                  <a:srgbClr val="FF0000"/>
                </a:solidFill>
              </a:rPr>
              <a:t>Components of the Research Proposal</a:t>
            </a:r>
            <a:endParaRPr lang="en-US" sz="4400" dirty="0">
              <a:solidFill>
                <a:srgbClr val="FF0000"/>
              </a:solidFill>
              <a:latin typeface="Google Sans"/>
            </a:endParaRPr>
          </a:p>
        </p:txBody>
      </p:sp>
      <p:sp>
        <p:nvSpPr>
          <p:cNvPr id="5" name="Rectangle 4"/>
          <p:cNvSpPr/>
          <p:nvPr/>
        </p:nvSpPr>
        <p:spPr>
          <a:xfrm>
            <a:off x="286603" y="1682889"/>
            <a:ext cx="11177516" cy="2677656"/>
          </a:xfrm>
          <a:prstGeom prst="rect">
            <a:avLst/>
          </a:prstGeom>
        </p:spPr>
        <p:txBody>
          <a:bodyPr wrap="square">
            <a:spAutoFit/>
          </a:bodyPr>
          <a:lstStyle/>
          <a:p>
            <a:pPr marL="457200" indent="-457200" fontAlgn="base">
              <a:buAutoNum type="arabicPeriod"/>
            </a:pPr>
            <a:r>
              <a:rPr lang="en-US" sz="2400" dirty="0"/>
              <a:t>Title</a:t>
            </a:r>
          </a:p>
          <a:p>
            <a:pPr marL="457200" indent="-457200" fontAlgn="base">
              <a:buAutoNum type="arabicPeriod"/>
            </a:pPr>
            <a:r>
              <a:rPr lang="en-US" sz="2400" dirty="0"/>
              <a:t>Background</a:t>
            </a:r>
          </a:p>
          <a:p>
            <a:pPr marL="457200" indent="-457200" fontAlgn="base">
              <a:buAutoNum type="arabicPeriod"/>
            </a:pPr>
            <a:r>
              <a:rPr lang="en-US" sz="2400" dirty="0"/>
              <a:t>Review of Related Literature</a:t>
            </a:r>
          </a:p>
          <a:p>
            <a:pPr marL="457200" indent="-457200" fontAlgn="base">
              <a:buAutoNum type="arabicPeriod"/>
            </a:pPr>
            <a:r>
              <a:rPr lang="en-US" sz="2400" dirty="0"/>
              <a:t>Research Design</a:t>
            </a:r>
          </a:p>
          <a:p>
            <a:pPr marL="457200" indent="-457200" fontAlgn="base">
              <a:buAutoNum type="arabicPeriod"/>
            </a:pPr>
            <a:r>
              <a:rPr lang="en-GB" sz="2400" dirty="0"/>
              <a:t>Time scheduling</a:t>
            </a:r>
          </a:p>
          <a:p>
            <a:pPr marL="457200" indent="-457200" fontAlgn="base">
              <a:buAutoNum type="arabicPeriod"/>
            </a:pPr>
            <a:r>
              <a:rPr lang="en-GB" sz="2400" dirty="0"/>
              <a:t>References:</a:t>
            </a:r>
          </a:p>
          <a:p>
            <a:pPr marL="457200" indent="-457200" fontAlgn="base">
              <a:buAutoNum type="arabicPeriod"/>
            </a:pPr>
            <a:r>
              <a:rPr lang="en-GB" sz="2400" dirty="0"/>
              <a:t>Research report plan:</a:t>
            </a:r>
            <a:endParaRPr lang="en-US" sz="2400" dirty="0"/>
          </a:p>
        </p:txBody>
      </p:sp>
    </p:spTree>
    <p:extLst>
      <p:ext uri="{BB962C8B-B14F-4D97-AF65-F5344CB8AC3E}">
        <p14:creationId xmlns:p14="http://schemas.microsoft.com/office/powerpoint/2010/main" val="3932529104"/>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lvl="0"/>
            <a:br>
              <a:rPr lang="en-US" sz="4400" dirty="0">
                <a:solidFill>
                  <a:srgbClr val="001D35"/>
                </a:solidFill>
                <a:latin typeface="Google Sans"/>
              </a:rPr>
            </a:br>
            <a:r>
              <a:rPr lang="en-US" sz="4400" b="1" dirty="0">
                <a:solidFill>
                  <a:srgbClr val="001D35"/>
                </a:solidFill>
                <a:latin typeface="Google Sans"/>
              </a:rPr>
              <a:t>Primary Sources of Data </a:t>
            </a:r>
            <a:endParaRPr lang="en-US" sz="4400" dirty="0">
              <a:solidFill>
                <a:srgbClr val="001D35"/>
              </a:solidFill>
              <a:latin typeface="Google Sans"/>
            </a:endParaRPr>
          </a:p>
        </p:txBody>
      </p:sp>
      <p:sp>
        <p:nvSpPr>
          <p:cNvPr id="7" name="Rectangle 6"/>
          <p:cNvSpPr/>
          <p:nvPr/>
        </p:nvSpPr>
        <p:spPr>
          <a:xfrm>
            <a:off x="272954" y="1418458"/>
            <a:ext cx="11203561" cy="1200329"/>
          </a:xfrm>
          <a:prstGeom prst="rect">
            <a:avLst/>
          </a:prstGeom>
        </p:spPr>
        <p:txBody>
          <a:bodyPr wrap="square">
            <a:spAutoFit/>
          </a:bodyPr>
          <a:lstStyle/>
          <a:p>
            <a:pPr marL="285750" indent="-285750" fontAlgn="base">
              <a:buFont typeface="Arial" panose="020B0604020202020204" pitchFamily="34" charset="0"/>
              <a:buChar char="•"/>
            </a:pPr>
            <a:r>
              <a:rPr lang="en-US" sz="2400" dirty="0"/>
              <a:t>Those sources from which first-hand data can be generated through appropriate data collection tools are called primary sources of data. </a:t>
            </a:r>
          </a:p>
          <a:p>
            <a:pPr marL="285750" indent="-285750" fontAlgn="base">
              <a:buFont typeface="Arial" panose="020B0604020202020204" pitchFamily="34" charset="0"/>
              <a:buChar char="•"/>
            </a:pPr>
            <a:r>
              <a:rPr lang="en-US" sz="2400" dirty="0"/>
              <a:t>Data collected from the primary sources are fresh, more authentic, and reliable. </a:t>
            </a:r>
          </a:p>
        </p:txBody>
      </p:sp>
    </p:spTree>
    <p:extLst>
      <p:ext uri="{BB962C8B-B14F-4D97-AF65-F5344CB8AC3E}">
        <p14:creationId xmlns:p14="http://schemas.microsoft.com/office/powerpoint/2010/main" val="2952214431"/>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lvl="0"/>
            <a:r>
              <a:rPr lang="en-US" sz="4400" b="1" dirty="0">
                <a:solidFill>
                  <a:srgbClr val="001D35"/>
                </a:solidFill>
                <a:latin typeface="Google Sans"/>
              </a:rPr>
              <a:t>Characteristics of primary data </a:t>
            </a:r>
          </a:p>
        </p:txBody>
      </p:sp>
      <p:sp>
        <p:nvSpPr>
          <p:cNvPr id="7" name="Rectangle 6"/>
          <p:cNvSpPr/>
          <p:nvPr/>
        </p:nvSpPr>
        <p:spPr>
          <a:xfrm>
            <a:off x="130450" y="1471348"/>
            <a:ext cx="11674864" cy="3046988"/>
          </a:xfrm>
          <a:prstGeom prst="rect">
            <a:avLst/>
          </a:prstGeom>
        </p:spPr>
        <p:txBody>
          <a:bodyPr wrap="square">
            <a:spAutoFit/>
          </a:bodyPr>
          <a:lstStyle/>
          <a:p>
            <a:pPr marL="342900" indent="-342900" fontAlgn="base">
              <a:buFont typeface="Arial" panose="020B0604020202020204" pitchFamily="34" charset="0"/>
              <a:buChar char="•"/>
            </a:pPr>
            <a:r>
              <a:rPr lang="en-US" sz="2400" dirty="0"/>
              <a:t>It is first-hand fresh data. </a:t>
            </a:r>
          </a:p>
          <a:p>
            <a:pPr marL="342900" indent="-342900" fontAlgn="base">
              <a:buFont typeface="Arial" panose="020B0604020202020204" pitchFamily="34" charset="0"/>
              <a:buChar char="•"/>
            </a:pPr>
            <a:r>
              <a:rPr lang="en-US" sz="2400" dirty="0"/>
              <a:t>It is the original and main source of data for research study. </a:t>
            </a:r>
          </a:p>
          <a:p>
            <a:pPr marL="342900" indent="-342900" fontAlgn="base">
              <a:buFont typeface="Arial" panose="020B0604020202020204" pitchFamily="34" charset="0"/>
              <a:buChar char="•"/>
            </a:pPr>
            <a:r>
              <a:rPr lang="en-US" sz="2400" dirty="0"/>
              <a:t>It can ensure the suitability of data for the research design. </a:t>
            </a:r>
          </a:p>
          <a:p>
            <a:pPr marL="342900" indent="-342900" fontAlgn="base">
              <a:buFont typeface="Arial" panose="020B0604020202020204" pitchFamily="34" charset="0"/>
              <a:buChar char="•"/>
            </a:pPr>
            <a:r>
              <a:rPr lang="en-US" sz="2400" dirty="0"/>
              <a:t>There is no problem with outdated data. </a:t>
            </a:r>
          </a:p>
          <a:p>
            <a:pPr marL="342900" indent="-342900" fontAlgn="base">
              <a:buFont typeface="Arial" panose="020B0604020202020204" pitchFamily="34" charset="0"/>
              <a:buChar char="•"/>
            </a:pPr>
            <a:r>
              <a:rPr lang="en-US" sz="2400" dirty="0"/>
              <a:t>It ensures accuracy so that methodology and sample plan can be maintained </a:t>
            </a:r>
          </a:p>
          <a:p>
            <a:pPr marL="342900" indent="-342900" fontAlgn="base">
              <a:buFont typeface="Arial" panose="020B0604020202020204" pitchFamily="34" charset="0"/>
              <a:buChar char="•"/>
            </a:pPr>
            <a:r>
              <a:rPr lang="en-US" sz="2400" dirty="0"/>
              <a:t>carefully. </a:t>
            </a:r>
          </a:p>
          <a:p>
            <a:pPr marL="342900" indent="-342900" fontAlgn="base">
              <a:buFont typeface="Arial" panose="020B0604020202020204" pitchFamily="34" charset="0"/>
              <a:buChar char="•"/>
            </a:pPr>
            <a:r>
              <a:rPr lang="en-US" sz="2400" dirty="0"/>
              <a:t>It seeks higher validity and reliability than secondary data due to the possible </a:t>
            </a:r>
          </a:p>
          <a:p>
            <a:pPr marL="342900" indent="-342900" fontAlgn="base">
              <a:buFont typeface="Arial" panose="020B0604020202020204" pitchFamily="34" charset="0"/>
              <a:buChar char="•"/>
            </a:pPr>
            <a:r>
              <a:rPr lang="en-US" sz="2400" dirty="0"/>
              <a:t>adoption of the best methods and research plan. </a:t>
            </a:r>
          </a:p>
        </p:txBody>
      </p:sp>
    </p:spTree>
    <p:extLst>
      <p:ext uri="{BB962C8B-B14F-4D97-AF65-F5344CB8AC3E}">
        <p14:creationId xmlns:p14="http://schemas.microsoft.com/office/powerpoint/2010/main" val="3220146549"/>
      </p:ext>
    </p:extLst>
  </p:cSld>
  <p:clrMapOvr>
    <a:masterClrMapping/>
  </p:clrMapOvr>
  <p:transition>
    <p:zoom/>
  </p:transition>
</p:sld>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57f52a75-1879-4091-8fb6-28c7f04eb7e4" xsi:nil="true"/>
    <lcf76f155ced4ddcb4097134ff3c332f xmlns="9119c549-9603-4c3e-9d0b-9521ee4e19d9">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4EF87AA68015F45AC3FC1B11B58A6B8" ma:contentTypeVersion="10" ma:contentTypeDescription="Create a new document." ma:contentTypeScope="" ma:versionID="e1ef67e224c8ccbb4344db1ee8bfd75c">
  <xsd:schema xmlns:xsd="http://www.w3.org/2001/XMLSchema" xmlns:xs="http://www.w3.org/2001/XMLSchema" xmlns:p="http://schemas.microsoft.com/office/2006/metadata/properties" xmlns:ns2="9119c549-9603-4c3e-9d0b-9521ee4e19d9" xmlns:ns3="57f52a75-1879-4091-8fb6-28c7f04eb7e4" targetNamespace="http://schemas.microsoft.com/office/2006/metadata/properties" ma:root="true" ma:fieldsID="2f211af01594a84e74af683d1a82f396" ns2:_="" ns3:_="">
    <xsd:import namespace="9119c549-9603-4c3e-9d0b-9521ee4e19d9"/>
    <xsd:import namespace="57f52a75-1879-4091-8fb6-28c7f04eb7e4"/>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19c549-9603-4c3e-9d0b-9521ee4e19d9"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d5b2353f-cada-454f-8cb5-bb2181dddec7"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7f52a75-1879-4091-8fb6-28c7f04eb7e4"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d1a10c67-7aef-49d9-b151-02e2bbedb5ae}" ma:internalName="TaxCatchAll" ma:showField="CatchAllData" ma:web="57f52a75-1879-4091-8fb6-28c7f04eb7e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0C04F-E7AC-41AB-9C6D-1B1BB88BFF7F}">
  <ds:schemaRefs>
    <ds:schemaRef ds:uri="http://purl.org/dc/terms/"/>
    <ds:schemaRef ds:uri="http://schemas.microsoft.com/office/2006/documentManagement/types"/>
    <ds:schemaRef ds:uri="http://schemas.microsoft.com/office/2006/metadata/properties"/>
    <ds:schemaRef ds:uri="http://schemas.openxmlformats.org/package/2006/metadata/core-properties"/>
    <ds:schemaRef ds:uri="http://schemas.microsoft.com/office/infopath/2007/PartnerControls"/>
    <ds:schemaRef ds:uri="http://purl.org/dc/elements/1.1/"/>
    <ds:schemaRef ds:uri="4873beb7-5857-4685-be1f-d57550cc96cc"/>
    <ds:schemaRef ds:uri="http://www.w3.org/XML/1998/namespace"/>
    <ds:schemaRef ds:uri="http://purl.org/dc/dcmitype/"/>
  </ds:schemaRefs>
</ds:datastoreItem>
</file>

<file path=customXml/itemProps2.xml><?xml version="1.0" encoding="utf-8"?>
<ds:datastoreItem xmlns:ds="http://schemas.openxmlformats.org/officeDocument/2006/customXml" ds:itemID="{61ECEBE3-042B-4AF4-A5E5-FBA788A226F2}"/>
</file>

<file path=customXml/itemProps3.xml><?xml version="1.0" encoding="utf-8"?>
<ds:datastoreItem xmlns:ds="http://schemas.openxmlformats.org/officeDocument/2006/customXml" ds:itemID="{F4EF1A2D-3B01-4C4D-B4F6-DC15BA9D6051}"/>
</file>

<file path=docProps/app.xml><?xml version="1.0" encoding="utf-8"?>
<Properties xmlns="http://schemas.openxmlformats.org/officeDocument/2006/extended-properties" xmlns:vt="http://schemas.openxmlformats.org/officeDocument/2006/docPropsVTypes">
  <Template>Welcome to PowerPoint 2013</Template>
  <TotalTime>1910</TotalTime>
  <Words>1653</Words>
  <Application>Microsoft Office PowerPoint</Application>
  <PresentationFormat>Widescreen</PresentationFormat>
  <Paragraphs>142</Paragraphs>
  <Slides>17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Google Sans</vt:lpstr>
      <vt:lpstr>Segoe UI</vt:lpstr>
      <vt:lpstr>Segoe UI Light</vt:lpstr>
      <vt:lpstr>Tahoma</vt:lpstr>
      <vt:lpstr>Wingdings</vt:lpstr>
      <vt:lpstr>WelcomeDoc</vt:lpstr>
      <vt:lpstr>Research Methodology- Unit 5 RESEARCH PROPOSAL AND REPORT WRITING</vt:lpstr>
      <vt:lpstr>Research Methodology- Unit 5 Chapter 1- Topic Selection and Research Proposal</vt:lpstr>
      <vt:lpstr>Research Topic</vt:lpstr>
      <vt:lpstr>Criteria of a Good Research Topic </vt:lpstr>
      <vt:lpstr> Research Proposal </vt:lpstr>
      <vt:lpstr> Purpose of Research Proposal</vt:lpstr>
      <vt:lpstr>Components of the Research Proposal</vt:lpstr>
      <vt:lpstr> Primary Sources of Data </vt:lpstr>
      <vt:lpstr>Characteristics of primary data </vt:lpstr>
      <vt:lpstr> Methods of Collecting Primary Data</vt:lpstr>
      <vt:lpstr> Methods of Collecting Primary Data</vt:lpstr>
      <vt:lpstr> Methods of Collecting Primary Data</vt:lpstr>
      <vt:lpstr> Methods of Collecting Primary Data</vt:lpstr>
      <vt:lpstr> Methods of Collecting Primary Data</vt:lpstr>
      <vt:lpstr> Moderating variable</vt:lpstr>
      <vt:lpstr>Rating and Ranking Scales</vt:lpstr>
      <vt:lpstr>End of Chapter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Methodology</dc:title>
  <dc:creator>Acer</dc:creator>
  <cp:keywords/>
  <cp:lastModifiedBy>Lasta maharjan</cp:lastModifiedBy>
  <cp:revision>99</cp:revision>
  <dcterms:created xsi:type="dcterms:W3CDTF">2024-11-11T05:00:51Z</dcterms:created>
  <dcterms:modified xsi:type="dcterms:W3CDTF">2025-08-03T09:36:04Z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