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256" r:id="rId5"/>
    <p:sldId id="732" r:id="rId6"/>
    <p:sldId id="733" r:id="rId7"/>
    <p:sldId id="734" r:id="rId8"/>
    <p:sldId id="735" r:id="rId9"/>
    <p:sldId id="737" r:id="rId10"/>
    <p:sldId id="738" r:id="rId11"/>
    <p:sldId id="752" r:id="rId12"/>
    <p:sldId id="740" r:id="rId13"/>
    <p:sldId id="753" r:id="rId14"/>
    <p:sldId id="744" r:id="rId15"/>
    <p:sldId id="745" r:id="rId16"/>
    <p:sldId id="746" r:id="rId17"/>
    <p:sldId id="741" r:id="rId18"/>
    <p:sldId id="754" r:id="rId19"/>
    <p:sldId id="755" r:id="rId20"/>
    <p:sldId id="756" r:id="rId21"/>
    <p:sldId id="747" r:id="rId22"/>
    <p:sldId id="748" r:id="rId23"/>
    <p:sldId id="749" r:id="rId24"/>
    <p:sldId id="750" r:id="rId25"/>
    <p:sldId id="757" r:id="rId26"/>
    <p:sldId id="751" r:id="rId27"/>
    <p:sldId id="759" r:id="rId28"/>
    <p:sldId id="758" r:id="rId29"/>
    <p:sldId id="760" r:id="rId30"/>
    <p:sldId id="67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732"/>
            <p14:sldId id="733"/>
            <p14:sldId id="734"/>
            <p14:sldId id="735"/>
            <p14:sldId id="737"/>
            <p14:sldId id="738"/>
            <p14:sldId id="752"/>
            <p14:sldId id="740"/>
            <p14:sldId id="753"/>
            <p14:sldId id="744"/>
            <p14:sldId id="745"/>
            <p14:sldId id="746"/>
            <p14:sldId id="741"/>
            <p14:sldId id="754"/>
            <p14:sldId id="755"/>
            <p14:sldId id="756"/>
            <p14:sldId id="747"/>
            <p14:sldId id="748"/>
            <p14:sldId id="749"/>
            <p14:sldId id="750"/>
            <p14:sldId id="757"/>
            <p14:sldId id="751"/>
            <p14:sldId id="759"/>
            <p14:sldId id="758"/>
            <p14:sldId id="760"/>
            <p14:sldId id="67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4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7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10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https://www.youtube.com/watch?v=1DZ3yjOZZ08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250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11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https://www.youtube.com/watch?v=1DZ3yjOZZ08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44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12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https://www.youtube.com/watch?v=1DZ3yjOZZ08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5642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13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https://www.youtube.com/watch?v=1DZ3yjOZZ08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803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dirty="0" smtClean="0"/>
              <a:t>https://www.youtube.com/watch?v=1DZ3yjOZZ08</a:t>
            </a:r>
          </a:p>
          <a:p>
            <a:r>
              <a:rPr lang="en-US" dirty="0" smtClean="0"/>
              <a:t>https://www.youtube.com/watch?v=1DZ3yjOZZ08&amp;t=197s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109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dirty="0" smtClean="0"/>
              <a:t>https://www.youtube.com/watch?v=1DZ3yjOZZ08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50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dirty="0" smtClean="0"/>
              <a:t>https://www.youtube.com/watch?v=1DZ3yjOZZ08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97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17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dirty="0" smtClean="0"/>
              <a:t>https://www.youtube.com/watch?v=1DZ3yjOZZ08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1910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18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dirty="0" smtClean="0"/>
              <a:t>https://www.youtube.com/watch?v=1DZ3yjOZZ08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903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19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dirty="0" smtClean="0"/>
              <a:t>https://www.youtube.com/watch?v=1DZ3yjOZZ08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16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12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20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dirty="0" smtClean="0"/>
              <a:t>https://www.youtube.com/watch?v=1DZ3yjOZZ08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998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21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dirty="0" smtClean="0"/>
              <a:t>https://www.youtube.com/watch?v=1DZ3yjOZZ08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74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22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162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23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dirty="0" smtClean="0"/>
              <a:t>https://www.youtube.com/watch?v=1DZ3yjOZZ08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5440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3735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778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dirty="0" smtClean="0"/>
              <a:t>https://www.youtube.com/watch?v=1DZ3yjOZZ08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837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64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9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attitude scale is a questionnaire that measures a person's feelings or beliefs about a specific topic, event, or object. Attitude scales are used in research and surveys to gather data on a variety of topics, such as political issues, health behaviors, and consumer products. The data collected can help researchers understand people's perceptions, beliefs, and intentions.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270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7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387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8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https://www.youtube.com/watch?v=1DZ3yjOZZ08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857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9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https://www.youtube.com/watch?v=1DZ3yjOZZ08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32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74716EF3-1422-48C0-BC49-14FAC3550F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F2AAFDE-CB45-46CA-8961-8133FCA5F3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=""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=""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82880"/>
            <a:ext cx="11132820" cy="42291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Methodology- Unit </a:t>
            </a:r>
            <a:r>
              <a:rPr lang="en-US" b="1" dirty="0"/>
              <a:t>4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/>
              <a:t>Measurement, Scaling and Sampling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College- BIM 6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1D35"/>
                </a:solidFill>
                <a:latin typeface="Google Sans"/>
              </a:rPr>
              <a:t/>
            </a:r>
            <a:br>
              <a:rPr lang="en-US" sz="4400" dirty="0">
                <a:solidFill>
                  <a:srgbClr val="001D35"/>
                </a:solidFill>
                <a:latin typeface="Google Sans"/>
              </a:rPr>
            </a:br>
            <a:r>
              <a:rPr lang="en-US" sz="4400" b="1" dirty="0">
                <a:solidFill>
                  <a:schemeClr val="tx1"/>
                </a:solidFill>
              </a:rPr>
              <a:t>Summated Rating Scales (</a:t>
            </a:r>
            <a:r>
              <a:rPr lang="en-US" sz="4400" b="1" dirty="0" err="1">
                <a:solidFill>
                  <a:schemeClr val="tx1"/>
                </a:solidFill>
              </a:rPr>
              <a:t>Likert</a:t>
            </a:r>
            <a:r>
              <a:rPr lang="en-US" sz="4400" b="1" dirty="0">
                <a:solidFill>
                  <a:schemeClr val="tx1"/>
                </a:solidFill>
              </a:rPr>
              <a:t> scales)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4" y="1575778"/>
            <a:ext cx="11295030" cy="498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14418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1D35"/>
                </a:solidFill>
                <a:latin typeface="Google Sans"/>
              </a:rPr>
              <a:t/>
            </a:r>
            <a:br>
              <a:rPr lang="en-US" sz="4400" dirty="0">
                <a:solidFill>
                  <a:srgbClr val="001D35"/>
                </a:solidFill>
                <a:latin typeface="Google Sans"/>
              </a:rPr>
            </a:br>
            <a:r>
              <a:rPr lang="en-US" sz="4400" b="1" dirty="0">
                <a:solidFill>
                  <a:schemeClr val="tx1"/>
                </a:solidFill>
              </a:rPr>
              <a:t>Summated Rating Scales (</a:t>
            </a:r>
            <a:r>
              <a:rPr lang="en-US" sz="4400" b="1" dirty="0" err="1">
                <a:solidFill>
                  <a:schemeClr val="tx1"/>
                </a:solidFill>
              </a:rPr>
              <a:t>Likert</a:t>
            </a:r>
            <a:r>
              <a:rPr lang="en-US" sz="4400" b="1" dirty="0">
                <a:solidFill>
                  <a:schemeClr val="tx1"/>
                </a:solidFill>
              </a:rPr>
              <a:t> scales)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4629964"/>
            <a:ext cx="11407140" cy="171473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390831"/>
            <a:ext cx="6903720" cy="269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88487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1D35"/>
                </a:solidFill>
                <a:latin typeface="Google Sans"/>
              </a:rPr>
              <a:t/>
            </a:r>
            <a:br>
              <a:rPr lang="en-US" sz="4400" dirty="0">
                <a:solidFill>
                  <a:srgbClr val="001D35"/>
                </a:solidFill>
                <a:latin typeface="Google Sans"/>
              </a:rPr>
            </a:br>
            <a:r>
              <a:rPr lang="en-US" sz="4400" b="1" dirty="0">
                <a:solidFill>
                  <a:schemeClr val="tx1"/>
                </a:solidFill>
              </a:rPr>
              <a:t>Summated Rating Scales (</a:t>
            </a:r>
            <a:r>
              <a:rPr lang="en-US" sz="4400" b="1" dirty="0" err="1">
                <a:solidFill>
                  <a:schemeClr val="tx1"/>
                </a:solidFill>
              </a:rPr>
              <a:t>Likert</a:t>
            </a:r>
            <a:r>
              <a:rPr lang="en-US" sz="4400" b="1" dirty="0">
                <a:solidFill>
                  <a:schemeClr val="tx1"/>
                </a:solidFill>
              </a:rPr>
              <a:t> scales) </a:t>
            </a:r>
          </a:p>
        </p:txBody>
      </p:sp>
      <p:sp>
        <p:nvSpPr>
          <p:cNvPr id="7" name="Rectangle 6"/>
          <p:cNvSpPr/>
          <p:nvPr/>
        </p:nvSpPr>
        <p:spPr>
          <a:xfrm>
            <a:off x="342900" y="1595021"/>
            <a:ext cx="115214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/>
              <a:t>Miller (1970) suggested the following considerations for the construction of the </a:t>
            </a:r>
            <a:r>
              <a:rPr lang="en-US" sz="2400" dirty="0" err="1"/>
              <a:t>Likert</a:t>
            </a:r>
            <a:r>
              <a:rPr lang="en-US" sz="2400" dirty="0"/>
              <a:t> </a:t>
            </a:r>
            <a:r>
              <a:rPr lang="en-US" sz="2400" dirty="0" smtClean="0"/>
              <a:t>scale</a:t>
            </a:r>
            <a:r>
              <a:rPr lang="en-US" sz="2400" dirty="0"/>
              <a:t>: </a:t>
            </a:r>
            <a:endParaRPr lang="en-US" sz="2400" dirty="0" smtClean="0"/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 err="1"/>
              <a:t>i</a:t>
            </a:r>
            <a:r>
              <a:rPr lang="en-US" sz="2400" b="1" dirty="0"/>
              <a:t>. Nature</a:t>
            </a:r>
            <a:r>
              <a:rPr lang="en-US" sz="2400" dirty="0" smtClean="0"/>
              <a:t>: This </a:t>
            </a:r>
            <a:r>
              <a:rPr lang="en-US" sz="2400" dirty="0"/>
              <a:t>is a summated scale consisting of a series of items to which the </a:t>
            </a:r>
          </a:p>
          <a:p>
            <a:pPr fontAlgn="base"/>
            <a:r>
              <a:rPr lang="en-US" sz="2400" dirty="0"/>
              <a:t>subject responds. The respondent indicates his or her agreement or </a:t>
            </a:r>
          </a:p>
          <a:p>
            <a:pPr fontAlgn="base"/>
            <a:r>
              <a:rPr lang="en-US" sz="2400" dirty="0"/>
              <a:t>disagreement with each item on an intensity scale. The </a:t>
            </a:r>
            <a:r>
              <a:rPr lang="en-US" sz="2400" dirty="0" err="1"/>
              <a:t>Likert</a:t>
            </a:r>
            <a:r>
              <a:rPr lang="en-US" sz="2400" dirty="0"/>
              <a:t> technique </a:t>
            </a:r>
          </a:p>
          <a:p>
            <a:pPr fontAlgn="base"/>
            <a:r>
              <a:rPr lang="en-US" sz="2400" dirty="0"/>
              <a:t>produces an ordinal scale, which generally requires non-parametric statistics. </a:t>
            </a:r>
            <a:endParaRPr lang="en-US" sz="2400" dirty="0" smtClean="0"/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/>
              <a:t>ii. Utility</a:t>
            </a:r>
            <a:r>
              <a:rPr lang="en-US" sz="2400" dirty="0" smtClean="0"/>
              <a:t>: This </a:t>
            </a:r>
            <a:r>
              <a:rPr lang="en-US" sz="2400" dirty="0"/>
              <a:t>scale is highly reliable regarding a rough ordering of people about </a:t>
            </a:r>
          </a:p>
          <a:p>
            <a:pPr fontAlgn="base"/>
            <a:r>
              <a:rPr lang="en-US" sz="2400" dirty="0"/>
              <a:t>a particular attitude or attitude complex. The score includes a measure of </a:t>
            </a:r>
          </a:p>
          <a:p>
            <a:pPr fontAlgn="base"/>
            <a:r>
              <a:rPr lang="en-US" sz="2400" dirty="0"/>
              <a:t>intensity as expressed in each statement.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4551253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1D35"/>
                </a:solidFill>
                <a:latin typeface="Google Sans"/>
              </a:rPr>
              <a:t/>
            </a:r>
            <a:br>
              <a:rPr lang="en-US" sz="4400" dirty="0">
                <a:solidFill>
                  <a:srgbClr val="001D35"/>
                </a:solidFill>
                <a:latin typeface="Google Sans"/>
              </a:rPr>
            </a:br>
            <a:r>
              <a:rPr lang="en-US" sz="4400" b="1" dirty="0">
                <a:solidFill>
                  <a:schemeClr val="tx1"/>
                </a:solidFill>
              </a:rPr>
              <a:t>Summated Rating Scales (</a:t>
            </a:r>
            <a:r>
              <a:rPr lang="en-US" sz="4400" b="1" dirty="0" err="1">
                <a:solidFill>
                  <a:schemeClr val="tx1"/>
                </a:solidFill>
              </a:rPr>
              <a:t>Likert</a:t>
            </a:r>
            <a:r>
              <a:rPr lang="en-US" sz="4400" b="1" dirty="0">
                <a:solidFill>
                  <a:schemeClr val="tx1"/>
                </a:solidFill>
              </a:rPr>
              <a:t> scales)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297841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/>
              <a:t>Construction of </a:t>
            </a:r>
            <a:r>
              <a:rPr lang="en-US" sz="2400" b="1" dirty="0" err="1"/>
              <a:t>Likert</a:t>
            </a:r>
            <a:r>
              <a:rPr lang="en-US" sz="2400" b="1" dirty="0"/>
              <a:t> scale </a:t>
            </a:r>
          </a:p>
          <a:p>
            <a:pPr fontAlgn="base"/>
            <a:r>
              <a:rPr lang="en-US" sz="2400" dirty="0" smtClean="0"/>
              <a:t>     The </a:t>
            </a:r>
            <a:r>
              <a:rPr lang="en-US" sz="2400" dirty="0"/>
              <a:t>investigator assembles many statements considered relevant to the </a:t>
            </a:r>
            <a:r>
              <a:rPr lang="en-US" sz="2400" dirty="0" smtClean="0"/>
              <a:t>attitude </a:t>
            </a:r>
            <a:r>
              <a:rPr lang="en-US" sz="2400" dirty="0"/>
              <a:t>being investigated, either favorable or unfavorable. </a:t>
            </a:r>
          </a:p>
          <a:p>
            <a:pPr fontAlgn="base"/>
            <a:r>
              <a:rPr lang="en-US" sz="2400" dirty="0"/>
              <a:t> </a:t>
            </a:r>
            <a:r>
              <a:rPr lang="en-US" sz="2400" dirty="0" smtClean="0"/>
              <a:t>    A </a:t>
            </a:r>
            <a:r>
              <a:rPr lang="en-US" sz="2400" dirty="0"/>
              <a:t>prior test is made after assembling the statements with a small group </a:t>
            </a:r>
            <a:r>
              <a:rPr lang="en-US" sz="2400" dirty="0" smtClean="0"/>
              <a:t>of respondents </a:t>
            </a:r>
            <a:r>
              <a:rPr lang="en-US" sz="2400" dirty="0"/>
              <a:t>by asking their level of response on each statement. This helps to </a:t>
            </a:r>
            <a:r>
              <a:rPr lang="en-US" sz="2400" dirty="0" smtClean="0"/>
              <a:t>finalize the </a:t>
            </a:r>
            <a:r>
              <a:rPr lang="en-US" sz="2400" dirty="0"/>
              <a:t>point scale, i.e., four/five/seven or more. </a:t>
            </a:r>
          </a:p>
          <a:p>
            <a:pPr fontAlgn="base"/>
            <a:r>
              <a:rPr lang="en-US" sz="2400" dirty="0"/>
              <a:t> </a:t>
            </a:r>
            <a:r>
              <a:rPr lang="en-US" sz="2400" dirty="0" smtClean="0"/>
              <a:t>   Scale </a:t>
            </a:r>
            <a:r>
              <a:rPr lang="en-US" sz="2400" dirty="0"/>
              <a:t>points, i.e., 5, 4, 3,2, 1, are assigned to the response from most favorable </a:t>
            </a:r>
            <a:r>
              <a:rPr lang="en-US" sz="2400" dirty="0" smtClean="0"/>
              <a:t>to </a:t>
            </a:r>
            <a:r>
              <a:rPr lang="en-US" sz="2400" dirty="0"/>
              <a:t>least favorable, respectively. </a:t>
            </a:r>
          </a:p>
          <a:p>
            <a:pPr fontAlgn="base"/>
            <a:r>
              <a:rPr lang="en-US" sz="2400" dirty="0"/>
              <a:t> </a:t>
            </a:r>
            <a:r>
              <a:rPr lang="en-US" sz="2400" dirty="0" smtClean="0"/>
              <a:t>   Each </a:t>
            </a:r>
            <a:r>
              <a:rPr lang="en-US" sz="2400" dirty="0"/>
              <a:t>individual's total score is computed by adding his or her item score. </a:t>
            </a:r>
          </a:p>
          <a:p>
            <a:pPr fontAlgn="base"/>
            <a:r>
              <a:rPr lang="en-US" sz="2400" dirty="0"/>
              <a:t> </a:t>
            </a:r>
            <a:r>
              <a:rPr lang="en-US" sz="2400" dirty="0" smtClean="0"/>
              <a:t>    The </a:t>
            </a:r>
            <a:r>
              <a:rPr lang="en-US" sz="2400" dirty="0"/>
              <a:t>responses are analyzed to determine which items differentiate most </a:t>
            </a:r>
            <a:r>
              <a:rPr lang="en-US" sz="2400" dirty="0" smtClean="0"/>
              <a:t>clearly between </a:t>
            </a:r>
            <a:r>
              <a:rPr lang="en-US" sz="2400" dirty="0"/>
              <a:t>the highest and lowest qualities of the total score. This helps to </a:t>
            </a:r>
            <a:r>
              <a:rPr lang="en-US" sz="2400" dirty="0" smtClean="0"/>
              <a:t>identify </a:t>
            </a:r>
            <a:r>
              <a:rPr lang="en-US" sz="2400" dirty="0"/>
              <a:t>a few groups representing the most favorable and the least favorable </a:t>
            </a:r>
            <a:r>
              <a:rPr lang="en-US" sz="2400" dirty="0" smtClean="0"/>
              <a:t>attitudes</a:t>
            </a:r>
            <a:r>
              <a:rPr lang="en-US" sz="2400" dirty="0"/>
              <a:t>. </a:t>
            </a:r>
          </a:p>
          <a:p>
            <a:pPr fontAlgn="base"/>
            <a:r>
              <a:rPr lang="en-US" sz="2400" dirty="0"/>
              <a:t> </a:t>
            </a:r>
            <a:r>
              <a:rPr lang="en-US" sz="2400" dirty="0" smtClean="0"/>
              <a:t>   Only </a:t>
            </a:r>
            <a:r>
              <a:rPr lang="en-US" sz="2400" dirty="0"/>
              <a:t>those statements that correlate with the total test should be included in </a:t>
            </a:r>
            <a:r>
              <a:rPr lang="en-US" sz="2400" dirty="0" smtClean="0"/>
              <a:t>the </a:t>
            </a:r>
            <a:r>
              <a:rPr lang="en-US" sz="2400" dirty="0"/>
              <a:t>final instrument, and the others should be discarded from the final </a:t>
            </a:r>
            <a:r>
              <a:rPr lang="en-US" sz="2400" dirty="0" smtClean="0"/>
              <a:t>instrument</a:t>
            </a:r>
            <a:r>
              <a:rPr lang="en-US" sz="2400" dirty="0"/>
              <a:t>. 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120470610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lvl="0"/>
            <a:r>
              <a:rPr lang="en-US" sz="4400" b="1" dirty="0" err="1">
                <a:solidFill>
                  <a:srgbClr val="001D35"/>
                </a:solidFill>
                <a:latin typeface="Google Sans"/>
              </a:rPr>
              <a:t>Thurstone</a:t>
            </a:r>
            <a:r>
              <a:rPr lang="en-US" sz="4400" b="1" dirty="0">
                <a:solidFill>
                  <a:srgbClr val="001D35"/>
                </a:solidFill>
                <a:latin typeface="Google Sans"/>
              </a:rPr>
              <a:t> Scales or Differential Scales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856357"/>
            <a:ext cx="1199388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err="1"/>
              <a:t>Thurstone</a:t>
            </a:r>
            <a:r>
              <a:rPr lang="en-US" sz="2400" dirty="0"/>
              <a:t> scales, developed by L. L. </a:t>
            </a:r>
            <a:r>
              <a:rPr lang="en-US" sz="2400" dirty="0" err="1"/>
              <a:t>Thurstone</a:t>
            </a:r>
            <a:r>
              <a:rPr lang="en-US" sz="2400" dirty="0"/>
              <a:t>, use the law of comparative </a:t>
            </a:r>
            <a:r>
              <a:rPr lang="en-US" sz="2400" dirty="0" smtClean="0"/>
              <a:t>judgment</a:t>
            </a:r>
            <a:r>
              <a:rPr lang="en-US" sz="2400" dirty="0"/>
              <a:t>. Under this approach, required items are selected and sorted into various </a:t>
            </a:r>
            <a:r>
              <a:rPr lang="en-US" sz="2400" dirty="0" smtClean="0"/>
              <a:t>categories </a:t>
            </a:r>
            <a:r>
              <a:rPr lang="en-US" sz="2400" dirty="0"/>
              <a:t>along a continuum by a panel of judges. The items are evaluated based on </a:t>
            </a:r>
            <a:r>
              <a:rPr lang="en-US" sz="2400" dirty="0" smtClean="0"/>
              <a:t>the </a:t>
            </a:r>
            <a:r>
              <a:rPr lang="en-US" sz="2400" dirty="0"/>
              <a:t>relevancy of the topic area, the potential for ambiguity, and the level of attitude </a:t>
            </a:r>
            <a:r>
              <a:rPr lang="en-US" sz="2400" dirty="0" smtClean="0"/>
              <a:t>they </a:t>
            </a:r>
            <a:r>
              <a:rPr lang="en-US" sz="2400" dirty="0"/>
              <a:t>represent.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/>
              <a:t>The law of comparative judgment states that it is possible to identify the 'most </a:t>
            </a:r>
            <a:r>
              <a:rPr lang="en-US" sz="2400" dirty="0" smtClean="0"/>
              <a:t>common </a:t>
            </a:r>
            <a:r>
              <a:rPr lang="en-US" sz="2400" dirty="0"/>
              <a:t>responses' for each object or concept being judged.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 err="1"/>
              <a:t>Thurstone</a:t>
            </a:r>
            <a:r>
              <a:rPr lang="en-US" sz="2400" dirty="0"/>
              <a:t> scaling, the </a:t>
            </a:r>
            <a:r>
              <a:rPr lang="en-US" sz="2400" dirty="0" smtClean="0"/>
              <a:t>researcher </a:t>
            </a:r>
            <a:r>
              <a:rPr lang="en-US" sz="2400" dirty="0"/>
              <a:t>develops many response statements that may be more than a hundred </a:t>
            </a:r>
            <a:r>
              <a:rPr lang="en-US" sz="2400" dirty="0" smtClean="0"/>
              <a:t>regarding </a:t>
            </a:r>
            <a:r>
              <a:rPr lang="en-US" sz="2400" dirty="0"/>
              <a:t>the area of interested objectives, then lets the panel of judges reduce them </a:t>
            </a:r>
            <a:r>
              <a:rPr lang="en-US" sz="2400" dirty="0" smtClean="0"/>
              <a:t>to </a:t>
            </a:r>
            <a:r>
              <a:rPr lang="en-US" sz="2400" dirty="0"/>
              <a:t>a small number to less than twenty </a:t>
            </a:r>
            <a:r>
              <a:rPr lang="en-US" sz="2400" dirty="0" smtClean="0"/>
              <a:t>by eliminating </a:t>
            </a:r>
            <a:r>
              <a:rPr lang="en-US" sz="2400" dirty="0"/>
              <a:t>ambiguous and irrelevant </a:t>
            </a:r>
            <a:r>
              <a:rPr lang="en-US" sz="2400" dirty="0" smtClean="0"/>
              <a:t>statements</a:t>
            </a:r>
            <a:r>
              <a:rPr lang="en-US" sz="2400" dirty="0"/>
              <a:t>. Each judge rates the statement on an underlying continuum, e.g., </a:t>
            </a:r>
            <a:r>
              <a:rPr lang="en-US" sz="2400" dirty="0" smtClean="0"/>
              <a:t>favorable </a:t>
            </a:r>
            <a:r>
              <a:rPr lang="en-US" sz="2400" dirty="0"/>
              <a:t>to unfavorable. </a:t>
            </a:r>
            <a:endParaRPr lang="en-US" sz="24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 smtClean="0"/>
              <a:t>Then</a:t>
            </a:r>
            <a:r>
              <a:rPr lang="en-US" sz="2400" dirty="0"/>
              <a:t>, the researcher examines the ratings and keeps </a:t>
            </a:r>
            <a:r>
              <a:rPr lang="en-US" sz="2400" dirty="0" smtClean="0"/>
              <a:t>statements </a:t>
            </a:r>
            <a:r>
              <a:rPr lang="en-US" sz="2400" dirty="0"/>
              <a:t>based on two factors: Agreement among the judges and the statement's </a:t>
            </a:r>
            <a:r>
              <a:rPr lang="en-US" sz="2400" dirty="0" smtClean="0"/>
              <a:t>location </a:t>
            </a:r>
            <a:r>
              <a:rPr lang="en-US" sz="2400" dirty="0"/>
              <a:t>on a range of possible values. The final set of statements is a measurement </a:t>
            </a:r>
            <a:r>
              <a:rPr lang="en-US" sz="2400" dirty="0" smtClean="0"/>
              <a:t>scale </a:t>
            </a:r>
            <a:r>
              <a:rPr lang="en-US" sz="2400" dirty="0"/>
              <a:t>that spans a range of values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20146549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lvl="0"/>
            <a:r>
              <a:rPr lang="en-US" sz="4400" b="1" dirty="0" err="1">
                <a:solidFill>
                  <a:srgbClr val="001D35"/>
                </a:solidFill>
                <a:latin typeface="Google Sans"/>
              </a:rPr>
              <a:t>Thurstone</a:t>
            </a:r>
            <a:r>
              <a:rPr lang="en-US" sz="4400" b="1" dirty="0">
                <a:solidFill>
                  <a:srgbClr val="001D35"/>
                </a:solidFill>
                <a:latin typeface="Google Sans"/>
              </a:rPr>
              <a:t> Scales or Differential Scales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028" y="1424319"/>
            <a:ext cx="9898091" cy="543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16868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lvl="0"/>
            <a:r>
              <a:rPr lang="en-US" sz="4400" b="1" dirty="0" err="1">
                <a:solidFill>
                  <a:srgbClr val="001D35"/>
                </a:solidFill>
                <a:latin typeface="Google Sans"/>
              </a:rPr>
              <a:t>Thurstone</a:t>
            </a:r>
            <a:r>
              <a:rPr lang="en-US" sz="4400" b="1" dirty="0">
                <a:solidFill>
                  <a:srgbClr val="001D35"/>
                </a:solidFill>
                <a:latin typeface="Google Sans"/>
              </a:rPr>
              <a:t> Scales or Differential Scales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58" y="1403052"/>
            <a:ext cx="10226041" cy="545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6573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lvl="0"/>
            <a:r>
              <a:rPr lang="en-US" sz="4400" b="1" dirty="0" err="1">
                <a:solidFill>
                  <a:srgbClr val="001D35"/>
                </a:solidFill>
                <a:latin typeface="Google Sans"/>
              </a:rPr>
              <a:t>Thurstone</a:t>
            </a:r>
            <a:r>
              <a:rPr lang="en-US" sz="4400" b="1" dirty="0">
                <a:solidFill>
                  <a:srgbClr val="001D35"/>
                </a:solidFill>
                <a:latin typeface="Google Sans"/>
              </a:rPr>
              <a:t> Scales or Differential Scales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43" y="1349972"/>
            <a:ext cx="9964093" cy="550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27189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lvl="0"/>
            <a:r>
              <a:rPr lang="en-US" sz="4400" b="1" dirty="0" err="1" smtClean="0">
                <a:solidFill>
                  <a:srgbClr val="001D35"/>
                </a:solidFill>
                <a:latin typeface="Google Sans"/>
              </a:rPr>
              <a:t>Likert</a:t>
            </a:r>
            <a:r>
              <a:rPr lang="en-US" sz="4400" b="1" dirty="0" smtClean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sz="4400" b="1" dirty="0">
                <a:solidFill>
                  <a:srgbClr val="001D35"/>
                </a:solidFill>
                <a:latin typeface="Google Sans"/>
              </a:rPr>
              <a:t>Scales </a:t>
            </a:r>
            <a:r>
              <a:rPr lang="en-US" sz="4400" b="1" dirty="0" smtClean="0">
                <a:solidFill>
                  <a:srgbClr val="001D35"/>
                </a:solidFill>
                <a:latin typeface="Google Sans"/>
              </a:rPr>
              <a:t>VS </a:t>
            </a:r>
            <a:r>
              <a:rPr lang="en-US" sz="4400" b="1" dirty="0" err="1" smtClean="0">
                <a:solidFill>
                  <a:srgbClr val="001D35"/>
                </a:solidFill>
                <a:latin typeface="Google Sans"/>
              </a:rPr>
              <a:t>Thurstone</a:t>
            </a:r>
            <a:r>
              <a:rPr lang="en-US" sz="4400" b="1" dirty="0" smtClean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sz="4400" b="1" dirty="0">
                <a:solidFill>
                  <a:srgbClr val="001D35"/>
                </a:solidFill>
                <a:latin typeface="Google Sans"/>
              </a:rPr>
              <a:t>Scales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368490" y="3416677"/>
            <a:ext cx="5727510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 smtClean="0"/>
              <a:t>Likert</a:t>
            </a:r>
            <a:r>
              <a:rPr lang="en-US" sz="2400" dirty="0" smtClean="0"/>
              <a:t> Scale</a:t>
            </a:r>
            <a:endParaRPr lang="en-US" sz="2400" dirty="0"/>
          </a:p>
          <a:p>
            <a:r>
              <a:rPr lang="en-US" sz="2400" dirty="0"/>
              <a:t>Respondents could select an answer from an agree/disagree scale (e.g., </a:t>
            </a:r>
            <a:r>
              <a:rPr lang="en-US" sz="2400" i="1" dirty="0"/>
              <a:t>strongly agree, somewhat agree, neither agree nor disagree, somewhat disagree, or strongly disagree</a:t>
            </a:r>
            <a:r>
              <a:rPr lang="en-US" sz="2400" dirty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18260" y="1526977"/>
            <a:ext cx="10020300" cy="156966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For example, a retailer may send a customer a short survey to understand their feelings about a recent visit to their store. If using the </a:t>
            </a:r>
            <a:r>
              <a:rPr lang="en-US" sz="2400" dirty="0" err="1"/>
              <a:t>Likert</a:t>
            </a:r>
            <a:r>
              <a:rPr lang="en-US" sz="2400" dirty="0"/>
              <a:t> scale, the survey would pose a statement: “I was satisfied with my visit today.” </a:t>
            </a:r>
          </a:p>
        </p:txBody>
      </p:sp>
      <p:sp>
        <p:nvSpPr>
          <p:cNvPr id="5" name="Rectangle 4"/>
          <p:cNvSpPr/>
          <p:nvPr/>
        </p:nvSpPr>
        <p:spPr>
          <a:xfrm>
            <a:off x="6328410" y="3416677"/>
            <a:ext cx="5010150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 smtClean="0"/>
              <a:t>Thurstone</a:t>
            </a:r>
            <a:r>
              <a:rPr lang="en-US" sz="2400" dirty="0" smtClean="0"/>
              <a:t> Scale</a:t>
            </a:r>
            <a:endParaRPr lang="en-US" sz="2400" dirty="0"/>
          </a:p>
          <a:p>
            <a:r>
              <a:rPr lang="en-US" sz="2400" dirty="0"/>
              <a:t>If using the </a:t>
            </a:r>
            <a:r>
              <a:rPr lang="en-US" sz="2400" dirty="0" err="1"/>
              <a:t>Thurstone</a:t>
            </a:r>
            <a:r>
              <a:rPr lang="en-US" sz="2400" dirty="0"/>
              <a:t> method, the respondent would only have two answer options: </a:t>
            </a:r>
            <a:r>
              <a:rPr lang="en-US" sz="2400" i="1" dirty="0"/>
              <a:t>agree </a:t>
            </a:r>
            <a:r>
              <a:rPr lang="en-US" sz="2400" dirty="0"/>
              <a:t>or </a:t>
            </a:r>
            <a:r>
              <a:rPr lang="en-US" sz="2400" i="1" dirty="0"/>
              <a:t>disagree. </a:t>
            </a:r>
            <a:endParaRPr lang="en-US" sz="2400" i="1" dirty="0" smtClean="0"/>
          </a:p>
          <a:p>
            <a:endParaRPr lang="en-US" sz="2400" i="1" dirty="0"/>
          </a:p>
          <a:p>
            <a:endParaRPr lang="en-US" sz="2400" i="1" dirty="0" smtClean="0"/>
          </a:p>
        </p:txBody>
      </p:sp>
    </p:spTree>
    <p:extLst>
      <p:ext uri="{BB962C8B-B14F-4D97-AF65-F5344CB8AC3E}">
        <p14:creationId xmlns:p14="http://schemas.microsoft.com/office/powerpoint/2010/main" val="2717192100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lvl="0"/>
            <a:r>
              <a:rPr lang="en-US" sz="4400" b="1" dirty="0" err="1">
                <a:solidFill>
                  <a:srgbClr val="001D35"/>
                </a:solidFill>
                <a:latin typeface="Google Sans"/>
              </a:rPr>
              <a:t>Thurstone</a:t>
            </a:r>
            <a:r>
              <a:rPr lang="en-US" sz="4400" b="1" dirty="0">
                <a:solidFill>
                  <a:srgbClr val="001D35"/>
                </a:solidFill>
                <a:latin typeface="Google Sans"/>
              </a:rPr>
              <a:t> Scales or Differential Scales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" y="1633597"/>
            <a:ext cx="11993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dirty="0"/>
              <a:t>Miller (1970) suggests the following considerations for the construction of </a:t>
            </a:r>
            <a:r>
              <a:rPr lang="en-US" sz="2800" dirty="0" err="1"/>
              <a:t>Thurstone</a:t>
            </a:r>
            <a:r>
              <a:rPr lang="en-US" sz="2800" dirty="0"/>
              <a:t> </a:t>
            </a:r>
            <a:r>
              <a:rPr lang="en-US" sz="2800" dirty="0" smtClean="0"/>
              <a:t>scales</a:t>
            </a:r>
            <a:r>
              <a:rPr lang="en-US" sz="2800" dirty="0"/>
              <a:t>: </a:t>
            </a:r>
          </a:p>
          <a:p>
            <a:pPr marL="514350" indent="-514350" fontAlgn="base">
              <a:buAutoNum type="romanLcPeriod"/>
            </a:pPr>
            <a:r>
              <a:rPr lang="en-US" sz="2800" dirty="0" smtClean="0"/>
              <a:t>Nature: This </a:t>
            </a:r>
            <a:r>
              <a:rPr lang="en-US" sz="2800" dirty="0"/>
              <a:t>scale consists of several items whose position on the scale has </a:t>
            </a:r>
            <a:r>
              <a:rPr lang="en-US" sz="2800" dirty="0" smtClean="0"/>
              <a:t>been </a:t>
            </a:r>
            <a:r>
              <a:rPr lang="en-US" sz="2800" dirty="0"/>
              <a:t>determined previously by a ranking operation performed by judges. The </a:t>
            </a:r>
            <a:r>
              <a:rPr lang="en-US" sz="2800" dirty="0" smtClean="0"/>
              <a:t>subject </a:t>
            </a:r>
            <a:r>
              <a:rPr lang="en-US" sz="2800" dirty="0"/>
              <a:t>selects the responses that best describe how </a:t>
            </a:r>
            <a:r>
              <a:rPr lang="en-US" sz="2800" dirty="0" smtClean="0"/>
              <a:t>he or </a:t>
            </a:r>
            <a:r>
              <a:rPr lang="en-US" sz="2800" dirty="0"/>
              <a:t>she feels. </a:t>
            </a:r>
            <a:endParaRPr lang="en-US" sz="2800" dirty="0" smtClean="0"/>
          </a:p>
          <a:p>
            <a:pPr fontAlgn="base"/>
            <a:r>
              <a:rPr lang="en-US" sz="2800" dirty="0" smtClean="0"/>
              <a:t>ii</a:t>
            </a:r>
            <a:r>
              <a:rPr lang="en-US" sz="2800" dirty="0"/>
              <a:t>. Utility: This scale approximates an </a:t>
            </a:r>
            <a:r>
              <a:rPr lang="en-US" sz="2800" dirty="0" smtClean="0"/>
              <a:t>interval level </a:t>
            </a:r>
            <a:r>
              <a:rPr lang="en-US" sz="2800" dirty="0"/>
              <a:t>of measurement. This means </a:t>
            </a:r>
            <a:r>
              <a:rPr lang="en-US" sz="2800" dirty="0" smtClean="0"/>
              <a:t>that the distance </a:t>
            </a:r>
            <a:r>
              <a:rPr lang="en-US" sz="2800" dirty="0"/>
              <a:t>between any two numbers of the scale is of known size. </a:t>
            </a:r>
            <a:r>
              <a:rPr lang="en-US" sz="2800" dirty="0" smtClean="0"/>
              <a:t>Parametric </a:t>
            </a:r>
            <a:r>
              <a:rPr lang="en-US" sz="2800" dirty="0"/>
              <a:t>and </a:t>
            </a:r>
            <a:r>
              <a:rPr lang="en-US" sz="2800" dirty="0" smtClean="0"/>
              <a:t>non- parametric </a:t>
            </a:r>
            <a:r>
              <a:rPr lang="en-US" sz="2800" dirty="0"/>
              <a:t>statistics may be applied.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766802136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82880"/>
            <a:ext cx="11132820" cy="42291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Methodology- Unit </a:t>
            </a:r>
            <a:r>
              <a:rPr lang="en-US" b="1" dirty="0"/>
              <a:t>4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/>
              <a:t>Chapter </a:t>
            </a:r>
            <a:r>
              <a:rPr lang="en-US" sz="4400" dirty="0" smtClean="0"/>
              <a:t>2- Construction of Scales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College- BIM 6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lvl="0"/>
            <a:r>
              <a:rPr lang="en-US" sz="4400" b="1" dirty="0" err="1">
                <a:solidFill>
                  <a:srgbClr val="001D35"/>
                </a:solidFill>
                <a:latin typeface="Google Sans"/>
              </a:rPr>
              <a:t>Thurstone</a:t>
            </a:r>
            <a:r>
              <a:rPr lang="en-US" sz="4400" b="1" dirty="0">
                <a:solidFill>
                  <a:srgbClr val="001D35"/>
                </a:solidFill>
                <a:latin typeface="Google Sans"/>
              </a:rPr>
              <a:t> Scales or Differential Scales 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" y="1633597"/>
            <a:ext cx="11993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800" b="1" dirty="0"/>
              <a:t>Limitations of </a:t>
            </a:r>
            <a:r>
              <a:rPr lang="en-US" sz="2800" b="1" dirty="0" err="1"/>
              <a:t>Thurstone</a:t>
            </a:r>
            <a:r>
              <a:rPr lang="en-US" sz="2800" b="1" dirty="0"/>
              <a:t> scale </a:t>
            </a:r>
          </a:p>
          <a:p>
            <a:pPr fontAlgn="base"/>
            <a:r>
              <a:rPr lang="en-US" sz="2800" dirty="0" smtClean="0"/>
              <a:t>    It </a:t>
            </a:r>
            <a:r>
              <a:rPr lang="en-US" sz="2800" dirty="0"/>
              <a:t>helps measure agreement and disagreement regardless of its intensity. </a:t>
            </a:r>
          </a:p>
          <a:p>
            <a:pPr fontAlgn="base"/>
            <a:endParaRPr lang="en-US" sz="2800" dirty="0"/>
          </a:p>
          <a:p>
            <a:pPr fontAlgn="base"/>
            <a:r>
              <a:rPr lang="en-US" sz="2800" dirty="0" smtClean="0"/>
              <a:t>    It </a:t>
            </a:r>
            <a:r>
              <a:rPr lang="en-US" sz="2800" dirty="0"/>
              <a:t>assumes the agreement of a panel of judges upon the constructed statements </a:t>
            </a:r>
            <a:r>
              <a:rPr lang="en-US" sz="2800" dirty="0" smtClean="0"/>
              <a:t>that </a:t>
            </a:r>
            <a:r>
              <a:rPr lang="en-US" sz="2800" dirty="0"/>
              <a:t>appear in a rating system. </a:t>
            </a:r>
            <a:endParaRPr lang="en-US" sz="2800" dirty="0" smtClean="0"/>
          </a:p>
          <a:p>
            <a:pPr fontAlgn="base"/>
            <a:endParaRPr lang="en-US" sz="2800" dirty="0" smtClean="0"/>
          </a:p>
          <a:p>
            <a:pPr fontAlgn="base"/>
            <a:r>
              <a:rPr lang="en-US" sz="2800" dirty="0" smtClean="0"/>
              <a:t>    It </a:t>
            </a:r>
            <a:r>
              <a:rPr lang="en-US" sz="2800" dirty="0"/>
              <a:t>is possible to get the same overall score in several ways because agreement </a:t>
            </a:r>
            <a:r>
              <a:rPr lang="en-US" sz="2800" dirty="0" smtClean="0"/>
              <a:t>or </a:t>
            </a:r>
            <a:r>
              <a:rPr lang="en-US" sz="2800" dirty="0"/>
              <a:t>disagreement with different combinations of statements can produce the </a:t>
            </a:r>
            <a:r>
              <a:rPr lang="en-US" sz="2800" dirty="0" smtClean="0"/>
              <a:t>same </a:t>
            </a:r>
            <a:r>
              <a:rPr lang="en-US" sz="2800" dirty="0"/>
              <a:t>average.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96936417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lvl="0"/>
            <a:r>
              <a:rPr lang="en-US" sz="4400" b="1" dirty="0" err="1">
                <a:solidFill>
                  <a:srgbClr val="001D35"/>
                </a:solidFill>
                <a:latin typeface="Google Sans"/>
              </a:rPr>
              <a:t>Guttman</a:t>
            </a:r>
            <a:r>
              <a:rPr lang="en-US" sz="4400" b="1" dirty="0">
                <a:solidFill>
                  <a:srgbClr val="001D35"/>
                </a:solidFill>
                <a:latin typeface="Google Sans"/>
              </a:rPr>
              <a:t> Scales (Cumulative scales)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" y="1633597"/>
            <a:ext cx="1199388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Louis </a:t>
            </a:r>
            <a:r>
              <a:rPr lang="en-US" sz="2800" dirty="0" err="1"/>
              <a:t>Guttman</a:t>
            </a:r>
            <a:r>
              <a:rPr lang="en-US" sz="2800" dirty="0"/>
              <a:t> developed this scaling technique in the 1940s. </a:t>
            </a:r>
            <a:r>
              <a:rPr lang="en-US" sz="2800" dirty="0" smtClean="0"/>
              <a:t>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Like </a:t>
            </a:r>
            <a:r>
              <a:rPr lang="en-US" sz="2800" dirty="0" err="1"/>
              <a:t>Likert</a:t>
            </a:r>
            <a:r>
              <a:rPr lang="en-US" sz="2800" dirty="0"/>
              <a:t> and </a:t>
            </a:r>
            <a:r>
              <a:rPr lang="en-US" sz="2800" dirty="0" err="1" smtClean="0"/>
              <a:t>Thurstone</a:t>
            </a:r>
            <a:r>
              <a:rPr lang="en-US" sz="2800" dirty="0" smtClean="0"/>
              <a:t> </a:t>
            </a:r>
            <a:r>
              <a:rPr lang="en-US" sz="2800" dirty="0"/>
              <a:t>scales, </a:t>
            </a:r>
            <a:r>
              <a:rPr lang="en-US" sz="2800" dirty="0" err="1"/>
              <a:t>Guttman</a:t>
            </a:r>
            <a:r>
              <a:rPr lang="en-US" sz="2800" dirty="0"/>
              <a:t> scales also consist of sets of items but are relatively small </a:t>
            </a:r>
            <a:r>
              <a:rPr lang="en-US" sz="2800" dirty="0" smtClean="0"/>
              <a:t>sets </a:t>
            </a:r>
            <a:r>
              <a:rPr lang="en-US" sz="2800" dirty="0"/>
              <a:t>of homogenous items that are supposed to be one-dimensional. </a:t>
            </a:r>
            <a:endParaRPr lang="en-US" sz="2800" dirty="0" smtClean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This </a:t>
            </a:r>
            <a:r>
              <a:rPr lang="en-US" sz="2800" dirty="0"/>
              <a:t>scale covers </a:t>
            </a:r>
            <a:r>
              <a:rPr lang="en-US" sz="2800" dirty="0" smtClean="0"/>
              <a:t>only </a:t>
            </a:r>
            <a:r>
              <a:rPr lang="en-US" sz="2800" dirty="0"/>
              <a:t>one variable but exerts a </a:t>
            </a:r>
            <a:r>
              <a:rPr lang="en-US" sz="2800" dirty="0" smtClean="0"/>
              <a:t>cumulative relation </a:t>
            </a:r>
            <a:r>
              <a:rPr lang="en-US" sz="2800" dirty="0"/>
              <a:t>between items and the total scores </a:t>
            </a:r>
            <a:r>
              <a:rPr lang="en-US" sz="2800" dirty="0" smtClean="0"/>
              <a:t>of </a:t>
            </a:r>
            <a:r>
              <a:rPr lang="en-US" sz="2800" dirty="0"/>
              <a:t>an individual. </a:t>
            </a:r>
            <a:endParaRPr lang="en-US" sz="2800" dirty="0" smtClean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 err="1" smtClean="0"/>
              <a:t>Guttman</a:t>
            </a:r>
            <a:r>
              <a:rPr lang="en-US" sz="2800" dirty="0" smtClean="0"/>
              <a:t> </a:t>
            </a:r>
            <a:r>
              <a:rPr lang="en-US" sz="2800" dirty="0"/>
              <a:t>scales determine whether the relationship exists among </a:t>
            </a:r>
            <a:r>
              <a:rPr lang="en-US" sz="2800" dirty="0" smtClean="0"/>
              <a:t>indicators </a:t>
            </a:r>
            <a:r>
              <a:rPr lang="en-US" sz="2800" dirty="0"/>
              <a:t>or measurements. </a:t>
            </a:r>
            <a:endParaRPr lang="en-US" sz="2800" dirty="0" smtClean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 smtClean="0"/>
              <a:t>He </a:t>
            </a:r>
            <a:r>
              <a:rPr lang="en-US" sz="2800" dirty="0"/>
              <a:t>used multiple indicators to document a construct's </a:t>
            </a:r>
            <a:r>
              <a:rPr lang="en-US" sz="2800" dirty="0" smtClean="0"/>
              <a:t>underlying </a:t>
            </a:r>
            <a:r>
              <a:rPr lang="en-US" sz="2800" dirty="0"/>
              <a:t>single dimension or cumulative intensity.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47170644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lvl="0"/>
            <a:r>
              <a:rPr lang="en-US" sz="4400" b="1" dirty="0" smtClean="0">
                <a:solidFill>
                  <a:srgbClr val="001D35"/>
                </a:solidFill>
                <a:latin typeface="Google Sans"/>
              </a:rPr>
              <a:t>Example of </a:t>
            </a:r>
            <a:r>
              <a:rPr lang="en-US" sz="4400" b="1" dirty="0" err="1" smtClean="0">
                <a:solidFill>
                  <a:srgbClr val="001D35"/>
                </a:solidFill>
                <a:latin typeface="Google Sans"/>
              </a:rPr>
              <a:t>Guttman</a:t>
            </a:r>
            <a:r>
              <a:rPr lang="en-US" sz="4400" b="1" dirty="0" smtClean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sz="4400" b="1" dirty="0">
                <a:solidFill>
                  <a:srgbClr val="001D35"/>
                </a:solidFill>
                <a:latin typeface="Google Sans"/>
              </a:rPr>
              <a:t>Scales (Cumulative scales)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96" y="1502871"/>
            <a:ext cx="9609203" cy="53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2913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lvl="0"/>
            <a:r>
              <a:rPr lang="en-US" sz="4400" b="1" dirty="0" err="1">
                <a:solidFill>
                  <a:srgbClr val="001D35"/>
                </a:solidFill>
                <a:latin typeface="Google Sans"/>
              </a:rPr>
              <a:t>Guttman</a:t>
            </a:r>
            <a:r>
              <a:rPr lang="en-US" sz="4400" b="1" dirty="0">
                <a:solidFill>
                  <a:srgbClr val="001D35"/>
                </a:solidFill>
                <a:latin typeface="Google Sans"/>
              </a:rPr>
              <a:t> Scales (Cumulative scales)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" y="1633597"/>
            <a:ext cx="1199388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In the </a:t>
            </a:r>
            <a:r>
              <a:rPr lang="en-US" sz="2800" dirty="0" err="1"/>
              <a:t>Guttman</a:t>
            </a:r>
            <a:r>
              <a:rPr lang="en-US" sz="2800" dirty="0"/>
              <a:t> scale, measuring a set of items or indicators are probably </a:t>
            </a:r>
            <a:r>
              <a:rPr lang="en-US" sz="2800" dirty="0" smtClean="0"/>
              <a:t>questionnaire </a:t>
            </a:r>
            <a:r>
              <a:rPr lang="en-US" sz="2800" dirty="0"/>
              <a:t>items, votes, or observed characteristics and simply measures in </a:t>
            </a:r>
            <a:r>
              <a:rPr lang="en-US" sz="2800" dirty="0" smtClean="0"/>
              <a:t>yes/no</a:t>
            </a:r>
            <a:r>
              <a:rPr lang="en-US" sz="2800" dirty="0"/>
              <a:t>, present/absent fashion. 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As we analyze the earlier given example, it is </a:t>
            </a:r>
            <a:r>
              <a:rPr lang="en-US" sz="2800" dirty="0" smtClean="0"/>
              <a:t>easier </a:t>
            </a:r>
            <a:r>
              <a:rPr lang="en-US" sz="2800" dirty="0"/>
              <a:t>to give the correct answer of (c) than that of (b) and (a). If we ask a child to tell </a:t>
            </a:r>
            <a:r>
              <a:rPr lang="en-US" sz="2800" dirty="0" smtClean="0"/>
              <a:t>his </a:t>
            </a:r>
            <a:r>
              <a:rPr lang="en-US" sz="2800" dirty="0"/>
              <a:t>name, home's telephone number, and the names of three political leaders, it is </a:t>
            </a:r>
            <a:r>
              <a:rPr lang="en-US" sz="2800" dirty="0" smtClean="0"/>
              <a:t>evident </a:t>
            </a:r>
            <a:r>
              <a:rPr lang="en-US" sz="2800" dirty="0"/>
              <a:t>that the child can tell his name more quickly than that of his home's </a:t>
            </a:r>
            <a:r>
              <a:rPr lang="en-US" sz="2800" dirty="0" smtClean="0"/>
              <a:t>telephone </a:t>
            </a:r>
            <a:r>
              <a:rPr lang="en-US" sz="2800" dirty="0"/>
              <a:t>number and the names of three political leaders. Hence, if the items are </a:t>
            </a:r>
            <a:r>
              <a:rPr lang="en-US" sz="2800" dirty="0" smtClean="0"/>
              <a:t>developed </a:t>
            </a:r>
            <a:r>
              <a:rPr lang="en-US" sz="2800" dirty="0"/>
              <a:t>in hierarchical order, only it is scalable and possible to form </a:t>
            </a:r>
            <a:r>
              <a:rPr lang="en-US" sz="2800" dirty="0" err="1"/>
              <a:t>Guttman</a:t>
            </a:r>
            <a:r>
              <a:rPr lang="en-US" sz="2800" dirty="0"/>
              <a:t> </a:t>
            </a:r>
            <a:r>
              <a:rPr lang="en-US" sz="2800" dirty="0" smtClean="0"/>
              <a:t>scales</a:t>
            </a:r>
            <a:r>
              <a:rPr lang="en-US" sz="2800" dirty="0"/>
              <a:t>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158874016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lvl="0"/>
            <a:r>
              <a:rPr lang="en-US" sz="4400" b="1" dirty="0" smtClean="0">
                <a:solidFill>
                  <a:srgbClr val="001D35"/>
                </a:solidFill>
                <a:latin typeface="Google Sans"/>
              </a:rPr>
              <a:t>Example of </a:t>
            </a:r>
            <a:r>
              <a:rPr lang="en-US" sz="4400" b="1" dirty="0" err="1" smtClean="0">
                <a:solidFill>
                  <a:srgbClr val="001D35"/>
                </a:solidFill>
                <a:latin typeface="Google Sans"/>
              </a:rPr>
              <a:t>Guttman</a:t>
            </a:r>
            <a:r>
              <a:rPr lang="en-US" sz="4400" b="1" dirty="0" smtClean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sz="4400" b="1" dirty="0">
                <a:solidFill>
                  <a:srgbClr val="001D35"/>
                </a:solidFill>
                <a:latin typeface="Google Sans"/>
              </a:rPr>
              <a:t>Scales (Cumulative scales)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" y="1367520"/>
            <a:ext cx="8823960" cy="542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20054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lvl="0"/>
            <a:r>
              <a:rPr lang="en-US" sz="4400" b="1" dirty="0" err="1">
                <a:solidFill>
                  <a:srgbClr val="001D35"/>
                </a:solidFill>
                <a:latin typeface="Google Sans"/>
              </a:rPr>
              <a:t>Guttman</a:t>
            </a:r>
            <a:r>
              <a:rPr lang="en-US" sz="4400" b="1" dirty="0">
                <a:solidFill>
                  <a:srgbClr val="001D35"/>
                </a:solidFill>
                <a:latin typeface="Google Sans"/>
              </a:rPr>
              <a:t> Scales (Cumulative scales)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2227758"/>
            <a:ext cx="12009120" cy="2987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81433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lvl="0"/>
            <a:r>
              <a:rPr lang="en-US" sz="4400" b="1" dirty="0" err="1">
                <a:solidFill>
                  <a:srgbClr val="001D35"/>
                </a:solidFill>
                <a:latin typeface="Google Sans"/>
              </a:rPr>
              <a:t>Guttman</a:t>
            </a:r>
            <a:r>
              <a:rPr lang="en-US" sz="4400" b="1" dirty="0">
                <a:solidFill>
                  <a:srgbClr val="001D35"/>
                </a:solidFill>
                <a:latin typeface="Google Sans"/>
              </a:rPr>
              <a:t> Scales (Cumulative scales)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" y="1369874"/>
            <a:ext cx="119938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2800" dirty="0"/>
              <a:t>Following are the considerations provided by Miller (1970) for the construction and </a:t>
            </a:r>
            <a:r>
              <a:rPr lang="en-US" sz="2800" dirty="0" smtClean="0"/>
              <a:t>use </a:t>
            </a:r>
            <a:r>
              <a:rPr lang="en-US" sz="2800" dirty="0"/>
              <a:t>of the </a:t>
            </a:r>
            <a:r>
              <a:rPr lang="en-US" sz="2800" dirty="0" err="1"/>
              <a:t>Guttman</a:t>
            </a:r>
            <a:r>
              <a:rPr lang="en-US" sz="2800" dirty="0"/>
              <a:t> scales or cumulative scales: </a:t>
            </a:r>
          </a:p>
          <a:p>
            <a:pPr marL="571500" indent="-571500" fontAlgn="base">
              <a:buAutoNum type="romanLcPeriod"/>
            </a:pPr>
            <a:r>
              <a:rPr lang="en-US" sz="2800" dirty="0" smtClean="0"/>
              <a:t>Nature: The </a:t>
            </a:r>
            <a:r>
              <a:rPr lang="en-US" sz="2800" dirty="0" err="1"/>
              <a:t>Guttman</a:t>
            </a:r>
            <a:r>
              <a:rPr lang="en-US" sz="2800" dirty="0"/>
              <a:t> technique attempts to determine the </a:t>
            </a:r>
            <a:r>
              <a:rPr lang="en-US" sz="2800" dirty="0" smtClean="0"/>
              <a:t>scale's unidimensionality</a:t>
            </a:r>
            <a:r>
              <a:rPr lang="en-US" sz="2800" dirty="0"/>
              <a:t>. Only items meeting the criterion or reproducibility </a:t>
            </a:r>
            <a:r>
              <a:rPr lang="en-US" sz="2800" dirty="0" smtClean="0"/>
              <a:t>are acceptable </a:t>
            </a:r>
            <a:r>
              <a:rPr lang="en-US" sz="2800" dirty="0"/>
              <a:t>as scalable. If a scale is </a:t>
            </a:r>
            <a:r>
              <a:rPr lang="en-US" sz="2800" dirty="0" smtClean="0"/>
              <a:t>one-dimensional, </a:t>
            </a:r>
            <a:r>
              <a:rPr lang="en-US" sz="2800" dirty="0"/>
              <a:t>then a person who has </a:t>
            </a:r>
            <a:r>
              <a:rPr lang="en-US" sz="2800" dirty="0" smtClean="0"/>
              <a:t>a more </a:t>
            </a:r>
            <a:r>
              <a:rPr lang="en-US" sz="2800" dirty="0"/>
              <a:t>favorable attitude than another should respond to each statement </a:t>
            </a:r>
            <a:r>
              <a:rPr lang="en-US" sz="2800" dirty="0" smtClean="0"/>
              <a:t>with equal </a:t>
            </a:r>
            <a:r>
              <a:rPr lang="en-US" sz="2800" dirty="0"/>
              <a:t>or greater favorableness than the other. </a:t>
            </a:r>
            <a:endParaRPr lang="en-US" sz="2800" dirty="0" smtClean="0"/>
          </a:p>
          <a:p>
            <a:pPr fontAlgn="base"/>
            <a:endParaRPr lang="en-US" sz="2800" dirty="0"/>
          </a:p>
          <a:p>
            <a:pPr fontAlgn="base"/>
            <a:r>
              <a:rPr lang="en-US" sz="2800" dirty="0"/>
              <a:t>ii. Utility</a:t>
            </a:r>
            <a:r>
              <a:rPr lang="en-US" sz="2800" dirty="0" smtClean="0"/>
              <a:t>: Each </a:t>
            </a:r>
            <a:r>
              <a:rPr lang="en-US" sz="2800" dirty="0"/>
              <a:t>score corresponds to a similar response pattern or scale type. It is </a:t>
            </a:r>
            <a:r>
              <a:rPr lang="en-US" sz="2800" dirty="0" smtClean="0"/>
              <a:t>one </a:t>
            </a:r>
            <a:r>
              <a:rPr lang="en-US" sz="2800" dirty="0"/>
              <a:t>of the few scales where the score can be used to predict the response </a:t>
            </a:r>
            <a:r>
              <a:rPr lang="en-US" sz="2800" dirty="0" smtClean="0"/>
              <a:t>pattern </a:t>
            </a:r>
            <a:r>
              <a:rPr lang="en-US" sz="2800" dirty="0"/>
              <a:t>to all statements. Only a few statements (five to ten) are needed to </a:t>
            </a:r>
            <a:r>
              <a:rPr lang="en-US" sz="2800" dirty="0" smtClean="0"/>
              <a:t>provide </a:t>
            </a:r>
            <a:r>
              <a:rPr lang="en-US" sz="2800" dirty="0"/>
              <a:t>a range of scalable responses. 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819936964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785359" cy="2192622"/>
          </a:xfrm>
        </p:spPr>
        <p:txBody>
          <a:bodyPr/>
          <a:lstStyle/>
          <a:p>
            <a:r>
              <a:rPr lang="en-US" dirty="0" smtClean="0"/>
              <a:t>End of </a:t>
            </a:r>
            <a:r>
              <a:rPr lang="en-US" smtClean="0"/>
              <a:t>Chapter 2</a:t>
            </a:r>
            <a:endParaRPr lang="en-US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73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pPr algn="ctr"/>
            <a:r>
              <a:rPr lang="en-US" dirty="0"/>
              <a:t>Learning Outcome</a:t>
            </a:r>
            <a:br>
              <a:rPr lang="en-US" dirty="0"/>
            </a:br>
            <a:endParaRPr lang="en-US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=""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=""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2879725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=""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2879725"/>
          </a:xfrm>
        </p:spPr>
      </p:pic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6701" y="3062287"/>
            <a:ext cx="8115300" cy="3476625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Objective Test and Social Scales</a:t>
            </a:r>
          </a:p>
          <a:p>
            <a:pPr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Scales and Indexes</a:t>
            </a:r>
          </a:p>
          <a:p>
            <a:pPr>
              <a:buFontTx/>
              <a:buChar char="-"/>
            </a:pPr>
            <a:r>
              <a:rPr lang="fr-FR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Techniques for </a:t>
            </a:r>
            <a:r>
              <a:rPr lang="fr-FR" sz="3200" dirty="0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Developing</a:t>
            </a:r>
            <a:r>
              <a:rPr lang="fr-FR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Attitude </a:t>
            </a:r>
            <a:r>
              <a:rPr lang="fr-FR" sz="3200" dirty="0" err="1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Scales</a:t>
            </a:r>
            <a:endParaRPr lang="fr-FR" sz="3200" dirty="0" smtClean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buFontTx/>
              <a:buChar char="-"/>
            </a:pP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Construction of Attitude Scales 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Likert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Scale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Thurston Scale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Guttman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Times New Roman"/>
                <a:cs typeface="Times New Roman"/>
              </a:rPr>
              <a:t> Scale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- Attitude Rating and Ranking Scales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 marL="457200" indent="-457200">
              <a:buFont typeface="+mj-lt"/>
              <a:buAutoNum type="arabicPeriod"/>
            </a:pP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=""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81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4800" b="1" dirty="0">
                <a:solidFill>
                  <a:srgbClr val="FF0000"/>
                </a:solidFill>
              </a:rPr>
              <a:t>Objective Test and Social Scales 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294269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 dirty="0" smtClean="0"/>
              <a:t>A test </a:t>
            </a:r>
            <a:r>
              <a:rPr lang="en-US" sz="2000" dirty="0" smtClean="0"/>
              <a:t>is a systematic procedure in which an individual response is assigned a set of constructed stimuli. Such responses enable the tester to assign a numeral or set of numerals to the event object or person. Such numerals are used to make inferences about the possession of whatever the test measures.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b="1" dirty="0" smtClean="0"/>
              <a:t>A scale </a:t>
            </a:r>
            <a:r>
              <a:rPr lang="en-US" sz="2000" dirty="0" smtClean="0"/>
              <a:t>is </a:t>
            </a:r>
            <a:r>
              <a:rPr lang="en-US" sz="2000" dirty="0"/>
              <a:t>a set of symbols or numerals constructed by rules to differentiate the </a:t>
            </a:r>
            <a:r>
              <a:rPr lang="en-US" sz="2000" dirty="0" smtClean="0"/>
              <a:t>individual’s </a:t>
            </a:r>
            <a:r>
              <a:rPr lang="en-US" sz="2000" dirty="0"/>
              <a:t>behavior to which the scale is applied. A </a:t>
            </a:r>
            <a:r>
              <a:rPr lang="en-US" sz="2000" dirty="0" smtClean="0"/>
              <a:t>scale is </a:t>
            </a:r>
            <a:r>
              <a:rPr lang="en-US" sz="2000" dirty="0"/>
              <a:t>a measure used to </a:t>
            </a:r>
            <a:r>
              <a:rPr lang="en-US" sz="2000" dirty="0" smtClean="0"/>
              <a:t>capture </a:t>
            </a:r>
            <a:r>
              <a:rPr lang="en-US" sz="2000" dirty="0"/>
              <a:t>the intensity, direction, level</a:t>
            </a:r>
            <a:r>
              <a:rPr lang="en-US" sz="2000" dirty="0" smtClean="0"/>
              <a:t>, or </a:t>
            </a:r>
            <a:r>
              <a:rPr lang="en-US" sz="2000" dirty="0"/>
              <a:t>potency of a variable construct. </a:t>
            </a:r>
            <a:endParaRPr lang="en-US" sz="20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In a </a:t>
            </a:r>
            <a:r>
              <a:rPr lang="en-US" sz="2000" dirty="0"/>
              <a:t>broader sense scale is used for two </a:t>
            </a:r>
            <a:r>
              <a:rPr lang="en-US" sz="2000" dirty="0" smtClean="0"/>
              <a:t>purposes</a:t>
            </a:r>
            <a:r>
              <a:rPr lang="en-US" sz="2000" dirty="0"/>
              <a:t>: </a:t>
            </a:r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r>
              <a:rPr lang="en-US" sz="2000" dirty="0" smtClean="0"/>
              <a:t>to </a:t>
            </a:r>
            <a:r>
              <a:rPr lang="en-US" sz="2000" dirty="0"/>
              <a:t>indicate a measuring instrument and </a:t>
            </a:r>
          </a:p>
          <a:p>
            <a:pPr marL="342900" indent="-342900" fontAlgn="base">
              <a:buFont typeface="Courier New" panose="02070309020205020404" pitchFamily="49" charset="0"/>
              <a:buChar char="o"/>
            </a:pPr>
            <a:r>
              <a:rPr lang="en-US" sz="2000" dirty="0"/>
              <a:t> to indicate the systematized numerals of the measuring instrument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Scales are commonly used to measure how an individual feels or thinks about </a:t>
            </a:r>
            <a:r>
              <a:rPr lang="en-US" sz="2000" dirty="0" smtClean="0"/>
              <a:t>something</a:t>
            </a:r>
            <a:r>
              <a:rPr lang="en-US" sz="2000" dirty="0"/>
              <a:t>, i.e., hardness or potency of feeling. It is equally helpful in the process of </a:t>
            </a:r>
            <a:r>
              <a:rPr lang="en-US" sz="2000" dirty="0" smtClean="0"/>
              <a:t>conceptualization </a:t>
            </a:r>
            <a:r>
              <a:rPr lang="en-US" sz="2000" dirty="0"/>
              <a:t>and operationalization. </a:t>
            </a:r>
            <a:endParaRPr lang="en-US" sz="20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helpful for every social researcher </a:t>
            </a:r>
            <a:r>
              <a:rPr lang="en-US" sz="2000" dirty="0" smtClean="0"/>
              <a:t>because </a:t>
            </a:r>
            <a:r>
              <a:rPr lang="en-US" sz="2000" dirty="0"/>
              <a:t>it produces quantitative measures required for testing hypotheses. </a:t>
            </a:r>
            <a:endParaRPr lang="en-US" sz="20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said </a:t>
            </a:r>
            <a:r>
              <a:rPr lang="en-US" sz="2000" dirty="0" smtClean="0"/>
              <a:t>that</a:t>
            </a:r>
            <a:r>
              <a:rPr lang="en-US" sz="2000" dirty="0"/>
              <a:t>, to some extent, tests are scales, but scales are not necessarily tests because they </a:t>
            </a:r>
            <a:r>
              <a:rPr lang="en-US" sz="2000" dirty="0" smtClean="0"/>
              <a:t>do </a:t>
            </a:r>
            <a:r>
              <a:rPr lang="en-US" sz="2000" dirty="0"/>
              <a:t>not have the meaning of competition, success, or failure that tests do, like testing </a:t>
            </a:r>
            <a:r>
              <a:rPr lang="en-US" sz="2000" dirty="0" smtClean="0"/>
              <a:t>achievement </a:t>
            </a:r>
            <a:r>
              <a:rPr lang="en-US" sz="2000" dirty="0"/>
              <a:t>but not achievement scaling.</a:t>
            </a:r>
          </a:p>
        </p:txBody>
      </p:sp>
    </p:spTree>
    <p:extLst>
      <p:ext uri="{BB962C8B-B14F-4D97-AF65-F5344CB8AC3E}">
        <p14:creationId xmlns:p14="http://schemas.microsoft.com/office/powerpoint/2010/main" val="428085195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Scale and Indexes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37497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D35"/>
                </a:solidFill>
                <a:latin typeface="Google Sans"/>
              </a:rPr>
              <a:t>A scale is a measure that is used to </a:t>
            </a: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estimate the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intensity, direction, level, or potency </a:t>
            </a: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of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a variable construct. </a:t>
            </a:r>
            <a:endParaRPr lang="en-US" sz="2400" dirty="0" smtClean="0">
              <a:solidFill>
                <a:srgbClr val="001D35"/>
              </a:solidFill>
              <a:latin typeface="Google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Index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, on the other hand, is a measure in which a researcher </a:t>
            </a: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adds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or combines several distinct </a:t>
            </a: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indicators of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a construct into a single score. </a:t>
            </a:r>
            <a:endParaRPr lang="en-US" sz="2400" dirty="0" smtClean="0">
              <a:solidFill>
                <a:srgbClr val="001D35"/>
              </a:solidFill>
              <a:latin typeface="Google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1D35"/>
                </a:solidFill>
                <a:latin typeface="Google Sans"/>
              </a:rPr>
              <a:t>T</a:t>
            </a: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he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index is the aggregate value that gives an idea about the degree or extent of </a:t>
            </a: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intensity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of respondents to the variables. </a:t>
            </a: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Index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and scale may be confusing because they are often used interchangeably. One </a:t>
            </a: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researcher's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scale can be another's index. </a:t>
            </a:r>
            <a:endParaRPr lang="en-US" sz="2400" dirty="0" smtClean="0">
              <a:solidFill>
                <a:srgbClr val="001D35"/>
              </a:solidFill>
              <a:latin typeface="Google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Index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and scale produce ordinal or </a:t>
            </a: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interval level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measures of a variable</a:t>
            </a: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Scale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and index techniques can be combined in one </a:t>
            </a: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measure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to add to the confusion. They give more information to the researcher about </a:t>
            </a: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variables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and make it possible to assess the measurement quality. </a:t>
            </a:r>
            <a:endParaRPr lang="en-US" sz="2400" dirty="0" smtClean="0">
              <a:solidFill>
                <a:srgbClr val="001D35"/>
              </a:solidFill>
              <a:latin typeface="Google Sans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Scales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and indexes </a:t>
            </a: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increase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reliability and validity, and they aid </a:t>
            </a: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in data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reduction; that is, they condense </a:t>
            </a:r>
            <a:r>
              <a:rPr lang="en-US" sz="2400" dirty="0" smtClean="0">
                <a:solidFill>
                  <a:srgbClr val="001D35"/>
                </a:solidFill>
                <a:latin typeface="Google Sans"/>
              </a:rPr>
              <a:t>and 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simplify the information that is collected (</a:t>
            </a:r>
            <a:r>
              <a:rPr lang="en-US" sz="2400" dirty="0" err="1">
                <a:solidFill>
                  <a:srgbClr val="001D35"/>
                </a:solidFill>
                <a:latin typeface="Google Sans"/>
              </a:rPr>
              <a:t>Neuman</a:t>
            </a:r>
            <a:r>
              <a:rPr lang="en-US" sz="2400" dirty="0">
                <a:solidFill>
                  <a:srgbClr val="001D35"/>
                </a:solidFill>
                <a:latin typeface="Google Sans"/>
              </a:rPr>
              <a:t>, 2006).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411801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lvl="0"/>
            <a:r>
              <a:rPr lang="en-US" sz="4400" dirty="0">
                <a:solidFill>
                  <a:srgbClr val="001D35"/>
                </a:solidFill>
                <a:latin typeface="Google Sans"/>
              </a:rPr>
              <a:t/>
            </a:r>
            <a:br>
              <a:rPr lang="en-US" sz="4400" dirty="0">
                <a:solidFill>
                  <a:srgbClr val="001D35"/>
                </a:solidFill>
                <a:latin typeface="Google Sans"/>
              </a:rPr>
            </a:br>
            <a:r>
              <a:rPr lang="fr-FR" sz="4400" b="1" dirty="0">
                <a:solidFill>
                  <a:srgbClr val="001D35"/>
                </a:solidFill>
                <a:latin typeface="Google Sans"/>
              </a:rPr>
              <a:t>Techniques for </a:t>
            </a:r>
            <a:r>
              <a:rPr lang="fr-FR" sz="4400" b="1" dirty="0" err="1">
                <a:solidFill>
                  <a:srgbClr val="001D35"/>
                </a:solidFill>
                <a:latin typeface="Google Sans"/>
              </a:rPr>
              <a:t>Developing</a:t>
            </a:r>
            <a:r>
              <a:rPr lang="fr-FR" sz="4400" b="1" dirty="0">
                <a:solidFill>
                  <a:srgbClr val="001D35"/>
                </a:solidFill>
                <a:latin typeface="Google Sans"/>
              </a:rPr>
              <a:t> Attitude </a:t>
            </a:r>
            <a:r>
              <a:rPr lang="fr-FR" sz="4400" b="1" dirty="0" err="1">
                <a:solidFill>
                  <a:srgbClr val="001D35"/>
                </a:solidFill>
                <a:latin typeface="Google Sans"/>
              </a:rPr>
              <a:t>Scales</a:t>
            </a:r>
            <a:endParaRPr lang="en-US" sz="4400" dirty="0">
              <a:solidFill>
                <a:srgbClr val="001D35"/>
              </a:solidFill>
              <a:latin typeface="Google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" y="1339989"/>
            <a:ext cx="120015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b="1" dirty="0" err="1" smtClean="0"/>
              <a:t>i</a:t>
            </a:r>
            <a:r>
              <a:rPr lang="en-US" sz="2400" b="1" dirty="0"/>
              <a:t>. Multiple choice</a:t>
            </a:r>
            <a:r>
              <a:rPr lang="en-US" sz="2400" dirty="0" smtClean="0"/>
              <a:t>: Respondents </a:t>
            </a:r>
            <a:r>
              <a:rPr lang="en-US" sz="2400" dirty="0"/>
              <a:t>get several alternatives representing their </a:t>
            </a:r>
            <a:r>
              <a:rPr lang="en-US" sz="2400" dirty="0" smtClean="0"/>
              <a:t>attitude </a:t>
            </a:r>
            <a:r>
              <a:rPr lang="en-US" sz="2400" dirty="0"/>
              <a:t>towards the given statement under this technique. Respondents were </a:t>
            </a:r>
            <a:r>
              <a:rPr lang="en-US" sz="2400" dirty="0" smtClean="0"/>
              <a:t>required </a:t>
            </a:r>
            <a:r>
              <a:rPr lang="en-US" sz="2400" dirty="0"/>
              <a:t>to choose the best alternative towards which they preferred more. It is </a:t>
            </a:r>
            <a:r>
              <a:rPr lang="en-US" sz="2400" dirty="0" smtClean="0"/>
              <a:t>assumed </a:t>
            </a:r>
            <a:r>
              <a:rPr lang="en-US" sz="2400" dirty="0"/>
              <a:t>that the respondent prefers the alternative over the other. </a:t>
            </a:r>
          </a:p>
          <a:p>
            <a:pPr fontAlgn="base"/>
            <a:r>
              <a:rPr lang="en-US" sz="2400" b="1" dirty="0"/>
              <a:t>ii. Rating</a:t>
            </a:r>
            <a:r>
              <a:rPr lang="en-US" sz="2400" dirty="0" smtClean="0"/>
              <a:t>: Under </a:t>
            </a:r>
            <a:r>
              <a:rPr lang="en-US" sz="2400" dirty="0"/>
              <a:t>this technique, respondents are asked to give a specific value to </a:t>
            </a:r>
            <a:r>
              <a:rPr lang="en-US" sz="2400" dirty="0" smtClean="0"/>
              <a:t>the </a:t>
            </a:r>
            <a:r>
              <a:rPr lang="en-US" sz="2400" dirty="0"/>
              <a:t>given alternative concepts. Respondents estimate their value, i.e., the </a:t>
            </a:r>
            <a:r>
              <a:rPr lang="en-US" sz="2400" dirty="0" smtClean="0"/>
              <a:t>magnitude </a:t>
            </a:r>
            <a:r>
              <a:rPr lang="en-US" sz="2400" dirty="0"/>
              <a:t>of characteristics like quality, quantity, reliability, serviceability, </a:t>
            </a:r>
            <a:r>
              <a:rPr lang="en-US" sz="2400" dirty="0" smtClean="0"/>
              <a:t>etc</a:t>
            </a:r>
            <a:r>
              <a:rPr lang="en-US" sz="2400" dirty="0"/>
              <a:t>. The respondent's rate indicates the respondent's position on a scale. </a:t>
            </a:r>
          </a:p>
          <a:p>
            <a:pPr fontAlgn="base"/>
            <a:r>
              <a:rPr lang="en-US" sz="2400" b="1" dirty="0"/>
              <a:t>iii. Ranking</a:t>
            </a:r>
            <a:r>
              <a:rPr lang="en-US" sz="2400" dirty="0" smtClean="0"/>
              <a:t>: Under </a:t>
            </a:r>
            <a:r>
              <a:rPr lang="en-US" sz="2400" dirty="0"/>
              <a:t>the ranking technique, respondents give the order position for </a:t>
            </a:r>
            <a:r>
              <a:rPr lang="en-US" sz="2400" dirty="0" smtClean="0"/>
              <a:t>the </a:t>
            </a:r>
            <a:r>
              <a:rPr lang="en-US" sz="2400" dirty="0"/>
              <a:t>given characteristics, i.e., alternatives. Rank indicates the priority among </a:t>
            </a:r>
            <a:r>
              <a:rPr lang="en-US" sz="2400" dirty="0" smtClean="0"/>
              <a:t>the </a:t>
            </a:r>
            <a:r>
              <a:rPr lang="en-US" sz="2400" dirty="0"/>
              <a:t>alternatives as a priority, second priority, and so on. From this, the </a:t>
            </a:r>
            <a:r>
              <a:rPr lang="en-US" sz="2400" dirty="0" smtClean="0"/>
              <a:t>researcher </a:t>
            </a:r>
            <a:r>
              <a:rPr lang="en-US" sz="2400" dirty="0"/>
              <a:t>can understand the various attitudes of respondents on the priority. </a:t>
            </a:r>
          </a:p>
          <a:p>
            <a:pPr fontAlgn="base"/>
            <a:r>
              <a:rPr lang="en-US" sz="2400" b="1" dirty="0"/>
              <a:t>iv. Sorting</a:t>
            </a:r>
            <a:r>
              <a:rPr lang="en-US" sz="2400" dirty="0" smtClean="0"/>
              <a:t>: Under </a:t>
            </a:r>
            <a:r>
              <a:rPr lang="en-US" sz="2400" dirty="0"/>
              <a:t>this technique, respondents are given several alternative </a:t>
            </a:r>
            <a:r>
              <a:rPr lang="en-US" sz="2400" dirty="0" smtClean="0"/>
              <a:t>concepts </a:t>
            </a:r>
            <a:r>
              <a:rPr lang="en-US" sz="2400" dirty="0"/>
              <a:t>typed on the cards or serial numbers. They must arrange the </a:t>
            </a:r>
            <a:r>
              <a:rPr lang="en-US" sz="2400" dirty="0" smtClean="0"/>
              <a:t>alternative </a:t>
            </a:r>
            <a:r>
              <a:rPr lang="en-US" sz="2400" dirty="0"/>
              <a:t>based on their priority or value over others. This helps to classify </a:t>
            </a:r>
            <a:r>
              <a:rPr lang="en-US" sz="2400" dirty="0" smtClean="0"/>
              <a:t>the </a:t>
            </a:r>
            <a:r>
              <a:rPr lang="en-US" sz="2400" dirty="0"/>
              <a:t>concepts</a:t>
            </a:r>
          </a:p>
        </p:txBody>
      </p:sp>
    </p:spTree>
    <p:extLst>
      <p:ext uri="{BB962C8B-B14F-4D97-AF65-F5344CB8AC3E}">
        <p14:creationId xmlns:p14="http://schemas.microsoft.com/office/powerpoint/2010/main" val="337965443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lvl="0"/>
            <a:r>
              <a:rPr lang="en-US" sz="4400" b="1" dirty="0">
                <a:solidFill>
                  <a:srgbClr val="001D35"/>
                </a:solidFill>
                <a:latin typeface="Google Sans"/>
              </a:rPr>
              <a:t>Construction of Attitude Scales </a:t>
            </a:r>
            <a:endParaRPr lang="en-US" sz="4400" dirty="0">
              <a:solidFill>
                <a:srgbClr val="001D35"/>
              </a:solidFill>
              <a:latin typeface="Google San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82889"/>
            <a:ext cx="12192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4400" dirty="0"/>
              <a:t>Summated Rating Scales (</a:t>
            </a:r>
            <a:r>
              <a:rPr lang="en-US" sz="4400" dirty="0" err="1"/>
              <a:t>Likert</a:t>
            </a:r>
            <a:r>
              <a:rPr lang="en-US" sz="4400" dirty="0"/>
              <a:t> scales)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4400" dirty="0" err="1" smtClean="0"/>
              <a:t>Thurstone</a:t>
            </a:r>
            <a:r>
              <a:rPr lang="en-US" sz="4400" dirty="0" smtClean="0"/>
              <a:t> </a:t>
            </a:r>
            <a:r>
              <a:rPr lang="en-US" sz="4400" dirty="0"/>
              <a:t>Scales or Differential </a:t>
            </a:r>
            <a:r>
              <a:rPr lang="en-US" sz="4400" dirty="0" smtClean="0"/>
              <a:t>Scales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4400" dirty="0" err="1"/>
              <a:t>Guttman</a:t>
            </a:r>
            <a:r>
              <a:rPr lang="en-US" sz="4400" dirty="0"/>
              <a:t> Scales (Cumulative scales)  </a:t>
            </a:r>
            <a:endParaRPr lang="en-US" sz="4400" dirty="0" smtClean="0"/>
          </a:p>
        </p:txBody>
      </p:sp>
    </p:spTree>
    <p:extLst>
      <p:ext uri="{BB962C8B-B14F-4D97-AF65-F5344CB8AC3E}">
        <p14:creationId xmlns:p14="http://schemas.microsoft.com/office/powerpoint/2010/main" val="393252910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1D35"/>
                </a:solidFill>
                <a:latin typeface="Google Sans"/>
              </a:rPr>
              <a:t/>
            </a:r>
            <a:br>
              <a:rPr lang="en-US" sz="4400" dirty="0">
                <a:solidFill>
                  <a:srgbClr val="001D35"/>
                </a:solidFill>
                <a:latin typeface="Google Sans"/>
              </a:rPr>
            </a:br>
            <a:r>
              <a:rPr lang="en-US" sz="4400" b="1" dirty="0">
                <a:solidFill>
                  <a:schemeClr val="tx1"/>
                </a:solidFill>
              </a:rPr>
              <a:t>Summated Rating Scales (</a:t>
            </a:r>
            <a:r>
              <a:rPr lang="en-US" sz="4400" b="1" dirty="0" err="1">
                <a:solidFill>
                  <a:schemeClr val="tx1"/>
                </a:solidFill>
              </a:rPr>
              <a:t>Likert</a:t>
            </a:r>
            <a:r>
              <a:rPr lang="en-US" sz="4400" b="1" dirty="0">
                <a:solidFill>
                  <a:schemeClr val="tx1"/>
                </a:solidFill>
              </a:rPr>
              <a:t> scales)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02" y="1571232"/>
            <a:ext cx="10709038" cy="44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98413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001D35"/>
                </a:solidFill>
                <a:latin typeface="Google Sans"/>
              </a:rPr>
              <a:t/>
            </a:r>
            <a:br>
              <a:rPr lang="en-US" sz="4400" dirty="0">
                <a:solidFill>
                  <a:srgbClr val="001D35"/>
                </a:solidFill>
                <a:latin typeface="Google Sans"/>
              </a:rPr>
            </a:br>
            <a:r>
              <a:rPr lang="en-US" sz="4400" b="1" dirty="0">
                <a:solidFill>
                  <a:schemeClr val="tx1"/>
                </a:solidFill>
              </a:rPr>
              <a:t>Summated Rating Scales (</a:t>
            </a:r>
            <a:r>
              <a:rPr lang="en-US" sz="4400" b="1" dirty="0" err="1">
                <a:solidFill>
                  <a:schemeClr val="tx1"/>
                </a:solidFill>
              </a:rPr>
              <a:t>Likert</a:t>
            </a:r>
            <a:r>
              <a:rPr lang="en-US" sz="4400" b="1" dirty="0">
                <a:solidFill>
                  <a:schemeClr val="tx1"/>
                </a:solidFill>
              </a:rPr>
              <a:t> scales)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726" y="1527000"/>
            <a:ext cx="9616547" cy="506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21443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EF87AA68015F45AC3FC1B11B58A6B8" ma:contentTypeVersion="10" ma:contentTypeDescription="Create a new document." ma:contentTypeScope="" ma:versionID="e1ef67e224c8ccbb4344db1ee8bfd75c">
  <xsd:schema xmlns:xsd="http://www.w3.org/2001/XMLSchema" xmlns:xs="http://www.w3.org/2001/XMLSchema" xmlns:p="http://schemas.microsoft.com/office/2006/metadata/properties" xmlns:ns2="9119c549-9603-4c3e-9d0b-9521ee4e19d9" xmlns:ns3="57f52a75-1879-4091-8fb6-28c7f04eb7e4" targetNamespace="http://schemas.microsoft.com/office/2006/metadata/properties" ma:root="true" ma:fieldsID="2f211af01594a84e74af683d1a82f396" ns2:_="" ns3:_="">
    <xsd:import namespace="9119c549-9603-4c3e-9d0b-9521ee4e19d9"/>
    <xsd:import namespace="57f52a75-1879-4091-8fb6-28c7f04eb7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9c549-9603-4c3e-9d0b-9521ee4e19d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5b2353f-cada-454f-8cb5-bb2181ddde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52a75-1879-4091-8fb6-28c7f04eb7e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1a10c67-7aef-49d9-b151-02e2bbedb5ae}" ma:internalName="TaxCatchAll" ma:showField="CatchAllData" ma:web="57f52a75-1879-4091-8fb6-28c7f04eb7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7f52a75-1879-4091-8fb6-28c7f04eb7e4" xsi:nil="true"/>
    <lcf76f155ced4ddcb4097134ff3c332f xmlns="9119c549-9603-4c3e-9d0b-9521ee4e19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D2E38E0-BC71-4B51-B9EB-26612DEBF874}"/>
</file>

<file path=customXml/itemProps2.xml><?xml version="1.0" encoding="utf-8"?>
<ds:datastoreItem xmlns:ds="http://schemas.openxmlformats.org/officeDocument/2006/customXml" ds:itemID="{D84B37F4-02E3-462E-96EB-076E2D5F2790}"/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4873beb7-5857-4685-be1f-d57550cc96cc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6554</TotalTime>
  <Words>1939</Words>
  <Application>Microsoft Office PowerPoint</Application>
  <PresentationFormat>Widescreen</PresentationFormat>
  <Paragraphs>154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Avenir Next LT Pro</vt:lpstr>
      <vt:lpstr>Calibri</vt:lpstr>
      <vt:lpstr>Courier New</vt:lpstr>
      <vt:lpstr>Google Sans</vt:lpstr>
      <vt:lpstr>Segoe UI</vt:lpstr>
      <vt:lpstr>Segoe UI Light</vt:lpstr>
      <vt:lpstr>Times New Roman</vt:lpstr>
      <vt:lpstr>Wingdings</vt:lpstr>
      <vt:lpstr>WelcomeDoc</vt:lpstr>
      <vt:lpstr>Research Methodology- Unit 4 Measurement, Scaling and Sampling</vt:lpstr>
      <vt:lpstr>Research Methodology- Unit 4 Chapter 2- Construction of Scales</vt:lpstr>
      <vt:lpstr>Learning Outcome </vt:lpstr>
      <vt:lpstr>Objective Test and Social Scales </vt:lpstr>
      <vt:lpstr>Scale and Indexes </vt:lpstr>
      <vt:lpstr> Techniques for Developing Attitude Scales</vt:lpstr>
      <vt:lpstr>Construction of Attitude Scales </vt:lpstr>
      <vt:lpstr> Summated Rating Scales (Likert scales) </vt:lpstr>
      <vt:lpstr> Summated Rating Scales (Likert scales) </vt:lpstr>
      <vt:lpstr> Summated Rating Scales (Likert scales) </vt:lpstr>
      <vt:lpstr> Summated Rating Scales (Likert scales) </vt:lpstr>
      <vt:lpstr> Summated Rating Scales (Likert scales) </vt:lpstr>
      <vt:lpstr> Summated Rating Scales (Likert scales) </vt:lpstr>
      <vt:lpstr>Thurstone Scales or Differential Scales </vt:lpstr>
      <vt:lpstr>Thurstone Scales or Differential Scales </vt:lpstr>
      <vt:lpstr>Thurstone Scales or Differential Scales </vt:lpstr>
      <vt:lpstr>Thurstone Scales or Differential Scales </vt:lpstr>
      <vt:lpstr>Likert Scales VS Thurstone Scales </vt:lpstr>
      <vt:lpstr>Thurstone Scales or Differential Scales </vt:lpstr>
      <vt:lpstr>Thurstone Scales or Differential Scales </vt:lpstr>
      <vt:lpstr>Guttman Scales (Cumulative scales)</vt:lpstr>
      <vt:lpstr>Example of Guttman Scales (Cumulative scales)</vt:lpstr>
      <vt:lpstr>Guttman Scales (Cumulative scales)</vt:lpstr>
      <vt:lpstr>Example of Guttman Scales (Cumulative scales)</vt:lpstr>
      <vt:lpstr>Guttman Scales (Cumulative scales)</vt:lpstr>
      <vt:lpstr>Guttman Scales (Cumulative scales)</vt:lpstr>
      <vt:lpstr>End of Chapter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</dc:title>
  <dc:creator>Acer</dc:creator>
  <cp:keywords/>
  <cp:lastModifiedBy>Acer</cp:lastModifiedBy>
  <cp:revision>117</cp:revision>
  <dcterms:created xsi:type="dcterms:W3CDTF">2024-11-11T05:00:51Z</dcterms:created>
  <dcterms:modified xsi:type="dcterms:W3CDTF">2025-01-12T06:28:38Z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0x01010004EF87AA68015F45AC3FC1B11B58A6B8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