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732" r:id="rId6"/>
    <p:sldId id="733" r:id="rId7"/>
    <p:sldId id="734" r:id="rId8"/>
    <p:sldId id="735" r:id="rId9"/>
    <p:sldId id="761" r:id="rId10"/>
    <p:sldId id="762" r:id="rId11"/>
    <p:sldId id="763" r:id="rId12"/>
    <p:sldId id="764" r:id="rId13"/>
    <p:sldId id="765" r:id="rId14"/>
    <p:sldId id="766" r:id="rId15"/>
    <p:sldId id="767" r:id="rId16"/>
    <p:sldId id="768" r:id="rId17"/>
    <p:sldId id="737" r:id="rId18"/>
    <p:sldId id="769" r:id="rId19"/>
    <p:sldId id="770" r:id="rId20"/>
    <p:sldId id="6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732"/>
            <p14:sldId id="733"/>
            <p14:sldId id="734"/>
            <p14:sldId id="735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37"/>
            <p14:sldId id="769"/>
            <p14:sldId id="770"/>
            <p14:sldId id="67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9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13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71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62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70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80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82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9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5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1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7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2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74716EF3-1422-48C0-BC49-14FAC3550F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F2AAFDE-CB45-46CA-8961-8133FCA5F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=""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4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Measurement, Scaling and Sampling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Rating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7497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/>
              <a:t>6. </a:t>
            </a:r>
            <a:r>
              <a:rPr lang="en-US" sz="2400" dirty="0"/>
              <a:t>Itemized rating scale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In itemized rating scales, the rater must select </a:t>
            </a:r>
            <a:r>
              <a:rPr lang="en-US" sz="2400" dirty="0" smtClean="0"/>
              <a:t>one </a:t>
            </a:r>
            <a:r>
              <a:rPr lang="en-US" sz="2400" dirty="0"/>
              <a:t>of the limited number of categories ordered regarding their scale </a:t>
            </a:r>
            <a:r>
              <a:rPr lang="en-US" sz="2400" dirty="0" smtClean="0"/>
              <a:t>position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Like </a:t>
            </a:r>
            <a:r>
              <a:rPr lang="en-US" sz="2400" dirty="0"/>
              <a:t>in the numerical scale, a five or seven-point scale is </a:t>
            </a:r>
            <a:r>
              <a:rPr lang="en-US" sz="2400" dirty="0" smtClean="0"/>
              <a:t>provided </a:t>
            </a:r>
            <a:r>
              <a:rPr lang="en-US" sz="2400" dirty="0"/>
              <a:t>for each item, and the respondent states the appropriate </a:t>
            </a:r>
            <a:r>
              <a:rPr lang="en-US" sz="2400" dirty="0" smtClean="0"/>
              <a:t>number </a:t>
            </a:r>
            <a:r>
              <a:rPr lang="en-US" sz="2400" dirty="0"/>
              <a:t>on the side of each item.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60" y="3394788"/>
            <a:ext cx="9811011" cy="310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8614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Rating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749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7</a:t>
            </a:r>
            <a:r>
              <a:rPr lang="en-US" sz="2400" dirty="0" smtClean="0"/>
              <a:t>. </a:t>
            </a:r>
            <a:r>
              <a:rPr lang="en-US" sz="2400" dirty="0"/>
              <a:t>Fixed or constant </a:t>
            </a:r>
            <a:r>
              <a:rPr lang="en-US" sz="2400" dirty="0" smtClean="0"/>
              <a:t>sum: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a fixed or constant sum scale, the </a:t>
            </a:r>
            <a:r>
              <a:rPr lang="en-US" sz="2400" dirty="0" smtClean="0"/>
              <a:t>respondents </a:t>
            </a:r>
            <a:r>
              <a:rPr lang="en-US" sz="2400" dirty="0"/>
              <a:t>are asked to distribute several </a:t>
            </a:r>
            <a:r>
              <a:rPr lang="en-US" sz="2400" dirty="0" smtClean="0"/>
              <a:t>points across </a:t>
            </a:r>
            <a:r>
              <a:rPr lang="en-US" sz="2400" dirty="0"/>
              <a:t>various items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8" y="2727504"/>
            <a:ext cx="9421374" cy="371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3031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Rating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7497"/>
            <a:ext cx="46618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/>
              <a:t>8. </a:t>
            </a:r>
            <a:r>
              <a:rPr lang="en-US" sz="2400" dirty="0" err="1"/>
              <a:t>Stapel</a:t>
            </a:r>
            <a:r>
              <a:rPr lang="en-US" sz="2400" dirty="0"/>
              <a:t>  scale: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Stapel</a:t>
            </a:r>
            <a:r>
              <a:rPr lang="en-US" sz="2400" dirty="0"/>
              <a:t> scale is a somewhat modified version of the </a:t>
            </a:r>
            <a:r>
              <a:rPr lang="en-US" sz="2400" dirty="0" smtClean="0"/>
              <a:t>semantic </a:t>
            </a:r>
            <a:r>
              <a:rPr lang="en-US" sz="2400" dirty="0"/>
              <a:t>differential scale.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scaling method measures the attitude's </a:t>
            </a:r>
            <a:r>
              <a:rPr lang="en-US" sz="2400" dirty="0" smtClean="0"/>
              <a:t>direction </a:t>
            </a:r>
            <a:r>
              <a:rPr lang="en-US" sz="2400" dirty="0"/>
              <a:t>and intensity simultaneously. 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33" y="1337497"/>
            <a:ext cx="7344800" cy="32675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6174" y="4605028"/>
            <a:ext cx="11557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measures how close to or </a:t>
            </a:r>
            <a:r>
              <a:rPr lang="en-US" sz="2400" dirty="0" smtClean="0"/>
              <a:t>distant </a:t>
            </a:r>
            <a:r>
              <a:rPr lang="en-US" sz="2400" dirty="0"/>
              <a:t>from the adjective a given stimulus </a:t>
            </a:r>
            <a:r>
              <a:rPr lang="en-US" sz="2400" dirty="0" smtClean="0"/>
              <a:t>is perceived </a:t>
            </a:r>
            <a:r>
              <a:rPr lang="en-US" sz="2400" dirty="0"/>
              <a:t>to be.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The characteristic </a:t>
            </a:r>
            <a:r>
              <a:rPr lang="en-US" sz="2400" dirty="0"/>
              <a:t>of interest to the study is placed at the center, and a </a:t>
            </a:r>
            <a:r>
              <a:rPr lang="en-US" sz="2400" dirty="0" smtClean="0"/>
              <a:t>numerical </a:t>
            </a:r>
            <a:r>
              <a:rPr lang="en-US" sz="2400" dirty="0"/>
              <a:t>scale ranging from +3 to -3 on either side of the item as an </a:t>
            </a:r>
            <a:r>
              <a:rPr lang="en-US" sz="2400" dirty="0" smtClean="0"/>
              <a:t>illustration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8707803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Rating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7497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9</a:t>
            </a:r>
            <a:r>
              <a:rPr lang="en-US" sz="2400" dirty="0" smtClean="0"/>
              <a:t>. </a:t>
            </a:r>
            <a:r>
              <a:rPr lang="en-US" sz="2400" dirty="0"/>
              <a:t>Graphic rating scale: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rating takes place in graphical form; </a:t>
            </a:r>
            <a:r>
              <a:rPr lang="en-US" sz="2400" dirty="0" smtClean="0"/>
              <a:t>otherwise</a:t>
            </a:r>
            <a:r>
              <a:rPr lang="en-US" sz="2400" dirty="0"/>
              <a:t>, it is similar to the itemized rating scale.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graphical </a:t>
            </a:r>
            <a:r>
              <a:rPr lang="en-US" sz="2400" dirty="0" smtClean="0"/>
              <a:t>representation </a:t>
            </a:r>
            <a:r>
              <a:rPr lang="en-US" sz="2400" dirty="0"/>
              <a:t>helps the respondents indicate their answers to a </a:t>
            </a:r>
            <a:r>
              <a:rPr lang="en-US" sz="2400" dirty="0" smtClean="0"/>
              <a:t>particular </a:t>
            </a:r>
            <a:r>
              <a:rPr lang="en-US" sz="2400" dirty="0"/>
              <a:t>question on this scale by placing a mark at the appropriate </a:t>
            </a:r>
            <a:r>
              <a:rPr lang="en-US" sz="2400" dirty="0" smtClean="0"/>
              <a:t>point </a:t>
            </a:r>
            <a:r>
              <a:rPr lang="en-US" sz="2400" dirty="0"/>
              <a:t>on the line. 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87" y="3589166"/>
            <a:ext cx="9892999" cy="24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7918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dirty="0">
                <a:solidFill>
                  <a:srgbClr val="001D35"/>
                </a:solidFill>
                <a:latin typeface="Google Sans"/>
              </a:rPr>
              <a:t/>
            </a:r>
            <a:br>
              <a:rPr lang="en-US" sz="4400" dirty="0">
                <a:solidFill>
                  <a:srgbClr val="001D35"/>
                </a:solidFill>
                <a:latin typeface="Google Sans"/>
              </a:rPr>
            </a:br>
            <a:r>
              <a:rPr lang="fr-FR" sz="4400" b="1" dirty="0">
                <a:solidFill>
                  <a:srgbClr val="001D35"/>
                </a:solidFill>
                <a:latin typeface="Google Sans"/>
              </a:rPr>
              <a:t>Techniques for </a:t>
            </a:r>
            <a:r>
              <a:rPr lang="fr-FR" sz="4400" b="1" dirty="0" err="1">
                <a:solidFill>
                  <a:srgbClr val="001D35"/>
                </a:solidFill>
                <a:latin typeface="Google Sans"/>
              </a:rPr>
              <a:t>Developing</a:t>
            </a:r>
            <a:r>
              <a:rPr lang="fr-FR" sz="4400" b="1" dirty="0">
                <a:solidFill>
                  <a:srgbClr val="001D35"/>
                </a:solidFill>
                <a:latin typeface="Google Sans"/>
              </a:rPr>
              <a:t> Attitude Scales</a:t>
            </a:r>
            <a:endParaRPr lang="en-US" sz="4400" dirty="0">
              <a:solidFill>
                <a:srgbClr val="001D35"/>
              </a:solidFill>
              <a:latin typeface="Google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" y="1339989"/>
            <a:ext cx="12001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/>
              <a:t>Ranking scales</a:t>
            </a:r>
            <a:r>
              <a:rPr lang="en-US" sz="2400" dirty="0"/>
              <a:t> tap or order preferences between two or </a:t>
            </a:r>
            <a:r>
              <a:rPr lang="en-US" sz="2400" dirty="0" smtClean="0"/>
              <a:t>among </a:t>
            </a:r>
            <a:r>
              <a:rPr lang="en-US" sz="2400" dirty="0"/>
              <a:t>many objects or items. The ranking scale represents the ordinal level of </a:t>
            </a:r>
            <a:r>
              <a:rPr lang="en-US" sz="2400" dirty="0" smtClean="0"/>
              <a:t>measurement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Some </a:t>
            </a:r>
            <a:r>
              <a:rPr lang="en-US" sz="2400" dirty="0"/>
              <a:t>valuable methods of ranking scales are given below: </a:t>
            </a:r>
            <a:endParaRPr lang="en-US" sz="2400" dirty="0" smtClean="0"/>
          </a:p>
          <a:p>
            <a:pPr marL="457200" indent="-457200" fontAlgn="base">
              <a:buAutoNum type="arabicPeriod"/>
            </a:pPr>
            <a:r>
              <a:rPr lang="en-US" sz="2400" dirty="0" smtClean="0"/>
              <a:t>Rank </a:t>
            </a:r>
            <a:r>
              <a:rPr lang="en-US" sz="2400" dirty="0"/>
              <a:t>order </a:t>
            </a:r>
            <a:r>
              <a:rPr lang="en-US" sz="2400" dirty="0" smtClean="0"/>
              <a:t>scales</a:t>
            </a:r>
          </a:p>
          <a:p>
            <a:pPr marL="457200" indent="-457200" fontAlgn="base">
              <a:buAutoNum type="arabicPeriod"/>
            </a:pPr>
            <a:r>
              <a:rPr lang="en-US" sz="2400" dirty="0"/>
              <a:t>Pair comparison scale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965443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 smtClean="0">
                <a:solidFill>
                  <a:srgbClr val="FF0000"/>
                </a:solidFill>
              </a:rPr>
              <a:t>Ranking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70766"/>
            <a:ext cx="46265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/>
              <a:t>1</a:t>
            </a:r>
            <a:r>
              <a:rPr lang="en-US" sz="2400" b="1" dirty="0" smtClean="0"/>
              <a:t>. Rank </a:t>
            </a:r>
            <a:r>
              <a:rPr lang="en-US" sz="2400" b="1" dirty="0"/>
              <a:t>order scales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In rank order scales, respondents are asked to rank </a:t>
            </a:r>
            <a:r>
              <a:rPr lang="en-US" sz="2400" dirty="0" smtClean="0"/>
              <a:t>all </a:t>
            </a:r>
            <a:r>
              <a:rPr lang="en-US" sz="2400" dirty="0"/>
              <a:t>the items according to some criteria.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Rank </a:t>
            </a:r>
            <a:r>
              <a:rPr lang="en-US" sz="2400" dirty="0"/>
              <a:t>order scales have three </a:t>
            </a:r>
            <a:r>
              <a:rPr lang="en-US" sz="2400" dirty="0" smtClean="0"/>
              <a:t>convenient </a:t>
            </a:r>
            <a:r>
              <a:rPr lang="en-US" sz="2400" dirty="0"/>
              <a:t>analytic advantages (</a:t>
            </a:r>
            <a:r>
              <a:rPr lang="en-US" sz="2400" dirty="0" err="1"/>
              <a:t>Kerlinger</a:t>
            </a:r>
            <a:r>
              <a:rPr lang="en-US" sz="2400" dirty="0"/>
              <a:t>, 1973, p.505</a:t>
            </a:r>
            <a:r>
              <a:rPr lang="en-US" sz="2400" dirty="0" smtClean="0"/>
              <a:t>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47" y="1506906"/>
            <a:ext cx="7906853" cy="25340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4549676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scales of individuals can easily be inter-correlated and </a:t>
            </a:r>
            <a:r>
              <a:rPr lang="en-US" sz="2400" dirty="0" smtClean="0"/>
              <a:t>analyzed.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Composite </a:t>
            </a:r>
            <a:r>
              <a:rPr lang="en-US" sz="2400" dirty="0"/>
              <a:t>rank orders of groups of individuals can also </a:t>
            </a:r>
            <a:r>
              <a:rPr lang="en-US" sz="2400" dirty="0" smtClean="0"/>
              <a:t>easily </a:t>
            </a:r>
            <a:r>
              <a:rPr lang="en-US" sz="2400" dirty="0"/>
              <a:t>be correlated.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Scale </a:t>
            </a:r>
            <a:r>
              <a:rPr lang="en-US" sz="2400" dirty="0"/>
              <a:t>values of a set of stimuli can be calculated using one of the </a:t>
            </a:r>
            <a:r>
              <a:rPr lang="en-US" sz="2400" dirty="0" smtClean="0"/>
              <a:t>rank-order </a:t>
            </a:r>
            <a:r>
              <a:rPr lang="en-US" sz="2400" dirty="0"/>
              <a:t>scaling methods.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They </a:t>
            </a:r>
            <a:r>
              <a:rPr lang="en-US" sz="2400" dirty="0"/>
              <a:t>partially escape the response set and the tendency to agree </a:t>
            </a:r>
            <a:r>
              <a:rPr lang="en-US" sz="2400" dirty="0" smtClean="0"/>
              <a:t>with </a:t>
            </a:r>
            <a:r>
              <a:rPr lang="en-US" sz="2400" dirty="0"/>
              <a:t>socially desirable items.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42531813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 smtClean="0">
                <a:solidFill>
                  <a:srgbClr val="FF0000"/>
                </a:solidFill>
              </a:rPr>
              <a:t>Ranking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70766"/>
            <a:ext cx="119144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eriod"/>
            </a:pPr>
            <a:r>
              <a:rPr lang="en-US" sz="2400" b="1" dirty="0" smtClean="0"/>
              <a:t>Pair </a:t>
            </a:r>
            <a:r>
              <a:rPr lang="en-US" sz="2400" b="1" dirty="0"/>
              <a:t>comparison scale: </a:t>
            </a:r>
            <a:endParaRPr lang="en-US" sz="2400" b="1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is a comparative scaling technique in </a:t>
            </a:r>
            <a:r>
              <a:rPr lang="en-US" sz="2400" dirty="0" smtClean="0"/>
              <a:t>which </a:t>
            </a:r>
            <a:r>
              <a:rPr lang="en-US" sz="2400" dirty="0"/>
              <a:t>respondents are provided two alternatives for each object.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They are </a:t>
            </a:r>
            <a:r>
              <a:rPr lang="en-US" sz="2400" dirty="0"/>
              <a:t>asked to select one object (rate between two objects at a time) </a:t>
            </a:r>
            <a:r>
              <a:rPr lang="en-US" sz="2400" dirty="0" smtClean="0"/>
              <a:t>according </a:t>
            </a:r>
            <a:r>
              <a:rPr lang="en-US" sz="2400" dirty="0"/>
              <a:t>to some criterion from given two objects.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Data </a:t>
            </a:r>
            <a:r>
              <a:rPr lang="en-US" sz="2400" dirty="0"/>
              <a:t>obtained from </a:t>
            </a:r>
            <a:r>
              <a:rPr lang="en-US" sz="2400" dirty="0" smtClean="0"/>
              <a:t>the </a:t>
            </a:r>
            <a:r>
              <a:rPr lang="en-US" sz="2400" dirty="0"/>
              <a:t>paired comparison method are ordinal.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3955452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785359" cy="2192622"/>
          </a:xfrm>
        </p:spPr>
        <p:txBody>
          <a:bodyPr/>
          <a:lstStyle/>
          <a:p>
            <a:r>
              <a:rPr lang="en-US" dirty="0" smtClean="0"/>
              <a:t>End of 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73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4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Chapter </a:t>
            </a:r>
            <a:r>
              <a:rPr lang="en-US" sz="4400" dirty="0" smtClean="0"/>
              <a:t>3</a:t>
            </a:r>
            <a:r>
              <a:rPr lang="en-US" sz="4400" dirty="0"/>
              <a:t>- Attitude Rating and Ranking Scales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pPr algn="ctr"/>
            <a:r>
              <a:rPr lang="en-US" dirty="0"/>
              <a:t>Learning Outcome</a:t>
            </a:r>
            <a:br>
              <a:rPr lang="en-US" dirty="0"/>
            </a:b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=""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=""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2879725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=""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2879725"/>
          </a:xfrm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1" y="3062287"/>
            <a:ext cx="8115300" cy="347662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Rating Scale</a:t>
            </a:r>
          </a:p>
          <a:p>
            <a:pPr>
              <a:buFontTx/>
              <a:buChar char="-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Ranking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Scale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8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800" b="1" dirty="0" smtClean="0">
                <a:solidFill>
                  <a:srgbClr val="FF0000"/>
                </a:solidFill>
              </a:rPr>
              <a:t>Ratin</a:t>
            </a:r>
            <a:r>
              <a:rPr lang="en-US" sz="4800" b="1" dirty="0" smtClean="0">
                <a:solidFill>
                  <a:srgbClr val="FF0000"/>
                </a:solidFill>
              </a:rPr>
              <a:t>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4269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/>
              <a:t>Rating scales </a:t>
            </a:r>
            <a:r>
              <a:rPr lang="en-US" sz="2000" dirty="0"/>
              <a:t>have several response categories and elicit responses about the </a:t>
            </a:r>
            <a:r>
              <a:rPr lang="en-US" sz="2000" dirty="0" smtClean="0"/>
              <a:t>object</a:t>
            </a:r>
            <a:r>
              <a:rPr lang="en-US" sz="2000" dirty="0"/>
              <a:t>, </a:t>
            </a:r>
            <a:r>
              <a:rPr lang="en-US" sz="2000" dirty="0" smtClean="0"/>
              <a:t>event, behavior</a:t>
            </a:r>
            <a:r>
              <a:rPr lang="en-US" sz="2000" dirty="0"/>
              <a:t>, attitude, or person studied</a:t>
            </a:r>
            <a:r>
              <a:rPr lang="en-US" sz="20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Some important rating </a:t>
            </a:r>
            <a:r>
              <a:rPr lang="en-US" sz="2000" dirty="0" smtClean="0"/>
              <a:t>scales </a:t>
            </a:r>
            <a:r>
              <a:rPr lang="en-US" sz="2000" dirty="0"/>
              <a:t>are described below: </a:t>
            </a:r>
            <a:endParaRPr lang="en-US" sz="2000" dirty="0" smtClean="0"/>
          </a:p>
          <a:p>
            <a:pPr marL="457200" indent="-457200" fontAlgn="base">
              <a:buAutoNum type="arabicPeriod"/>
            </a:pPr>
            <a:r>
              <a:rPr lang="en-US" sz="2000" dirty="0" smtClean="0"/>
              <a:t>Dichotomous scale</a:t>
            </a:r>
          </a:p>
          <a:p>
            <a:pPr marL="457200" indent="-457200" fontAlgn="base">
              <a:buAutoNum type="arabicPeriod"/>
            </a:pPr>
            <a:r>
              <a:rPr lang="en-US" sz="2000" dirty="0"/>
              <a:t>Category </a:t>
            </a:r>
            <a:r>
              <a:rPr lang="en-US" sz="2000" dirty="0" smtClean="0"/>
              <a:t>Scale</a:t>
            </a:r>
          </a:p>
          <a:p>
            <a:pPr marL="457200" indent="-457200" fontAlgn="base">
              <a:buAutoNum type="arabicPeriod"/>
            </a:pPr>
            <a:r>
              <a:rPr lang="en-US" sz="2000" dirty="0" err="1"/>
              <a:t>Likert</a:t>
            </a:r>
            <a:r>
              <a:rPr lang="en-US" sz="2000" dirty="0"/>
              <a:t> </a:t>
            </a:r>
            <a:r>
              <a:rPr lang="en-US" sz="2000" dirty="0" smtClean="0"/>
              <a:t>scale</a:t>
            </a:r>
          </a:p>
          <a:p>
            <a:pPr marL="457200" indent="-457200" fontAlgn="base">
              <a:buAutoNum type="arabicPeriod"/>
            </a:pPr>
            <a:r>
              <a:rPr lang="en-US" sz="2000" dirty="0"/>
              <a:t>Semantic differential </a:t>
            </a:r>
            <a:r>
              <a:rPr lang="en-US" sz="2000" dirty="0" smtClean="0"/>
              <a:t>scale</a:t>
            </a:r>
          </a:p>
          <a:p>
            <a:pPr marL="457200" indent="-457200" fontAlgn="base">
              <a:buAutoNum type="arabicPeriod"/>
            </a:pPr>
            <a:r>
              <a:rPr lang="en-US" sz="2000" dirty="0"/>
              <a:t>Numerical </a:t>
            </a:r>
            <a:r>
              <a:rPr lang="en-US" sz="2000" dirty="0" smtClean="0"/>
              <a:t>scale</a:t>
            </a:r>
          </a:p>
          <a:p>
            <a:pPr marL="457200" indent="-457200" fontAlgn="base">
              <a:buAutoNum type="arabicPeriod"/>
            </a:pPr>
            <a:r>
              <a:rPr lang="en-US" sz="2000" dirty="0"/>
              <a:t>Itemized rating </a:t>
            </a:r>
            <a:r>
              <a:rPr lang="en-US" sz="2000" dirty="0" smtClean="0"/>
              <a:t>scale</a:t>
            </a:r>
          </a:p>
          <a:p>
            <a:pPr marL="457200" indent="-457200" fontAlgn="base">
              <a:buAutoNum type="arabicPeriod"/>
            </a:pPr>
            <a:r>
              <a:rPr lang="en-US" sz="2000" dirty="0"/>
              <a:t>Fixed or constant sum </a:t>
            </a:r>
            <a:r>
              <a:rPr lang="en-US" sz="2000" dirty="0" smtClean="0"/>
              <a:t>scale</a:t>
            </a:r>
          </a:p>
          <a:p>
            <a:pPr marL="457200" indent="-457200" fontAlgn="base">
              <a:buAutoNum type="arabicPeriod"/>
            </a:pPr>
            <a:r>
              <a:rPr lang="en-US" sz="2000" dirty="0" err="1"/>
              <a:t>Stapel</a:t>
            </a:r>
            <a:r>
              <a:rPr lang="en-US" sz="2000" dirty="0"/>
              <a:t>  </a:t>
            </a:r>
            <a:r>
              <a:rPr lang="en-US" sz="2000" dirty="0" smtClean="0"/>
              <a:t>scale</a:t>
            </a:r>
          </a:p>
          <a:p>
            <a:pPr marL="457200" indent="-457200" fontAlgn="base">
              <a:buAutoNum type="arabicPeriod"/>
            </a:pPr>
            <a:r>
              <a:rPr lang="en-US" sz="2000" dirty="0"/>
              <a:t>Graphic rating scale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085195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 smtClean="0">
                <a:solidFill>
                  <a:srgbClr val="FF0000"/>
                </a:solidFill>
              </a:rPr>
              <a:t>Rating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7497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eriod"/>
            </a:pPr>
            <a:r>
              <a:rPr lang="en-US" sz="2400" dirty="0"/>
              <a:t>Dichotomous </a:t>
            </a:r>
            <a:r>
              <a:rPr lang="en-US" sz="2400" dirty="0" smtClean="0"/>
              <a:t>scale</a:t>
            </a:r>
          </a:p>
          <a:p>
            <a:pPr fontAlgn="base"/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Elicit </a:t>
            </a:r>
            <a:r>
              <a:rPr lang="en-US" sz="2400" dirty="0"/>
              <a:t>yes or </a:t>
            </a:r>
            <a:r>
              <a:rPr lang="en-US" sz="2400" dirty="0" smtClean="0"/>
              <a:t>no </a:t>
            </a:r>
            <a:r>
              <a:rPr lang="en-US" sz="2400" dirty="0"/>
              <a:t>answers.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epresents </a:t>
            </a:r>
            <a:r>
              <a:rPr lang="en-US" sz="2400" dirty="0"/>
              <a:t>the nominal level of measurement.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gives two </a:t>
            </a:r>
            <a:r>
              <a:rPr lang="en-US" sz="2400" dirty="0" smtClean="0"/>
              <a:t>extreme </a:t>
            </a:r>
            <a:r>
              <a:rPr lang="en-US" sz="2400" dirty="0"/>
              <a:t>responses.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86" y="3276489"/>
            <a:ext cx="6852524" cy="238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1801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Rating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7497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/>
              <a:t>2. Category </a:t>
            </a:r>
            <a:r>
              <a:rPr lang="en-US" sz="2400" dirty="0"/>
              <a:t>Scale</a:t>
            </a:r>
          </a:p>
          <a:p>
            <a:pPr fontAlgn="base"/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It uses multiple items to elicit a single response.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Under this </a:t>
            </a:r>
            <a:r>
              <a:rPr lang="en-US" sz="2400" dirty="0"/>
              <a:t>scale, respondents should choose any one alternative out of many.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54" y="3482653"/>
            <a:ext cx="8951520" cy="20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427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Rating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7497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/>
              <a:t>3. </a:t>
            </a:r>
            <a:r>
              <a:rPr lang="en-US" sz="2400" dirty="0" err="1" smtClean="0"/>
              <a:t>Likert</a:t>
            </a:r>
            <a:r>
              <a:rPr lang="en-US" sz="2400" dirty="0" smtClean="0"/>
              <a:t> </a:t>
            </a:r>
            <a:r>
              <a:rPr lang="en-US" sz="2400" dirty="0"/>
              <a:t>scale</a:t>
            </a:r>
          </a:p>
          <a:p>
            <a:pPr fontAlgn="base"/>
            <a:endParaRPr lang="en-US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Likert</a:t>
            </a:r>
            <a:r>
              <a:rPr lang="en-US" sz="2400" dirty="0"/>
              <a:t> scale is designed to examine the attitude of </a:t>
            </a:r>
            <a:r>
              <a:rPr lang="en-US" sz="2400" dirty="0" smtClean="0"/>
              <a:t>respondents </a:t>
            </a:r>
            <a:r>
              <a:rPr lang="en-US" sz="2400" dirty="0"/>
              <a:t>regarding certain phenomena by checking how strongly he </a:t>
            </a:r>
            <a:r>
              <a:rPr lang="en-US" sz="2400" dirty="0" smtClean="0"/>
              <a:t>or </a:t>
            </a:r>
            <a:r>
              <a:rPr lang="en-US" sz="2400" dirty="0"/>
              <a:t>she agree or disagree with the statement proposed in the </a:t>
            </a:r>
            <a:r>
              <a:rPr lang="en-US" sz="2400" dirty="0" smtClean="0"/>
              <a:t>questionnaire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an interval level of measurement in which the </a:t>
            </a:r>
            <a:r>
              <a:rPr lang="en-US" sz="2400" dirty="0" smtClean="0"/>
              <a:t>differences </a:t>
            </a:r>
            <a:r>
              <a:rPr lang="en-US" sz="2400" dirty="0"/>
              <a:t>in response between any two points on the scale remain the </a:t>
            </a:r>
            <a:r>
              <a:rPr lang="en-US" sz="2400" dirty="0" smtClean="0"/>
              <a:t>same</a:t>
            </a:r>
            <a:r>
              <a:rPr lang="en-US" sz="24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1" y="4378740"/>
            <a:ext cx="11665337" cy="139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2994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Rating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7497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/>
              <a:t>4. Semantic </a:t>
            </a:r>
            <a:r>
              <a:rPr lang="en-US" sz="2400" dirty="0"/>
              <a:t>differential scale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Semantic differential scales or S.D. scale </a:t>
            </a:r>
            <a:r>
              <a:rPr lang="en-US" sz="2400" dirty="0" smtClean="0"/>
              <a:t>was </a:t>
            </a:r>
            <a:r>
              <a:rPr lang="en-US" sz="2400" dirty="0"/>
              <a:t>developed by Charles E. Osgood, G.J. </a:t>
            </a:r>
            <a:r>
              <a:rPr lang="en-US" sz="2400" dirty="0" err="1"/>
              <a:t>Suchi</a:t>
            </a:r>
            <a:r>
              <a:rPr lang="en-US" sz="2400" dirty="0"/>
              <a:t>, and P.H. </a:t>
            </a:r>
            <a:r>
              <a:rPr lang="en-US" sz="2400" dirty="0" err="1"/>
              <a:t>Tannenbaum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1957 to measure an object's psychological meaning to an individual.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scale is based on the presumption that an object can have different </a:t>
            </a:r>
            <a:r>
              <a:rPr lang="en-US" sz="2400" dirty="0" smtClean="0"/>
              <a:t>dimensions </a:t>
            </a:r>
            <a:r>
              <a:rPr lang="en-US" sz="2400" dirty="0"/>
              <a:t>of connotative meanings, which can be located in </a:t>
            </a:r>
            <a:r>
              <a:rPr lang="en-US" sz="2400" dirty="0" smtClean="0"/>
              <a:t>multidimensional </a:t>
            </a:r>
            <a:r>
              <a:rPr lang="en-US" sz="2400" dirty="0"/>
              <a:t>property space or what can be called semantic space.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scaling consists of a set of bipolar rating scales, usually of 7 points, </a:t>
            </a:r>
            <a:r>
              <a:rPr lang="en-US" sz="2400" dirty="0" smtClean="0"/>
              <a:t>by </a:t>
            </a:r>
            <a:r>
              <a:rPr lang="en-US" sz="2400" dirty="0"/>
              <a:t>which one or more respondents rate one or more concepts on each </a:t>
            </a:r>
            <a:r>
              <a:rPr lang="en-US" sz="2400" dirty="0" smtClean="0"/>
              <a:t>scale </a:t>
            </a:r>
            <a:r>
              <a:rPr lang="en-US" sz="2400" dirty="0"/>
              <a:t>item. For instance, the S.D. scale items for analyzing candidates for </a:t>
            </a:r>
            <a:r>
              <a:rPr lang="en-US" sz="2400" dirty="0" smtClean="0"/>
              <a:t>leadership </a:t>
            </a:r>
            <a:r>
              <a:rPr lang="en-US" sz="2400" dirty="0"/>
              <a:t>positions may be shown as follows (Kothari, 2009, p.90)</a:t>
            </a:r>
          </a:p>
        </p:txBody>
      </p:sp>
    </p:spTree>
    <p:extLst>
      <p:ext uri="{BB962C8B-B14F-4D97-AF65-F5344CB8AC3E}">
        <p14:creationId xmlns:p14="http://schemas.microsoft.com/office/powerpoint/2010/main" val="2967547087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Rating Scale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3749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5</a:t>
            </a:r>
            <a:r>
              <a:rPr lang="en-US" sz="2400" dirty="0" smtClean="0"/>
              <a:t>. </a:t>
            </a:r>
            <a:r>
              <a:rPr lang="en-US" sz="2400" dirty="0"/>
              <a:t>Numerical scale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numerical scale is somewhat similar to the </a:t>
            </a:r>
            <a:r>
              <a:rPr lang="en-US" sz="2400" dirty="0" smtClean="0"/>
              <a:t>semantic </a:t>
            </a:r>
            <a:r>
              <a:rPr lang="en-US" sz="2400" dirty="0"/>
              <a:t>differential scales, but the only difference is that numbers on a </a:t>
            </a:r>
            <a:r>
              <a:rPr lang="en-US" sz="2400" dirty="0" smtClean="0"/>
              <a:t>5-point </a:t>
            </a:r>
            <a:r>
              <a:rPr lang="en-US" sz="2400" dirty="0"/>
              <a:t>or 7-point scale are provided.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15" y="2967515"/>
            <a:ext cx="10268591" cy="19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5494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F87AA68015F45AC3FC1B11B58A6B8" ma:contentTypeVersion="10" ma:contentTypeDescription="Create a new document." ma:contentTypeScope="" ma:versionID="e1ef67e224c8ccbb4344db1ee8bfd75c">
  <xsd:schema xmlns:xsd="http://www.w3.org/2001/XMLSchema" xmlns:xs="http://www.w3.org/2001/XMLSchema" xmlns:p="http://schemas.microsoft.com/office/2006/metadata/properties" xmlns:ns2="9119c549-9603-4c3e-9d0b-9521ee4e19d9" xmlns:ns3="57f52a75-1879-4091-8fb6-28c7f04eb7e4" targetNamespace="http://schemas.microsoft.com/office/2006/metadata/properties" ma:root="true" ma:fieldsID="2f211af01594a84e74af683d1a82f396" ns2:_="" ns3:_="">
    <xsd:import namespace="9119c549-9603-4c3e-9d0b-9521ee4e19d9"/>
    <xsd:import namespace="57f52a75-1879-4091-8fb6-28c7f04eb7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9c549-9603-4c3e-9d0b-9521ee4e19d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5b2353f-cada-454f-8cb5-bb2181ddde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52a75-1879-4091-8fb6-28c7f04eb7e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a10c67-7aef-49d9-b151-02e2bbedb5ae}" ma:internalName="TaxCatchAll" ma:showField="CatchAllData" ma:web="57f52a75-1879-4091-8fb6-28c7f04eb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f52a75-1879-4091-8fb6-28c7f04eb7e4" xsi:nil="true"/>
    <lcf76f155ced4ddcb4097134ff3c332f xmlns="9119c549-9603-4c3e-9d0b-9521ee4e19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3A53C8-8FC8-4093-9FA1-611EB40E01DF}"/>
</file>

<file path=customXml/itemProps2.xml><?xml version="1.0" encoding="utf-8"?>
<ds:datastoreItem xmlns:ds="http://schemas.openxmlformats.org/officeDocument/2006/customXml" ds:itemID="{14CC4C49-7D30-4C3D-9CF2-549770BEF8F4}"/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4873beb7-5857-4685-be1f-d57550cc96cc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6592</TotalTime>
  <Words>838</Words>
  <Application>Microsoft Office PowerPoint</Application>
  <PresentationFormat>Widescreen</PresentationFormat>
  <Paragraphs>100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LT Pro</vt:lpstr>
      <vt:lpstr>Calibri</vt:lpstr>
      <vt:lpstr>Google Sans</vt:lpstr>
      <vt:lpstr>Segoe UI</vt:lpstr>
      <vt:lpstr>Segoe UI Light</vt:lpstr>
      <vt:lpstr>Times New Roman</vt:lpstr>
      <vt:lpstr>WelcomeDoc</vt:lpstr>
      <vt:lpstr>Research Methodology- Unit 4 Measurement, Scaling and Sampling</vt:lpstr>
      <vt:lpstr>Research Methodology- Unit 4 Chapter 3- Attitude Rating and Ranking Scales </vt:lpstr>
      <vt:lpstr>Learning Outcome </vt:lpstr>
      <vt:lpstr>Rating Scale</vt:lpstr>
      <vt:lpstr>Rating Scale</vt:lpstr>
      <vt:lpstr>Rating Scale</vt:lpstr>
      <vt:lpstr>Rating Scale</vt:lpstr>
      <vt:lpstr>Rating Scale</vt:lpstr>
      <vt:lpstr>Rating Scale</vt:lpstr>
      <vt:lpstr>Rating Scale</vt:lpstr>
      <vt:lpstr>Rating Scale</vt:lpstr>
      <vt:lpstr>Rating Scale</vt:lpstr>
      <vt:lpstr>Rating Scale</vt:lpstr>
      <vt:lpstr> Techniques for Developing Attitude Scales</vt:lpstr>
      <vt:lpstr>Ranking Scale</vt:lpstr>
      <vt:lpstr>Ranking Scale</vt:lpstr>
      <vt:lpstr>End of Chapter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Acer</dc:creator>
  <cp:keywords/>
  <cp:lastModifiedBy>Acer</cp:lastModifiedBy>
  <cp:revision>126</cp:revision>
  <dcterms:created xsi:type="dcterms:W3CDTF">2024-11-11T05:00:51Z</dcterms:created>
  <dcterms:modified xsi:type="dcterms:W3CDTF">2025-01-12T07:06:52Z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0x01010004EF87AA68015F45AC3FC1B11B58A6B8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