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1"/>
  </p:notesMasterIdLst>
  <p:sldIdLst>
    <p:sldId id="256" r:id="rId5"/>
    <p:sldId id="732" r:id="rId6"/>
    <p:sldId id="733" r:id="rId7"/>
    <p:sldId id="734" r:id="rId8"/>
    <p:sldId id="735" r:id="rId9"/>
    <p:sldId id="771" r:id="rId10"/>
    <p:sldId id="761" r:id="rId11"/>
    <p:sldId id="762" r:id="rId12"/>
    <p:sldId id="763" r:id="rId13"/>
    <p:sldId id="764" r:id="rId14"/>
    <p:sldId id="772" r:id="rId15"/>
    <p:sldId id="773" r:id="rId16"/>
    <p:sldId id="774" r:id="rId17"/>
    <p:sldId id="765" r:id="rId18"/>
    <p:sldId id="766" r:id="rId19"/>
    <p:sldId id="767" r:id="rId20"/>
    <p:sldId id="778" r:id="rId21"/>
    <p:sldId id="779" r:id="rId22"/>
    <p:sldId id="780" r:id="rId23"/>
    <p:sldId id="781" r:id="rId24"/>
    <p:sldId id="737" r:id="rId25"/>
    <p:sldId id="768" r:id="rId26"/>
    <p:sldId id="769" r:id="rId27"/>
    <p:sldId id="775" r:id="rId28"/>
    <p:sldId id="770" r:id="rId29"/>
    <p:sldId id="6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 id="732"/>
            <p14:sldId id="733"/>
            <p14:sldId id="734"/>
            <p14:sldId id="735"/>
            <p14:sldId id="771"/>
            <p14:sldId id="761"/>
            <p14:sldId id="762"/>
            <p14:sldId id="763"/>
            <p14:sldId id="764"/>
            <p14:sldId id="772"/>
            <p14:sldId id="773"/>
            <p14:sldId id="774"/>
            <p14:sldId id="765"/>
            <p14:sldId id="766"/>
            <p14:sldId id="767"/>
            <p14:sldId id="778"/>
            <p14:sldId id="779"/>
            <p14:sldId id="780"/>
            <p14:sldId id="781"/>
            <p14:sldId id="737"/>
            <p14:sldId id="768"/>
            <p14:sldId id="769"/>
            <p14:sldId id="775"/>
            <p14:sldId id="770"/>
            <p14:sldId id="670"/>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04" autoAdjust="0"/>
    <p:restoredTop sz="94280" autoAdjust="0"/>
  </p:normalViewPr>
  <p:slideViewPr>
    <p:cSldViewPr snapToGrid="0">
      <p:cViewPr varScale="1">
        <p:scale>
          <a:sx n="70" d="100"/>
          <a:sy n="70" d="100"/>
        </p:scale>
        <p:origin x="70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10</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568522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11</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6570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12</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545952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13</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r>
              <a:rPr lang="en-US" dirty="0" smtClean="0"/>
              <a:t>https://www.youtube.com/watch?v=UxMxgW4LIms</a:t>
            </a:r>
            <a:endParaRPr lang="en-US" dirty="0"/>
          </a:p>
        </p:txBody>
      </p:sp>
    </p:spTree>
    <p:extLst>
      <p:ext uri="{BB962C8B-B14F-4D97-AF65-F5344CB8AC3E}">
        <p14:creationId xmlns:p14="http://schemas.microsoft.com/office/powerpoint/2010/main" val="1441055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14</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4198900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15</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1871134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16</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870571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17</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r>
              <a:rPr lang="en-US" dirty="0" smtClean="0"/>
              <a:t>https://www.youtube.com/watch?v=GyW2FYhyBLI</a:t>
            </a:r>
            <a:endParaRPr lang="en-US" dirty="0"/>
          </a:p>
        </p:txBody>
      </p:sp>
    </p:spTree>
    <p:extLst>
      <p:ext uri="{BB962C8B-B14F-4D97-AF65-F5344CB8AC3E}">
        <p14:creationId xmlns:p14="http://schemas.microsoft.com/office/powerpoint/2010/main" val="3974457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18</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306963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19</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79131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a:t>
            </a:fld>
            <a:endParaRPr lang="en-US"/>
          </a:p>
        </p:txBody>
      </p:sp>
    </p:spTree>
    <p:extLst>
      <p:ext uri="{BB962C8B-B14F-4D97-AF65-F5344CB8AC3E}">
        <p14:creationId xmlns:p14="http://schemas.microsoft.com/office/powerpoint/2010/main" val="1135412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20</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196137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21</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r>
              <a:rPr lang="en-US" dirty="0" smtClean="0"/>
              <a:t>High reliability but low </a:t>
            </a:r>
            <a:r>
              <a:rPr lang="en-US" dirty="0" err="1" smtClean="0"/>
              <a:t>validity:The</a:t>
            </a:r>
            <a:r>
              <a:rPr lang="en-US" dirty="0" smtClean="0"/>
              <a:t> indicators measure something </a:t>
            </a:r>
          </a:p>
          <a:p>
            <a:r>
              <a:rPr lang="en-US" dirty="0" smtClean="0"/>
              <a:t>consistently, not the intended concept. </a:t>
            </a:r>
          </a:p>
          <a:p>
            <a:r>
              <a:rPr lang="en-US" dirty="0" smtClean="0"/>
              <a:t>  High validity but low </a:t>
            </a:r>
            <a:r>
              <a:rPr lang="en-US" dirty="0" err="1" smtClean="0"/>
              <a:t>reliability:The</a:t>
            </a:r>
            <a:r>
              <a:rPr lang="en-US" dirty="0" smtClean="0"/>
              <a:t> indicator represents the concept well </a:t>
            </a:r>
          </a:p>
          <a:p>
            <a:r>
              <a:rPr lang="en-US" dirty="0" smtClean="0"/>
              <a:t>but does not produce consistent measurements. </a:t>
            </a:r>
          </a:p>
          <a:p>
            <a:r>
              <a:rPr lang="en-US" dirty="0" smtClean="0"/>
              <a:t>  Low validity and low </a:t>
            </a:r>
            <a:r>
              <a:rPr lang="en-US" dirty="0" err="1" smtClean="0"/>
              <a:t>reliability:In</a:t>
            </a:r>
            <a:r>
              <a:rPr lang="en-US" dirty="0" smtClean="0"/>
              <a:t> the worst case, the indicators neither </a:t>
            </a:r>
          </a:p>
          <a:p>
            <a:r>
              <a:rPr lang="en-US" dirty="0" smtClean="0"/>
              <a:t>measure the concept nor produce consistent results of whether they measure. </a:t>
            </a:r>
          </a:p>
          <a:p>
            <a:r>
              <a:rPr lang="en-US" dirty="0" smtClean="0"/>
              <a:t>  High validity and high </a:t>
            </a:r>
            <a:r>
              <a:rPr lang="en-US" dirty="0" err="1" smtClean="0"/>
              <a:t>reliability:We</a:t>
            </a:r>
            <a:r>
              <a:rPr lang="en-US" dirty="0" smtClean="0"/>
              <a:t> hope that the indicators consistently </a:t>
            </a:r>
          </a:p>
          <a:p>
            <a:r>
              <a:rPr lang="en-US" dirty="0" smtClean="0"/>
              <a:t>measure what they intended to measure. </a:t>
            </a:r>
            <a:endParaRPr lang="en-US" dirty="0"/>
          </a:p>
        </p:txBody>
      </p:sp>
    </p:spTree>
    <p:extLst>
      <p:ext uri="{BB962C8B-B14F-4D97-AF65-F5344CB8AC3E}">
        <p14:creationId xmlns:p14="http://schemas.microsoft.com/office/powerpoint/2010/main" val="33412706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22</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103662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23</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42589809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24</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7299987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25</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2997282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a:t>
            </a:r>
            <a:r>
              <a:rPr lang="en-US" baseline="0" dirty="0" smtClean="0"/>
              <a:t>Slide Show mode, click the arrow to enter the PowerPoint Getting Started Center.</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26</a:t>
            </a:fld>
            <a:endParaRPr lang="en-US"/>
          </a:p>
        </p:txBody>
      </p:sp>
    </p:spTree>
    <p:extLst>
      <p:ext uri="{BB962C8B-B14F-4D97-AF65-F5344CB8AC3E}">
        <p14:creationId xmlns:p14="http://schemas.microsoft.com/office/powerpoint/2010/main" val="3430133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29094F-44ED-46E6-A51E-52761DD3C88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4640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4</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4928964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5</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0558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6</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6766514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7</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179475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8</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31241198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19"/>
          <p:cNvSpPr>
            <a:spLocks noGrp="1" noChangeArrowheads="1"/>
          </p:cNvSpPr>
          <p:nvPr>
            <p:ph type="sldNum" sz="quarter" idx="5"/>
          </p:nvPr>
        </p:nvSpPr>
        <p:spPr>
          <a:ln/>
        </p:spPr>
        <p:txBody>
          <a:bodyPr/>
          <a:lstStyle/>
          <a:p>
            <a:fld id="{1E15C85C-EFC6-4DF6-9B54-4DF39ACC3CE2}" type="slidenum">
              <a:rPr lang="en-US"/>
              <a:pPr/>
              <a:t>9</a:t>
            </a:fld>
            <a:endParaRPr lang="en-US"/>
          </a:p>
        </p:txBody>
      </p:sp>
      <p:sp>
        <p:nvSpPr>
          <p:cNvPr id="405506" name="Rectangle 2"/>
          <p:cNvSpPr>
            <a:spLocks noGrp="1" noRot="1" noChangeAspect="1" noChangeArrowheads="1" noTextEdit="1"/>
          </p:cNvSpPr>
          <p:nvPr>
            <p:ph type="sldImg"/>
          </p:nvPr>
        </p:nvSpPr>
        <p:spPr>
          <a:xfrm>
            <a:off x="525463" y="1093788"/>
            <a:ext cx="6662737" cy="3748087"/>
          </a:xfrm>
          <a:solidFill>
            <a:srgbClr val="FFFFFF"/>
          </a:solidFill>
          <a:ln/>
        </p:spPr>
      </p:sp>
      <p:sp>
        <p:nvSpPr>
          <p:cNvPr id="405507" name="Rectangle 3"/>
          <p:cNvSpPr txBox="1">
            <a:spLocks noGrp="1" noChangeArrowheads="1"/>
          </p:cNvSpPr>
          <p:nvPr>
            <p:ph type="body" idx="1"/>
          </p:nvPr>
        </p:nvSpPr>
        <p:spPr>
          <a:xfrm>
            <a:off x="1177337" y="5204538"/>
            <a:ext cx="5366858" cy="4159544"/>
          </a:xfrm>
          <a:ln/>
        </p:spPr>
        <p:txBody>
          <a:bodyPr wrap="none" anchor="ctr"/>
          <a:lstStyle/>
          <a:p>
            <a:endParaRPr lang="en-US" dirty="0"/>
          </a:p>
        </p:txBody>
      </p:sp>
    </p:spTree>
    <p:extLst>
      <p:ext uri="{BB962C8B-B14F-4D97-AF65-F5344CB8AC3E}">
        <p14:creationId xmlns:p14="http://schemas.microsoft.com/office/powerpoint/2010/main" val="1721877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EBAAA-29B5-4AF5-BC5F-7E580C29002D}"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74716EF3-1422-48C0-BC49-14FAC3550FCD}"/>
              </a:ext>
              <a:ext uri="{C183D7F6-B498-43B3-948B-1728B52AA6E4}">
                <adec:decorative xmlns:adec="http://schemas.microsoft.com/office/drawing/2017/decorative" xmlns=""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xmlns="" id="{7F2AAFDE-CB45-46CA-8961-8133FCA5F385}"/>
              </a:ext>
              <a:ext uri="{C183D7F6-B498-43B3-948B-1728B52AA6E4}">
                <adec:decorative xmlns:adec="http://schemas.microsoft.com/office/drawing/2017/decorative" xmlns=""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xmlns=""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xmlns=""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xmlns=""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xmlns=""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xmlns=""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xmlns=""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xmlns=""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721555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5" name="Date Placeholder 4"/>
          <p:cNvSpPr>
            <a:spLocks noGrp="1"/>
          </p:cNvSpPr>
          <p:nvPr>
            <p:ph type="dt" sz="half" idx="10"/>
          </p:nvPr>
        </p:nvSpPr>
        <p:spPr/>
        <p:txBody>
          <a:bodyPr/>
          <a:lstStyle/>
          <a:p>
            <a:fld id="{8BEEBAAA-29B5-4AF5-BC5F-7E580C29002D}"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7" name="Date Placeholder 6"/>
          <p:cNvSpPr>
            <a:spLocks noGrp="1"/>
          </p:cNvSpPr>
          <p:nvPr>
            <p:ph type="dt" sz="half" idx="10"/>
          </p:nvPr>
        </p:nvSpPr>
        <p:spPr/>
        <p:txBody>
          <a:bodyPr/>
          <a:lstStyle/>
          <a:p>
            <a:fld id="{8BEEBAAA-29B5-4AF5-BC5F-7E580C29002D}" type="datetimeFigureOut">
              <a:rPr lang="en-US" smtClean="0"/>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smtClean="0"/>
              <a:t>Click to edit Master text styles</a:t>
            </a:r>
          </a:p>
          <a:p>
            <a:pPr marL="0" lvl="1" indent="0">
              <a:lnSpc>
                <a:spcPct val="150000"/>
              </a:lnSpc>
              <a:spcAft>
                <a:spcPts val="1200"/>
              </a:spcAft>
              <a:buNone/>
            </a:pPr>
            <a:r>
              <a:rPr lang="en-US" smtClean="0"/>
              <a:t>Second level</a:t>
            </a:r>
          </a:p>
          <a:p>
            <a:pPr marL="0" lvl="2" indent="0">
              <a:lnSpc>
                <a:spcPct val="150000"/>
              </a:lnSpc>
              <a:spcAft>
                <a:spcPts val="1200"/>
              </a:spcAft>
              <a:buNone/>
            </a:pPr>
            <a:r>
              <a:rPr lang="en-US" smtClean="0"/>
              <a:t>Third level</a:t>
            </a:r>
          </a:p>
          <a:p>
            <a:pPr marL="0" lvl="3" indent="0">
              <a:lnSpc>
                <a:spcPct val="150000"/>
              </a:lnSpc>
              <a:spcAft>
                <a:spcPts val="1200"/>
              </a:spcAft>
              <a:buNone/>
            </a:pPr>
            <a:r>
              <a:rPr lang="en-US" smtClean="0"/>
              <a:t>Fourth level</a:t>
            </a:r>
          </a:p>
          <a:p>
            <a:pPr marL="0" lvl="4" indent="0">
              <a:lnSpc>
                <a:spcPct val="150000"/>
              </a:lnSpc>
              <a:spcAft>
                <a:spcPts val="1200"/>
              </a:spcAft>
              <a:buNone/>
            </a:pPr>
            <a:r>
              <a:rPr lang="en-US" smtClean="0"/>
              <a:t>Fifth level</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2/4/2025</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o15.officeredir.microsoft.com/r/rlid2013GettingStartedCntrPPT?clid=1033"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smtClean="0"/>
              <a:t>Research Methodology- Unit </a:t>
            </a:r>
            <a:r>
              <a:rPr lang="en-US" b="1" dirty="0"/>
              <a:t>4</a:t>
            </a:r>
            <a:r>
              <a:rPr lang="en-US" b="1" dirty="0" smtClean="0"/>
              <a:t/>
            </a:r>
            <a:br>
              <a:rPr lang="en-US" b="1" dirty="0" smtClean="0"/>
            </a:br>
            <a:r>
              <a:rPr lang="en-US" sz="4400" dirty="0"/>
              <a:t>Measurement, Scaling and Sampling</a:t>
            </a:r>
          </a:p>
        </p:txBody>
      </p:sp>
      <p:sp>
        <p:nvSpPr>
          <p:cNvPr id="3" name="Subtitle 2"/>
          <p:cNvSpPr>
            <a:spLocks noGrp="1"/>
          </p:cNvSpPr>
          <p:nvPr>
            <p:ph type="subTitle" idx="1"/>
          </p:nvPr>
        </p:nvSpPr>
        <p:spPr/>
        <p:txBody>
          <a:bodyPr>
            <a:normAutofit/>
          </a:bodyPr>
          <a:lstStyle/>
          <a:p>
            <a:r>
              <a:rPr lang="en-US" dirty="0" smtClean="0"/>
              <a:t>Prime College- BIM 6</a:t>
            </a:r>
            <a:r>
              <a:rPr lang="en-US" baseline="30000" dirty="0" smtClean="0"/>
              <a:t>th</a:t>
            </a:r>
            <a:r>
              <a:rPr lang="en-US" dirty="0" smtClean="0"/>
              <a:t> Semester</a:t>
            </a:r>
            <a:endParaRPr lang="en-US" dirty="0"/>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Methods of Testing Reliability</a:t>
            </a:r>
          </a:p>
        </p:txBody>
      </p:sp>
      <p:sp>
        <p:nvSpPr>
          <p:cNvPr id="5" name="Rectangle 4"/>
          <p:cNvSpPr/>
          <p:nvPr/>
        </p:nvSpPr>
        <p:spPr>
          <a:xfrm>
            <a:off x="182880" y="1337497"/>
            <a:ext cx="12009120" cy="5401479"/>
          </a:xfrm>
          <a:prstGeom prst="rect">
            <a:avLst/>
          </a:prstGeom>
        </p:spPr>
        <p:txBody>
          <a:bodyPr wrap="square">
            <a:spAutoFit/>
          </a:bodyPr>
          <a:lstStyle/>
          <a:p>
            <a:pPr marL="342900" indent="-342900" fontAlgn="base">
              <a:buFont typeface="Arial" panose="020B0604020202020204" pitchFamily="34" charset="0"/>
              <a:buChar char="•"/>
            </a:pPr>
            <a:r>
              <a:rPr lang="en-US" sz="2300" dirty="0"/>
              <a:t>Test-retest </a:t>
            </a:r>
            <a:r>
              <a:rPr lang="en-US" sz="2300" dirty="0" smtClean="0"/>
              <a:t>method/ Stability Method: </a:t>
            </a:r>
          </a:p>
          <a:p>
            <a:pPr marL="342900" indent="-342900" fontAlgn="base">
              <a:buFont typeface="Wingdings" panose="05000000000000000000" pitchFamily="2" charset="2"/>
              <a:buChar char="Ø"/>
            </a:pPr>
            <a:r>
              <a:rPr lang="en-US" sz="2300" dirty="0" smtClean="0"/>
              <a:t>Performing a test on the group of people at one time, performing the </a:t>
            </a:r>
            <a:r>
              <a:rPr lang="en-US" sz="2300" b="1" dirty="0" smtClean="0"/>
              <a:t>same test </a:t>
            </a:r>
            <a:r>
              <a:rPr lang="en-US" sz="2300" dirty="0" smtClean="0"/>
              <a:t>on the </a:t>
            </a:r>
            <a:r>
              <a:rPr lang="en-US" sz="2300" b="1" dirty="0" smtClean="0"/>
              <a:t>same group</a:t>
            </a:r>
            <a:r>
              <a:rPr lang="en-US" sz="2300" dirty="0" smtClean="0"/>
              <a:t> of people again on later time, then looking at test-retest co-relation between the two sets of scores. </a:t>
            </a:r>
          </a:p>
          <a:p>
            <a:pPr marL="342900" indent="-342900" fontAlgn="base">
              <a:buFont typeface="Wingdings" panose="05000000000000000000" pitchFamily="2" charset="2"/>
              <a:buChar char="Ø"/>
            </a:pPr>
            <a:r>
              <a:rPr lang="en-US" sz="2300" dirty="0" smtClean="0"/>
              <a:t>If the measurement results are equal or almost equal then, it shows the research instrument/method is reliable and vice-versa. </a:t>
            </a:r>
          </a:p>
          <a:p>
            <a:pPr marL="342900" indent="-342900" fontAlgn="base">
              <a:buFont typeface="Wingdings" panose="05000000000000000000" pitchFamily="2" charset="2"/>
              <a:buChar char="Ø"/>
            </a:pPr>
            <a:r>
              <a:rPr lang="en-US" sz="2300" dirty="0" smtClean="0"/>
              <a:t>This is done in those are where the result does not change frequently.</a:t>
            </a:r>
          </a:p>
          <a:p>
            <a:pPr marL="342900" indent="-342900" fontAlgn="base">
              <a:buFont typeface="Wingdings" panose="05000000000000000000" pitchFamily="2" charset="2"/>
              <a:buChar char="Ø"/>
            </a:pPr>
            <a:r>
              <a:rPr lang="en-US" sz="2300" dirty="0" smtClean="0"/>
              <a:t>For </a:t>
            </a:r>
            <a:r>
              <a:rPr lang="en-US" sz="2300" dirty="0" err="1" smtClean="0"/>
              <a:t>Eg</a:t>
            </a:r>
            <a:r>
              <a:rPr lang="en-US" sz="2300" dirty="0" smtClean="0"/>
              <a:t>: intelligence of people while mood change cannot be tested through this method. </a:t>
            </a:r>
          </a:p>
          <a:p>
            <a:pPr marL="342900" indent="-342900" fontAlgn="base">
              <a:buFont typeface="Wingdings" panose="05000000000000000000" pitchFamily="2" charset="2"/>
              <a:buChar char="Ø"/>
            </a:pPr>
            <a:r>
              <a:rPr lang="en-US" sz="2300" dirty="0" smtClean="0"/>
              <a:t>The test-retest method has two limitations. </a:t>
            </a:r>
          </a:p>
          <a:p>
            <a:pPr fontAlgn="base"/>
            <a:r>
              <a:rPr lang="en-US" sz="2300" dirty="0" smtClean="0"/>
              <a:t>   </a:t>
            </a:r>
            <a:r>
              <a:rPr lang="en-US" sz="2300" dirty="0"/>
              <a:t>An individual tested on the first occasion may influence the measurement on subsequent tests. For instance, the individual may remember specific questions and respond the same way as the first time. This yields a high correlation but over-estimated reliability. </a:t>
            </a:r>
          </a:p>
          <a:p>
            <a:pPr fontAlgn="base"/>
            <a:r>
              <a:rPr lang="en-US" sz="2300" dirty="0"/>
              <a:t>   Changes may occur during the interval of measurement. If so, there may be a change in response the second time, which increases the chances of decreasing the reliability estimate. </a:t>
            </a:r>
          </a:p>
        </p:txBody>
      </p:sp>
    </p:spTree>
    <p:extLst>
      <p:ext uri="{BB962C8B-B14F-4D97-AF65-F5344CB8AC3E}">
        <p14:creationId xmlns:p14="http://schemas.microsoft.com/office/powerpoint/2010/main" val="4047854945"/>
      </p:ext>
    </p:extLst>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Methods of Testing Reliability</a:t>
            </a:r>
          </a:p>
        </p:txBody>
      </p:sp>
      <p:sp>
        <p:nvSpPr>
          <p:cNvPr id="5" name="Rectangle 4"/>
          <p:cNvSpPr/>
          <p:nvPr/>
        </p:nvSpPr>
        <p:spPr>
          <a:xfrm>
            <a:off x="0" y="1337497"/>
            <a:ext cx="12192000" cy="5632311"/>
          </a:xfrm>
          <a:prstGeom prst="rect">
            <a:avLst/>
          </a:prstGeom>
        </p:spPr>
        <p:txBody>
          <a:bodyPr wrap="square">
            <a:spAutoFit/>
          </a:bodyPr>
          <a:lstStyle/>
          <a:p>
            <a:pPr marL="342900" indent="-342900" fontAlgn="base">
              <a:buFont typeface="Arial" panose="020B0604020202020204" pitchFamily="34" charset="0"/>
              <a:buChar char="•"/>
            </a:pPr>
            <a:r>
              <a:rPr lang="en-US" sz="2400" dirty="0"/>
              <a:t>Alternative or Parallel form reliability test:  </a:t>
            </a:r>
            <a:endParaRPr lang="en-US" sz="2400" dirty="0" smtClean="0"/>
          </a:p>
          <a:p>
            <a:pPr marL="342900" indent="-342900" fontAlgn="base">
              <a:buFont typeface="Wingdings" panose="05000000000000000000" pitchFamily="2" charset="2"/>
              <a:buChar char="Ø"/>
            </a:pPr>
            <a:r>
              <a:rPr lang="en-US" sz="2400" dirty="0" smtClean="0"/>
              <a:t>Under </a:t>
            </a:r>
            <a:r>
              <a:rPr lang="en-US" sz="2400" dirty="0"/>
              <a:t>this method, </a:t>
            </a:r>
            <a:r>
              <a:rPr lang="en-US" sz="2400" dirty="0" smtClean="0"/>
              <a:t>Alternative </a:t>
            </a:r>
            <a:r>
              <a:rPr lang="en-US" sz="2400" dirty="0"/>
              <a:t>or parallel, i.e., two comparable sets of measures are used for the </a:t>
            </a:r>
            <a:r>
              <a:rPr lang="en-US" sz="2400" dirty="0" smtClean="0"/>
              <a:t>same </a:t>
            </a:r>
            <a:r>
              <a:rPr lang="en-US" sz="2400" dirty="0"/>
              <a:t>sample. </a:t>
            </a:r>
            <a:endParaRPr lang="en-US" sz="2400" dirty="0" smtClean="0"/>
          </a:p>
          <a:p>
            <a:pPr marL="342900" indent="-342900" fontAlgn="base">
              <a:buFont typeface="Wingdings" panose="05000000000000000000" pitchFamily="2" charset="2"/>
              <a:buChar char="Ø"/>
            </a:pPr>
            <a:r>
              <a:rPr lang="en-US" sz="2400" dirty="0" smtClean="0"/>
              <a:t>Both </a:t>
            </a:r>
            <a:r>
              <a:rPr lang="en-US" sz="2400" dirty="0"/>
              <a:t>sets contain similar items with different wording or </a:t>
            </a:r>
            <a:r>
              <a:rPr lang="en-US" sz="2400" dirty="0" smtClean="0"/>
              <a:t>sequences </a:t>
            </a:r>
            <a:r>
              <a:rPr lang="en-US" sz="2400" dirty="0"/>
              <a:t>of questions. If the same or almost similar results are revealed from </a:t>
            </a:r>
            <a:r>
              <a:rPr lang="en-US" sz="2400" dirty="0" smtClean="0"/>
              <a:t>both </a:t>
            </a:r>
            <a:r>
              <a:rPr lang="en-US" sz="2400" dirty="0"/>
              <a:t>instruments, then the measurement is called reliable. </a:t>
            </a:r>
            <a:endParaRPr lang="en-US" sz="2400" dirty="0" smtClean="0"/>
          </a:p>
          <a:p>
            <a:pPr marL="342900" indent="-342900" fontAlgn="base">
              <a:buFont typeface="Wingdings" panose="05000000000000000000" pitchFamily="2" charset="2"/>
              <a:buChar char="Ø"/>
            </a:pPr>
            <a:r>
              <a:rPr lang="en-US" sz="2400" dirty="0" smtClean="0"/>
              <a:t> </a:t>
            </a:r>
            <a:r>
              <a:rPr lang="en-US" sz="2400" dirty="0"/>
              <a:t>Unlike the test-retest method in parallel form test, both of the sets are </a:t>
            </a:r>
            <a:r>
              <a:rPr lang="en-US" sz="2400" dirty="0" smtClean="0"/>
              <a:t>administered </a:t>
            </a:r>
            <a:r>
              <a:rPr lang="en-US" sz="2400" dirty="0"/>
              <a:t>almost at the same time so that there is no chance of the </a:t>
            </a:r>
            <a:r>
              <a:rPr lang="en-US" sz="2400" dirty="0" smtClean="0"/>
              <a:t>influence </a:t>
            </a:r>
            <a:r>
              <a:rPr lang="en-US" sz="2400" dirty="0"/>
              <a:t>of time, as well as environment instability. </a:t>
            </a:r>
            <a:endParaRPr lang="en-US" sz="2400" dirty="0" smtClean="0"/>
          </a:p>
          <a:p>
            <a:pPr marL="342900" indent="-342900" fontAlgn="base">
              <a:buFont typeface="Wingdings" panose="05000000000000000000" pitchFamily="2" charset="2"/>
              <a:buChar char="Ø"/>
            </a:pPr>
            <a:r>
              <a:rPr lang="en-US" sz="2400" dirty="0" smtClean="0"/>
              <a:t>The </a:t>
            </a:r>
            <a:r>
              <a:rPr lang="en-US" sz="2400" dirty="0"/>
              <a:t>major limitation of this method is that it is challenging to develop two sets </a:t>
            </a:r>
            <a:r>
              <a:rPr lang="en-US" sz="2400" dirty="0" smtClean="0"/>
              <a:t>of </a:t>
            </a:r>
            <a:r>
              <a:rPr lang="en-US" sz="2400" dirty="0"/>
              <a:t>consistent measurement instruments for specific </a:t>
            </a:r>
            <a:r>
              <a:rPr lang="en-US" sz="2400" dirty="0" smtClean="0"/>
              <a:t>phenomena</a:t>
            </a:r>
          </a:p>
          <a:p>
            <a:pPr marL="342900" indent="-342900" fontAlgn="base">
              <a:buFont typeface="Wingdings" panose="05000000000000000000" pitchFamily="2" charset="2"/>
              <a:buChar char="Ø"/>
            </a:pPr>
            <a:r>
              <a:rPr lang="en-US" sz="2400" dirty="0" smtClean="0"/>
              <a:t>For </a:t>
            </a:r>
            <a:r>
              <a:rPr lang="en-US" sz="2400" dirty="0" err="1" smtClean="0"/>
              <a:t>Eg</a:t>
            </a:r>
            <a:r>
              <a:rPr lang="en-US" sz="2400" dirty="0" smtClean="0"/>
              <a:t>: </a:t>
            </a:r>
            <a:r>
              <a:rPr lang="en-US" sz="2400" dirty="0"/>
              <a:t>In educational assessment, it is often necessary to create different versions of tests to ensure that students don’t have access to the questions in advance. Parallel forms reliability means that, if the same students take two different versions of a reading comprehension test, they should get similar results in both tests.</a:t>
            </a:r>
          </a:p>
        </p:txBody>
      </p:sp>
    </p:spTree>
    <p:extLst>
      <p:ext uri="{BB962C8B-B14F-4D97-AF65-F5344CB8AC3E}">
        <p14:creationId xmlns:p14="http://schemas.microsoft.com/office/powerpoint/2010/main" val="965307467"/>
      </p:ext>
    </p:extLst>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Methods of Testing Reliability</a:t>
            </a:r>
          </a:p>
        </p:txBody>
      </p:sp>
      <p:sp>
        <p:nvSpPr>
          <p:cNvPr id="5" name="Rectangle 4"/>
          <p:cNvSpPr/>
          <p:nvPr/>
        </p:nvSpPr>
        <p:spPr>
          <a:xfrm>
            <a:off x="0" y="1337497"/>
            <a:ext cx="12192000" cy="2677656"/>
          </a:xfrm>
          <a:prstGeom prst="rect">
            <a:avLst/>
          </a:prstGeom>
        </p:spPr>
        <p:txBody>
          <a:bodyPr wrap="square">
            <a:spAutoFit/>
          </a:bodyPr>
          <a:lstStyle/>
          <a:p>
            <a:pPr marL="342900" indent="-342900" fontAlgn="base">
              <a:buFont typeface="Arial" panose="020B0604020202020204" pitchFamily="34" charset="0"/>
              <a:buChar char="•"/>
            </a:pPr>
            <a:r>
              <a:rPr lang="en-US" sz="2400" dirty="0"/>
              <a:t>Split-Half reliability test:  </a:t>
            </a:r>
            <a:endParaRPr lang="en-US" sz="2400" dirty="0" smtClean="0"/>
          </a:p>
          <a:p>
            <a:pPr marL="342900" indent="-342900" fontAlgn="base">
              <a:buFont typeface="Wingdings" panose="05000000000000000000" pitchFamily="2" charset="2"/>
              <a:buChar char="Ø"/>
            </a:pPr>
            <a:r>
              <a:rPr lang="en-US" sz="2400" dirty="0" smtClean="0"/>
              <a:t>Split-half </a:t>
            </a:r>
            <a:r>
              <a:rPr lang="en-US" sz="2400" dirty="0"/>
              <a:t>reliability test is a method of </a:t>
            </a:r>
            <a:r>
              <a:rPr lang="en-US" sz="2400" dirty="0" smtClean="0"/>
              <a:t>determining </a:t>
            </a:r>
            <a:r>
              <a:rPr lang="en-US" sz="2400" dirty="0"/>
              <a:t>internal consistency. </a:t>
            </a:r>
            <a:endParaRPr lang="en-US" sz="2400" dirty="0" smtClean="0"/>
          </a:p>
          <a:p>
            <a:pPr marL="342900" indent="-342900" fontAlgn="base">
              <a:buFont typeface="Wingdings" panose="05000000000000000000" pitchFamily="2" charset="2"/>
              <a:buChar char="Ø"/>
            </a:pPr>
            <a:r>
              <a:rPr lang="en-US" sz="2400" dirty="0" smtClean="0"/>
              <a:t>In </a:t>
            </a:r>
            <a:r>
              <a:rPr lang="en-US" sz="2400" dirty="0"/>
              <a:t>this approach, total items or indicators of </a:t>
            </a:r>
            <a:r>
              <a:rPr lang="en-US" sz="2400" dirty="0" smtClean="0"/>
              <a:t>the </a:t>
            </a:r>
            <a:r>
              <a:rPr lang="en-US" sz="2400" dirty="0"/>
              <a:t>same construct are divided into two halves, like an odd number in one half </a:t>
            </a:r>
            <a:r>
              <a:rPr lang="en-US" sz="2400" dirty="0" smtClean="0"/>
              <a:t>and </a:t>
            </a:r>
            <a:r>
              <a:rPr lang="en-US" sz="2400" dirty="0"/>
              <a:t>an even number in another half, hence sometimes called the odd and even </a:t>
            </a:r>
            <a:r>
              <a:rPr lang="en-US" sz="2400" dirty="0" smtClean="0"/>
              <a:t>method</a:t>
            </a:r>
            <a:r>
              <a:rPr lang="en-US" sz="2400" dirty="0"/>
              <a:t>. </a:t>
            </a:r>
            <a:endParaRPr lang="en-US" sz="2400" dirty="0" smtClean="0"/>
          </a:p>
          <a:p>
            <a:pPr marL="342900" indent="-342900" fontAlgn="base">
              <a:buFont typeface="Wingdings" panose="05000000000000000000" pitchFamily="2" charset="2"/>
              <a:buChar char="Ø"/>
            </a:pPr>
            <a:r>
              <a:rPr lang="en-US" sz="2400" dirty="0" smtClean="0"/>
              <a:t>Then</a:t>
            </a:r>
            <a:r>
              <a:rPr lang="en-US" sz="2400" dirty="0"/>
              <a:t>, the similarity measure, i.e., correlation coefficient, is computed. </a:t>
            </a:r>
            <a:endParaRPr lang="en-US" sz="2400" dirty="0" smtClean="0"/>
          </a:p>
          <a:p>
            <a:pPr marL="342900" indent="-342900" fontAlgn="base">
              <a:buFont typeface="Wingdings" panose="05000000000000000000" pitchFamily="2" charset="2"/>
              <a:buChar char="Ø"/>
            </a:pPr>
            <a:r>
              <a:rPr lang="en-US" sz="2400" dirty="0" smtClean="0"/>
              <a:t>Reliability </a:t>
            </a:r>
            <a:r>
              <a:rPr lang="en-US" sz="2400" dirty="0"/>
              <a:t>is tested based on the stability and equivalency of the evidence.</a:t>
            </a:r>
          </a:p>
        </p:txBody>
      </p:sp>
    </p:spTree>
    <p:extLst>
      <p:ext uri="{BB962C8B-B14F-4D97-AF65-F5344CB8AC3E}">
        <p14:creationId xmlns:p14="http://schemas.microsoft.com/office/powerpoint/2010/main" val="3326099723"/>
      </p:ext>
    </p:extLst>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Methods of Testing Reliability</a:t>
            </a:r>
          </a:p>
        </p:txBody>
      </p:sp>
      <p:sp>
        <p:nvSpPr>
          <p:cNvPr id="5" name="Rectangle 4"/>
          <p:cNvSpPr/>
          <p:nvPr/>
        </p:nvSpPr>
        <p:spPr>
          <a:xfrm>
            <a:off x="0" y="1337497"/>
            <a:ext cx="12192000" cy="3416320"/>
          </a:xfrm>
          <a:prstGeom prst="rect">
            <a:avLst/>
          </a:prstGeom>
        </p:spPr>
        <p:txBody>
          <a:bodyPr wrap="square">
            <a:spAutoFit/>
          </a:bodyPr>
          <a:lstStyle/>
          <a:p>
            <a:pPr marL="342900" indent="-342900" fontAlgn="base">
              <a:buFont typeface="Arial" panose="020B0604020202020204" pitchFamily="34" charset="0"/>
              <a:buChar char="•"/>
            </a:pPr>
            <a:r>
              <a:rPr lang="en-US" sz="2400" dirty="0"/>
              <a:t>Inter-item consistency reliability test: </a:t>
            </a:r>
            <a:endParaRPr lang="en-US" sz="2400" dirty="0" smtClean="0"/>
          </a:p>
          <a:p>
            <a:pPr marL="342900" indent="-342900" fontAlgn="base">
              <a:buFont typeface="Wingdings" panose="05000000000000000000" pitchFamily="2" charset="2"/>
              <a:buChar char="Ø"/>
            </a:pPr>
            <a:r>
              <a:rPr lang="en-US" sz="2400" dirty="0" smtClean="0"/>
              <a:t>It </a:t>
            </a:r>
            <a:r>
              <a:rPr lang="en-US" sz="2400" dirty="0"/>
              <a:t>is another proper method of testing </a:t>
            </a:r>
            <a:r>
              <a:rPr lang="en-US" sz="2400" dirty="0" smtClean="0"/>
              <a:t>internal </a:t>
            </a:r>
            <a:r>
              <a:rPr lang="en-US" sz="2400" dirty="0"/>
              <a:t>consistency. </a:t>
            </a:r>
            <a:endParaRPr lang="en-US" sz="2400" dirty="0" smtClean="0"/>
          </a:p>
          <a:p>
            <a:pPr marL="342900" indent="-342900" fontAlgn="base">
              <a:buFont typeface="Wingdings" panose="05000000000000000000" pitchFamily="2" charset="2"/>
              <a:buChar char="Ø"/>
            </a:pPr>
            <a:r>
              <a:rPr lang="en-US" sz="2400" dirty="0" smtClean="0"/>
              <a:t>This </a:t>
            </a:r>
            <a:r>
              <a:rPr lang="en-US" sz="2400" dirty="0"/>
              <a:t>is a test of the consistency of respondent's answers to </a:t>
            </a:r>
            <a:r>
              <a:rPr lang="en-US" sz="2400" dirty="0" smtClean="0"/>
              <a:t>all </a:t>
            </a:r>
            <a:r>
              <a:rPr lang="en-US" sz="2400" dirty="0"/>
              <a:t>the items in a </a:t>
            </a:r>
            <a:r>
              <a:rPr lang="en-US" sz="2400" dirty="0" smtClean="0"/>
              <a:t>measure. </a:t>
            </a:r>
          </a:p>
          <a:p>
            <a:pPr marL="342900" indent="-342900" fontAlgn="base">
              <a:buFont typeface="Wingdings" panose="05000000000000000000" pitchFamily="2" charset="2"/>
              <a:buChar char="Ø"/>
            </a:pPr>
            <a:r>
              <a:rPr lang="en-US" sz="2400" dirty="0" smtClean="0"/>
              <a:t>The </a:t>
            </a:r>
            <a:r>
              <a:rPr lang="en-US" sz="2400" dirty="0"/>
              <a:t>most popular test of inter-item consistency </a:t>
            </a:r>
            <a:r>
              <a:rPr lang="en-US" sz="2400" dirty="0" smtClean="0"/>
              <a:t>reliability </a:t>
            </a:r>
            <a:r>
              <a:rPr lang="en-US" sz="2400" dirty="0"/>
              <a:t>is </a:t>
            </a:r>
            <a:r>
              <a:rPr lang="en-US" sz="2400" dirty="0" err="1"/>
              <a:t>Cronbach's</a:t>
            </a:r>
            <a:r>
              <a:rPr lang="en-US" sz="2400" dirty="0"/>
              <a:t> Alpha coefficient, a particular statistical measure. </a:t>
            </a:r>
            <a:endParaRPr lang="en-US" sz="2400" dirty="0" smtClean="0"/>
          </a:p>
          <a:p>
            <a:pPr marL="342900" indent="-342900" fontAlgn="base">
              <a:buFont typeface="Wingdings" panose="05000000000000000000" pitchFamily="2" charset="2"/>
              <a:buChar char="Ø"/>
            </a:pPr>
            <a:r>
              <a:rPr lang="en-US" sz="2400" dirty="0" smtClean="0"/>
              <a:t>For </a:t>
            </a:r>
            <a:r>
              <a:rPr lang="en-US" sz="2400" dirty="0" err="1" smtClean="0"/>
              <a:t>Eg</a:t>
            </a:r>
            <a:r>
              <a:rPr lang="en-US" sz="2400" dirty="0" smtClean="0"/>
              <a:t>: In boxing, there are three judges which provides their judgment. If the judgment by all three judges are similar then the judgment is reliable and vice-versa. Thus, the judges consult and then determine the winner. </a:t>
            </a:r>
            <a:br>
              <a:rPr lang="en-US" sz="2400" dirty="0" smtClean="0"/>
            </a:br>
            <a:r>
              <a:rPr lang="en-US" sz="2400" dirty="0" smtClean="0"/>
              <a:t>Another example: 12 Angry Men. </a:t>
            </a:r>
            <a:endParaRPr lang="en-US" sz="2400" dirty="0"/>
          </a:p>
        </p:txBody>
      </p:sp>
    </p:spTree>
    <p:extLst>
      <p:ext uri="{BB962C8B-B14F-4D97-AF65-F5344CB8AC3E}">
        <p14:creationId xmlns:p14="http://schemas.microsoft.com/office/powerpoint/2010/main" val="2331869159"/>
      </p:ext>
    </p:extLst>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smtClean="0">
                <a:solidFill>
                  <a:srgbClr val="FF0000"/>
                </a:solidFill>
              </a:rPr>
              <a:t>Validity </a:t>
            </a:r>
            <a:endParaRPr lang="en-GB" sz="4800" b="1" dirty="0">
              <a:solidFill>
                <a:srgbClr val="FF0000"/>
              </a:solidFill>
            </a:endParaRPr>
          </a:p>
        </p:txBody>
      </p:sp>
      <p:sp>
        <p:nvSpPr>
          <p:cNvPr id="5" name="Rectangle 4"/>
          <p:cNvSpPr/>
          <p:nvPr/>
        </p:nvSpPr>
        <p:spPr>
          <a:xfrm>
            <a:off x="0" y="1337497"/>
            <a:ext cx="11795760" cy="4524315"/>
          </a:xfrm>
          <a:prstGeom prst="rect">
            <a:avLst/>
          </a:prstGeom>
        </p:spPr>
        <p:txBody>
          <a:bodyPr wrap="square">
            <a:spAutoFit/>
          </a:bodyPr>
          <a:lstStyle/>
          <a:p>
            <a:pPr marL="342900" indent="-342900" fontAlgn="base">
              <a:buFont typeface="Arial" panose="020B0604020202020204" pitchFamily="34" charset="0"/>
              <a:buChar char="•"/>
            </a:pPr>
            <a:r>
              <a:rPr lang="en-US" sz="2400" dirty="0"/>
              <a:t>Validity of measurement indicates how well the developed instrument measures the </a:t>
            </a:r>
          </a:p>
          <a:p>
            <a:pPr fontAlgn="base"/>
            <a:r>
              <a:rPr lang="en-US" sz="2400" dirty="0"/>
              <a:t>particular concept it intends to measure. </a:t>
            </a:r>
          </a:p>
          <a:p>
            <a:pPr marL="342900" indent="-342900" fontAlgn="base">
              <a:buFont typeface="Arial" panose="020B0604020202020204" pitchFamily="34" charset="0"/>
              <a:buChar char="•"/>
            </a:pPr>
            <a:r>
              <a:rPr lang="en-US" sz="2400" dirty="0" smtClean="0"/>
              <a:t>This </a:t>
            </a:r>
            <a:r>
              <a:rPr lang="en-US" sz="2400" dirty="0"/>
              <a:t>means validity is ensuring of </a:t>
            </a:r>
            <a:r>
              <a:rPr lang="en-US" sz="2400" dirty="0" smtClean="0"/>
              <a:t>measuring </a:t>
            </a:r>
            <a:r>
              <a:rPr lang="en-US" sz="2400" dirty="0"/>
              <a:t>the thing which was aimed to measure according to theory. </a:t>
            </a:r>
            <a:endParaRPr lang="en-US" sz="2400" dirty="0" smtClean="0"/>
          </a:p>
          <a:p>
            <a:pPr marL="342900" indent="-342900" fontAlgn="base">
              <a:buFont typeface="Arial" panose="020B0604020202020204" pitchFamily="34" charset="0"/>
              <a:buChar char="•"/>
            </a:pPr>
            <a:r>
              <a:rPr lang="en-US" sz="2400" dirty="0" smtClean="0"/>
              <a:t>This </a:t>
            </a:r>
            <a:r>
              <a:rPr lang="en-US" sz="2400" dirty="0"/>
              <a:t>means </a:t>
            </a:r>
            <a:r>
              <a:rPr lang="en-US" sz="2400" dirty="0" smtClean="0"/>
              <a:t>validity </a:t>
            </a:r>
            <a:r>
              <a:rPr lang="en-US" sz="2400" dirty="0"/>
              <a:t>concerns whether we measure the right concept or not. </a:t>
            </a:r>
            <a:endParaRPr lang="en-US" sz="2400" dirty="0" smtClean="0"/>
          </a:p>
          <a:p>
            <a:pPr marL="342900" indent="-342900" fontAlgn="base">
              <a:buFont typeface="Arial" panose="020B0604020202020204" pitchFamily="34" charset="0"/>
              <a:buChar char="•"/>
            </a:pPr>
            <a:r>
              <a:rPr lang="en-US" sz="2400" dirty="0" smtClean="0"/>
              <a:t>Thus</a:t>
            </a:r>
            <a:r>
              <a:rPr lang="en-US" sz="2400" dirty="0"/>
              <a:t>, validity deals </a:t>
            </a:r>
            <a:r>
              <a:rPr lang="en-US" sz="2400" dirty="0" smtClean="0"/>
              <a:t>with </a:t>
            </a:r>
            <a:r>
              <a:rPr lang="en-US" sz="2400" dirty="0"/>
              <a:t>systematic errors. It suggests truthfulness. </a:t>
            </a:r>
            <a:endParaRPr lang="en-US" sz="2400" dirty="0" smtClean="0"/>
          </a:p>
          <a:p>
            <a:pPr marL="342900" indent="-342900" fontAlgn="base">
              <a:buFont typeface="Arial" panose="020B0604020202020204" pitchFamily="34" charset="0"/>
              <a:buChar char="•"/>
            </a:pPr>
            <a:r>
              <a:rPr lang="en-US" sz="2400" dirty="0" smtClean="0"/>
              <a:t>The </a:t>
            </a:r>
            <a:r>
              <a:rPr lang="en-US" sz="2400" dirty="0"/>
              <a:t>absence of validity occurs if </a:t>
            </a:r>
            <a:r>
              <a:rPr lang="en-US" sz="2400" dirty="0" smtClean="0"/>
              <a:t>there </a:t>
            </a:r>
            <a:r>
              <a:rPr lang="en-US" sz="2400" dirty="0"/>
              <a:t>is a poor fit between the theoretical base and the actual situation in a </a:t>
            </a:r>
            <a:r>
              <a:rPr lang="en-US" sz="2400" dirty="0" smtClean="0"/>
              <a:t>social setting</a:t>
            </a:r>
            <a:r>
              <a:rPr lang="en-US" sz="2400" dirty="0"/>
              <a:t>. </a:t>
            </a:r>
            <a:endParaRPr lang="en-US" sz="2400" dirty="0" smtClean="0"/>
          </a:p>
          <a:p>
            <a:pPr marL="342900" indent="-342900" fontAlgn="base">
              <a:buFont typeface="Arial" panose="020B0604020202020204" pitchFamily="34" charset="0"/>
              <a:buChar char="•"/>
            </a:pPr>
            <a:r>
              <a:rPr lang="en-US" sz="2400" dirty="0" smtClean="0"/>
              <a:t>In </a:t>
            </a:r>
            <a:r>
              <a:rPr lang="en-US" sz="2400" dirty="0"/>
              <a:t>simple terms, validity becomes poor if the measurement instrument does </a:t>
            </a:r>
            <a:r>
              <a:rPr lang="en-US" sz="2400" dirty="0" smtClean="0"/>
              <a:t>not </a:t>
            </a:r>
            <a:r>
              <a:rPr lang="en-US" sz="2400" dirty="0"/>
              <a:t>cover all the aspects of the theory</a:t>
            </a:r>
            <a:r>
              <a:rPr lang="en-US" sz="2400" dirty="0" smtClean="0"/>
              <a:t>.</a:t>
            </a:r>
          </a:p>
          <a:p>
            <a:pPr marL="342900" indent="-342900" fontAlgn="base">
              <a:buFont typeface="Arial" panose="020B0604020202020204" pitchFamily="34" charset="0"/>
              <a:buChar char="•"/>
            </a:pPr>
            <a:r>
              <a:rPr lang="en-US" sz="2400" dirty="0" smtClean="0"/>
              <a:t>For </a:t>
            </a:r>
            <a:r>
              <a:rPr lang="en-US" sz="2400" dirty="0" err="1" smtClean="0"/>
              <a:t>Eg</a:t>
            </a:r>
            <a:r>
              <a:rPr lang="en-US" sz="2400" dirty="0" smtClean="0"/>
              <a:t>: thermometer is designed to measure body temperature not to check blood pressure. </a:t>
            </a:r>
          </a:p>
        </p:txBody>
      </p:sp>
    </p:spTree>
    <p:extLst>
      <p:ext uri="{BB962C8B-B14F-4D97-AF65-F5344CB8AC3E}">
        <p14:creationId xmlns:p14="http://schemas.microsoft.com/office/powerpoint/2010/main" val="479486148"/>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smtClean="0">
                <a:solidFill>
                  <a:srgbClr val="FF0000"/>
                </a:solidFill>
              </a:rPr>
              <a:t>Types of Validity</a:t>
            </a:r>
            <a:endParaRPr lang="en-GB" sz="4800" b="1" dirty="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190" y="1457113"/>
            <a:ext cx="11448136" cy="4189307"/>
          </a:xfrm>
          <a:prstGeom prst="rect">
            <a:avLst/>
          </a:prstGeom>
        </p:spPr>
      </p:pic>
    </p:spTree>
    <p:extLst>
      <p:ext uri="{BB962C8B-B14F-4D97-AF65-F5344CB8AC3E}">
        <p14:creationId xmlns:p14="http://schemas.microsoft.com/office/powerpoint/2010/main" val="3962030317"/>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Types of Validity</a:t>
            </a:r>
          </a:p>
        </p:txBody>
      </p:sp>
      <p:sp>
        <p:nvSpPr>
          <p:cNvPr id="5" name="Rectangle 4"/>
          <p:cNvSpPr/>
          <p:nvPr/>
        </p:nvSpPr>
        <p:spPr>
          <a:xfrm>
            <a:off x="0" y="1337497"/>
            <a:ext cx="12192000" cy="5632311"/>
          </a:xfrm>
          <a:prstGeom prst="rect">
            <a:avLst/>
          </a:prstGeom>
        </p:spPr>
        <p:txBody>
          <a:bodyPr wrap="square">
            <a:spAutoFit/>
          </a:bodyPr>
          <a:lstStyle/>
          <a:p>
            <a:pPr fontAlgn="base"/>
            <a:r>
              <a:rPr lang="en-US" sz="2400" dirty="0"/>
              <a:t>Content validity: </a:t>
            </a:r>
            <a:endParaRPr lang="en-US" sz="2400" dirty="0" smtClean="0"/>
          </a:p>
          <a:p>
            <a:pPr marL="342900" indent="-342900" fontAlgn="base">
              <a:buFont typeface="Arial" panose="020B0604020202020204" pitchFamily="34" charset="0"/>
              <a:buChar char="•"/>
            </a:pPr>
            <a:r>
              <a:rPr lang="en-US" sz="2400" dirty="0" smtClean="0"/>
              <a:t>Content </a:t>
            </a:r>
            <a:r>
              <a:rPr lang="en-US" sz="2400" dirty="0"/>
              <a:t>validity ensures that the measure includes an </a:t>
            </a:r>
            <a:r>
              <a:rPr lang="en-US" sz="2400" dirty="0" smtClean="0"/>
              <a:t>adequate </a:t>
            </a:r>
            <a:r>
              <a:rPr lang="en-US" sz="2400" dirty="0"/>
              <a:t>and representative set of items that measure the concept. Hence, </a:t>
            </a:r>
            <a:r>
              <a:rPr lang="en-US" sz="2400" dirty="0" smtClean="0"/>
              <a:t>content </a:t>
            </a:r>
            <a:r>
              <a:rPr lang="en-US" sz="2400" dirty="0"/>
              <a:t>validity measures the representativeness or sampling adequacy of the </a:t>
            </a:r>
            <a:r>
              <a:rPr lang="en-US" sz="2400" dirty="0" smtClean="0"/>
              <a:t>content </a:t>
            </a:r>
            <a:r>
              <a:rPr lang="en-US" sz="2400" dirty="0"/>
              <a:t>of a measuring instrument. Content validity addresses the question: </a:t>
            </a:r>
            <a:endParaRPr lang="en-US" sz="2400" dirty="0" smtClean="0"/>
          </a:p>
          <a:p>
            <a:pPr marL="342900" indent="-342900" fontAlgn="base">
              <a:buFont typeface="Wingdings" panose="05000000000000000000" pitchFamily="2" charset="2"/>
              <a:buChar char="Ø"/>
            </a:pPr>
            <a:r>
              <a:rPr lang="en-US" sz="2400" dirty="0" smtClean="0"/>
              <a:t>Is the full content of a definition represented in a measure? </a:t>
            </a:r>
          </a:p>
          <a:p>
            <a:pPr marL="342900" indent="-342900" fontAlgn="base">
              <a:buFont typeface="Wingdings" panose="05000000000000000000" pitchFamily="2" charset="2"/>
              <a:buChar char="Ø"/>
            </a:pPr>
            <a:r>
              <a:rPr lang="en-US" sz="2400" dirty="0" smtClean="0"/>
              <a:t>For </a:t>
            </a:r>
            <a:r>
              <a:rPr lang="en-US" sz="2400" dirty="0" err="1" smtClean="0"/>
              <a:t>Eg</a:t>
            </a:r>
            <a:r>
              <a:rPr lang="en-US" sz="2400" dirty="0" smtClean="0"/>
              <a:t>: A researcher aims to measure English language ability test of college students. Researcher develops a test which </a:t>
            </a:r>
            <a:r>
              <a:rPr lang="en-US" sz="2400" dirty="0" err="1" smtClean="0"/>
              <a:t>conatins</a:t>
            </a:r>
            <a:r>
              <a:rPr lang="en-US" sz="2400" dirty="0" smtClean="0"/>
              <a:t> reading, writing and speaking components but no listening component. As listening is an important aspect of language test, thus the test lacks content validity.  </a:t>
            </a:r>
            <a:endParaRPr lang="en-US" sz="2400" dirty="0"/>
          </a:p>
          <a:p>
            <a:pPr marL="342900" indent="-342900" fontAlgn="base">
              <a:buFont typeface="Wingdings" panose="05000000000000000000" pitchFamily="2" charset="2"/>
              <a:buChar char="Ø"/>
            </a:pPr>
            <a:r>
              <a:rPr lang="en-US" sz="2400" dirty="0" smtClean="0"/>
              <a:t>   Content </a:t>
            </a:r>
            <a:r>
              <a:rPr lang="en-US" sz="2400" dirty="0"/>
              <a:t>validity can be of two types: </a:t>
            </a:r>
            <a:endParaRPr lang="en-US" sz="2400" dirty="0" smtClean="0"/>
          </a:p>
          <a:p>
            <a:pPr marL="342900" indent="-342900" fontAlgn="base">
              <a:buFont typeface="Wingdings" panose="05000000000000000000" pitchFamily="2" charset="2"/>
              <a:buChar char="Ø"/>
            </a:pPr>
            <a:r>
              <a:rPr lang="en-US" sz="2400" dirty="0"/>
              <a:t>face validity: measures whether the indicators or items </a:t>
            </a:r>
            <a:r>
              <a:rPr lang="en-US" sz="2400" dirty="0" smtClean="0"/>
              <a:t>make </a:t>
            </a:r>
            <a:r>
              <a:rPr lang="en-US" sz="2400" dirty="0"/>
              <a:t>sense as a measure of a construct understood by others. </a:t>
            </a:r>
            <a:endParaRPr lang="en-US" sz="2400" dirty="0" smtClean="0"/>
          </a:p>
          <a:p>
            <a:pPr marL="342900" indent="-342900" fontAlgn="base">
              <a:buFont typeface="Wingdings" panose="05000000000000000000" pitchFamily="2" charset="2"/>
              <a:buChar char="Ø"/>
            </a:pPr>
            <a:r>
              <a:rPr lang="en-US" sz="2400" dirty="0"/>
              <a:t>S</a:t>
            </a:r>
            <a:r>
              <a:rPr lang="en-US" sz="2400" dirty="0" smtClean="0"/>
              <a:t>ampling validity</a:t>
            </a:r>
            <a:r>
              <a:rPr lang="en-US" sz="2400" dirty="0"/>
              <a:t>:</a:t>
            </a:r>
            <a:r>
              <a:rPr lang="en-US" sz="2400" dirty="0" smtClean="0"/>
              <a:t> </a:t>
            </a:r>
            <a:r>
              <a:rPr lang="en-US" sz="2400" dirty="0"/>
              <a:t>whether the measuring </a:t>
            </a:r>
            <a:r>
              <a:rPr lang="en-US" sz="2400" dirty="0" smtClean="0"/>
              <a:t>instrument </a:t>
            </a:r>
            <a:r>
              <a:rPr lang="en-US" sz="2400" dirty="0"/>
              <a:t>adequately samples a given population of situations or </a:t>
            </a:r>
            <a:r>
              <a:rPr lang="en-US" sz="2400" dirty="0" smtClean="0"/>
              <a:t>behavior</a:t>
            </a:r>
            <a:r>
              <a:rPr lang="en-US" sz="2400" dirty="0"/>
              <a:t>.</a:t>
            </a:r>
            <a:endParaRPr lang="en-US" sz="2400" dirty="0" smtClean="0"/>
          </a:p>
        </p:txBody>
      </p:sp>
    </p:spTree>
    <p:extLst>
      <p:ext uri="{BB962C8B-B14F-4D97-AF65-F5344CB8AC3E}">
        <p14:creationId xmlns:p14="http://schemas.microsoft.com/office/powerpoint/2010/main" val="1918707803"/>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Types of Validity</a:t>
            </a:r>
          </a:p>
        </p:txBody>
      </p:sp>
      <p:sp>
        <p:nvSpPr>
          <p:cNvPr id="5" name="Rectangle 4"/>
          <p:cNvSpPr/>
          <p:nvPr/>
        </p:nvSpPr>
        <p:spPr>
          <a:xfrm>
            <a:off x="0" y="1337497"/>
            <a:ext cx="12192000" cy="4893647"/>
          </a:xfrm>
          <a:prstGeom prst="rect">
            <a:avLst/>
          </a:prstGeom>
        </p:spPr>
        <p:txBody>
          <a:bodyPr wrap="square">
            <a:spAutoFit/>
          </a:bodyPr>
          <a:lstStyle/>
          <a:p>
            <a:pPr fontAlgn="base"/>
            <a:r>
              <a:rPr lang="en-US" sz="2400" dirty="0"/>
              <a:t>Criterion-related or Predictive validity:  </a:t>
            </a:r>
            <a:endParaRPr lang="en-US" sz="2400" dirty="0" smtClean="0"/>
          </a:p>
          <a:p>
            <a:pPr marL="342900" indent="-342900" fontAlgn="base">
              <a:buFont typeface="Wingdings" panose="05000000000000000000" pitchFamily="2" charset="2"/>
              <a:buChar char="Ø"/>
            </a:pPr>
            <a:r>
              <a:rPr lang="en-US" sz="2400" dirty="0" smtClean="0"/>
              <a:t>Criterion-related </a:t>
            </a:r>
            <a:r>
              <a:rPr lang="en-US" sz="2400" dirty="0"/>
              <a:t>validity </a:t>
            </a:r>
            <a:r>
              <a:rPr lang="en-US" sz="2400" dirty="0" smtClean="0"/>
              <a:t>indicates </a:t>
            </a:r>
            <a:r>
              <a:rPr lang="en-US" sz="2400" dirty="0"/>
              <a:t>the criterion </a:t>
            </a:r>
            <a:r>
              <a:rPr lang="en-US" sz="2400" dirty="0" smtClean="0"/>
              <a:t>to indicate </a:t>
            </a:r>
            <a:r>
              <a:rPr lang="en-US" sz="2400" dirty="0"/>
              <a:t>a construct accurately. </a:t>
            </a:r>
            <a:endParaRPr lang="en-US" sz="2400" dirty="0" smtClean="0"/>
          </a:p>
          <a:p>
            <a:pPr marL="342900" indent="-342900" fontAlgn="base">
              <a:buFont typeface="Wingdings" panose="05000000000000000000" pitchFamily="2" charset="2"/>
              <a:buChar char="Ø"/>
            </a:pPr>
            <a:r>
              <a:rPr lang="en-US" sz="2400" dirty="0" smtClean="0"/>
              <a:t>It </a:t>
            </a:r>
            <a:r>
              <a:rPr lang="en-US" sz="2400" dirty="0"/>
              <a:t>refers to the ability </a:t>
            </a:r>
            <a:r>
              <a:rPr lang="en-US" sz="2400" dirty="0" smtClean="0"/>
              <a:t>or </a:t>
            </a:r>
            <a:r>
              <a:rPr lang="en-US" sz="2400" dirty="0"/>
              <a:t>success of measures to predict </a:t>
            </a:r>
            <a:r>
              <a:rPr lang="en-US" sz="2400" dirty="0" smtClean="0"/>
              <a:t>or estimate </a:t>
            </a:r>
            <a:r>
              <a:rPr lang="en-US" sz="2400" dirty="0"/>
              <a:t>the </a:t>
            </a:r>
            <a:r>
              <a:rPr lang="en-US" sz="2400" dirty="0" smtClean="0"/>
              <a:t>relationship.</a:t>
            </a:r>
          </a:p>
          <a:p>
            <a:pPr marL="342900" indent="-342900" fontAlgn="base">
              <a:buFont typeface="Wingdings" panose="05000000000000000000" pitchFamily="2" charset="2"/>
              <a:buChar char="Ø"/>
            </a:pPr>
            <a:r>
              <a:rPr lang="en-US" sz="2400" dirty="0" smtClean="0"/>
              <a:t>This </a:t>
            </a:r>
            <a:r>
              <a:rPr lang="en-US" sz="2400" dirty="0"/>
              <a:t>ensures the </a:t>
            </a:r>
            <a:r>
              <a:rPr lang="en-US" sz="2400" dirty="0" smtClean="0"/>
              <a:t>predictive </a:t>
            </a:r>
            <a:r>
              <a:rPr lang="en-US" sz="2400" dirty="0"/>
              <a:t>power of the measure. Instruments used to select employees should </a:t>
            </a:r>
            <a:r>
              <a:rPr lang="en-US" sz="2400" dirty="0" smtClean="0"/>
              <a:t>predict </a:t>
            </a:r>
            <a:r>
              <a:rPr lang="en-US" sz="2400" dirty="0"/>
              <a:t>the behavior, skill efficiency, leadership quality, etc., so the right </a:t>
            </a:r>
            <a:r>
              <a:rPr lang="en-US" sz="2400" dirty="0" smtClean="0"/>
              <a:t>candidate </a:t>
            </a:r>
            <a:r>
              <a:rPr lang="en-US" sz="2400" dirty="0"/>
              <a:t>can be selected. </a:t>
            </a:r>
            <a:endParaRPr lang="en-US" sz="2400" dirty="0" smtClean="0"/>
          </a:p>
          <a:p>
            <a:pPr marL="342900" indent="-342900" fontAlgn="base">
              <a:buFont typeface="Wingdings" panose="05000000000000000000" pitchFamily="2" charset="2"/>
              <a:buChar char="Ø"/>
            </a:pPr>
            <a:r>
              <a:rPr lang="en-US" sz="2400" dirty="0" smtClean="0"/>
              <a:t>For </a:t>
            </a:r>
            <a:r>
              <a:rPr lang="en-US" sz="2400" dirty="0" err="1" smtClean="0"/>
              <a:t>Eg</a:t>
            </a:r>
            <a:r>
              <a:rPr lang="en-US" sz="2400" dirty="0" smtClean="0"/>
              <a:t>: A researcher wants to know whether a college entrance exam is able to predict future academic performance of newly enrolled students. If the GPA score matches or be similar with admission test score then the admission exam has criterion validity. Then, 1</a:t>
            </a:r>
            <a:r>
              <a:rPr lang="en-US" sz="2400" baseline="30000" dirty="0" smtClean="0"/>
              <a:t>st</a:t>
            </a:r>
            <a:r>
              <a:rPr lang="en-US" sz="2400" dirty="0" smtClean="0"/>
              <a:t> semester GPA can serve as the criterion variable, as it is an accepted measure of academic performance. </a:t>
            </a:r>
          </a:p>
          <a:p>
            <a:pPr marL="342900" indent="-342900" fontAlgn="base">
              <a:buFont typeface="Wingdings" panose="05000000000000000000" pitchFamily="2" charset="2"/>
              <a:buChar char="Ø"/>
            </a:pPr>
            <a:r>
              <a:rPr lang="en-US" sz="2400" dirty="0" smtClean="0"/>
              <a:t>There </a:t>
            </a:r>
            <a:r>
              <a:rPr lang="en-US" sz="2400" dirty="0"/>
              <a:t>are two types of criterion-related validity: </a:t>
            </a:r>
            <a:r>
              <a:rPr lang="en-US" sz="2400" dirty="0" smtClean="0"/>
              <a:t>Concurrent Validity and Predictive Validity</a:t>
            </a:r>
          </a:p>
        </p:txBody>
      </p:sp>
    </p:spTree>
    <p:extLst>
      <p:ext uri="{BB962C8B-B14F-4D97-AF65-F5344CB8AC3E}">
        <p14:creationId xmlns:p14="http://schemas.microsoft.com/office/powerpoint/2010/main" val="1426527155"/>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Types of Validity</a:t>
            </a:r>
          </a:p>
        </p:txBody>
      </p:sp>
      <p:sp>
        <p:nvSpPr>
          <p:cNvPr id="5" name="Rectangle 4"/>
          <p:cNvSpPr/>
          <p:nvPr/>
        </p:nvSpPr>
        <p:spPr>
          <a:xfrm>
            <a:off x="0" y="1337497"/>
            <a:ext cx="12192000" cy="2677656"/>
          </a:xfrm>
          <a:prstGeom prst="rect">
            <a:avLst/>
          </a:prstGeom>
        </p:spPr>
        <p:txBody>
          <a:bodyPr wrap="square">
            <a:spAutoFit/>
          </a:bodyPr>
          <a:lstStyle/>
          <a:p>
            <a:pPr fontAlgn="base"/>
            <a:r>
              <a:rPr lang="en-US" sz="2400" dirty="0"/>
              <a:t>Concurrent validity</a:t>
            </a:r>
            <a:r>
              <a:rPr lang="en-US" sz="2400" dirty="0" smtClean="0"/>
              <a:t>:</a:t>
            </a:r>
          </a:p>
          <a:p>
            <a:pPr marL="342900" indent="-342900" fontAlgn="base">
              <a:buFont typeface="Wingdings" panose="05000000000000000000" pitchFamily="2" charset="2"/>
              <a:buChar char="Ø"/>
            </a:pPr>
            <a:r>
              <a:rPr lang="en-US" sz="2400" dirty="0" smtClean="0"/>
              <a:t>Used when the scores of the test and the criterion variables are obtain at the same time. </a:t>
            </a:r>
          </a:p>
          <a:p>
            <a:pPr marL="342900" indent="-342900" fontAlgn="base">
              <a:buFont typeface="Wingdings" panose="05000000000000000000" pitchFamily="2" charset="2"/>
              <a:buChar char="Ø"/>
            </a:pPr>
            <a:r>
              <a:rPr lang="en-US" sz="2400" dirty="0" smtClean="0"/>
              <a:t>Score of the new test correlates with another test that is already considered as valid. </a:t>
            </a:r>
          </a:p>
          <a:p>
            <a:pPr marL="342900" indent="-342900" fontAlgn="base">
              <a:buFont typeface="Wingdings" panose="05000000000000000000" pitchFamily="2" charset="2"/>
              <a:buChar char="Ø"/>
            </a:pPr>
            <a:r>
              <a:rPr lang="en-US" sz="2400" dirty="0" smtClean="0"/>
              <a:t>For </a:t>
            </a:r>
            <a:r>
              <a:rPr lang="en-US" sz="2400" dirty="0" err="1" smtClean="0"/>
              <a:t>Eg</a:t>
            </a:r>
            <a:r>
              <a:rPr lang="en-US" sz="2400" dirty="0" smtClean="0"/>
              <a:t>: If the score of one test is compared with the score of another test in same time and the score are similar and have correlation then it shows concurrent validity and vice versa. </a:t>
            </a:r>
          </a:p>
        </p:txBody>
      </p:sp>
    </p:spTree>
    <p:extLst>
      <p:ext uri="{BB962C8B-B14F-4D97-AF65-F5344CB8AC3E}">
        <p14:creationId xmlns:p14="http://schemas.microsoft.com/office/powerpoint/2010/main" val="4123327003"/>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Types of Validity</a:t>
            </a:r>
          </a:p>
        </p:txBody>
      </p:sp>
      <p:sp>
        <p:nvSpPr>
          <p:cNvPr id="5" name="Rectangle 4"/>
          <p:cNvSpPr/>
          <p:nvPr/>
        </p:nvSpPr>
        <p:spPr>
          <a:xfrm>
            <a:off x="0" y="1337497"/>
            <a:ext cx="12192000" cy="1938992"/>
          </a:xfrm>
          <a:prstGeom prst="rect">
            <a:avLst/>
          </a:prstGeom>
        </p:spPr>
        <p:txBody>
          <a:bodyPr wrap="square">
            <a:spAutoFit/>
          </a:bodyPr>
          <a:lstStyle/>
          <a:p>
            <a:pPr fontAlgn="base"/>
            <a:r>
              <a:rPr lang="en-US" sz="2400" dirty="0"/>
              <a:t>Predictive </a:t>
            </a:r>
            <a:r>
              <a:rPr lang="en-US" sz="2400" dirty="0" smtClean="0"/>
              <a:t>validity:</a:t>
            </a:r>
          </a:p>
          <a:p>
            <a:pPr marL="342900" indent="-342900" fontAlgn="base">
              <a:buFont typeface="Wingdings" panose="05000000000000000000" pitchFamily="2" charset="2"/>
              <a:buChar char="Ø"/>
            </a:pPr>
            <a:r>
              <a:rPr lang="en-US" sz="2400" dirty="0" smtClean="0"/>
              <a:t>Used when the criterion variables are measured after the scores of the test. </a:t>
            </a:r>
          </a:p>
          <a:p>
            <a:pPr marL="342900" indent="-342900" fontAlgn="base">
              <a:buFont typeface="Wingdings" panose="05000000000000000000" pitchFamily="2" charset="2"/>
              <a:buChar char="Ø"/>
            </a:pPr>
            <a:r>
              <a:rPr lang="en-US" sz="2400" dirty="0" smtClean="0"/>
              <a:t>For </a:t>
            </a:r>
            <a:r>
              <a:rPr lang="en-US" sz="2400" dirty="0" err="1" smtClean="0"/>
              <a:t>Eg</a:t>
            </a:r>
            <a:r>
              <a:rPr lang="en-US" sz="2400" dirty="0" smtClean="0"/>
              <a:t>: If a researcher examines how the results of job recruitment test can be used to predict future performance. If the candidate score a good marks in job recruitment test researcher predict that the candidate have a good future. </a:t>
            </a:r>
          </a:p>
        </p:txBody>
      </p:sp>
    </p:spTree>
    <p:extLst>
      <p:ext uri="{BB962C8B-B14F-4D97-AF65-F5344CB8AC3E}">
        <p14:creationId xmlns:p14="http://schemas.microsoft.com/office/powerpoint/2010/main" val="2900917734"/>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0080" y="182880"/>
            <a:ext cx="11132820" cy="4229100"/>
          </a:xfrm>
        </p:spPr>
        <p:txBody>
          <a:bodyPr>
            <a:normAutofit/>
          </a:bodyPr>
          <a:lstStyle/>
          <a:p>
            <a:r>
              <a:rPr lang="en-US" b="1" dirty="0" smtClean="0"/>
              <a:t>Research Methodology- Unit </a:t>
            </a:r>
            <a:r>
              <a:rPr lang="en-US" b="1" dirty="0"/>
              <a:t>4</a:t>
            </a:r>
            <a:r>
              <a:rPr lang="en-US" b="1" dirty="0" smtClean="0"/>
              <a:t/>
            </a:r>
            <a:br>
              <a:rPr lang="en-US" b="1" dirty="0" smtClean="0"/>
            </a:br>
            <a:r>
              <a:rPr lang="en-US" sz="4400" dirty="0"/>
              <a:t>Chapter 4</a:t>
            </a:r>
            <a:r>
              <a:rPr lang="en-US" sz="4400" dirty="0" smtClean="0"/>
              <a:t>- </a:t>
            </a:r>
            <a:r>
              <a:rPr lang="en-US" sz="4400" dirty="0"/>
              <a:t>Validity  </a:t>
            </a:r>
            <a:r>
              <a:rPr lang="en-US" sz="4400" dirty="0" smtClean="0"/>
              <a:t>and Reliability  </a:t>
            </a:r>
            <a:r>
              <a:rPr lang="en-US" sz="4400" dirty="0"/>
              <a:t>of  </a:t>
            </a:r>
            <a:r>
              <a:rPr lang="en-US" sz="4400" dirty="0" smtClean="0"/>
              <a:t>measurement</a:t>
            </a:r>
            <a:endParaRPr lang="en-US" sz="4400" dirty="0"/>
          </a:p>
        </p:txBody>
      </p:sp>
      <p:sp>
        <p:nvSpPr>
          <p:cNvPr id="3" name="Subtitle 2"/>
          <p:cNvSpPr>
            <a:spLocks noGrp="1"/>
          </p:cNvSpPr>
          <p:nvPr>
            <p:ph type="subTitle" idx="1"/>
          </p:nvPr>
        </p:nvSpPr>
        <p:spPr/>
        <p:txBody>
          <a:bodyPr>
            <a:normAutofit/>
          </a:bodyPr>
          <a:lstStyle/>
          <a:p>
            <a:r>
              <a:rPr lang="en-US" dirty="0" smtClean="0"/>
              <a:t>Prime College- BIM 6</a:t>
            </a:r>
            <a:r>
              <a:rPr lang="en-US" baseline="30000" dirty="0" smtClean="0"/>
              <a:t>th</a:t>
            </a:r>
            <a:r>
              <a:rPr lang="en-US" dirty="0" smtClean="0"/>
              <a:t> Semester</a:t>
            </a:r>
            <a:endParaRPr lang="en-US" dirty="0"/>
          </a:p>
        </p:txBody>
      </p:sp>
    </p:spTree>
    <p:extLst>
      <p:ext uri="{BB962C8B-B14F-4D97-AF65-F5344CB8AC3E}">
        <p14:creationId xmlns:p14="http://schemas.microsoft.com/office/powerpoint/2010/main" val="175763837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Types of Validity</a:t>
            </a:r>
          </a:p>
        </p:txBody>
      </p:sp>
      <p:sp>
        <p:nvSpPr>
          <p:cNvPr id="5" name="Rectangle 4"/>
          <p:cNvSpPr/>
          <p:nvPr/>
        </p:nvSpPr>
        <p:spPr>
          <a:xfrm>
            <a:off x="0" y="1337497"/>
            <a:ext cx="12192000" cy="6001643"/>
          </a:xfrm>
          <a:prstGeom prst="rect">
            <a:avLst/>
          </a:prstGeom>
        </p:spPr>
        <p:txBody>
          <a:bodyPr wrap="square">
            <a:spAutoFit/>
          </a:bodyPr>
          <a:lstStyle/>
          <a:p>
            <a:pPr fontAlgn="base"/>
            <a:r>
              <a:rPr lang="en-US" sz="2400" dirty="0"/>
              <a:t>Construct </a:t>
            </a:r>
            <a:r>
              <a:rPr lang="en-US" sz="2400" dirty="0" smtClean="0"/>
              <a:t>validity:</a:t>
            </a:r>
          </a:p>
          <a:p>
            <a:pPr marL="342900" indent="-342900" fontAlgn="base">
              <a:buFont typeface="Wingdings" panose="05000000000000000000" pitchFamily="2" charset="2"/>
              <a:buChar char="Ø"/>
            </a:pPr>
            <a:r>
              <a:rPr lang="en-US" sz="2400" b="1" dirty="0" smtClean="0"/>
              <a:t>Construct </a:t>
            </a:r>
            <a:r>
              <a:rPr lang="en-US" sz="2400" dirty="0" smtClean="0"/>
              <a:t>is a theoretical concept or idea that’s usually not directly measureable. </a:t>
            </a:r>
          </a:p>
          <a:p>
            <a:pPr marL="342900" indent="-342900" fontAlgn="base">
              <a:buFont typeface="Wingdings" panose="05000000000000000000" pitchFamily="2" charset="2"/>
              <a:buChar char="Ø"/>
            </a:pPr>
            <a:r>
              <a:rPr lang="en-US" sz="2400" dirty="0" smtClean="0"/>
              <a:t>For Example: Self-esteem, motivation, anxiety etc. </a:t>
            </a:r>
          </a:p>
          <a:p>
            <a:pPr marL="342900" indent="-342900" fontAlgn="base">
              <a:buFont typeface="Wingdings" panose="05000000000000000000" pitchFamily="2" charset="2"/>
              <a:buChar char="Ø"/>
            </a:pPr>
            <a:r>
              <a:rPr lang="en-US" sz="2400" b="1" dirty="0" smtClean="0"/>
              <a:t>Construct Validity </a:t>
            </a:r>
            <a:r>
              <a:rPr lang="en-US" sz="2400" dirty="0" smtClean="0"/>
              <a:t>concerns the extent to which your test or measure accurately assess what it’s supposed to. </a:t>
            </a:r>
          </a:p>
          <a:p>
            <a:pPr fontAlgn="base"/>
            <a:endParaRPr lang="en-US" sz="2400" dirty="0"/>
          </a:p>
          <a:p>
            <a:pPr marL="342900" indent="-342900" fontAlgn="base">
              <a:buFont typeface="Arial" panose="020B0604020202020204" pitchFamily="34" charset="0"/>
              <a:buChar char="•"/>
            </a:pPr>
            <a:r>
              <a:rPr lang="en-US" sz="2400" dirty="0" smtClean="0"/>
              <a:t>Convergent Validity: The extent to which measures of the same/similar constructs actually correspond to each other. For EG: if we are measuring two similar construct having same nature it must have positive correlation. Thus, the test should be similar. </a:t>
            </a:r>
          </a:p>
          <a:p>
            <a:pPr marL="342900" indent="-342900" fontAlgn="base">
              <a:buFont typeface="Arial" panose="020B0604020202020204" pitchFamily="34" charset="0"/>
              <a:buChar char="•"/>
            </a:pPr>
            <a:r>
              <a:rPr lang="en-US" sz="2400" dirty="0" smtClean="0"/>
              <a:t>Discriminant Validity: Two measures of unrelated constructs (</a:t>
            </a:r>
            <a:r>
              <a:rPr lang="en-US" sz="2400" dirty="0" err="1" smtClean="0"/>
              <a:t>e.g</a:t>
            </a:r>
            <a:r>
              <a:rPr lang="en-US" sz="2400" dirty="0" smtClean="0"/>
              <a:t>: anxiety and self-esteem) that should be unrelated, very weakly related or negatively related actually in practice. For EG: If two construct are different in nature then they should be tested differently rather than using same measurement. If anxiety and self-esteem are different then the test should be different. Researcher should not add self-esteem questions in anxiety question paper. </a:t>
            </a:r>
          </a:p>
          <a:p>
            <a:pPr marL="342900" indent="-342900" fontAlgn="base">
              <a:buFont typeface="Wingdings" panose="05000000000000000000" pitchFamily="2" charset="2"/>
              <a:buChar char="Ø"/>
            </a:pPr>
            <a:endParaRPr lang="en-US" sz="2400" dirty="0" smtClean="0"/>
          </a:p>
        </p:txBody>
      </p:sp>
    </p:spTree>
    <p:extLst>
      <p:ext uri="{BB962C8B-B14F-4D97-AF65-F5344CB8AC3E}">
        <p14:creationId xmlns:p14="http://schemas.microsoft.com/office/powerpoint/2010/main" val="3847566603"/>
      </p:ext>
    </p:extLst>
  </p:cSld>
  <p:clrMapOvr>
    <a:masterClrMapping/>
  </p:clrMapOvr>
  <p:transition>
    <p:zoom/>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lvl="0"/>
            <a:r>
              <a:rPr lang="en-US" sz="4400" dirty="0">
                <a:solidFill>
                  <a:srgbClr val="001D35"/>
                </a:solidFill>
                <a:latin typeface="Google Sans"/>
              </a:rPr>
              <a:t/>
            </a:r>
            <a:br>
              <a:rPr lang="en-US" sz="4400" dirty="0">
                <a:solidFill>
                  <a:srgbClr val="001D35"/>
                </a:solidFill>
                <a:latin typeface="Google Sans"/>
              </a:rPr>
            </a:br>
            <a:r>
              <a:rPr lang="en-US" sz="4400" b="1" dirty="0">
                <a:solidFill>
                  <a:srgbClr val="001D35"/>
                </a:solidFill>
                <a:latin typeface="Google Sans"/>
              </a:rPr>
              <a:t>Relationship between Reliability and Validity </a:t>
            </a:r>
            <a:endParaRPr lang="en-US" sz="4400" dirty="0">
              <a:solidFill>
                <a:srgbClr val="001D35"/>
              </a:solidFill>
              <a:latin typeface="Google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25" y="1436133"/>
            <a:ext cx="10650755" cy="5101827"/>
          </a:xfrm>
          <a:prstGeom prst="rect">
            <a:avLst/>
          </a:prstGeom>
        </p:spPr>
      </p:pic>
    </p:spTree>
    <p:extLst>
      <p:ext uri="{BB962C8B-B14F-4D97-AF65-F5344CB8AC3E}">
        <p14:creationId xmlns:p14="http://schemas.microsoft.com/office/powerpoint/2010/main" val="3379654433"/>
      </p:ext>
    </p:extLst>
  </p:cSld>
  <p:clrMapOvr>
    <a:masterClrMapping/>
  </p:clrMapOvr>
  <p:transition>
    <p:zoom/>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Sources of Measurement Problem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454" y="1439048"/>
            <a:ext cx="11891545" cy="5052302"/>
          </a:xfrm>
          <a:prstGeom prst="rect">
            <a:avLst/>
          </a:prstGeom>
        </p:spPr>
      </p:pic>
    </p:spTree>
    <p:extLst>
      <p:ext uri="{BB962C8B-B14F-4D97-AF65-F5344CB8AC3E}">
        <p14:creationId xmlns:p14="http://schemas.microsoft.com/office/powerpoint/2010/main" val="2681779188"/>
      </p:ext>
    </p:extLst>
  </p:cSld>
  <p:clrMapOvr>
    <a:masterClrMapping/>
  </p:clrMapOvr>
  <p:transition>
    <p:zoom/>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Sources of Measurement Problem</a:t>
            </a:r>
          </a:p>
        </p:txBody>
      </p:sp>
      <p:sp>
        <p:nvSpPr>
          <p:cNvPr id="5" name="Rectangle 4"/>
          <p:cNvSpPr/>
          <p:nvPr/>
        </p:nvSpPr>
        <p:spPr>
          <a:xfrm>
            <a:off x="0" y="1270766"/>
            <a:ext cx="11932920" cy="5170646"/>
          </a:xfrm>
          <a:prstGeom prst="rect">
            <a:avLst/>
          </a:prstGeom>
        </p:spPr>
        <p:txBody>
          <a:bodyPr wrap="square">
            <a:spAutoFit/>
          </a:bodyPr>
          <a:lstStyle/>
          <a:p>
            <a:pPr marL="457200" indent="-457200" fontAlgn="base">
              <a:buAutoNum type="arabicPeriod"/>
            </a:pPr>
            <a:r>
              <a:rPr lang="en-US" sz="2200" b="1" dirty="0" smtClean="0"/>
              <a:t>Respondent</a:t>
            </a:r>
            <a:r>
              <a:rPr lang="en-US" sz="2200" dirty="0" smtClean="0"/>
              <a:t>: </a:t>
            </a:r>
          </a:p>
          <a:p>
            <a:pPr marL="342900" indent="-342900" fontAlgn="base">
              <a:buFont typeface="Arial" panose="020B0604020202020204" pitchFamily="34" charset="0"/>
              <a:buChar char="•"/>
            </a:pPr>
            <a:r>
              <a:rPr lang="en-US" sz="2200" dirty="0" smtClean="0"/>
              <a:t>In </a:t>
            </a:r>
            <a:r>
              <a:rPr lang="en-US" sz="2200" dirty="0"/>
              <a:t>many cases, respondents may be reluctant to express real </a:t>
            </a:r>
            <a:r>
              <a:rPr lang="en-US" sz="2200" dirty="0" smtClean="0"/>
              <a:t>feelings </a:t>
            </a:r>
            <a:r>
              <a:rPr lang="en-US" sz="2200" dirty="0"/>
              <a:t>towards the statement. </a:t>
            </a:r>
            <a:endParaRPr lang="en-US" sz="2200" dirty="0" smtClean="0"/>
          </a:p>
          <a:p>
            <a:pPr marL="342900" indent="-342900" fontAlgn="base">
              <a:buFont typeface="Arial" panose="020B0604020202020204" pitchFamily="34" charset="0"/>
              <a:buChar char="•"/>
            </a:pPr>
            <a:r>
              <a:rPr lang="en-US" sz="2200" dirty="0" smtClean="0"/>
              <a:t>They </a:t>
            </a:r>
            <a:r>
              <a:rPr lang="en-US" sz="2200" dirty="0"/>
              <a:t>may have very little knowledge; they </a:t>
            </a:r>
            <a:r>
              <a:rPr lang="en-US" sz="2200" dirty="0" smtClean="0"/>
              <a:t>provide </a:t>
            </a:r>
            <a:r>
              <a:rPr lang="en-US" sz="2200" dirty="0"/>
              <a:t>the information only at big </a:t>
            </a:r>
            <a:r>
              <a:rPr lang="en-US" sz="2200" dirty="0" smtClean="0"/>
              <a:t>guess.</a:t>
            </a:r>
          </a:p>
          <a:p>
            <a:pPr marL="342900" indent="-342900" fontAlgn="base">
              <a:buFont typeface="Arial" panose="020B0604020202020204" pitchFamily="34" charset="0"/>
              <a:buChar char="•"/>
            </a:pPr>
            <a:r>
              <a:rPr lang="en-US" sz="2200" dirty="0" smtClean="0"/>
              <a:t>Research </a:t>
            </a:r>
            <a:r>
              <a:rPr lang="en-US" sz="2200" dirty="0"/>
              <a:t>must rely fully on the </a:t>
            </a:r>
            <a:r>
              <a:rPr lang="en-US" sz="2200" dirty="0" smtClean="0"/>
              <a:t>information </a:t>
            </a:r>
            <a:r>
              <a:rPr lang="en-US" sz="2200" dirty="0"/>
              <a:t>supplied by respondents. </a:t>
            </a:r>
            <a:endParaRPr lang="en-US" sz="2200" dirty="0" smtClean="0"/>
          </a:p>
          <a:p>
            <a:pPr marL="342900" indent="-342900" fontAlgn="base">
              <a:buFont typeface="Arial" panose="020B0604020202020204" pitchFamily="34" charset="0"/>
              <a:buChar char="•"/>
            </a:pPr>
            <a:r>
              <a:rPr lang="en-US" sz="2200" dirty="0" smtClean="0"/>
              <a:t>Result </a:t>
            </a:r>
            <a:r>
              <a:rPr lang="en-US" sz="2200" dirty="0"/>
              <a:t>gets affected with wrong </a:t>
            </a:r>
            <a:r>
              <a:rPr lang="en-US" sz="2200" dirty="0" smtClean="0"/>
              <a:t>information </a:t>
            </a:r>
            <a:r>
              <a:rPr lang="en-US" sz="2200" dirty="0"/>
              <a:t>caused by ignorance, anxiety, boredom, pressure, fatigue, </a:t>
            </a:r>
            <a:r>
              <a:rPr lang="en-US" sz="2200" dirty="0" smtClean="0"/>
              <a:t>irresponsibility</a:t>
            </a:r>
            <a:r>
              <a:rPr lang="en-US" sz="2200" dirty="0"/>
              <a:t>, etc. of the respondent. </a:t>
            </a:r>
            <a:endParaRPr lang="en-US" sz="2200" dirty="0" smtClean="0"/>
          </a:p>
          <a:p>
            <a:pPr marL="342900" indent="-342900" fontAlgn="base">
              <a:buFont typeface="Arial" panose="020B0604020202020204" pitchFamily="34" charset="0"/>
              <a:buChar char="•"/>
            </a:pPr>
            <a:endParaRPr lang="en-US" sz="2200" dirty="0"/>
          </a:p>
          <a:p>
            <a:pPr fontAlgn="base"/>
            <a:r>
              <a:rPr lang="en-US" sz="2200" b="1" dirty="0"/>
              <a:t>2. Situation</a:t>
            </a:r>
            <a:r>
              <a:rPr lang="en-US" sz="2200" dirty="0"/>
              <a:t>: </a:t>
            </a:r>
            <a:endParaRPr lang="en-US" sz="2200" dirty="0" smtClean="0"/>
          </a:p>
          <a:p>
            <a:pPr marL="342900" indent="-342900" fontAlgn="base">
              <a:buFont typeface="Arial" panose="020B0604020202020204" pitchFamily="34" charset="0"/>
              <a:buChar char="•"/>
            </a:pPr>
            <a:r>
              <a:rPr lang="en-US" sz="2200" dirty="0" smtClean="0"/>
              <a:t>Situational </a:t>
            </a:r>
            <a:r>
              <a:rPr lang="en-US" sz="2200" dirty="0"/>
              <a:t>factors may also adversely affect the measurement </a:t>
            </a:r>
            <a:r>
              <a:rPr lang="en-US" sz="2200" dirty="0" smtClean="0"/>
              <a:t>process </a:t>
            </a:r>
            <a:r>
              <a:rPr lang="en-US" sz="2200" dirty="0"/>
              <a:t>and </a:t>
            </a:r>
            <a:r>
              <a:rPr lang="en-US" sz="2200" dirty="0" smtClean="0"/>
              <a:t>accuracy.</a:t>
            </a:r>
          </a:p>
          <a:p>
            <a:pPr marL="342900" indent="-342900" fontAlgn="base">
              <a:buFont typeface="Arial" panose="020B0604020202020204" pitchFamily="34" charset="0"/>
              <a:buChar char="•"/>
            </a:pPr>
            <a:r>
              <a:rPr lang="en-US" sz="2200" dirty="0" smtClean="0"/>
              <a:t>For </a:t>
            </a:r>
            <a:r>
              <a:rPr lang="en-US" sz="2200" dirty="0"/>
              <a:t>instance, if a third person is present during the </a:t>
            </a:r>
            <a:r>
              <a:rPr lang="en-US" sz="2200" dirty="0" smtClean="0"/>
              <a:t>interview </a:t>
            </a:r>
            <a:r>
              <a:rPr lang="en-US" sz="2200" dirty="0"/>
              <a:t>or responding to a questionnaire. </a:t>
            </a:r>
            <a:endParaRPr lang="en-US" sz="2200" dirty="0" smtClean="0"/>
          </a:p>
          <a:p>
            <a:pPr marL="342900" indent="-342900" fontAlgn="base">
              <a:buFont typeface="Arial" panose="020B0604020202020204" pitchFamily="34" charset="0"/>
              <a:buChar char="•"/>
            </a:pPr>
            <a:r>
              <a:rPr lang="en-US" sz="2200" dirty="0" smtClean="0"/>
              <a:t>Respondents </a:t>
            </a:r>
            <a:r>
              <a:rPr lang="en-US" sz="2200" dirty="0"/>
              <a:t>can provide false or </a:t>
            </a:r>
            <a:r>
              <a:rPr lang="en-US" sz="2200" dirty="0" smtClean="0"/>
              <a:t>distorted </a:t>
            </a:r>
            <a:r>
              <a:rPr lang="en-US" sz="2200" dirty="0"/>
              <a:t>responses according to the </a:t>
            </a:r>
            <a:r>
              <a:rPr lang="en-US" sz="2200" dirty="0" smtClean="0"/>
              <a:t>situation.</a:t>
            </a:r>
          </a:p>
          <a:p>
            <a:pPr marL="342900" indent="-342900" fontAlgn="base">
              <a:buFont typeface="Arial" panose="020B0604020202020204" pitchFamily="34" charset="0"/>
              <a:buChar char="•"/>
            </a:pPr>
            <a:r>
              <a:rPr lang="en-US" sz="2200" dirty="0" smtClean="0"/>
              <a:t>Respondents </a:t>
            </a:r>
            <a:r>
              <a:rPr lang="en-US" sz="2200" dirty="0"/>
              <a:t>feel uncomfortable </a:t>
            </a:r>
            <a:r>
              <a:rPr lang="en-US" sz="2200" dirty="0" smtClean="0"/>
              <a:t>if </a:t>
            </a:r>
            <a:r>
              <a:rPr lang="en-US" sz="2200" dirty="0"/>
              <a:t>they are not sure about keeping their response secret. </a:t>
            </a:r>
            <a:endParaRPr lang="en-US" sz="2200" dirty="0" smtClean="0"/>
          </a:p>
          <a:p>
            <a:pPr marL="342900" indent="-342900" fontAlgn="base">
              <a:buFont typeface="Arial" panose="020B0604020202020204" pitchFamily="34" charset="0"/>
              <a:buChar char="•"/>
            </a:pPr>
            <a:r>
              <a:rPr lang="en-US" sz="2200" dirty="0" smtClean="0"/>
              <a:t>They </a:t>
            </a:r>
            <a:r>
              <a:rPr lang="en-US" sz="2200" dirty="0"/>
              <a:t>may have a fear </a:t>
            </a:r>
            <a:r>
              <a:rPr lang="en-US" sz="2200" dirty="0" smtClean="0"/>
              <a:t>of </a:t>
            </a:r>
            <a:r>
              <a:rPr lang="en-US" sz="2200" dirty="0"/>
              <a:t>their supervisors or managers, because of which they do not respond </a:t>
            </a:r>
            <a:r>
              <a:rPr lang="en-US" sz="2200" dirty="0" smtClean="0"/>
              <a:t>correctly</a:t>
            </a:r>
            <a:r>
              <a:rPr lang="en-US" sz="2200" dirty="0"/>
              <a:t>. </a:t>
            </a:r>
            <a:endParaRPr lang="en-US" sz="2200" dirty="0" smtClean="0"/>
          </a:p>
        </p:txBody>
      </p:sp>
    </p:spTree>
    <p:extLst>
      <p:ext uri="{BB962C8B-B14F-4D97-AF65-F5344CB8AC3E}">
        <p14:creationId xmlns:p14="http://schemas.microsoft.com/office/powerpoint/2010/main" val="3042531813"/>
      </p:ext>
    </p:extLst>
  </p:cSld>
  <p:clrMapOvr>
    <a:masterClrMapping/>
  </p:clrMapOvr>
  <p:transition>
    <p:zoom/>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Sources of Measurement Problem</a:t>
            </a:r>
          </a:p>
        </p:txBody>
      </p:sp>
      <p:sp>
        <p:nvSpPr>
          <p:cNvPr id="5" name="Rectangle 4"/>
          <p:cNvSpPr/>
          <p:nvPr/>
        </p:nvSpPr>
        <p:spPr>
          <a:xfrm>
            <a:off x="0" y="1270766"/>
            <a:ext cx="11932920" cy="6309420"/>
          </a:xfrm>
          <a:prstGeom prst="rect">
            <a:avLst/>
          </a:prstGeom>
        </p:spPr>
        <p:txBody>
          <a:bodyPr wrap="square">
            <a:spAutoFit/>
          </a:bodyPr>
          <a:lstStyle/>
          <a:p>
            <a:pPr fontAlgn="base"/>
            <a:r>
              <a:rPr lang="en-US" sz="2400" b="1" dirty="0" smtClean="0"/>
              <a:t>3. Measurer</a:t>
            </a:r>
            <a:r>
              <a:rPr lang="en-US" sz="2400" dirty="0"/>
              <a:t>: </a:t>
            </a:r>
            <a:endParaRPr lang="en-US" sz="2400" dirty="0" smtClean="0"/>
          </a:p>
          <a:p>
            <a:pPr marL="342900" indent="-342900" fontAlgn="base">
              <a:buFont typeface="Arial" panose="020B0604020202020204" pitchFamily="34" charset="0"/>
              <a:buChar char="•"/>
            </a:pPr>
            <a:r>
              <a:rPr lang="en-US" sz="2400" dirty="0" smtClean="0"/>
              <a:t>The </a:t>
            </a:r>
            <a:r>
              <a:rPr lang="en-US" sz="2400" dirty="0"/>
              <a:t>interviewer can distort responses by rewording or reordering </a:t>
            </a:r>
            <a:r>
              <a:rPr lang="en-US" sz="2400" dirty="0" smtClean="0"/>
              <a:t>questions</a:t>
            </a:r>
            <a:r>
              <a:rPr lang="en-US" sz="2400" dirty="0"/>
              <a:t>. </a:t>
            </a:r>
            <a:endParaRPr lang="en-US" sz="2400" dirty="0" smtClean="0"/>
          </a:p>
          <a:p>
            <a:pPr marL="342900" indent="-342900" fontAlgn="base">
              <a:buFont typeface="Arial" panose="020B0604020202020204" pitchFamily="34" charset="0"/>
              <a:buChar char="•"/>
            </a:pPr>
            <a:r>
              <a:rPr lang="en-US" sz="2400" dirty="0" smtClean="0"/>
              <a:t>His </a:t>
            </a:r>
            <a:r>
              <a:rPr lang="en-US" sz="2400" dirty="0"/>
              <a:t>behavior, style, and looks may encourage or discourage specific </a:t>
            </a:r>
            <a:r>
              <a:rPr lang="en-US" sz="2400" dirty="0" smtClean="0"/>
              <a:t>replies </a:t>
            </a:r>
            <a:r>
              <a:rPr lang="en-US" sz="2400" dirty="0"/>
              <a:t>from respondents. </a:t>
            </a:r>
            <a:endParaRPr lang="en-US" sz="2400" dirty="0" smtClean="0"/>
          </a:p>
          <a:p>
            <a:pPr marL="342900" indent="-342900" fontAlgn="base">
              <a:buFont typeface="Arial" panose="020B0604020202020204" pitchFamily="34" charset="0"/>
              <a:buChar char="•"/>
            </a:pPr>
            <a:r>
              <a:rPr lang="en-US" sz="2400" dirty="0" smtClean="0"/>
              <a:t>Careless  </a:t>
            </a:r>
            <a:r>
              <a:rPr lang="en-US" sz="2400" dirty="0"/>
              <a:t>mechanical processing may distort </a:t>
            </a:r>
            <a:r>
              <a:rPr lang="en-US" sz="2400" dirty="0" smtClean="0"/>
              <a:t>the findings</a:t>
            </a:r>
            <a:r>
              <a:rPr lang="en-US" sz="2400" dirty="0"/>
              <a:t>. </a:t>
            </a:r>
            <a:endParaRPr lang="en-US" sz="2400" dirty="0" smtClean="0"/>
          </a:p>
          <a:p>
            <a:pPr marL="342900" indent="-342900" fontAlgn="base">
              <a:buFont typeface="Arial" panose="020B0604020202020204" pitchFamily="34" charset="0"/>
              <a:buChar char="•"/>
            </a:pPr>
            <a:r>
              <a:rPr lang="en-US" sz="2400" dirty="0" smtClean="0"/>
              <a:t>Errors </a:t>
            </a:r>
            <a:r>
              <a:rPr lang="en-US" sz="2400" dirty="0"/>
              <a:t>may also creep in because of incorrect coding, faulty tabulation, </a:t>
            </a:r>
            <a:r>
              <a:rPr lang="en-US" sz="2400" dirty="0" smtClean="0"/>
              <a:t>and/or </a:t>
            </a:r>
            <a:r>
              <a:rPr lang="en-US" sz="2400" dirty="0"/>
              <a:t>statistical calculations, particularly in the data analysis stage</a:t>
            </a:r>
            <a:r>
              <a:rPr lang="en-US" sz="2400" dirty="0" smtClean="0"/>
              <a:t>.</a:t>
            </a:r>
          </a:p>
          <a:p>
            <a:pPr fontAlgn="base"/>
            <a:endParaRPr lang="en-US" sz="2400" dirty="0"/>
          </a:p>
          <a:p>
            <a:pPr fontAlgn="base"/>
            <a:r>
              <a:rPr lang="en-US" sz="2400" b="1" dirty="0" smtClean="0"/>
              <a:t>4. </a:t>
            </a:r>
            <a:r>
              <a:rPr lang="en-US" sz="2400" b="1" dirty="0"/>
              <a:t>Instrument</a:t>
            </a:r>
            <a:r>
              <a:rPr lang="en-US" sz="2400" dirty="0"/>
              <a:t>: </a:t>
            </a:r>
            <a:endParaRPr lang="en-US" sz="2400" dirty="0" smtClean="0"/>
          </a:p>
          <a:p>
            <a:pPr marL="342900" indent="-342900" fontAlgn="base">
              <a:buFont typeface="Arial" panose="020B0604020202020204" pitchFamily="34" charset="0"/>
              <a:buChar char="•"/>
            </a:pPr>
            <a:r>
              <a:rPr lang="en-US" sz="2400" dirty="0" smtClean="0"/>
              <a:t>Error </a:t>
            </a:r>
            <a:r>
              <a:rPr lang="en-US" sz="2400" dirty="0"/>
              <a:t>may arise because of the defective measuring instrument. </a:t>
            </a:r>
            <a:endParaRPr lang="en-US" sz="2400" dirty="0" smtClean="0"/>
          </a:p>
          <a:p>
            <a:pPr marL="342900" indent="-342900" fontAlgn="base">
              <a:buFont typeface="Arial" panose="020B0604020202020204" pitchFamily="34" charset="0"/>
              <a:buChar char="•"/>
            </a:pPr>
            <a:r>
              <a:rPr lang="en-US" sz="2400" dirty="0" smtClean="0"/>
              <a:t>The </a:t>
            </a:r>
            <a:r>
              <a:rPr lang="en-US" sz="2400" dirty="0"/>
              <a:t>use of complex words beyond the comprehension of the respondent, </a:t>
            </a:r>
            <a:r>
              <a:rPr lang="en-US" sz="2400" dirty="0" smtClean="0"/>
              <a:t>ambiguous </a:t>
            </a:r>
            <a:r>
              <a:rPr lang="en-US" sz="2400" dirty="0"/>
              <a:t>meanings, poor printing, inadequate space for replies, response </a:t>
            </a:r>
            <a:r>
              <a:rPr lang="en-US" sz="2400" dirty="0" smtClean="0"/>
              <a:t>choice </a:t>
            </a:r>
            <a:r>
              <a:rPr lang="en-US" sz="2400" dirty="0"/>
              <a:t>omissions, etc., are a few reasons that make the measuring instrument </a:t>
            </a:r>
            <a:r>
              <a:rPr lang="en-US" sz="2400" dirty="0" smtClean="0"/>
              <a:t>defective</a:t>
            </a:r>
            <a:r>
              <a:rPr lang="en-US" sz="2400" dirty="0"/>
              <a:t>. </a:t>
            </a:r>
            <a:endParaRPr lang="en-US" sz="2400" dirty="0" smtClean="0"/>
          </a:p>
          <a:p>
            <a:pPr marL="342900" indent="-342900" fontAlgn="base">
              <a:buFont typeface="Arial" panose="020B0604020202020204" pitchFamily="34" charset="0"/>
              <a:buChar char="•"/>
            </a:pPr>
            <a:r>
              <a:rPr lang="en-US" sz="2400" dirty="0" smtClean="0"/>
              <a:t>Instrument </a:t>
            </a:r>
            <a:r>
              <a:rPr lang="en-US" sz="2400" dirty="0"/>
              <a:t>deficiency can be because of poor sampling as well. </a:t>
            </a:r>
            <a:endParaRPr lang="en-US" sz="2400" dirty="0" smtClean="0"/>
          </a:p>
          <a:p>
            <a:pPr fontAlgn="base"/>
            <a:endParaRPr lang="en-US" sz="2400" dirty="0"/>
          </a:p>
          <a:p>
            <a:pPr fontAlgn="base"/>
            <a:endParaRPr lang="en-US" sz="2200" dirty="0" smtClean="0"/>
          </a:p>
          <a:p>
            <a:pPr fontAlgn="base"/>
            <a:endParaRPr lang="en-US" sz="2200" dirty="0" smtClean="0"/>
          </a:p>
        </p:txBody>
      </p:sp>
    </p:spTree>
    <p:extLst>
      <p:ext uri="{BB962C8B-B14F-4D97-AF65-F5344CB8AC3E}">
        <p14:creationId xmlns:p14="http://schemas.microsoft.com/office/powerpoint/2010/main" val="1359444128"/>
      </p:ext>
    </p:extLst>
  </p:cSld>
  <p:clrMapOvr>
    <a:masterClrMapping/>
  </p:clrMapOvr>
  <p:transition>
    <p:zoom/>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smtClean="0">
                <a:solidFill>
                  <a:srgbClr val="FF0000"/>
                </a:solidFill>
              </a:rPr>
              <a:t>Ranking Scale</a:t>
            </a:r>
            <a:endParaRPr lang="en-GB" sz="4800" b="1" dirty="0">
              <a:solidFill>
                <a:srgbClr val="FF0000"/>
              </a:solidFill>
            </a:endParaRPr>
          </a:p>
        </p:txBody>
      </p:sp>
      <p:sp>
        <p:nvSpPr>
          <p:cNvPr id="5" name="Rectangle 4"/>
          <p:cNvSpPr/>
          <p:nvPr/>
        </p:nvSpPr>
        <p:spPr>
          <a:xfrm>
            <a:off x="0" y="1270766"/>
            <a:ext cx="11914496" cy="2308324"/>
          </a:xfrm>
          <a:prstGeom prst="rect">
            <a:avLst/>
          </a:prstGeom>
        </p:spPr>
        <p:txBody>
          <a:bodyPr wrap="square">
            <a:spAutoFit/>
          </a:bodyPr>
          <a:lstStyle/>
          <a:p>
            <a:pPr marL="457200" indent="-457200" fontAlgn="base">
              <a:buAutoNum type="arabicPeriod"/>
            </a:pPr>
            <a:r>
              <a:rPr lang="en-US" sz="2400" b="1" dirty="0" smtClean="0"/>
              <a:t>Pair </a:t>
            </a:r>
            <a:r>
              <a:rPr lang="en-US" sz="2400" b="1" dirty="0"/>
              <a:t>comparison scale: </a:t>
            </a:r>
            <a:endParaRPr lang="en-US" sz="2400" b="1" dirty="0" smtClean="0"/>
          </a:p>
          <a:p>
            <a:pPr marL="342900" indent="-342900" fontAlgn="base">
              <a:buFont typeface="Arial" panose="020B0604020202020204" pitchFamily="34" charset="0"/>
              <a:buChar char="•"/>
            </a:pPr>
            <a:r>
              <a:rPr lang="en-US" sz="2400" dirty="0" smtClean="0"/>
              <a:t>This </a:t>
            </a:r>
            <a:r>
              <a:rPr lang="en-US" sz="2400" dirty="0"/>
              <a:t>is a comparative scaling technique in </a:t>
            </a:r>
            <a:r>
              <a:rPr lang="en-US" sz="2400" dirty="0" smtClean="0"/>
              <a:t>which </a:t>
            </a:r>
            <a:r>
              <a:rPr lang="en-US" sz="2400" dirty="0"/>
              <a:t>respondents are provided two alternatives for each object. </a:t>
            </a:r>
            <a:endParaRPr lang="en-US" sz="2400" dirty="0" smtClean="0"/>
          </a:p>
          <a:p>
            <a:pPr marL="342900" indent="-342900" fontAlgn="base">
              <a:buFont typeface="Arial" panose="020B0604020202020204" pitchFamily="34" charset="0"/>
              <a:buChar char="•"/>
            </a:pPr>
            <a:r>
              <a:rPr lang="en-US" sz="2400" dirty="0" smtClean="0"/>
              <a:t>They are </a:t>
            </a:r>
            <a:r>
              <a:rPr lang="en-US" sz="2400" dirty="0"/>
              <a:t>asked to select one object (rate between two objects at a time) </a:t>
            </a:r>
            <a:r>
              <a:rPr lang="en-US" sz="2400" dirty="0" smtClean="0"/>
              <a:t>according </a:t>
            </a:r>
            <a:r>
              <a:rPr lang="en-US" sz="2400" dirty="0"/>
              <a:t>to some criterion from given two objects. </a:t>
            </a:r>
            <a:endParaRPr lang="en-US" sz="2400" dirty="0" smtClean="0"/>
          </a:p>
          <a:p>
            <a:pPr marL="342900" indent="-342900" fontAlgn="base">
              <a:buFont typeface="Arial" panose="020B0604020202020204" pitchFamily="34" charset="0"/>
              <a:buChar char="•"/>
            </a:pPr>
            <a:r>
              <a:rPr lang="en-US" sz="2400" dirty="0" smtClean="0"/>
              <a:t>Data </a:t>
            </a:r>
            <a:r>
              <a:rPr lang="en-US" sz="2400" dirty="0"/>
              <a:t>obtained from </a:t>
            </a:r>
            <a:r>
              <a:rPr lang="en-US" sz="2400" dirty="0" smtClean="0"/>
              <a:t>the </a:t>
            </a:r>
            <a:r>
              <a:rPr lang="en-US" sz="2400" dirty="0"/>
              <a:t>paired comparison method are ordinal.</a:t>
            </a:r>
            <a:endParaRPr lang="en-US" sz="2400" dirty="0" smtClean="0"/>
          </a:p>
        </p:txBody>
      </p:sp>
    </p:spTree>
    <p:extLst>
      <p:ext uri="{BB962C8B-B14F-4D97-AF65-F5344CB8AC3E}">
        <p14:creationId xmlns:p14="http://schemas.microsoft.com/office/powerpoint/2010/main" val="253955452"/>
      </p:ext>
    </p:extLst>
  </p:cSld>
  <p:clrMapOvr>
    <a:masterClrMapping/>
  </p:clrMapOvr>
  <p:transition>
    <p:zo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1" y="2402238"/>
            <a:ext cx="4785359" cy="2192622"/>
          </a:xfrm>
        </p:spPr>
        <p:txBody>
          <a:bodyPr/>
          <a:lstStyle/>
          <a:p>
            <a:r>
              <a:rPr lang="en-US" dirty="0" smtClean="0"/>
              <a:t>End of </a:t>
            </a:r>
            <a:r>
              <a:rPr lang="en-US" smtClean="0"/>
              <a:t>Chapter </a:t>
            </a:r>
            <a:r>
              <a:rPr lang="en-US" smtClean="0"/>
              <a:t>4</a:t>
            </a:r>
            <a:endParaRPr lang="en-US" dirty="0"/>
          </a:p>
        </p:txBody>
      </p:sp>
      <p:sp>
        <p:nvSpPr>
          <p:cNvPr id="8" name="Freeform 7">
            <a:hlinkClick r:id="rId3" tooltip="Learn More"/>
          </p:cNvPr>
          <p:cNvSpPr/>
          <p:nvPr/>
        </p:nvSpPr>
        <p:spPr>
          <a:xfrm>
            <a:off x="11557038" y="6134153"/>
            <a:ext cx="431763" cy="431763"/>
          </a:xfrm>
          <a:custGeom>
            <a:avLst/>
            <a:gdLst>
              <a:gd name="connsiteX0" fmla="*/ 283692 w 643468"/>
              <a:gd name="connsiteY0" fmla="*/ 156886 h 643468"/>
              <a:gd name="connsiteX1" fmla="*/ 315574 w 643468"/>
              <a:gd name="connsiteY1" fmla="*/ 156886 h 643468"/>
              <a:gd name="connsiteX2" fmla="*/ 486582 w 643468"/>
              <a:gd name="connsiteY2" fmla="*/ 321734 h 643468"/>
              <a:gd name="connsiteX3" fmla="*/ 315574 w 643468"/>
              <a:gd name="connsiteY3" fmla="*/ 486582 h 643468"/>
              <a:gd name="connsiteX4" fmla="*/ 283692 w 643468"/>
              <a:gd name="connsiteY4" fmla="*/ 486582 h 643468"/>
              <a:gd name="connsiteX5" fmla="*/ 441545 w 643468"/>
              <a:gd name="connsiteY5" fmla="*/ 334415 h 643468"/>
              <a:gd name="connsiteX6" fmla="*/ 156887 w 643468"/>
              <a:gd name="connsiteY6" fmla="*/ 334415 h 643468"/>
              <a:gd name="connsiteX7" fmla="*/ 156887 w 643468"/>
              <a:gd name="connsiteY7" fmla="*/ 309054 h 643468"/>
              <a:gd name="connsiteX8" fmla="*/ 441545 w 643468"/>
              <a:gd name="connsiteY8" fmla="*/ 309054 h 643468"/>
              <a:gd name="connsiteX9" fmla="*/ 321733 w 643468"/>
              <a:gd name="connsiteY9" fmla="*/ 16937 h 643468"/>
              <a:gd name="connsiteX10" fmla="*/ 16936 w 643468"/>
              <a:gd name="connsiteY10" fmla="*/ 321734 h 643468"/>
              <a:gd name="connsiteX11" fmla="*/ 321733 w 643468"/>
              <a:gd name="connsiteY11" fmla="*/ 626531 h 643468"/>
              <a:gd name="connsiteX12" fmla="*/ 626530 w 643468"/>
              <a:gd name="connsiteY12" fmla="*/ 321734 h 643468"/>
              <a:gd name="connsiteX13" fmla="*/ 321733 w 643468"/>
              <a:gd name="connsiteY13" fmla="*/ 16937 h 643468"/>
              <a:gd name="connsiteX14" fmla="*/ 321734 w 643468"/>
              <a:gd name="connsiteY14" fmla="*/ 0 h 643468"/>
              <a:gd name="connsiteX15" fmla="*/ 643468 w 643468"/>
              <a:gd name="connsiteY15" fmla="*/ 321734 h 643468"/>
              <a:gd name="connsiteX16" fmla="*/ 321734 w 643468"/>
              <a:gd name="connsiteY16" fmla="*/ 643468 h 643468"/>
              <a:gd name="connsiteX17" fmla="*/ 0 w 643468"/>
              <a:gd name="connsiteY17" fmla="*/ 321734 h 643468"/>
              <a:gd name="connsiteX18" fmla="*/ 321734 w 643468"/>
              <a:gd name="connsiteY18" fmla="*/ 0 h 64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43468" h="643468">
                <a:moveTo>
                  <a:pt x="283692" y="156886"/>
                </a:moveTo>
                <a:lnTo>
                  <a:pt x="315574" y="156886"/>
                </a:lnTo>
                <a:lnTo>
                  <a:pt x="486582" y="321734"/>
                </a:lnTo>
                <a:lnTo>
                  <a:pt x="315574" y="486582"/>
                </a:lnTo>
                <a:lnTo>
                  <a:pt x="283692" y="486582"/>
                </a:lnTo>
                <a:lnTo>
                  <a:pt x="441545" y="334415"/>
                </a:lnTo>
                <a:lnTo>
                  <a:pt x="156887" y="334415"/>
                </a:lnTo>
                <a:lnTo>
                  <a:pt x="156887" y="309054"/>
                </a:lnTo>
                <a:lnTo>
                  <a:pt x="441545" y="309054"/>
                </a:lnTo>
                <a:close/>
                <a:moveTo>
                  <a:pt x="321733" y="16937"/>
                </a:moveTo>
                <a:cubicBezTo>
                  <a:pt x="153398" y="16937"/>
                  <a:pt x="16936" y="153399"/>
                  <a:pt x="16936" y="321734"/>
                </a:cubicBezTo>
                <a:cubicBezTo>
                  <a:pt x="16936" y="490069"/>
                  <a:pt x="153398" y="626531"/>
                  <a:pt x="321733" y="626531"/>
                </a:cubicBezTo>
                <a:cubicBezTo>
                  <a:pt x="490068" y="626531"/>
                  <a:pt x="626530" y="490069"/>
                  <a:pt x="626530" y="321734"/>
                </a:cubicBezTo>
                <a:cubicBezTo>
                  <a:pt x="626530" y="153399"/>
                  <a:pt x="490068" y="16937"/>
                  <a:pt x="321733" y="16937"/>
                </a:cubicBezTo>
                <a:close/>
                <a:moveTo>
                  <a:pt x="321734" y="0"/>
                </a:moveTo>
                <a:cubicBezTo>
                  <a:pt x="499423" y="0"/>
                  <a:pt x="643468" y="144045"/>
                  <a:pt x="643468" y="321734"/>
                </a:cubicBezTo>
                <a:cubicBezTo>
                  <a:pt x="643468" y="499423"/>
                  <a:pt x="499423" y="643468"/>
                  <a:pt x="321734" y="643468"/>
                </a:cubicBezTo>
                <a:cubicBezTo>
                  <a:pt x="144045" y="643468"/>
                  <a:pt x="0" y="499423"/>
                  <a:pt x="0" y="321734"/>
                </a:cubicBezTo>
                <a:cubicBezTo>
                  <a:pt x="0" y="144045"/>
                  <a:pt x="144045" y="0"/>
                  <a:pt x="321734" y="0"/>
                </a:cubicBezTo>
                <a:close/>
              </a:path>
            </a:pathLst>
          </a:custGeom>
          <a:solidFill>
            <a:srgbClr val="DD46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8466022" y="6477369"/>
            <a:ext cx="2963979" cy="298665"/>
          </a:xfrm>
          <a:prstGeom prst="rect">
            <a:avLst/>
          </a:prstGeom>
          <a:noFill/>
        </p:spPr>
        <p:txBody>
          <a:bodyPr wrap="none" rtlCol="0">
            <a:noAutofit/>
          </a:bodyPr>
          <a:lstStyle/>
          <a:p>
            <a:r>
              <a:rPr lang="en-US" sz="1200" dirty="0">
                <a:solidFill>
                  <a:srgbClr val="D24726">
                    <a:alpha val="37000"/>
                  </a:srgbClr>
                </a:solidFill>
              </a:rPr>
              <a:t>(Click the arrow when in Slide Show mode)</a:t>
            </a:r>
          </a:p>
          <a:p>
            <a:endParaRPr lang="en-US" sz="1200" dirty="0">
              <a:solidFill>
                <a:srgbClr val="D24726">
                  <a:alpha val="37000"/>
                </a:srgbClr>
              </a:solidFill>
            </a:endParaRPr>
          </a:p>
        </p:txBody>
      </p:sp>
    </p:spTree>
    <p:extLst>
      <p:ext uri="{BB962C8B-B14F-4D97-AF65-F5344CB8AC3E}">
        <p14:creationId xmlns:p14="http://schemas.microsoft.com/office/powerpoint/2010/main" val="34805738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xmlns="" id="{8DED76B9-5273-4139-ACC9-B6E36ADE2385}"/>
              </a:ext>
            </a:extLst>
          </p:cNvPr>
          <p:cNvSpPr>
            <a:spLocks noGrp="1"/>
          </p:cNvSpPr>
          <p:nvPr>
            <p:ph type="title"/>
          </p:nvPr>
        </p:nvSpPr>
        <p:spPr>
          <a:xfrm>
            <a:off x="532264" y="776941"/>
            <a:ext cx="3209008" cy="5166659"/>
          </a:xfrm>
        </p:spPr>
        <p:txBody>
          <a:bodyPr/>
          <a:lstStyle/>
          <a:p>
            <a:pPr algn="ctr"/>
            <a:r>
              <a:rPr lang="en-US" dirty="0"/>
              <a:t>Learning Outcome</a:t>
            </a:r>
            <a:br>
              <a:rPr lang="en-US" dirty="0"/>
            </a:br>
            <a:endParaRPr lang="en-US" dirty="0"/>
          </a:p>
        </p:txBody>
      </p:sp>
      <p:sp>
        <p:nvSpPr>
          <p:cNvPr id="20" name="Footer Placeholder 19">
            <a:extLst>
              <a:ext uri="{FF2B5EF4-FFF2-40B4-BE49-F238E27FC236}">
                <a16:creationId xmlns:a16="http://schemas.microsoft.com/office/drawing/2014/main" xmlns="" id="{6DB8AAF6-0D0C-4F4F-A10E-6A66E4A7BEC3}"/>
              </a:ext>
            </a:extLst>
          </p:cNvPr>
          <p:cNvSpPr>
            <a:spLocks noGrp="1"/>
          </p:cNvSpPr>
          <p:nvPr>
            <p:ph type="ftr" sz="quarter" idx="11"/>
          </p:nvPr>
        </p:nvSpPr>
        <p:spPr>
          <a:xfrm>
            <a:off x="199277" y="6356350"/>
            <a:ext cx="3749040"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white"/>
                </a:solidFill>
                <a:effectLst/>
                <a:uLnTx/>
                <a:uFillTx/>
                <a:latin typeface="Avenir Next LT Pro"/>
                <a:ea typeface="+mn-ea"/>
                <a:cs typeface="+mn-cs"/>
              </a:rPr>
              <a:t>Presentation title</a:t>
            </a:r>
          </a:p>
        </p:txBody>
      </p:sp>
      <p:pic>
        <p:nvPicPr>
          <p:cNvPr id="5" name="Picture Placeholder 4" descr="A person standing on a rock">
            <a:extLst>
              <a:ext uri="{FF2B5EF4-FFF2-40B4-BE49-F238E27FC236}">
                <a16:creationId xmlns:a16="http://schemas.microsoft.com/office/drawing/2014/main" xmlns="" id="{633DBDDF-94F3-4001-919E-B56D62CE7A09}"/>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4076700" y="0"/>
            <a:ext cx="4038600" cy="2879725"/>
          </a:xfrm>
        </p:spPr>
      </p:pic>
      <p:pic>
        <p:nvPicPr>
          <p:cNvPr id="44" name="Picture Placeholder 43" descr="A picture containing mountain, sky, nature, outdoor">
            <a:extLst>
              <a:ext uri="{FF2B5EF4-FFF2-40B4-BE49-F238E27FC236}">
                <a16:creationId xmlns:a16="http://schemas.microsoft.com/office/drawing/2014/main" xmlns="" id="{73DD8BED-FB17-4ABE-9B18-B6DDA81A0E05}"/>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a:stretch/>
        </p:blipFill>
        <p:spPr>
          <a:xfrm>
            <a:off x="8115300" y="0"/>
            <a:ext cx="4076701" cy="2879725"/>
          </a:xfrm>
        </p:spPr>
      </p:pic>
      <p:sp>
        <p:nvSpPr>
          <p:cNvPr id="18" name="Text Placeholder 17">
            <a:extLst>
              <a:ext uri="{FF2B5EF4-FFF2-40B4-BE49-F238E27FC236}">
                <a16:creationId xmlns:a16="http://schemas.microsoft.com/office/drawing/2014/main" xmlns="" id="{87F2C169-25EA-4609-BC8A-BCA7C433EEE4}"/>
              </a:ext>
            </a:extLst>
          </p:cNvPr>
          <p:cNvSpPr>
            <a:spLocks noGrp="1"/>
          </p:cNvSpPr>
          <p:nvPr>
            <p:ph type="body" sz="quarter" idx="15"/>
          </p:nvPr>
        </p:nvSpPr>
        <p:spPr>
          <a:xfrm>
            <a:off x="4076701" y="3062287"/>
            <a:ext cx="8115300" cy="3476625"/>
          </a:xfrm>
        </p:spPr>
        <p:txBody>
          <a:bodyPr>
            <a:normAutofit/>
          </a:bodyPr>
          <a:lstStyle/>
          <a:p>
            <a:pPr>
              <a:buFontTx/>
              <a:buChar char="-"/>
            </a:pPr>
            <a:r>
              <a:rPr lang="en-US" sz="3200" dirty="0">
                <a:solidFill>
                  <a:srgbClr val="002060"/>
                </a:solidFill>
                <a:latin typeface="Times New Roman"/>
                <a:ea typeface="Times New Roman"/>
                <a:cs typeface="Times New Roman"/>
              </a:rPr>
              <a:t>Validity  </a:t>
            </a:r>
            <a:r>
              <a:rPr lang="en-US" sz="3200" dirty="0" smtClean="0">
                <a:solidFill>
                  <a:srgbClr val="002060"/>
                </a:solidFill>
                <a:latin typeface="Times New Roman"/>
                <a:ea typeface="Times New Roman"/>
                <a:cs typeface="Times New Roman"/>
              </a:rPr>
              <a:t>and Reliability  </a:t>
            </a:r>
            <a:r>
              <a:rPr lang="en-US" sz="3200" dirty="0">
                <a:solidFill>
                  <a:srgbClr val="002060"/>
                </a:solidFill>
                <a:latin typeface="Times New Roman"/>
                <a:ea typeface="Times New Roman"/>
                <a:cs typeface="Times New Roman"/>
              </a:rPr>
              <a:t>of  measurement; </a:t>
            </a:r>
            <a:endParaRPr lang="en-US" sz="3200" dirty="0" smtClean="0">
              <a:solidFill>
                <a:srgbClr val="002060"/>
              </a:solidFill>
              <a:latin typeface="Times New Roman"/>
              <a:ea typeface="Times New Roman"/>
              <a:cs typeface="Times New Roman"/>
            </a:endParaRPr>
          </a:p>
          <a:p>
            <a:pPr>
              <a:buFontTx/>
              <a:buChar char="-"/>
            </a:pPr>
            <a:r>
              <a:rPr lang="en-US" sz="3200" dirty="0" smtClean="0">
                <a:solidFill>
                  <a:srgbClr val="002060"/>
                </a:solidFill>
                <a:latin typeface="Times New Roman"/>
                <a:ea typeface="Times New Roman"/>
                <a:cs typeface="Times New Roman"/>
              </a:rPr>
              <a:t>Sources  </a:t>
            </a:r>
            <a:r>
              <a:rPr lang="en-US" sz="3200" dirty="0">
                <a:solidFill>
                  <a:srgbClr val="002060"/>
                </a:solidFill>
                <a:latin typeface="Times New Roman"/>
                <a:ea typeface="Times New Roman"/>
                <a:cs typeface="Times New Roman"/>
              </a:rPr>
              <a:t>of  measurement  problems;</a:t>
            </a:r>
            <a:endParaRPr lang="en-US" sz="1800" b="1" dirty="0">
              <a:solidFill>
                <a:srgbClr val="0070C0"/>
              </a:solidFill>
            </a:endParaRPr>
          </a:p>
        </p:txBody>
      </p:sp>
      <p:sp>
        <p:nvSpPr>
          <p:cNvPr id="21" name="Slide Number Placeholder 20">
            <a:extLst>
              <a:ext uri="{FF2B5EF4-FFF2-40B4-BE49-F238E27FC236}">
                <a16:creationId xmlns:a16="http://schemas.microsoft.com/office/drawing/2014/main" xmlns="" id="{C19BFBA5-3E41-40F8-9EFB-9DF730F5B6E4}"/>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270813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US" sz="4800" b="1" dirty="0">
                <a:solidFill>
                  <a:srgbClr val="FF0000"/>
                </a:solidFill>
              </a:rPr>
              <a:t>Criteria of Good Measurement</a:t>
            </a:r>
            <a:endParaRPr lang="en-GB" sz="4800" b="1" dirty="0">
              <a:solidFill>
                <a:srgbClr val="FF0000"/>
              </a:solidFill>
            </a:endParaRPr>
          </a:p>
        </p:txBody>
      </p:sp>
      <p:sp>
        <p:nvSpPr>
          <p:cNvPr id="5" name="Rectangle 4"/>
          <p:cNvSpPr/>
          <p:nvPr/>
        </p:nvSpPr>
        <p:spPr>
          <a:xfrm>
            <a:off x="313899" y="1458042"/>
            <a:ext cx="12192000" cy="1015663"/>
          </a:xfrm>
          <a:prstGeom prst="rect">
            <a:avLst/>
          </a:prstGeom>
        </p:spPr>
        <p:txBody>
          <a:bodyPr wrap="square">
            <a:spAutoFit/>
          </a:bodyPr>
          <a:lstStyle/>
          <a:p>
            <a:pPr marL="285750" indent="-285750" fontAlgn="base">
              <a:buFont typeface="Arial" panose="020B0604020202020204" pitchFamily="34" charset="0"/>
              <a:buChar char="•"/>
            </a:pPr>
            <a:r>
              <a:rPr lang="en-US" sz="2000" b="1" dirty="0" smtClean="0"/>
              <a:t>Reliability</a:t>
            </a:r>
          </a:p>
          <a:p>
            <a:pPr marL="285750" indent="-285750" fontAlgn="base">
              <a:buFont typeface="Arial" panose="020B0604020202020204" pitchFamily="34" charset="0"/>
              <a:buChar char="•"/>
            </a:pPr>
            <a:r>
              <a:rPr lang="en-US" sz="2000" b="1" dirty="0" smtClean="0"/>
              <a:t> Validity</a:t>
            </a:r>
            <a:r>
              <a:rPr lang="en-US" sz="2000" b="1" dirty="0"/>
              <a:t>, and </a:t>
            </a:r>
            <a:endParaRPr lang="en-US" sz="2000" b="1" dirty="0" smtClean="0"/>
          </a:p>
          <a:p>
            <a:pPr marL="285750" indent="-285750" fontAlgn="base">
              <a:buFont typeface="Arial" panose="020B0604020202020204" pitchFamily="34" charset="0"/>
              <a:buChar char="•"/>
            </a:pPr>
            <a:r>
              <a:rPr lang="en-US" sz="2000" b="1" dirty="0"/>
              <a:t>S</a:t>
            </a:r>
            <a:r>
              <a:rPr lang="en-US" sz="2000" b="1" dirty="0" smtClean="0"/>
              <a:t>ensitivity </a:t>
            </a:r>
            <a:endParaRPr lang="en-US" sz="2000" dirty="0"/>
          </a:p>
        </p:txBody>
      </p:sp>
      <p:sp>
        <p:nvSpPr>
          <p:cNvPr id="4" name="Rectangle 3"/>
          <p:cNvSpPr/>
          <p:nvPr/>
        </p:nvSpPr>
        <p:spPr>
          <a:xfrm>
            <a:off x="166048" y="2907157"/>
            <a:ext cx="12192000" cy="1200329"/>
          </a:xfrm>
          <a:prstGeom prst="rect">
            <a:avLst/>
          </a:prstGeom>
        </p:spPr>
        <p:txBody>
          <a:bodyPr wrap="square">
            <a:spAutoFit/>
          </a:bodyPr>
          <a:lstStyle/>
          <a:p>
            <a:pPr marL="342900" indent="-342900" fontAlgn="base">
              <a:buFont typeface="Arial" panose="020B0604020202020204" pitchFamily="34" charset="0"/>
              <a:buChar char="•"/>
            </a:pPr>
            <a:r>
              <a:rPr lang="en-US" sz="2400" dirty="0"/>
              <a:t>Reliability, validity, and sensitivity are the prime elements to ensure the goodness of </a:t>
            </a:r>
            <a:r>
              <a:rPr lang="en-US" sz="2400" dirty="0" smtClean="0"/>
              <a:t>measurement</a:t>
            </a:r>
            <a:r>
              <a:rPr lang="en-US" sz="2400" dirty="0"/>
              <a:t>. Reliability and validity ensure the truthfulness and credibility of </a:t>
            </a:r>
            <a:r>
              <a:rPr lang="en-US" sz="2400" dirty="0" smtClean="0"/>
              <a:t>research </a:t>
            </a:r>
            <a:r>
              <a:rPr lang="en-US" sz="2400" dirty="0"/>
              <a:t>findings</a:t>
            </a:r>
          </a:p>
        </p:txBody>
      </p:sp>
    </p:spTree>
    <p:extLst>
      <p:ext uri="{BB962C8B-B14F-4D97-AF65-F5344CB8AC3E}">
        <p14:creationId xmlns:p14="http://schemas.microsoft.com/office/powerpoint/2010/main" val="4280851958"/>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Reliability </a:t>
            </a:r>
          </a:p>
        </p:txBody>
      </p:sp>
      <p:sp>
        <p:nvSpPr>
          <p:cNvPr id="5" name="Rectangle 4"/>
          <p:cNvSpPr/>
          <p:nvPr/>
        </p:nvSpPr>
        <p:spPr>
          <a:xfrm>
            <a:off x="0" y="1337497"/>
            <a:ext cx="12192000" cy="5262979"/>
          </a:xfrm>
          <a:prstGeom prst="rect">
            <a:avLst/>
          </a:prstGeom>
        </p:spPr>
        <p:txBody>
          <a:bodyPr wrap="square">
            <a:spAutoFit/>
          </a:bodyPr>
          <a:lstStyle/>
          <a:p>
            <a:pPr marL="342900" indent="-342900" fontAlgn="base">
              <a:buFont typeface="Arial" panose="020B0604020202020204" pitchFamily="34" charset="0"/>
              <a:buChar char="•"/>
            </a:pPr>
            <a:r>
              <a:rPr lang="en-US" sz="2400" dirty="0" smtClean="0"/>
              <a:t>Reliability </a:t>
            </a:r>
            <a:r>
              <a:rPr lang="en-US" sz="2400" dirty="0"/>
              <a:t>means dependability or consistency. </a:t>
            </a:r>
          </a:p>
          <a:p>
            <a:pPr marL="342900" indent="-342900" fontAlgn="base">
              <a:buFont typeface="Arial" panose="020B0604020202020204" pitchFamily="34" charset="0"/>
              <a:buChar char="•"/>
            </a:pPr>
            <a:r>
              <a:rPr lang="en-US" sz="2400" dirty="0" smtClean="0"/>
              <a:t>It </a:t>
            </a:r>
            <a:r>
              <a:rPr lang="en-US" sz="2400" dirty="0"/>
              <a:t>suggests that the same thing will </a:t>
            </a:r>
            <a:r>
              <a:rPr lang="en-US" sz="2400" dirty="0" smtClean="0"/>
              <a:t>be </a:t>
            </a:r>
            <a:r>
              <a:rPr lang="en-US" sz="2400" dirty="0"/>
              <a:t>repeated under identical or similar </a:t>
            </a:r>
            <a:r>
              <a:rPr lang="en-US" sz="2400" dirty="0" smtClean="0"/>
              <a:t>conditions.</a:t>
            </a:r>
          </a:p>
          <a:p>
            <a:pPr marL="342900" indent="-342900" fontAlgn="base">
              <a:buFont typeface="Arial" panose="020B0604020202020204" pitchFamily="34" charset="0"/>
              <a:buChar char="•"/>
            </a:pPr>
            <a:r>
              <a:rPr lang="en-US" sz="2400" dirty="0" smtClean="0"/>
              <a:t>This </a:t>
            </a:r>
            <a:r>
              <a:rPr lang="en-US" sz="2400" dirty="0"/>
              <a:t>means if the measurement </a:t>
            </a:r>
            <a:r>
              <a:rPr lang="en-US" sz="2400" dirty="0" smtClean="0"/>
              <a:t>produces </a:t>
            </a:r>
            <a:r>
              <a:rPr lang="en-US" sz="2400" dirty="0"/>
              <a:t>the same result at different times under the same or similar conditions, </a:t>
            </a:r>
            <a:r>
              <a:rPr lang="en-US" sz="2400" dirty="0" smtClean="0"/>
              <a:t>then </a:t>
            </a:r>
            <a:r>
              <a:rPr lang="en-US" sz="2400" dirty="0"/>
              <a:t>the measurement is called reliability. Every researcher aims to reach scientific, acceptable, and accurate findings. </a:t>
            </a:r>
            <a:endParaRPr lang="en-US" sz="2400" dirty="0" smtClean="0"/>
          </a:p>
          <a:p>
            <a:pPr marL="342900" indent="-342900" fontAlgn="base">
              <a:buFont typeface="Arial" panose="020B0604020202020204" pitchFamily="34" charset="0"/>
              <a:buChar char="•"/>
            </a:pPr>
            <a:r>
              <a:rPr lang="en-US" sz="2400" dirty="0" smtClean="0"/>
              <a:t>For </a:t>
            </a:r>
            <a:r>
              <a:rPr lang="en-US" sz="2400" dirty="0"/>
              <a:t>this, </a:t>
            </a:r>
            <a:r>
              <a:rPr lang="en-US" sz="2400" dirty="0" smtClean="0"/>
              <a:t>scales </a:t>
            </a:r>
            <a:r>
              <a:rPr lang="en-US" sz="2400" dirty="0"/>
              <a:t>applied in the </a:t>
            </a:r>
            <a:r>
              <a:rPr lang="en-US" sz="2400" dirty="0" smtClean="0"/>
              <a:t>research must </a:t>
            </a:r>
            <a:r>
              <a:rPr lang="en-US" sz="2400" dirty="0"/>
              <a:t>be reliable. </a:t>
            </a:r>
            <a:endParaRPr lang="en-US" sz="2400" dirty="0" smtClean="0"/>
          </a:p>
          <a:p>
            <a:pPr marL="342900" indent="-342900" fontAlgn="base">
              <a:buFont typeface="Arial" panose="020B0604020202020204" pitchFamily="34" charset="0"/>
              <a:buChar char="•"/>
            </a:pPr>
            <a:r>
              <a:rPr lang="en-US" sz="2400" dirty="0" smtClean="0"/>
              <a:t>Scale </a:t>
            </a:r>
            <a:r>
              <a:rPr lang="en-US" sz="2400" dirty="0"/>
              <a:t>or measurement is said to be </a:t>
            </a:r>
            <a:r>
              <a:rPr lang="en-US" sz="2400" dirty="0" smtClean="0"/>
              <a:t>reliable </a:t>
            </a:r>
            <a:r>
              <a:rPr lang="en-US" sz="2400" dirty="0"/>
              <a:t>when it produces consistent (almost the same) results if it is applied to the </a:t>
            </a:r>
            <a:r>
              <a:rPr lang="en-US" sz="2400" dirty="0" smtClean="0"/>
              <a:t>same </a:t>
            </a:r>
            <a:r>
              <a:rPr lang="en-US" sz="2400" dirty="0"/>
              <a:t>sample again and again. </a:t>
            </a:r>
            <a:endParaRPr lang="en-US" sz="2400" dirty="0" smtClean="0"/>
          </a:p>
          <a:p>
            <a:pPr marL="342900" indent="-342900" fontAlgn="base">
              <a:buFont typeface="Arial" panose="020B0604020202020204" pitchFamily="34" charset="0"/>
              <a:buChar char="•"/>
            </a:pPr>
            <a:r>
              <a:rPr lang="en-US" sz="2400" dirty="0" smtClean="0"/>
              <a:t>Major component of reliability: Consistency and Stable. </a:t>
            </a:r>
          </a:p>
          <a:p>
            <a:pPr marL="342900" indent="-342900" fontAlgn="base">
              <a:buFont typeface="Arial" panose="020B0604020202020204" pitchFamily="34" charset="0"/>
              <a:buChar char="•"/>
            </a:pPr>
            <a:r>
              <a:rPr lang="en-US" sz="2400" dirty="0" smtClean="0"/>
              <a:t>For </a:t>
            </a:r>
            <a:r>
              <a:rPr lang="en-US" sz="2400" dirty="0" err="1" smtClean="0"/>
              <a:t>Eg</a:t>
            </a:r>
            <a:r>
              <a:rPr lang="en-US" sz="2400" dirty="0" smtClean="0"/>
              <a:t>: </a:t>
            </a:r>
            <a:br>
              <a:rPr lang="en-US" sz="2400" dirty="0" smtClean="0"/>
            </a:br>
            <a:r>
              <a:rPr lang="en-US" sz="2400" dirty="0" smtClean="0"/>
              <a:t>Blood Pressure checked on same person and the result are:</a:t>
            </a:r>
          </a:p>
          <a:p>
            <a:pPr fontAlgn="base"/>
            <a:r>
              <a:rPr lang="en-US" sz="2400" dirty="0" smtClean="0"/>
              <a:t>1</a:t>
            </a:r>
            <a:r>
              <a:rPr lang="en-US" sz="2400" baseline="30000" dirty="0" smtClean="0"/>
              <a:t>st</a:t>
            </a:r>
            <a:r>
              <a:rPr lang="en-US" sz="2400" dirty="0" smtClean="0"/>
              <a:t> reading: 120/80</a:t>
            </a:r>
          </a:p>
          <a:p>
            <a:pPr fontAlgn="base"/>
            <a:r>
              <a:rPr lang="en-US" sz="2400" dirty="0" smtClean="0"/>
              <a:t>2</a:t>
            </a:r>
            <a:r>
              <a:rPr lang="en-US" sz="2400" baseline="30000" dirty="0" smtClean="0"/>
              <a:t>nd</a:t>
            </a:r>
            <a:r>
              <a:rPr lang="en-US" sz="2400" dirty="0" smtClean="0"/>
              <a:t> reading: 120/70</a:t>
            </a:r>
          </a:p>
          <a:p>
            <a:pPr fontAlgn="base"/>
            <a:r>
              <a:rPr lang="en-US" sz="2400" dirty="0" smtClean="0"/>
              <a:t>3</a:t>
            </a:r>
            <a:r>
              <a:rPr lang="en-US" sz="2400" baseline="30000" dirty="0" smtClean="0"/>
              <a:t>rd</a:t>
            </a:r>
            <a:r>
              <a:rPr lang="en-US" sz="2400" dirty="0" smtClean="0"/>
              <a:t> Reading: 120/76</a:t>
            </a:r>
            <a:endParaRPr lang="en-US" sz="2400" dirty="0"/>
          </a:p>
        </p:txBody>
      </p:sp>
      <p:sp>
        <p:nvSpPr>
          <p:cNvPr id="7" name="Rectangle 6"/>
          <p:cNvSpPr/>
          <p:nvPr/>
        </p:nvSpPr>
        <p:spPr>
          <a:xfrm>
            <a:off x="3379151" y="5628803"/>
            <a:ext cx="8676862" cy="830997"/>
          </a:xfrm>
          <a:prstGeom prst="rect">
            <a:avLst/>
          </a:prstGeom>
        </p:spPr>
        <p:txBody>
          <a:bodyPr wrap="square">
            <a:spAutoFit/>
          </a:bodyPr>
          <a:lstStyle/>
          <a:p>
            <a:pPr marL="342900" indent="-342900" fontAlgn="base">
              <a:buFont typeface="Arial" panose="020B0604020202020204" pitchFamily="34" charset="0"/>
              <a:buChar char="•"/>
            </a:pPr>
            <a:r>
              <a:rPr lang="en-US" sz="2400" dirty="0" smtClean="0"/>
              <a:t>If the results were 150/100, 120/70 and 130/60, then the test would not be reliable as it is not consistent and vice versa. </a:t>
            </a:r>
            <a:endParaRPr lang="en-US" sz="2400" dirty="0"/>
          </a:p>
        </p:txBody>
      </p:sp>
    </p:spTree>
    <p:extLst>
      <p:ext uri="{BB962C8B-B14F-4D97-AF65-F5344CB8AC3E}">
        <p14:creationId xmlns:p14="http://schemas.microsoft.com/office/powerpoint/2010/main" val="2114118011"/>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Reliability </a:t>
            </a:r>
          </a:p>
        </p:txBody>
      </p:sp>
      <p:sp>
        <p:nvSpPr>
          <p:cNvPr id="5" name="Rectangle 4"/>
          <p:cNvSpPr/>
          <p:nvPr/>
        </p:nvSpPr>
        <p:spPr>
          <a:xfrm>
            <a:off x="0" y="1337497"/>
            <a:ext cx="12192000" cy="4154984"/>
          </a:xfrm>
          <a:prstGeom prst="rect">
            <a:avLst/>
          </a:prstGeom>
        </p:spPr>
        <p:txBody>
          <a:bodyPr wrap="square">
            <a:spAutoFit/>
          </a:bodyPr>
          <a:lstStyle/>
          <a:p>
            <a:pPr marL="342900" indent="-342900" fontAlgn="base">
              <a:buFont typeface="Arial" panose="020B0604020202020204" pitchFamily="34" charset="0"/>
              <a:buChar char="•"/>
            </a:pPr>
            <a:r>
              <a:rPr lang="en-US" sz="2400" dirty="0" err="1"/>
              <a:t>Kerlinger</a:t>
            </a:r>
            <a:r>
              <a:rPr lang="en-US" sz="2400" dirty="0"/>
              <a:t> (1973) proposed the </a:t>
            </a:r>
            <a:r>
              <a:rPr lang="en-US" sz="2400" dirty="0" smtClean="0"/>
              <a:t>definition of </a:t>
            </a:r>
            <a:r>
              <a:rPr lang="en-US" sz="2400" dirty="0"/>
              <a:t>reliability in three approaches. </a:t>
            </a:r>
            <a:endParaRPr lang="en-US" sz="2400" dirty="0" smtClean="0"/>
          </a:p>
          <a:p>
            <a:pPr fontAlgn="base"/>
            <a:endParaRPr lang="en-US" sz="2400" dirty="0"/>
          </a:p>
          <a:p>
            <a:pPr marL="342900" indent="-342900" fontAlgn="base">
              <a:buFont typeface="Wingdings" panose="05000000000000000000" pitchFamily="2" charset="2"/>
              <a:buChar char="Ø"/>
            </a:pPr>
            <a:r>
              <a:rPr lang="en-US" sz="2400" dirty="0"/>
              <a:t>T</a:t>
            </a:r>
            <a:r>
              <a:rPr lang="en-US" sz="2400" dirty="0" smtClean="0"/>
              <a:t>he </a:t>
            </a:r>
            <a:r>
              <a:rPr lang="en-US" sz="2400" dirty="0"/>
              <a:t>first approach concerns whether we get the same result repeatedly with </a:t>
            </a:r>
            <a:r>
              <a:rPr lang="en-US" sz="2400" dirty="0" smtClean="0"/>
              <a:t>the </a:t>
            </a:r>
            <a:r>
              <a:rPr lang="en-US" sz="2400" dirty="0"/>
              <a:t>same measuring instrument in the same situation. This question implies a </a:t>
            </a:r>
            <a:r>
              <a:rPr lang="en-US" sz="2400" dirty="0" smtClean="0"/>
              <a:t>definition </a:t>
            </a:r>
            <a:r>
              <a:rPr lang="en-US" sz="2400" dirty="0"/>
              <a:t>of reliability in terms of stability, dependability, and predictability. </a:t>
            </a:r>
            <a:endParaRPr lang="en-US" sz="2400" dirty="0" smtClean="0"/>
          </a:p>
          <a:p>
            <a:pPr marL="342900" indent="-342900" fontAlgn="base">
              <a:buFont typeface="Wingdings" panose="05000000000000000000" pitchFamily="2" charset="2"/>
              <a:buChar char="Ø"/>
            </a:pPr>
            <a:r>
              <a:rPr lang="en-US" sz="2400" dirty="0"/>
              <a:t>The second approach concerns whether the result obtained from a measuring </a:t>
            </a:r>
            <a:r>
              <a:rPr lang="en-US" sz="2400" dirty="0" smtClean="0"/>
              <a:t>instrument </a:t>
            </a:r>
            <a:r>
              <a:rPr lang="en-US" sz="2400" dirty="0"/>
              <a:t>is a 'true' measure of the property measured. This is an ‘</a:t>
            </a:r>
            <a:r>
              <a:rPr lang="en-US" sz="2400" dirty="0" smtClean="0"/>
              <a:t>accuracy’ definition. </a:t>
            </a:r>
          </a:p>
          <a:p>
            <a:pPr marL="342900" indent="-342900" fontAlgn="base">
              <a:buFont typeface="Wingdings" panose="05000000000000000000" pitchFamily="2" charset="2"/>
              <a:buChar char="Ø"/>
            </a:pPr>
            <a:r>
              <a:rPr lang="en-US" sz="2400" dirty="0" smtClean="0"/>
              <a:t>The </a:t>
            </a:r>
            <a:r>
              <a:rPr lang="en-US" sz="2400" dirty="0"/>
              <a:t>third approach concerns whether there is the absence of errors in a </a:t>
            </a:r>
            <a:r>
              <a:rPr lang="en-US" sz="2400" dirty="0" smtClean="0"/>
              <a:t>measuring </a:t>
            </a:r>
            <a:r>
              <a:rPr lang="en-US" sz="2400" dirty="0"/>
              <a:t>instrument. This approach not only helps us for solving both </a:t>
            </a:r>
            <a:r>
              <a:rPr lang="en-US" sz="2400" dirty="0" smtClean="0"/>
              <a:t>theoretical </a:t>
            </a:r>
            <a:r>
              <a:rPr lang="en-US" sz="2400" dirty="0"/>
              <a:t>and practical problems but also implies other approaches and </a:t>
            </a:r>
            <a:r>
              <a:rPr lang="en-US" sz="2400" dirty="0" smtClean="0"/>
              <a:t>definitions</a:t>
            </a:r>
            <a:r>
              <a:rPr lang="en-US" sz="2400" dirty="0"/>
              <a:t>. </a:t>
            </a:r>
          </a:p>
        </p:txBody>
      </p:sp>
    </p:spTree>
    <p:extLst>
      <p:ext uri="{BB962C8B-B14F-4D97-AF65-F5344CB8AC3E}">
        <p14:creationId xmlns:p14="http://schemas.microsoft.com/office/powerpoint/2010/main" val="3541553134"/>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1"/>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smtClean="0">
                <a:solidFill>
                  <a:srgbClr val="FF0000"/>
                </a:solidFill>
              </a:rPr>
              <a:t>Types of Reliability</a:t>
            </a:r>
            <a:endParaRPr lang="en-GB" sz="4800" b="1" dirty="0">
              <a:solidFill>
                <a:srgbClr val="FF0000"/>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865" y="1634327"/>
            <a:ext cx="12024375" cy="3251572"/>
          </a:xfrm>
          <a:prstGeom prst="rect">
            <a:avLst/>
          </a:prstGeom>
        </p:spPr>
      </p:pic>
      <p:sp>
        <p:nvSpPr>
          <p:cNvPr id="7" name="TextBox 6"/>
          <p:cNvSpPr txBox="1"/>
          <p:nvPr/>
        </p:nvSpPr>
        <p:spPr>
          <a:xfrm>
            <a:off x="7165075" y="2972668"/>
            <a:ext cx="3889612" cy="369332"/>
          </a:xfrm>
          <a:prstGeom prst="rect">
            <a:avLst/>
          </a:prstGeom>
          <a:solidFill>
            <a:schemeClr val="bg1"/>
          </a:solidFill>
        </p:spPr>
        <p:txBody>
          <a:bodyPr wrap="square" rtlCol="0">
            <a:spAutoFit/>
          </a:bodyPr>
          <a:lstStyle/>
          <a:p>
            <a:pPr algn="ctr"/>
            <a:r>
              <a:rPr lang="en-US" b="1" dirty="0" smtClean="0"/>
              <a:t>Representative Reliability</a:t>
            </a:r>
          </a:p>
        </p:txBody>
      </p:sp>
      <p:sp>
        <p:nvSpPr>
          <p:cNvPr id="9" name="TextBox 8"/>
          <p:cNvSpPr txBox="1"/>
          <p:nvPr/>
        </p:nvSpPr>
        <p:spPr>
          <a:xfrm>
            <a:off x="7165075" y="3844994"/>
            <a:ext cx="3630304" cy="369332"/>
          </a:xfrm>
          <a:prstGeom prst="rect">
            <a:avLst/>
          </a:prstGeom>
          <a:solidFill>
            <a:schemeClr val="bg1"/>
          </a:solidFill>
        </p:spPr>
        <p:txBody>
          <a:bodyPr wrap="square" rtlCol="0">
            <a:spAutoFit/>
          </a:bodyPr>
          <a:lstStyle/>
          <a:p>
            <a:pPr algn="ctr"/>
            <a:r>
              <a:rPr lang="en-US" b="1" dirty="0" smtClean="0"/>
              <a:t>Equivalence Reliability</a:t>
            </a:r>
          </a:p>
        </p:txBody>
      </p:sp>
    </p:spTree>
    <p:extLst>
      <p:ext uri="{BB962C8B-B14F-4D97-AF65-F5344CB8AC3E}">
        <p14:creationId xmlns:p14="http://schemas.microsoft.com/office/powerpoint/2010/main" val="1122744273"/>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a:solidFill>
                  <a:srgbClr val="FF0000"/>
                </a:solidFill>
              </a:rPr>
              <a:t>Types of Reliability</a:t>
            </a:r>
          </a:p>
        </p:txBody>
      </p:sp>
      <p:sp>
        <p:nvSpPr>
          <p:cNvPr id="5" name="Rectangle 4"/>
          <p:cNvSpPr/>
          <p:nvPr/>
        </p:nvSpPr>
        <p:spPr>
          <a:xfrm>
            <a:off x="0" y="1337497"/>
            <a:ext cx="12192000" cy="5324535"/>
          </a:xfrm>
          <a:prstGeom prst="rect">
            <a:avLst/>
          </a:prstGeom>
        </p:spPr>
        <p:txBody>
          <a:bodyPr wrap="square">
            <a:spAutoFit/>
          </a:bodyPr>
          <a:lstStyle/>
          <a:p>
            <a:pPr fontAlgn="base"/>
            <a:r>
              <a:rPr lang="en-US" sz="2000" dirty="0" smtClean="0"/>
              <a:t>1. Stability </a:t>
            </a:r>
            <a:r>
              <a:rPr lang="en-US" sz="2000" dirty="0"/>
              <a:t>reliability</a:t>
            </a:r>
            <a:r>
              <a:rPr lang="en-US" sz="2000" dirty="0" smtClean="0"/>
              <a:t>: </a:t>
            </a:r>
          </a:p>
          <a:p>
            <a:pPr marL="342900" indent="-342900" fontAlgn="base">
              <a:buFont typeface="Wingdings" panose="05000000000000000000" pitchFamily="2" charset="2"/>
              <a:buChar char="Ø"/>
            </a:pPr>
            <a:r>
              <a:rPr lang="en-US" sz="2000" dirty="0" smtClean="0"/>
              <a:t>Stability </a:t>
            </a:r>
            <a:r>
              <a:rPr lang="en-US" sz="2000" dirty="0"/>
              <a:t>reliability means the measure repeatedly gives </a:t>
            </a:r>
            <a:r>
              <a:rPr lang="en-US" sz="2000" dirty="0" smtClean="0"/>
              <a:t>the </a:t>
            </a:r>
            <a:r>
              <a:rPr lang="en-US" sz="2000" dirty="0"/>
              <a:t>same or consistent </a:t>
            </a:r>
            <a:r>
              <a:rPr lang="en-US" sz="2000" dirty="0" smtClean="0"/>
              <a:t>result.</a:t>
            </a:r>
          </a:p>
          <a:p>
            <a:pPr marL="342900" indent="-342900" fontAlgn="base">
              <a:buFont typeface="Wingdings" panose="05000000000000000000" pitchFamily="2" charset="2"/>
              <a:buChar char="Ø"/>
            </a:pPr>
            <a:r>
              <a:rPr lang="en-US" sz="2000" dirty="0" smtClean="0"/>
              <a:t>The reliability can be verified by </a:t>
            </a:r>
            <a:r>
              <a:rPr lang="en-US" sz="2000" dirty="0"/>
              <a:t>adopting the </a:t>
            </a:r>
            <a:r>
              <a:rPr lang="en-US" sz="2000" dirty="0" smtClean="0"/>
              <a:t>test-retest </a:t>
            </a:r>
            <a:r>
              <a:rPr lang="en-US" sz="2000" dirty="0"/>
              <a:t>method. </a:t>
            </a:r>
            <a:endParaRPr lang="en-US" sz="2000" dirty="0" smtClean="0"/>
          </a:p>
          <a:p>
            <a:pPr marL="342900" indent="-342900" fontAlgn="base">
              <a:buFont typeface="Wingdings" panose="05000000000000000000" pitchFamily="2" charset="2"/>
              <a:buChar char="Ø"/>
            </a:pPr>
            <a:r>
              <a:rPr lang="en-US" sz="2000" dirty="0" smtClean="0"/>
              <a:t>This </a:t>
            </a:r>
            <a:r>
              <a:rPr lang="en-US" sz="2000" dirty="0"/>
              <a:t>stability answers the question: Does the indicator </a:t>
            </a:r>
            <a:r>
              <a:rPr lang="en-US" sz="2000" dirty="0" smtClean="0"/>
              <a:t>produce the </a:t>
            </a:r>
            <a:r>
              <a:rPr lang="en-US" sz="2000" dirty="0"/>
              <a:t>same answer when applied at different times</a:t>
            </a:r>
            <a:r>
              <a:rPr lang="en-US" sz="2000" dirty="0" smtClean="0"/>
              <a:t>?</a:t>
            </a:r>
          </a:p>
          <a:p>
            <a:pPr fontAlgn="base"/>
            <a:endParaRPr lang="en-US" sz="2000" dirty="0"/>
          </a:p>
          <a:p>
            <a:pPr fontAlgn="base"/>
            <a:r>
              <a:rPr lang="en-US" sz="2000" dirty="0" smtClean="0"/>
              <a:t>2. Representative </a:t>
            </a:r>
            <a:r>
              <a:rPr lang="en-US" sz="2000" dirty="0"/>
              <a:t>reliability</a:t>
            </a:r>
            <a:r>
              <a:rPr lang="en-US" sz="2000" dirty="0" smtClean="0"/>
              <a:t>: </a:t>
            </a:r>
          </a:p>
          <a:p>
            <a:pPr marL="342900" indent="-342900" fontAlgn="base">
              <a:buFont typeface="Wingdings" panose="05000000000000000000" pitchFamily="2" charset="2"/>
              <a:buChar char="Ø"/>
            </a:pPr>
            <a:r>
              <a:rPr lang="en-US" sz="2000" dirty="0" smtClean="0"/>
              <a:t>If </a:t>
            </a:r>
            <a:r>
              <a:rPr lang="en-US" sz="2000" dirty="0"/>
              <a:t>the measurement produces the same or similar </a:t>
            </a:r>
            <a:r>
              <a:rPr lang="en-US" sz="2000" dirty="0" smtClean="0"/>
              <a:t>result </a:t>
            </a:r>
            <a:r>
              <a:rPr lang="en-US" sz="2000" dirty="0"/>
              <a:t>from different groups, then the measurement is called representative </a:t>
            </a:r>
            <a:r>
              <a:rPr lang="en-US" sz="2000" dirty="0" smtClean="0"/>
              <a:t>reliability</a:t>
            </a:r>
            <a:r>
              <a:rPr lang="en-US" sz="2000" dirty="0"/>
              <a:t>. </a:t>
            </a:r>
            <a:endParaRPr lang="en-US" sz="2000" dirty="0" smtClean="0"/>
          </a:p>
          <a:p>
            <a:pPr marL="342900" indent="-342900" fontAlgn="base">
              <a:buFont typeface="Wingdings" panose="05000000000000000000" pitchFamily="2" charset="2"/>
              <a:buChar char="Ø"/>
            </a:pPr>
            <a:r>
              <a:rPr lang="en-US" sz="2000" dirty="0" smtClean="0"/>
              <a:t>It </a:t>
            </a:r>
            <a:r>
              <a:rPr lang="en-US" sz="2000" dirty="0"/>
              <a:t>addresses the question: Does the indicator produce the same result </a:t>
            </a:r>
            <a:r>
              <a:rPr lang="en-US" sz="2000" dirty="0" smtClean="0"/>
              <a:t>when </a:t>
            </a:r>
            <a:r>
              <a:rPr lang="en-US" sz="2000" dirty="0"/>
              <a:t>applied to other groups? </a:t>
            </a:r>
            <a:endParaRPr lang="en-US" sz="2000" dirty="0" smtClean="0"/>
          </a:p>
          <a:p>
            <a:pPr fontAlgn="base"/>
            <a:endParaRPr lang="en-US" sz="2000" dirty="0"/>
          </a:p>
          <a:p>
            <a:pPr fontAlgn="base"/>
            <a:r>
              <a:rPr lang="en-US" sz="2000" dirty="0" smtClean="0"/>
              <a:t>3. </a:t>
            </a:r>
            <a:r>
              <a:rPr lang="en-US" sz="2000" dirty="0"/>
              <a:t>Equivalence reliability</a:t>
            </a:r>
            <a:r>
              <a:rPr lang="en-US" sz="2000" dirty="0" smtClean="0"/>
              <a:t>: </a:t>
            </a:r>
          </a:p>
          <a:p>
            <a:pPr marL="342900" indent="-342900" fontAlgn="base">
              <a:buFont typeface="Wingdings" panose="05000000000000000000" pitchFamily="2" charset="2"/>
              <a:buChar char="Ø"/>
            </a:pPr>
            <a:r>
              <a:rPr lang="en-US" sz="2000" dirty="0" smtClean="0"/>
              <a:t>Equivalence </a:t>
            </a:r>
            <a:r>
              <a:rPr lang="en-US" sz="2000" dirty="0"/>
              <a:t>reliability is achieved if different </a:t>
            </a:r>
            <a:r>
              <a:rPr lang="en-US" sz="2000" dirty="0" smtClean="0"/>
              <a:t>measures </a:t>
            </a:r>
            <a:r>
              <a:rPr lang="en-US" sz="2000" dirty="0"/>
              <a:t>give the same result. </a:t>
            </a:r>
            <a:endParaRPr lang="en-US" sz="2000" dirty="0" smtClean="0"/>
          </a:p>
          <a:p>
            <a:pPr marL="342900" indent="-342900" fontAlgn="base">
              <a:buFont typeface="Wingdings" panose="05000000000000000000" pitchFamily="2" charset="2"/>
              <a:buChar char="Ø"/>
            </a:pPr>
            <a:r>
              <a:rPr lang="en-US" sz="2000" dirty="0" smtClean="0"/>
              <a:t>If </a:t>
            </a:r>
            <a:r>
              <a:rPr lang="en-US" sz="2000" dirty="0"/>
              <a:t>different indicators measure the same </a:t>
            </a:r>
            <a:r>
              <a:rPr lang="en-US" sz="2000" dirty="0" smtClean="0"/>
              <a:t>construct</a:t>
            </a:r>
            <a:r>
              <a:rPr lang="en-US" sz="2000" dirty="0"/>
              <a:t>, then a reliable measure gives the same result with all indicators. </a:t>
            </a:r>
            <a:endParaRPr lang="en-US" sz="2000" dirty="0" smtClean="0"/>
          </a:p>
          <a:p>
            <a:pPr marL="342900" indent="-342900" fontAlgn="base">
              <a:buFont typeface="Wingdings" panose="05000000000000000000" pitchFamily="2" charset="2"/>
              <a:buChar char="Ø"/>
            </a:pPr>
            <a:r>
              <a:rPr lang="en-US" sz="2000" dirty="0" smtClean="0"/>
              <a:t>Split-half </a:t>
            </a:r>
            <a:r>
              <a:rPr lang="en-US" sz="2000" dirty="0"/>
              <a:t>method of testing reliability is used to test equivalence reliability. It </a:t>
            </a:r>
            <a:r>
              <a:rPr lang="en-US" sz="2000" dirty="0" smtClean="0"/>
              <a:t>addresses </a:t>
            </a:r>
            <a:r>
              <a:rPr lang="en-US" sz="2000" dirty="0"/>
              <a:t>the question: Does the measure yield consistent results across </a:t>
            </a:r>
            <a:r>
              <a:rPr lang="en-US" sz="2000" dirty="0" smtClean="0"/>
              <a:t>different </a:t>
            </a:r>
            <a:r>
              <a:rPr lang="en-US" sz="2000" dirty="0"/>
              <a:t>indicators?</a:t>
            </a:r>
          </a:p>
        </p:txBody>
      </p:sp>
    </p:spTree>
    <p:extLst>
      <p:ext uri="{BB962C8B-B14F-4D97-AF65-F5344CB8AC3E}">
        <p14:creationId xmlns:p14="http://schemas.microsoft.com/office/powerpoint/2010/main" val="2103829949"/>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4482" name="Rectangle 2"/>
          <p:cNvSpPr>
            <a:spLocks noGrp="1" noChangeArrowheads="1"/>
          </p:cNvSpPr>
          <p:nvPr>
            <p:ph type="title"/>
          </p:nvPr>
        </p:nvSpPr>
        <p:spPr>
          <a:xfrm>
            <a:off x="0" y="0"/>
            <a:ext cx="12192000" cy="762000"/>
          </a:xfrm>
          <a:solidFill>
            <a:schemeClr val="bg1">
              <a:lumMod val="95000"/>
            </a:schemeClr>
          </a:solidFill>
          <a:ln>
            <a:solidFill>
              <a:srgbClr val="FFC000"/>
            </a:solidFill>
          </a:ln>
        </p:spPr>
        <p:txBody>
          <a:bodyPr vert="horz" lIns="90000" tIns="46800" rIns="90000" bIns="46800" rtlCol="0" anchor="b">
            <a:normAutofit fontScale="90000"/>
          </a:bodyPr>
          <a:lstStyle/>
          <a:p>
            <a:pPr>
              <a:lnSpc>
                <a:spcPct val="93000"/>
              </a:lnSpc>
              <a:buClr>
                <a:srgbClr val="000000"/>
              </a:buClr>
              <a:buSzPct val="45000"/>
              <a:tabLst>
                <a:tab pos="723900" algn="l"/>
                <a:tab pos="1447800" algn="l"/>
                <a:tab pos="2171700" algn="l"/>
                <a:tab pos="2895600" algn="l"/>
                <a:tab pos="3619500" algn="l"/>
                <a:tab pos="4343400" algn="l"/>
                <a:tab pos="5067300" algn="l"/>
                <a:tab pos="5791200" algn="l"/>
                <a:tab pos="6515100" algn="l"/>
                <a:tab pos="7239000" algn="l"/>
              </a:tabLst>
            </a:pPr>
            <a:r>
              <a:rPr lang="en-GB" sz="4800" b="1" dirty="0" smtClean="0">
                <a:solidFill>
                  <a:srgbClr val="FF0000"/>
                </a:solidFill>
              </a:rPr>
              <a:t>Methods of Testing </a:t>
            </a:r>
            <a:r>
              <a:rPr lang="en-GB" sz="4800" b="1" dirty="0">
                <a:solidFill>
                  <a:srgbClr val="FF0000"/>
                </a:solidFill>
              </a:rPr>
              <a:t>Reliability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198" y="2002717"/>
            <a:ext cx="10144722" cy="3278967"/>
          </a:xfrm>
          <a:prstGeom prst="rect">
            <a:avLst/>
          </a:prstGeom>
        </p:spPr>
      </p:pic>
    </p:spTree>
    <p:extLst>
      <p:ext uri="{BB962C8B-B14F-4D97-AF65-F5344CB8AC3E}">
        <p14:creationId xmlns:p14="http://schemas.microsoft.com/office/powerpoint/2010/main" val="2967547087"/>
      </p:ext>
    </p:extLst>
  </p:cSld>
  <p:clrMapOvr>
    <a:masterClrMapping/>
  </p:clrMapOvr>
  <p:transition>
    <p:zoom/>
  </p:transition>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57f52a75-1879-4091-8fb6-28c7f04eb7e4" xsi:nil="true"/>
    <lcf76f155ced4ddcb4097134ff3c332f xmlns="9119c549-9603-4c3e-9d0b-9521ee4e19d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984CC9D-6046-44EF-95BA-78B5F7B545AC}"/>
</file>

<file path=customXml/itemProps2.xml><?xml version="1.0" encoding="utf-8"?>
<ds:datastoreItem xmlns:ds="http://schemas.openxmlformats.org/officeDocument/2006/customXml" ds:itemID="{072DA613-4BDE-44F4-A5B4-2FA8BB16AADB}"/>
</file>

<file path=customXml/itemProps3.xml><?xml version="1.0" encoding="utf-8"?>
<ds:datastoreItem xmlns:ds="http://schemas.openxmlformats.org/officeDocument/2006/customXml" ds:itemID="{B970C04F-E7AC-41AB-9C6D-1B1BB88BFF7F}">
  <ds:schemaRefs>
    <ds:schemaRef ds:uri="http://schemas.microsoft.com/office/2006/metadata/properties"/>
    <ds:schemaRef ds:uri="http://schemas.microsoft.com/office/2006/documentManagement/types"/>
    <ds:schemaRef ds:uri="http://purl.org/dc/dcmitype/"/>
    <ds:schemaRef ds:uri="http://schemas.openxmlformats.org/package/2006/metadata/core-properties"/>
    <ds:schemaRef ds:uri="http://purl.org/dc/terms/"/>
    <ds:schemaRef ds:uri="http://purl.org/dc/elements/1.1/"/>
    <ds:schemaRef ds:uri="http://schemas.microsoft.com/office/infopath/2007/PartnerControls"/>
    <ds:schemaRef ds:uri="4873beb7-5857-4685-be1f-d57550cc96cc"/>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8077</TotalTime>
  <Words>2288</Words>
  <Application>Microsoft Office PowerPoint</Application>
  <PresentationFormat>Widescreen</PresentationFormat>
  <Paragraphs>191</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Avenir Next LT Pro</vt:lpstr>
      <vt:lpstr>Calibri</vt:lpstr>
      <vt:lpstr>Google Sans</vt:lpstr>
      <vt:lpstr>Segoe UI</vt:lpstr>
      <vt:lpstr>Segoe UI Light</vt:lpstr>
      <vt:lpstr>Times New Roman</vt:lpstr>
      <vt:lpstr>Wingdings</vt:lpstr>
      <vt:lpstr>WelcomeDoc</vt:lpstr>
      <vt:lpstr>Research Methodology- Unit 4 Measurement, Scaling and Sampling</vt:lpstr>
      <vt:lpstr>Research Methodology- Unit 4 Chapter 4- Validity  and Reliability  of  measurement</vt:lpstr>
      <vt:lpstr>Learning Outcome </vt:lpstr>
      <vt:lpstr>Criteria of Good Measurement</vt:lpstr>
      <vt:lpstr>Reliability </vt:lpstr>
      <vt:lpstr>Reliability </vt:lpstr>
      <vt:lpstr>Types of Reliability</vt:lpstr>
      <vt:lpstr>Types of Reliability</vt:lpstr>
      <vt:lpstr>Methods of Testing Reliability</vt:lpstr>
      <vt:lpstr>Methods of Testing Reliability</vt:lpstr>
      <vt:lpstr>Methods of Testing Reliability</vt:lpstr>
      <vt:lpstr>Methods of Testing Reliability</vt:lpstr>
      <vt:lpstr>Methods of Testing Reliability</vt:lpstr>
      <vt:lpstr>Validity </vt:lpstr>
      <vt:lpstr>Types of Validity</vt:lpstr>
      <vt:lpstr>Types of Validity</vt:lpstr>
      <vt:lpstr>Types of Validity</vt:lpstr>
      <vt:lpstr>Types of Validity</vt:lpstr>
      <vt:lpstr>Types of Validity</vt:lpstr>
      <vt:lpstr>Types of Validity</vt:lpstr>
      <vt:lpstr> Relationship between Reliability and Validity </vt:lpstr>
      <vt:lpstr>Sources of Measurement Problem</vt:lpstr>
      <vt:lpstr>Sources of Measurement Problem</vt:lpstr>
      <vt:lpstr>Sources of Measurement Problem</vt:lpstr>
      <vt:lpstr>Ranking Scale</vt:lpstr>
      <vt:lpstr>End of Chapter 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Acer</dc:creator>
  <cp:keywords/>
  <cp:lastModifiedBy>Acer</cp:lastModifiedBy>
  <cp:revision>155</cp:revision>
  <dcterms:created xsi:type="dcterms:W3CDTF">2024-11-11T05:00:51Z</dcterms:created>
  <dcterms:modified xsi:type="dcterms:W3CDTF">2025-02-04T13:10:18Z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0x01010004EF87AA68015F45AC3FC1B11B58A6B8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