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56" r:id="rId5"/>
    <p:sldId id="732" r:id="rId6"/>
    <p:sldId id="733" r:id="rId7"/>
    <p:sldId id="734" r:id="rId8"/>
    <p:sldId id="735" r:id="rId9"/>
    <p:sldId id="736" r:id="rId10"/>
    <p:sldId id="737" r:id="rId11"/>
    <p:sldId id="738" r:id="rId12"/>
    <p:sldId id="740" r:id="rId13"/>
    <p:sldId id="741" r:id="rId14"/>
    <p:sldId id="739" r:id="rId15"/>
    <p:sldId id="744" r:id="rId16"/>
    <p:sldId id="745" r:id="rId17"/>
    <p:sldId id="746" r:id="rId18"/>
    <p:sldId id="747" r:id="rId19"/>
    <p:sldId id="742" r:id="rId20"/>
    <p:sldId id="731" r:id="rId21"/>
    <p:sldId id="6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732"/>
            <p14:sldId id="733"/>
            <p14:sldId id="734"/>
            <p14:sldId id="735"/>
            <p14:sldId id="736"/>
            <p14:sldId id="737"/>
            <p14:sldId id="738"/>
            <p14:sldId id="740"/>
            <p14:sldId id="741"/>
            <p14:sldId id="739"/>
            <p14:sldId id="744"/>
            <p14:sldId id="745"/>
            <p14:sldId id="746"/>
            <p14:sldId id="747"/>
            <p14:sldId id="742"/>
            <p14:sldId id="731"/>
            <p14:sldId id="67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4" autoAdjust="0"/>
    <p:restoredTop sz="94280" autoAdjust="0"/>
  </p:normalViewPr>
  <p:slideViewPr>
    <p:cSldViewPr snapToGrid="0">
      <p:cViewPr varScale="1">
        <p:scale>
          <a:sx n="70" d="100"/>
          <a:sy n="70" d="100"/>
        </p:scale>
        <p:origin x="70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10</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362109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11</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0114813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12</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406397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13</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769915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14</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865182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15</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434134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16</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19644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18</a:t>
            </a:fld>
            <a:endParaRPr lang="en-US"/>
          </a:p>
        </p:txBody>
      </p:sp>
    </p:spTree>
    <p:extLst>
      <p:ext uri="{BB962C8B-B14F-4D97-AF65-F5344CB8AC3E}">
        <p14:creationId xmlns:p14="http://schemas.microsoft.com/office/powerpoint/2010/main" val="343013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13541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464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4</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492896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5</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0558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6</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250887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7</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341270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8</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953387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9</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049732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 xmlns:a16="http://schemas.microsoft.com/office/drawing/2014/main" id="{74716EF3-1422-48C0-BC49-14FAC3550FCD}"/>
              </a:ext>
              <a:ext uri="{C183D7F6-B498-43B3-948B-1728B52AA6E4}">
                <adec:decorative xmlns=""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 xmlns:a16="http://schemas.microsoft.com/office/drawing/2014/main" id="{7F2AAFDE-CB45-46CA-8961-8133FCA5F385}"/>
              </a:ext>
              <a:ext uri="{C183D7F6-B498-43B3-948B-1728B52AA6E4}">
                <adec:decorative xmlns=""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72155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1/16/2025</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smtClean="0"/>
              <a:t>Research Methodology- Unit </a:t>
            </a:r>
            <a:r>
              <a:rPr lang="en-US" b="1" dirty="0"/>
              <a:t>5</a:t>
            </a:r>
            <a:r>
              <a:rPr lang="en-US" b="1" dirty="0" smtClean="0"/>
              <a:t/>
            </a:r>
            <a:br>
              <a:rPr lang="en-US" b="1" dirty="0" smtClean="0"/>
            </a:br>
            <a:r>
              <a:rPr lang="en-US" sz="4400" dirty="0"/>
              <a:t>DATA COLLECTION </a:t>
            </a:r>
            <a:r>
              <a:rPr lang="en-US" sz="4400" dirty="0" smtClean="0"/>
              <a:t>AND </a:t>
            </a:r>
            <a:r>
              <a:rPr lang="en-US" sz="4400" dirty="0"/>
              <a:t>ANALYSIS </a:t>
            </a:r>
            <a:endParaRPr lang="en-US" sz="4400" dirty="0"/>
          </a:p>
        </p:txBody>
      </p:sp>
      <p:sp>
        <p:nvSpPr>
          <p:cNvPr id="3" name="Subtitle 2"/>
          <p:cNvSpPr>
            <a:spLocks noGrp="1"/>
          </p:cNvSpPr>
          <p:nvPr>
            <p:ph type="subTitle" idx="1"/>
          </p:nvPr>
        </p:nvSpPr>
        <p:spPr/>
        <p:txBody>
          <a:bodyPr>
            <a:normAutofit/>
          </a:bodyPr>
          <a:lstStyle/>
          <a:p>
            <a:r>
              <a:rPr lang="en-US" dirty="0" smtClean="0"/>
              <a:t>Prime College- BIM 6</a:t>
            </a:r>
            <a:r>
              <a:rPr lang="en-US" baseline="30000" dirty="0" smtClean="0"/>
              <a:t>th</a:t>
            </a:r>
            <a:r>
              <a:rPr lang="en-US" dirty="0" smtClean="0"/>
              <a:t> Semester</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b="1" dirty="0">
                <a:solidFill>
                  <a:srgbClr val="001D35"/>
                </a:solidFill>
                <a:latin typeface="Google Sans"/>
              </a:rPr>
              <a:t>Characteristics of primary data </a:t>
            </a:r>
            <a:endParaRPr lang="en-US" sz="4400" b="1" dirty="0">
              <a:solidFill>
                <a:srgbClr val="001D35"/>
              </a:solidFill>
              <a:latin typeface="Google Sans"/>
            </a:endParaRPr>
          </a:p>
        </p:txBody>
      </p:sp>
      <p:sp>
        <p:nvSpPr>
          <p:cNvPr id="7" name="Rectangle 6"/>
          <p:cNvSpPr/>
          <p:nvPr/>
        </p:nvSpPr>
        <p:spPr>
          <a:xfrm>
            <a:off x="130450" y="1471348"/>
            <a:ext cx="11674864" cy="3046988"/>
          </a:xfrm>
          <a:prstGeom prst="rect">
            <a:avLst/>
          </a:prstGeom>
        </p:spPr>
        <p:txBody>
          <a:bodyPr wrap="square">
            <a:spAutoFit/>
          </a:bodyPr>
          <a:lstStyle/>
          <a:p>
            <a:pPr marL="342900" indent="-342900" fontAlgn="base">
              <a:buFont typeface="Arial" panose="020B0604020202020204" pitchFamily="34" charset="0"/>
              <a:buChar char="•"/>
            </a:pPr>
            <a:r>
              <a:rPr lang="en-US" sz="2400" dirty="0"/>
              <a:t>It is first-hand fresh data. </a:t>
            </a:r>
          </a:p>
          <a:p>
            <a:pPr marL="342900" indent="-342900" fontAlgn="base">
              <a:buFont typeface="Arial" panose="020B0604020202020204" pitchFamily="34" charset="0"/>
              <a:buChar char="•"/>
            </a:pPr>
            <a:r>
              <a:rPr lang="en-US" sz="2400" dirty="0" smtClean="0"/>
              <a:t>It </a:t>
            </a:r>
            <a:r>
              <a:rPr lang="en-US" sz="2400" dirty="0"/>
              <a:t>is the original and main source of data for research study. </a:t>
            </a:r>
          </a:p>
          <a:p>
            <a:pPr marL="342900" indent="-342900" fontAlgn="base">
              <a:buFont typeface="Arial" panose="020B0604020202020204" pitchFamily="34" charset="0"/>
              <a:buChar char="•"/>
            </a:pPr>
            <a:r>
              <a:rPr lang="en-US" sz="2400" dirty="0" smtClean="0"/>
              <a:t>It </a:t>
            </a:r>
            <a:r>
              <a:rPr lang="en-US" sz="2400" dirty="0"/>
              <a:t>can ensure the suitability of data for the research design. </a:t>
            </a:r>
          </a:p>
          <a:p>
            <a:pPr marL="342900" indent="-342900" fontAlgn="base">
              <a:buFont typeface="Arial" panose="020B0604020202020204" pitchFamily="34" charset="0"/>
              <a:buChar char="•"/>
            </a:pPr>
            <a:r>
              <a:rPr lang="en-US" sz="2400" dirty="0" smtClean="0"/>
              <a:t>There </a:t>
            </a:r>
            <a:r>
              <a:rPr lang="en-US" sz="2400" dirty="0"/>
              <a:t>is no problem with outdated data. </a:t>
            </a:r>
          </a:p>
          <a:p>
            <a:pPr marL="342900" indent="-342900" fontAlgn="base">
              <a:buFont typeface="Arial" panose="020B0604020202020204" pitchFamily="34" charset="0"/>
              <a:buChar char="•"/>
            </a:pPr>
            <a:r>
              <a:rPr lang="en-US" sz="2400" dirty="0" smtClean="0"/>
              <a:t>It </a:t>
            </a:r>
            <a:r>
              <a:rPr lang="en-US" sz="2400" dirty="0"/>
              <a:t>ensures accuracy so that methodology and sample plan can be maintained </a:t>
            </a:r>
          </a:p>
          <a:p>
            <a:pPr marL="342900" indent="-342900" fontAlgn="base">
              <a:buFont typeface="Arial" panose="020B0604020202020204" pitchFamily="34" charset="0"/>
              <a:buChar char="•"/>
            </a:pPr>
            <a:r>
              <a:rPr lang="en-US" sz="2400" dirty="0"/>
              <a:t>carefully. </a:t>
            </a:r>
          </a:p>
          <a:p>
            <a:pPr marL="342900" indent="-342900" fontAlgn="base">
              <a:buFont typeface="Arial" panose="020B0604020202020204" pitchFamily="34" charset="0"/>
              <a:buChar char="•"/>
            </a:pPr>
            <a:r>
              <a:rPr lang="en-US" sz="2400" dirty="0" smtClean="0"/>
              <a:t>It </a:t>
            </a:r>
            <a:r>
              <a:rPr lang="en-US" sz="2400" dirty="0"/>
              <a:t>seeks higher validity and reliability than secondary data due to the possible </a:t>
            </a:r>
          </a:p>
          <a:p>
            <a:pPr marL="342900" indent="-342900" fontAlgn="base">
              <a:buFont typeface="Arial" panose="020B0604020202020204" pitchFamily="34" charset="0"/>
              <a:buChar char="•"/>
            </a:pPr>
            <a:r>
              <a:rPr lang="en-US" sz="2400" dirty="0"/>
              <a:t>adoption of the best methods and research plan. </a:t>
            </a:r>
            <a:endParaRPr lang="en-US" sz="2400" dirty="0" smtClean="0"/>
          </a:p>
        </p:txBody>
      </p:sp>
    </p:spTree>
    <p:extLst>
      <p:ext uri="{BB962C8B-B14F-4D97-AF65-F5344CB8AC3E}">
        <p14:creationId xmlns:p14="http://schemas.microsoft.com/office/powerpoint/2010/main" val="3220146549"/>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dirty="0">
                <a:solidFill>
                  <a:srgbClr val="001D35"/>
                </a:solidFill>
                <a:latin typeface="Google Sans"/>
              </a:rPr>
              <a:t/>
            </a:r>
            <a:br>
              <a:rPr lang="en-US" sz="4400" dirty="0">
                <a:solidFill>
                  <a:srgbClr val="001D35"/>
                </a:solidFill>
                <a:latin typeface="Google Sans"/>
              </a:rPr>
            </a:br>
            <a:r>
              <a:rPr lang="en-US" sz="4400" b="1" dirty="0">
                <a:solidFill>
                  <a:srgbClr val="001D35"/>
                </a:solidFill>
                <a:latin typeface="Google Sans"/>
              </a:rPr>
              <a:t>Methods of Collecting Primary Data</a:t>
            </a:r>
            <a:endParaRPr lang="en-US" sz="4400" dirty="0">
              <a:solidFill>
                <a:srgbClr val="001D35"/>
              </a:solidFill>
              <a:latin typeface="Google Sans"/>
            </a:endParaRPr>
          </a:p>
        </p:txBody>
      </p:sp>
      <p:sp>
        <p:nvSpPr>
          <p:cNvPr id="5" name="Rectangle 4"/>
          <p:cNvSpPr/>
          <p:nvPr/>
        </p:nvSpPr>
        <p:spPr>
          <a:xfrm>
            <a:off x="0" y="1294269"/>
            <a:ext cx="12192000" cy="461665"/>
          </a:xfrm>
          <a:prstGeom prst="rect">
            <a:avLst/>
          </a:prstGeom>
        </p:spPr>
        <p:txBody>
          <a:bodyPr wrap="square">
            <a:spAutoFit/>
          </a:bodyPr>
          <a:lstStyle/>
          <a:p>
            <a:pPr fontAlgn="base"/>
            <a:r>
              <a:rPr lang="en-US" sz="2400" dirty="0"/>
              <a:t>1. Interview</a:t>
            </a:r>
            <a:endParaRPr lang="en-US" sz="2400" dirty="0"/>
          </a:p>
        </p:txBody>
      </p:sp>
      <p:sp>
        <p:nvSpPr>
          <p:cNvPr id="6" name="Rectangle 5"/>
          <p:cNvSpPr/>
          <p:nvPr/>
        </p:nvSpPr>
        <p:spPr>
          <a:xfrm>
            <a:off x="182425" y="1755934"/>
            <a:ext cx="11827150" cy="1477328"/>
          </a:xfrm>
          <a:prstGeom prst="rect">
            <a:avLst/>
          </a:prstGeom>
        </p:spPr>
        <p:txBody>
          <a:bodyPr wrap="square">
            <a:spAutoFit/>
          </a:bodyPr>
          <a:lstStyle/>
          <a:p>
            <a:pPr marL="342900" indent="-342900" fontAlgn="base">
              <a:buFont typeface="Arial" panose="020B0604020202020204" pitchFamily="34" charset="0"/>
              <a:buChar char="•"/>
            </a:pPr>
            <a:r>
              <a:rPr lang="en-US" dirty="0"/>
              <a:t>Interview is a method in which data are collected from the respondents by </a:t>
            </a:r>
            <a:r>
              <a:rPr lang="en-US" dirty="0" smtClean="0"/>
              <a:t>face–to–face </a:t>
            </a:r>
            <a:r>
              <a:rPr lang="en-US" dirty="0"/>
              <a:t>interaction or conversation with the help of telephone or video </a:t>
            </a:r>
            <a:r>
              <a:rPr lang="en-US" dirty="0" smtClean="0"/>
              <a:t>conferences </a:t>
            </a:r>
            <a:r>
              <a:rPr lang="en-US" dirty="0"/>
              <a:t>about the subject matter of study. </a:t>
            </a:r>
            <a:endParaRPr lang="en-US" dirty="0" smtClean="0"/>
          </a:p>
          <a:p>
            <a:pPr marL="342900" indent="-342900" fontAlgn="base">
              <a:buFont typeface="Arial" panose="020B0604020202020204" pitchFamily="34" charset="0"/>
              <a:buChar char="•"/>
            </a:pPr>
            <a:r>
              <a:rPr lang="en-US" dirty="0" smtClean="0"/>
              <a:t>The </a:t>
            </a:r>
            <a:r>
              <a:rPr lang="en-US" dirty="0"/>
              <a:t>interview can be direct in </a:t>
            </a:r>
            <a:r>
              <a:rPr lang="en-US" dirty="0" smtClean="0"/>
              <a:t>which </a:t>
            </a:r>
            <a:r>
              <a:rPr lang="en-US" dirty="0"/>
              <a:t>the researcher and respondents sit together, i.e., face-to-face </a:t>
            </a:r>
            <a:r>
              <a:rPr lang="en-US" dirty="0" smtClean="0"/>
              <a:t>interaction.</a:t>
            </a:r>
          </a:p>
          <a:p>
            <a:pPr marL="342900" indent="-342900" fontAlgn="base">
              <a:buFont typeface="Arial" panose="020B0604020202020204" pitchFamily="34" charset="0"/>
              <a:buChar char="•"/>
            </a:pPr>
            <a:r>
              <a:rPr lang="en-US" dirty="0" smtClean="0"/>
              <a:t>Nowadays</a:t>
            </a:r>
            <a:r>
              <a:rPr lang="en-US" dirty="0"/>
              <a:t>, indirect interview methods are being used with information </a:t>
            </a:r>
            <a:r>
              <a:rPr lang="en-US" dirty="0" smtClean="0"/>
              <a:t>technology </a:t>
            </a:r>
            <a:r>
              <a:rPr lang="en-US" dirty="0"/>
              <a:t>like telephonic interviews, e–chat, internet phone, etc.</a:t>
            </a:r>
            <a:endParaRPr lang="en-US" dirty="0" smtClean="0"/>
          </a:p>
        </p:txBody>
      </p:sp>
      <p:sp>
        <p:nvSpPr>
          <p:cNvPr id="7" name="Rectangle 6"/>
          <p:cNvSpPr/>
          <p:nvPr/>
        </p:nvSpPr>
        <p:spPr>
          <a:xfrm>
            <a:off x="182425" y="3435620"/>
            <a:ext cx="11827150" cy="1477328"/>
          </a:xfrm>
          <a:prstGeom prst="rect">
            <a:avLst/>
          </a:prstGeom>
        </p:spPr>
        <p:txBody>
          <a:bodyPr wrap="square">
            <a:spAutoFit/>
          </a:bodyPr>
          <a:lstStyle/>
          <a:p>
            <a:pPr marL="342900" indent="-342900" fontAlgn="base">
              <a:buFont typeface="Arial" panose="020B0604020202020204" pitchFamily="34" charset="0"/>
              <a:buChar char="•"/>
            </a:pPr>
            <a:r>
              <a:rPr lang="en-US" dirty="0" smtClean="0"/>
              <a:t>Merits</a:t>
            </a:r>
          </a:p>
          <a:p>
            <a:pPr marL="285750" indent="-285750" fontAlgn="base">
              <a:buFont typeface="Wingdings" panose="05000000000000000000" pitchFamily="2" charset="2"/>
              <a:buChar char="Ø"/>
            </a:pPr>
            <a:r>
              <a:rPr lang="en-US" dirty="0" smtClean="0"/>
              <a:t>More complete information </a:t>
            </a:r>
            <a:r>
              <a:rPr lang="en-US" dirty="0"/>
              <a:t>in comparison to the </a:t>
            </a:r>
            <a:r>
              <a:rPr lang="en-US" dirty="0" smtClean="0"/>
              <a:t>questionnaire </a:t>
            </a:r>
            <a:r>
              <a:rPr lang="en-US" dirty="0"/>
              <a:t>method. </a:t>
            </a:r>
          </a:p>
          <a:p>
            <a:pPr marL="285750" indent="-285750" fontAlgn="base">
              <a:buFont typeface="Wingdings" panose="05000000000000000000" pitchFamily="2" charset="2"/>
              <a:buChar char="Ø"/>
            </a:pPr>
            <a:r>
              <a:rPr lang="en-US" dirty="0"/>
              <a:t>M</a:t>
            </a:r>
            <a:r>
              <a:rPr lang="en-US" dirty="0" smtClean="0"/>
              <a:t>ore </a:t>
            </a:r>
            <a:r>
              <a:rPr lang="en-US" dirty="0"/>
              <a:t>insight regarding the study by which some </a:t>
            </a:r>
            <a:r>
              <a:rPr lang="en-US" dirty="0" smtClean="0"/>
              <a:t>modifications </a:t>
            </a:r>
            <a:r>
              <a:rPr lang="en-US" dirty="0"/>
              <a:t>in further study can be simplified. </a:t>
            </a:r>
          </a:p>
          <a:p>
            <a:pPr marL="285750" indent="-285750" fontAlgn="base">
              <a:buFont typeface="Wingdings" panose="05000000000000000000" pitchFamily="2" charset="2"/>
              <a:buChar char="Ø"/>
            </a:pPr>
            <a:r>
              <a:rPr lang="en-US" dirty="0"/>
              <a:t>M</a:t>
            </a:r>
            <a:r>
              <a:rPr lang="en-US" dirty="0" smtClean="0"/>
              <a:t>aintain </a:t>
            </a:r>
            <a:r>
              <a:rPr lang="en-US" dirty="0"/>
              <a:t>an excellent environment to influence the </a:t>
            </a:r>
            <a:r>
              <a:rPr lang="en-US" dirty="0" smtClean="0"/>
              <a:t>respondents</a:t>
            </a:r>
            <a:r>
              <a:rPr lang="en-US" dirty="0"/>
              <a:t>. </a:t>
            </a:r>
          </a:p>
          <a:p>
            <a:pPr marL="285750" indent="-285750" fontAlgn="base">
              <a:buFont typeface="Wingdings" panose="05000000000000000000" pitchFamily="2" charset="2"/>
              <a:buChar char="Ø"/>
            </a:pPr>
            <a:r>
              <a:rPr lang="en-US" dirty="0" smtClean="0"/>
              <a:t>The </a:t>
            </a:r>
            <a:r>
              <a:rPr lang="en-US" dirty="0"/>
              <a:t>effectiveness of information can be easily judged during the interview. </a:t>
            </a:r>
            <a:endParaRPr lang="en-US" dirty="0" smtClean="0"/>
          </a:p>
        </p:txBody>
      </p:sp>
    </p:spTree>
    <p:extLst>
      <p:ext uri="{BB962C8B-B14F-4D97-AF65-F5344CB8AC3E}">
        <p14:creationId xmlns:p14="http://schemas.microsoft.com/office/powerpoint/2010/main" val="3334734349"/>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dirty="0">
                <a:solidFill>
                  <a:srgbClr val="001D35"/>
                </a:solidFill>
                <a:latin typeface="Google Sans"/>
              </a:rPr>
              <a:t/>
            </a:r>
            <a:br>
              <a:rPr lang="en-US" sz="4400" dirty="0">
                <a:solidFill>
                  <a:srgbClr val="001D35"/>
                </a:solidFill>
                <a:latin typeface="Google Sans"/>
              </a:rPr>
            </a:br>
            <a:r>
              <a:rPr lang="en-US" sz="4400" b="1" dirty="0">
                <a:solidFill>
                  <a:srgbClr val="001D35"/>
                </a:solidFill>
                <a:latin typeface="Google Sans"/>
              </a:rPr>
              <a:t>Methods of Collecting Primary Data</a:t>
            </a:r>
            <a:endParaRPr lang="en-US" sz="4400" dirty="0">
              <a:solidFill>
                <a:srgbClr val="001D35"/>
              </a:solidFill>
              <a:latin typeface="Google Sans"/>
            </a:endParaRPr>
          </a:p>
        </p:txBody>
      </p:sp>
      <p:sp>
        <p:nvSpPr>
          <p:cNvPr id="5" name="Rectangle 4"/>
          <p:cNvSpPr/>
          <p:nvPr/>
        </p:nvSpPr>
        <p:spPr>
          <a:xfrm>
            <a:off x="0" y="1294269"/>
            <a:ext cx="12192000" cy="461665"/>
          </a:xfrm>
          <a:prstGeom prst="rect">
            <a:avLst/>
          </a:prstGeom>
        </p:spPr>
        <p:txBody>
          <a:bodyPr wrap="square">
            <a:spAutoFit/>
          </a:bodyPr>
          <a:lstStyle/>
          <a:p>
            <a:pPr fontAlgn="base"/>
            <a:r>
              <a:rPr lang="en-US" sz="2400" dirty="0" smtClean="0"/>
              <a:t>2. </a:t>
            </a:r>
            <a:r>
              <a:rPr lang="en-US" sz="2400" dirty="0"/>
              <a:t>Direct observation </a:t>
            </a:r>
            <a:endParaRPr lang="en-US" sz="2400" dirty="0"/>
          </a:p>
        </p:txBody>
      </p:sp>
      <p:sp>
        <p:nvSpPr>
          <p:cNvPr id="6" name="Rectangle 5"/>
          <p:cNvSpPr/>
          <p:nvPr/>
        </p:nvSpPr>
        <p:spPr>
          <a:xfrm>
            <a:off x="182425" y="1755934"/>
            <a:ext cx="11827150" cy="1477328"/>
          </a:xfrm>
          <a:prstGeom prst="rect">
            <a:avLst/>
          </a:prstGeom>
        </p:spPr>
        <p:txBody>
          <a:bodyPr wrap="square">
            <a:spAutoFit/>
          </a:bodyPr>
          <a:lstStyle/>
          <a:p>
            <a:pPr marL="342900" indent="-342900" fontAlgn="base">
              <a:buFont typeface="Arial" panose="020B0604020202020204" pitchFamily="34" charset="0"/>
              <a:buChar char="•"/>
            </a:pPr>
            <a:r>
              <a:rPr lang="en-US" dirty="0"/>
              <a:t>In the observation method, the researcher collects information by inspecting, </a:t>
            </a:r>
            <a:r>
              <a:rPr lang="en-US" dirty="0" smtClean="0"/>
              <a:t>supervising</a:t>
            </a:r>
            <a:r>
              <a:rPr lang="en-US" dirty="0"/>
              <a:t>, observing, and experiencing directly in the field. </a:t>
            </a:r>
            <a:endParaRPr lang="en-US" dirty="0" smtClean="0"/>
          </a:p>
          <a:p>
            <a:pPr marL="342900" indent="-342900" fontAlgn="base">
              <a:buFont typeface="Arial" panose="020B0604020202020204" pitchFamily="34" charset="0"/>
              <a:buChar char="•"/>
            </a:pPr>
            <a:r>
              <a:rPr lang="en-US" dirty="0" smtClean="0"/>
              <a:t>In </a:t>
            </a:r>
            <a:r>
              <a:rPr lang="en-US" dirty="0"/>
              <a:t>this method, </a:t>
            </a:r>
            <a:r>
              <a:rPr lang="en-US" dirty="0" smtClean="0"/>
              <a:t>the </a:t>
            </a:r>
            <a:r>
              <a:rPr lang="en-US" dirty="0"/>
              <a:t>researcher analyzes events, behavior, and incidents at the micro level. </a:t>
            </a:r>
            <a:endParaRPr lang="en-US" dirty="0" smtClean="0"/>
          </a:p>
          <a:p>
            <a:pPr marL="342900" indent="-342900" fontAlgn="base">
              <a:buFont typeface="Arial" panose="020B0604020202020204" pitchFamily="34" charset="0"/>
              <a:buChar char="•"/>
            </a:pPr>
            <a:r>
              <a:rPr lang="en-US" dirty="0" smtClean="0"/>
              <a:t>This method </a:t>
            </a:r>
            <a:r>
              <a:rPr lang="en-US" dirty="0"/>
              <a:t>is suitable for collecting data regarding social phenomena like attitude, </a:t>
            </a:r>
            <a:r>
              <a:rPr lang="en-US" dirty="0" smtClean="0"/>
              <a:t>belief</a:t>
            </a:r>
            <a:r>
              <a:rPr lang="en-US" dirty="0"/>
              <a:t>, behavior, religion, custom, etc. </a:t>
            </a:r>
            <a:endParaRPr lang="en-US" dirty="0" smtClean="0"/>
          </a:p>
        </p:txBody>
      </p:sp>
      <p:sp>
        <p:nvSpPr>
          <p:cNvPr id="7" name="Rectangle 6"/>
          <p:cNvSpPr/>
          <p:nvPr/>
        </p:nvSpPr>
        <p:spPr>
          <a:xfrm>
            <a:off x="182425" y="3435620"/>
            <a:ext cx="11827150" cy="2031325"/>
          </a:xfrm>
          <a:prstGeom prst="rect">
            <a:avLst/>
          </a:prstGeom>
        </p:spPr>
        <p:txBody>
          <a:bodyPr wrap="square">
            <a:spAutoFit/>
          </a:bodyPr>
          <a:lstStyle/>
          <a:p>
            <a:pPr marL="342900" indent="-342900" fontAlgn="base">
              <a:buFont typeface="Arial" panose="020B0604020202020204" pitchFamily="34" charset="0"/>
              <a:buChar char="•"/>
            </a:pPr>
            <a:r>
              <a:rPr lang="en-US" dirty="0" smtClean="0"/>
              <a:t>Merits</a:t>
            </a:r>
          </a:p>
          <a:p>
            <a:pPr marL="285750" indent="-285750" fontAlgn="base">
              <a:buFont typeface="Wingdings" panose="05000000000000000000" pitchFamily="2" charset="2"/>
              <a:buChar char="Ø"/>
            </a:pPr>
            <a:r>
              <a:rPr lang="en-US" dirty="0"/>
              <a:t>The researcher gets insights naturally, so there is no chance of getting </a:t>
            </a:r>
            <a:r>
              <a:rPr lang="en-US" dirty="0" smtClean="0"/>
              <a:t>the </a:t>
            </a:r>
            <a:r>
              <a:rPr lang="en-US" dirty="0"/>
              <a:t>wrong data. </a:t>
            </a:r>
          </a:p>
          <a:p>
            <a:pPr marL="285750" indent="-285750" fontAlgn="base">
              <a:buFont typeface="Wingdings" panose="05000000000000000000" pitchFamily="2" charset="2"/>
              <a:buChar char="Ø"/>
            </a:pPr>
            <a:r>
              <a:rPr lang="en-US" dirty="0" smtClean="0"/>
              <a:t>Researchers </a:t>
            </a:r>
            <a:r>
              <a:rPr lang="en-US" dirty="0"/>
              <a:t>can filter only the useable data to avoid unnecessary data. </a:t>
            </a:r>
          </a:p>
          <a:p>
            <a:pPr marL="285750" indent="-285750" fontAlgn="base">
              <a:buFont typeface="Wingdings" panose="05000000000000000000" pitchFamily="2" charset="2"/>
              <a:buChar char="Ø"/>
            </a:pPr>
            <a:r>
              <a:rPr lang="en-US" dirty="0" smtClean="0"/>
              <a:t>Respondents </a:t>
            </a:r>
            <a:r>
              <a:rPr lang="en-US" dirty="0"/>
              <a:t>are not aware of being </a:t>
            </a:r>
            <a:r>
              <a:rPr lang="en-US" dirty="0" smtClean="0"/>
              <a:t>studied</a:t>
            </a:r>
          </a:p>
          <a:p>
            <a:pPr marL="285750" indent="-285750" fontAlgn="base">
              <a:buFont typeface="Wingdings" panose="05000000000000000000" pitchFamily="2" charset="2"/>
              <a:buChar char="Ø"/>
            </a:pPr>
            <a:r>
              <a:rPr lang="en-US" dirty="0" smtClean="0"/>
              <a:t>Multiple </a:t>
            </a:r>
            <a:r>
              <a:rPr lang="en-US" dirty="0"/>
              <a:t>data from different individuals can be obtained at </a:t>
            </a:r>
            <a:r>
              <a:rPr lang="en-US" dirty="0" smtClean="0"/>
              <a:t>once</a:t>
            </a:r>
          </a:p>
          <a:p>
            <a:pPr marL="285750" indent="-285750" fontAlgn="base">
              <a:buFont typeface="Wingdings" panose="05000000000000000000" pitchFamily="2" charset="2"/>
              <a:buChar char="Ø"/>
            </a:pPr>
            <a:r>
              <a:rPr lang="en-US" dirty="0" smtClean="0"/>
              <a:t>Chances </a:t>
            </a:r>
            <a:r>
              <a:rPr lang="en-US" dirty="0"/>
              <a:t>of non-responsiveness can be </a:t>
            </a:r>
            <a:r>
              <a:rPr lang="en-US" dirty="0" smtClean="0"/>
              <a:t>avoided</a:t>
            </a:r>
          </a:p>
          <a:p>
            <a:pPr marL="285750" indent="-285750" fontAlgn="base">
              <a:buFont typeface="Wingdings" panose="05000000000000000000" pitchFamily="2" charset="2"/>
              <a:buChar char="Ø"/>
            </a:pPr>
            <a:r>
              <a:rPr lang="en-US" dirty="0" smtClean="0"/>
              <a:t>More </a:t>
            </a:r>
            <a:r>
              <a:rPr lang="en-US" dirty="0"/>
              <a:t>excellent reliability and validity can be maintained.</a:t>
            </a:r>
            <a:endParaRPr lang="en-US" dirty="0" smtClean="0"/>
          </a:p>
        </p:txBody>
      </p:sp>
    </p:spTree>
    <p:extLst>
      <p:ext uri="{BB962C8B-B14F-4D97-AF65-F5344CB8AC3E}">
        <p14:creationId xmlns:p14="http://schemas.microsoft.com/office/powerpoint/2010/main" val="58674791"/>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dirty="0">
                <a:solidFill>
                  <a:srgbClr val="001D35"/>
                </a:solidFill>
                <a:latin typeface="Google Sans"/>
              </a:rPr>
              <a:t/>
            </a:r>
            <a:br>
              <a:rPr lang="en-US" sz="4400" dirty="0">
                <a:solidFill>
                  <a:srgbClr val="001D35"/>
                </a:solidFill>
                <a:latin typeface="Google Sans"/>
              </a:rPr>
            </a:br>
            <a:r>
              <a:rPr lang="en-US" sz="4400" b="1" dirty="0">
                <a:solidFill>
                  <a:srgbClr val="001D35"/>
                </a:solidFill>
                <a:latin typeface="Google Sans"/>
              </a:rPr>
              <a:t>Methods of Collecting Primary Data</a:t>
            </a:r>
            <a:endParaRPr lang="en-US" sz="4400" dirty="0">
              <a:solidFill>
                <a:srgbClr val="001D35"/>
              </a:solidFill>
              <a:latin typeface="Google Sans"/>
            </a:endParaRPr>
          </a:p>
        </p:txBody>
      </p:sp>
      <p:sp>
        <p:nvSpPr>
          <p:cNvPr id="5" name="Rectangle 4"/>
          <p:cNvSpPr/>
          <p:nvPr/>
        </p:nvSpPr>
        <p:spPr>
          <a:xfrm>
            <a:off x="0" y="1294269"/>
            <a:ext cx="12192000" cy="461665"/>
          </a:xfrm>
          <a:prstGeom prst="rect">
            <a:avLst/>
          </a:prstGeom>
        </p:spPr>
        <p:txBody>
          <a:bodyPr wrap="square">
            <a:spAutoFit/>
          </a:bodyPr>
          <a:lstStyle/>
          <a:p>
            <a:pPr fontAlgn="base"/>
            <a:r>
              <a:rPr lang="en-US" sz="2400" dirty="0"/>
              <a:t>3</a:t>
            </a:r>
            <a:r>
              <a:rPr lang="en-US" sz="2400" dirty="0" smtClean="0"/>
              <a:t>. </a:t>
            </a:r>
            <a:r>
              <a:rPr lang="en-US" sz="2400" dirty="0"/>
              <a:t>Questionnaire </a:t>
            </a:r>
            <a:endParaRPr lang="en-US" sz="2400" dirty="0"/>
          </a:p>
        </p:txBody>
      </p:sp>
      <p:sp>
        <p:nvSpPr>
          <p:cNvPr id="6" name="Rectangle 5"/>
          <p:cNvSpPr/>
          <p:nvPr/>
        </p:nvSpPr>
        <p:spPr>
          <a:xfrm>
            <a:off x="182425" y="1755934"/>
            <a:ext cx="11827150" cy="1477328"/>
          </a:xfrm>
          <a:prstGeom prst="rect">
            <a:avLst/>
          </a:prstGeom>
        </p:spPr>
        <p:txBody>
          <a:bodyPr wrap="square">
            <a:spAutoFit/>
          </a:bodyPr>
          <a:lstStyle/>
          <a:p>
            <a:pPr marL="342900" indent="-342900" fontAlgn="base">
              <a:buFont typeface="Arial" panose="020B0604020202020204" pitchFamily="34" charset="0"/>
              <a:buChar char="•"/>
            </a:pPr>
            <a:r>
              <a:rPr lang="en-US" dirty="0"/>
              <a:t>In this method, a list of questions, i.e., a questionnaire based on each variable, </a:t>
            </a:r>
            <a:r>
              <a:rPr lang="en-US" dirty="0" smtClean="0"/>
              <a:t>is </a:t>
            </a:r>
            <a:r>
              <a:rPr lang="en-US" dirty="0"/>
              <a:t>developed to collect information for the research. </a:t>
            </a:r>
            <a:endParaRPr lang="en-US" dirty="0" smtClean="0"/>
          </a:p>
          <a:p>
            <a:pPr marL="342900" indent="-342900" fontAlgn="base">
              <a:buFont typeface="Arial" panose="020B0604020202020204" pitchFamily="34" charset="0"/>
              <a:buChar char="•"/>
            </a:pPr>
            <a:r>
              <a:rPr lang="en-US" dirty="0" smtClean="0"/>
              <a:t>Then</a:t>
            </a:r>
            <a:r>
              <a:rPr lang="en-US" dirty="0"/>
              <a:t>, it is posted to the </a:t>
            </a:r>
            <a:r>
              <a:rPr lang="en-US" dirty="0" smtClean="0"/>
              <a:t>targeted </a:t>
            </a:r>
            <a:r>
              <a:rPr lang="en-US" dirty="0"/>
              <a:t>respondents. </a:t>
            </a:r>
            <a:endParaRPr lang="en-US" dirty="0" smtClean="0"/>
          </a:p>
          <a:p>
            <a:pPr marL="342900" indent="-342900" fontAlgn="base">
              <a:buFont typeface="Arial" panose="020B0604020202020204" pitchFamily="34" charset="0"/>
              <a:buChar char="•"/>
            </a:pPr>
            <a:r>
              <a:rPr lang="en-US" dirty="0" smtClean="0"/>
              <a:t>For </a:t>
            </a:r>
            <a:r>
              <a:rPr lang="en-US" dirty="0"/>
              <a:t>each question, a space for the answer is provided in </a:t>
            </a:r>
            <a:r>
              <a:rPr lang="en-US" dirty="0" smtClean="0"/>
              <a:t>which </a:t>
            </a:r>
            <a:r>
              <a:rPr lang="en-US" dirty="0"/>
              <a:t>respondents must complete their responses. Respondents are expected to </a:t>
            </a:r>
            <a:r>
              <a:rPr lang="en-US" dirty="0" smtClean="0"/>
              <a:t>return </a:t>
            </a:r>
            <a:r>
              <a:rPr lang="en-US" dirty="0"/>
              <a:t>the filled questionnaire.</a:t>
            </a:r>
            <a:endParaRPr lang="en-US" dirty="0" smtClean="0"/>
          </a:p>
        </p:txBody>
      </p:sp>
      <p:sp>
        <p:nvSpPr>
          <p:cNvPr id="7" name="Rectangle 6"/>
          <p:cNvSpPr/>
          <p:nvPr/>
        </p:nvSpPr>
        <p:spPr>
          <a:xfrm>
            <a:off x="182425" y="3435620"/>
            <a:ext cx="5822590" cy="3416320"/>
          </a:xfrm>
          <a:prstGeom prst="rect">
            <a:avLst/>
          </a:prstGeom>
        </p:spPr>
        <p:txBody>
          <a:bodyPr wrap="square">
            <a:spAutoFit/>
          </a:bodyPr>
          <a:lstStyle/>
          <a:p>
            <a:pPr marL="342900" indent="-342900" fontAlgn="base">
              <a:buFont typeface="Arial" panose="020B0604020202020204" pitchFamily="34" charset="0"/>
              <a:buChar char="•"/>
            </a:pPr>
            <a:r>
              <a:rPr lang="en-US" dirty="0" smtClean="0"/>
              <a:t>Merits</a:t>
            </a:r>
          </a:p>
          <a:p>
            <a:pPr marL="285750" indent="-285750" fontAlgn="base">
              <a:buFont typeface="Wingdings" panose="05000000000000000000" pitchFamily="2" charset="2"/>
              <a:buChar char="Ø"/>
            </a:pPr>
            <a:r>
              <a:rPr lang="en-US" dirty="0"/>
              <a:t>It is helpful because the field of investigation is vast, and the informants </a:t>
            </a:r>
            <a:r>
              <a:rPr lang="en-US" dirty="0" smtClean="0"/>
              <a:t>are </a:t>
            </a:r>
            <a:r>
              <a:rPr lang="en-US" dirty="0"/>
              <a:t>spread over a wide geographical area. </a:t>
            </a:r>
          </a:p>
          <a:p>
            <a:pPr marL="285750" indent="-285750" fontAlgn="base">
              <a:buFont typeface="Wingdings" panose="05000000000000000000" pitchFamily="2" charset="2"/>
              <a:buChar char="Ø"/>
            </a:pPr>
            <a:r>
              <a:rPr lang="en-US" dirty="0" smtClean="0"/>
              <a:t>It </a:t>
            </a:r>
            <a:r>
              <a:rPr lang="en-US" dirty="0"/>
              <a:t>is relatively less expensive in terms of time and cost. </a:t>
            </a:r>
          </a:p>
          <a:p>
            <a:pPr marL="285750" indent="-285750" fontAlgn="base">
              <a:buFont typeface="Wingdings" panose="05000000000000000000" pitchFamily="2" charset="2"/>
              <a:buChar char="Ø"/>
            </a:pPr>
            <a:r>
              <a:rPr lang="en-US" dirty="0" smtClean="0"/>
              <a:t>Respondents </a:t>
            </a:r>
            <a:r>
              <a:rPr lang="en-US" dirty="0"/>
              <a:t>are freed from interviewer influences and biases to obtain </a:t>
            </a:r>
            <a:r>
              <a:rPr lang="en-US" dirty="0" smtClean="0"/>
              <a:t>accessible </a:t>
            </a:r>
            <a:r>
              <a:rPr lang="en-US" dirty="0"/>
              <a:t>and valid information. </a:t>
            </a:r>
          </a:p>
          <a:p>
            <a:pPr marL="285750" indent="-285750" fontAlgn="base">
              <a:buFont typeface="Wingdings" panose="05000000000000000000" pitchFamily="2" charset="2"/>
              <a:buChar char="Ø"/>
            </a:pPr>
            <a:r>
              <a:rPr lang="en-US" dirty="0" smtClean="0"/>
              <a:t>This </a:t>
            </a:r>
            <a:r>
              <a:rPr lang="en-US" dirty="0"/>
              <a:t>method is entirely appropriate for questions of a personal nature in </a:t>
            </a:r>
            <a:r>
              <a:rPr lang="en-US" dirty="0" smtClean="0"/>
              <a:t>which </a:t>
            </a:r>
            <a:r>
              <a:rPr lang="en-US" dirty="0"/>
              <a:t>respondents cannot express responses openly. </a:t>
            </a:r>
            <a:endParaRPr lang="en-US" dirty="0" smtClean="0"/>
          </a:p>
        </p:txBody>
      </p:sp>
      <p:sp>
        <p:nvSpPr>
          <p:cNvPr id="8" name="Rectangle 7"/>
          <p:cNvSpPr/>
          <p:nvPr/>
        </p:nvSpPr>
        <p:spPr>
          <a:xfrm>
            <a:off x="6096000" y="3435620"/>
            <a:ext cx="5822590" cy="2862322"/>
          </a:xfrm>
          <a:prstGeom prst="rect">
            <a:avLst/>
          </a:prstGeom>
        </p:spPr>
        <p:txBody>
          <a:bodyPr wrap="square">
            <a:spAutoFit/>
          </a:bodyPr>
          <a:lstStyle/>
          <a:p>
            <a:pPr marL="342900" indent="-342900" fontAlgn="base">
              <a:buFont typeface="Arial" panose="020B0604020202020204" pitchFamily="34" charset="0"/>
              <a:buChar char="•"/>
            </a:pPr>
            <a:r>
              <a:rPr lang="en-US" dirty="0" smtClean="0"/>
              <a:t>Demerits</a:t>
            </a:r>
          </a:p>
          <a:p>
            <a:pPr marL="285750" indent="-285750" fontAlgn="base">
              <a:buFont typeface="Wingdings" panose="05000000000000000000" pitchFamily="2" charset="2"/>
              <a:buChar char="Ø"/>
            </a:pPr>
            <a:r>
              <a:rPr lang="en-US" dirty="0"/>
              <a:t>This method can be adopted only for literate respondents. </a:t>
            </a:r>
          </a:p>
          <a:p>
            <a:pPr marL="285750" indent="-285750" fontAlgn="base">
              <a:buFont typeface="Wingdings" panose="05000000000000000000" pitchFamily="2" charset="2"/>
              <a:buChar char="Ø"/>
            </a:pPr>
            <a:r>
              <a:rPr lang="en-US" dirty="0" smtClean="0"/>
              <a:t>It </a:t>
            </a:r>
            <a:r>
              <a:rPr lang="en-US" dirty="0"/>
              <a:t>involves some uncertainty about the </a:t>
            </a:r>
            <a:r>
              <a:rPr lang="en-US" dirty="0" smtClean="0"/>
              <a:t>response.</a:t>
            </a:r>
          </a:p>
          <a:p>
            <a:pPr marL="285750" indent="-285750" fontAlgn="base">
              <a:buFont typeface="Wingdings" panose="05000000000000000000" pitchFamily="2" charset="2"/>
              <a:buChar char="Ø"/>
            </a:pPr>
            <a:r>
              <a:rPr lang="en-US" dirty="0" smtClean="0"/>
              <a:t>Cooperation on the part of </a:t>
            </a:r>
            <a:r>
              <a:rPr lang="en-US" dirty="0"/>
              <a:t>informants may be difficult to presume. </a:t>
            </a:r>
          </a:p>
          <a:p>
            <a:pPr marL="285750" indent="-285750" fontAlgn="base">
              <a:buFont typeface="Wingdings" panose="05000000000000000000" pitchFamily="2" charset="2"/>
              <a:buChar char="Ø"/>
            </a:pPr>
            <a:r>
              <a:rPr lang="en-US" dirty="0" smtClean="0"/>
              <a:t>This </a:t>
            </a:r>
            <a:r>
              <a:rPr lang="en-US" dirty="0"/>
              <a:t>method has a high chance </a:t>
            </a:r>
            <a:r>
              <a:rPr lang="en-US" dirty="0" smtClean="0"/>
              <a:t>of non–response</a:t>
            </a:r>
            <a:r>
              <a:rPr lang="en-US" dirty="0"/>
              <a:t>, incomplete response, </a:t>
            </a:r>
            <a:r>
              <a:rPr lang="en-US" dirty="0" smtClean="0"/>
              <a:t>and </a:t>
            </a:r>
            <a:r>
              <a:rPr lang="en-US" dirty="0"/>
              <a:t>haphazard response. </a:t>
            </a:r>
          </a:p>
          <a:p>
            <a:pPr marL="285750" indent="-285750" fontAlgn="base">
              <a:buFont typeface="Wingdings" panose="05000000000000000000" pitchFamily="2" charset="2"/>
              <a:buChar char="Ø"/>
            </a:pPr>
            <a:r>
              <a:rPr lang="en-US" dirty="0" smtClean="0"/>
              <a:t>The </a:t>
            </a:r>
            <a:r>
              <a:rPr lang="en-US" dirty="0"/>
              <a:t>enumerator's lack of emotional stimulation reduces the data's </a:t>
            </a:r>
            <a:r>
              <a:rPr lang="en-US" dirty="0" smtClean="0"/>
              <a:t>quality</a:t>
            </a:r>
            <a:r>
              <a:rPr lang="en-US" dirty="0"/>
              <a:t>.</a:t>
            </a:r>
            <a:endParaRPr lang="en-US" dirty="0" smtClean="0"/>
          </a:p>
        </p:txBody>
      </p:sp>
    </p:spTree>
    <p:extLst>
      <p:ext uri="{BB962C8B-B14F-4D97-AF65-F5344CB8AC3E}">
        <p14:creationId xmlns:p14="http://schemas.microsoft.com/office/powerpoint/2010/main" val="1917056274"/>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dirty="0">
                <a:solidFill>
                  <a:srgbClr val="001D35"/>
                </a:solidFill>
                <a:latin typeface="Google Sans"/>
              </a:rPr>
              <a:t/>
            </a:r>
            <a:br>
              <a:rPr lang="en-US" sz="4400" dirty="0">
                <a:solidFill>
                  <a:srgbClr val="001D35"/>
                </a:solidFill>
                <a:latin typeface="Google Sans"/>
              </a:rPr>
            </a:br>
            <a:r>
              <a:rPr lang="en-US" sz="4400" b="1" dirty="0">
                <a:solidFill>
                  <a:srgbClr val="001D35"/>
                </a:solidFill>
                <a:latin typeface="Google Sans"/>
              </a:rPr>
              <a:t>Methods of Collecting Primary Data</a:t>
            </a:r>
            <a:endParaRPr lang="en-US" sz="4400" dirty="0">
              <a:solidFill>
                <a:srgbClr val="001D35"/>
              </a:solidFill>
              <a:latin typeface="Google Sans"/>
            </a:endParaRPr>
          </a:p>
        </p:txBody>
      </p:sp>
      <p:sp>
        <p:nvSpPr>
          <p:cNvPr id="5" name="Rectangle 4"/>
          <p:cNvSpPr/>
          <p:nvPr/>
        </p:nvSpPr>
        <p:spPr>
          <a:xfrm>
            <a:off x="0" y="1294269"/>
            <a:ext cx="12192000" cy="461665"/>
          </a:xfrm>
          <a:prstGeom prst="rect">
            <a:avLst/>
          </a:prstGeom>
        </p:spPr>
        <p:txBody>
          <a:bodyPr wrap="square">
            <a:spAutoFit/>
          </a:bodyPr>
          <a:lstStyle/>
          <a:p>
            <a:pPr fontAlgn="base"/>
            <a:r>
              <a:rPr lang="en-US" sz="2400" dirty="0" smtClean="0"/>
              <a:t>4. </a:t>
            </a:r>
            <a:r>
              <a:rPr lang="en-US" sz="2400" dirty="0"/>
              <a:t>Scheduled/Questionnaire through enumerator</a:t>
            </a:r>
            <a:endParaRPr lang="en-US" sz="2400" dirty="0"/>
          </a:p>
        </p:txBody>
      </p:sp>
      <p:sp>
        <p:nvSpPr>
          <p:cNvPr id="6" name="Rectangle 5"/>
          <p:cNvSpPr/>
          <p:nvPr/>
        </p:nvSpPr>
        <p:spPr>
          <a:xfrm>
            <a:off x="182425" y="1755934"/>
            <a:ext cx="11827150" cy="1477328"/>
          </a:xfrm>
          <a:prstGeom prst="rect">
            <a:avLst/>
          </a:prstGeom>
        </p:spPr>
        <p:txBody>
          <a:bodyPr wrap="square">
            <a:spAutoFit/>
          </a:bodyPr>
          <a:lstStyle/>
          <a:p>
            <a:pPr marL="342900" indent="-342900" fontAlgn="base">
              <a:buFont typeface="Arial" panose="020B0604020202020204" pitchFamily="34" charset="0"/>
              <a:buChar char="•"/>
            </a:pPr>
            <a:r>
              <a:rPr lang="en-US" dirty="0"/>
              <a:t>The schedule is somewhat similar to the questionnaire; the only difference is </a:t>
            </a:r>
            <a:r>
              <a:rPr lang="en-US" dirty="0" smtClean="0"/>
              <a:t>that </a:t>
            </a:r>
            <a:r>
              <a:rPr lang="en-US" dirty="0"/>
              <a:t>it is not posted by mail, but the enumerator fills up the questionnaire in </a:t>
            </a:r>
            <a:r>
              <a:rPr lang="en-US" dirty="0" smtClean="0"/>
              <a:t>due </a:t>
            </a:r>
            <a:r>
              <a:rPr lang="en-US" dirty="0"/>
              <a:t>presence with respondents. </a:t>
            </a:r>
            <a:endParaRPr lang="en-US" dirty="0" smtClean="0"/>
          </a:p>
          <a:p>
            <a:pPr marL="342900" indent="-342900" fontAlgn="base">
              <a:buFont typeface="Arial" panose="020B0604020202020204" pitchFamily="34" charset="0"/>
              <a:buChar char="•"/>
            </a:pPr>
            <a:r>
              <a:rPr lang="en-US" dirty="0" smtClean="0"/>
              <a:t>Hence</a:t>
            </a:r>
            <a:r>
              <a:rPr lang="en-US" dirty="0"/>
              <a:t>, schedules are also a kind of </a:t>
            </a:r>
            <a:r>
              <a:rPr lang="en-US" dirty="0" smtClean="0"/>
              <a:t>questionnaire </a:t>
            </a:r>
            <a:r>
              <a:rPr lang="en-US" dirty="0"/>
              <a:t>but sent through an enumerator. </a:t>
            </a:r>
            <a:endParaRPr lang="en-US" dirty="0" smtClean="0"/>
          </a:p>
          <a:p>
            <a:pPr marL="342900" indent="-342900" fontAlgn="base">
              <a:buFont typeface="Arial" panose="020B0604020202020204" pitchFamily="34" charset="0"/>
              <a:buChar char="•"/>
            </a:pPr>
            <a:r>
              <a:rPr lang="en-US" dirty="0" smtClean="0"/>
              <a:t>Like </a:t>
            </a:r>
            <a:r>
              <a:rPr lang="en-US" dirty="0"/>
              <a:t>a questionnaire, it is not </a:t>
            </a:r>
            <a:r>
              <a:rPr lang="en-US" dirty="0" smtClean="0"/>
              <a:t>mandatory </a:t>
            </a:r>
            <a:r>
              <a:rPr lang="en-US" dirty="0"/>
              <a:t>to describe questions extensively; a thorough list of questions may </a:t>
            </a:r>
            <a:r>
              <a:rPr lang="en-US" dirty="0" smtClean="0"/>
              <a:t>be </a:t>
            </a:r>
            <a:r>
              <a:rPr lang="en-US" dirty="0"/>
              <a:t>enough for the schedule method in some cases. </a:t>
            </a:r>
            <a:endParaRPr lang="en-US" dirty="0" smtClean="0"/>
          </a:p>
        </p:txBody>
      </p:sp>
      <p:sp>
        <p:nvSpPr>
          <p:cNvPr id="7" name="Rectangle 6"/>
          <p:cNvSpPr/>
          <p:nvPr/>
        </p:nvSpPr>
        <p:spPr>
          <a:xfrm>
            <a:off x="182425" y="3435620"/>
            <a:ext cx="5822590" cy="3139321"/>
          </a:xfrm>
          <a:prstGeom prst="rect">
            <a:avLst/>
          </a:prstGeom>
        </p:spPr>
        <p:txBody>
          <a:bodyPr wrap="square">
            <a:spAutoFit/>
          </a:bodyPr>
          <a:lstStyle/>
          <a:p>
            <a:pPr marL="342900" indent="-342900" fontAlgn="base">
              <a:buFont typeface="Arial" panose="020B0604020202020204" pitchFamily="34" charset="0"/>
              <a:buChar char="•"/>
            </a:pPr>
            <a:r>
              <a:rPr lang="en-US" dirty="0" smtClean="0"/>
              <a:t>Merits</a:t>
            </a:r>
          </a:p>
          <a:p>
            <a:pPr marL="285750" indent="-285750" fontAlgn="base">
              <a:buFont typeface="Wingdings" panose="05000000000000000000" pitchFamily="2" charset="2"/>
              <a:buChar char="Ø"/>
            </a:pPr>
            <a:r>
              <a:rPr lang="en-US" dirty="0"/>
              <a:t>Maximum possible results can be </a:t>
            </a:r>
            <a:r>
              <a:rPr lang="en-US" dirty="0" smtClean="0"/>
              <a:t>obtained.</a:t>
            </a:r>
          </a:p>
          <a:p>
            <a:pPr marL="285750" indent="-285750" fontAlgn="base">
              <a:buFont typeface="Wingdings" panose="05000000000000000000" pitchFamily="2" charset="2"/>
              <a:buChar char="Ø"/>
            </a:pPr>
            <a:r>
              <a:rPr lang="en-US" dirty="0" smtClean="0"/>
              <a:t>Enumerators </a:t>
            </a:r>
            <a:r>
              <a:rPr lang="en-US" dirty="0"/>
              <a:t>can examine </a:t>
            </a:r>
            <a:r>
              <a:rPr lang="en-US" dirty="0" smtClean="0"/>
              <a:t>the </a:t>
            </a:r>
            <a:r>
              <a:rPr lang="en-US" dirty="0"/>
              <a:t>situation and use it for maximum reliable data. </a:t>
            </a:r>
          </a:p>
          <a:p>
            <a:pPr marL="285750" indent="-285750" fontAlgn="base">
              <a:buFont typeface="Wingdings" panose="05000000000000000000" pitchFamily="2" charset="2"/>
              <a:buChar char="Ø"/>
            </a:pPr>
            <a:r>
              <a:rPr lang="en-US" dirty="0" smtClean="0"/>
              <a:t>Valid </a:t>
            </a:r>
            <a:r>
              <a:rPr lang="en-US" dirty="0"/>
              <a:t>for the study of social phenomena like attitude, belief, custom, </a:t>
            </a:r>
            <a:r>
              <a:rPr lang="en-US" dirty="0" smtClean="0"/>
              <a:t>religion</a:t>
            </a:r>
            <a:r>
              <a:rPr lang="en-US" dirty="0"/>
              <a:t>, etc., through the qualitative reading made by the enumerator. </a:t>
            </a:r>
          </a:p>
          <a:p>
            <a:pPr marL="285750" indent="-285750" fontAlgn="base">
              <a:buFont typeface="Wingdings" panose="05000000000000000000" pitchFamily="2" charset="2"/>
              <a:buChar char="Ø"/>
            </a:pPr>
            <a:r>
              <a:rPr lang="en-US" dirty="0" smtClean="0"/>
              <a:t>This </a:t>
            </a:r>
            <a:r>
              <a:rPr lang="en-US" dirty="0"/>
              <a:t>method can be administered as a substitution method for those </a:t>
            </a:r>
            <a:r>
              <a:rPr lang="en-US" dirty="0" smtClean="0"/>
              <a:t>fields </a:t>
            </a:r>
            <a:r>
              <a:rPr lang="en-US" dirty="0"/>
              <a:t>of investigation from where very little or almost no response is </a:t>
            </a:r>
            <a:r>
              <a:rPr lang="en-US" dirty="0" smtClean="0"/>
              <a:t>achieved </a:t>
            </a:r>
            <a:r>
              <a:rPr lang="en-US" dirty="0"/>
              <a:t>via a mailed questionnaire.</a:t>
            </a:r>
            <a:endParaRPr lang="en-US" dirty="0" smtClean="0"/>
          </a:p>
        </p:txBody>
      </p:sp>
      <p:sp>
        <p:nvSpPr>
          <p:cNvPr id="8" name="Rectangle 7"/>
          <p:cNvSpPr/>
          <p:nvPr/>
        </p:nvSpPr>
        <p:spPr>
          <a:xfrm>
            <a:off x="6186985" y="3435620"/>
            <a:ext cx="5822590" cy="1754326"/>
          </a:xfrm>
          <a:prstGeom prst="rect">
            <a:avLst/>
          </a:prstGeom>
        </p:spPr>
        <p:txBody>
          <a:bodyPr wrap="square">
            <a:spAutoFit/>
          </a:bodyPr>
          <a:lstStyle/>
          <a:p>
            <a:pPr marL="342900" indent="-342900" fontAlgn="base">
              <a:buFont typeface="Arial" panose="020B0604020202020204" pitchFamily="34" charset="0"/>
              <a:buChar char="•"/>
            </a:pPr>
            <a:r>
              <a:rPr lang="en-US" dirty="0" smtClean="0"/>
              <a:t>Demerits</a:t>
            </a:r>
          </a:p>
          <a:p>
            <a:pPr marL="285750" indent="-285750" fontAlgn="base">
              <a:buFont typeface="Wingdings" panose="05000000000000000000" pitchFamily="2" charset="2"/>
              <a:buChar char="Ø"/>
            </a:pPr>
            <a:r>
              <a:rPr lang="en-US" dirty="0"/>
              <a:t>This method is expensive in terms of time and resources. </a:t>
            </a:r>
          </a:p>
          <a:p>
            <a:pPr marL="285750" indent="-285750" fontAlgn="base">
              <a:buFont typeface="Wingdings" panose="05000000000000000000" pitchFamily="2" charset="2"/>
              <a:buChar char="Ø"/>
            </a:pPr>
            <a:r>
              <a:rPr lang="en-US" dirty="0" smtClean="0"/>
              <a:t>Prone </a:t>
            </a:r>
            <a:r>
              <a:rPr lang="en-US" dirty="0"/>
              <a:t>of enumerator personal influence and biases. </a:t>
            </a:r>
          </a:p>
          <a:p>
            <a:pPr marL="285750" indent="-285750" fontAlgn="base">
              <a:buFont typeface="Wingdings" panose="05000000000000000000" pitchFamily="2" charset="2"/>
              <a:buChar char="Ø"/>
            </a:pPr>
            <a:r>
              <a:rPr lang="en-US" dirty="0" smtClean="0"/>
              <a:t>It </a:t>
            </a:r>
            <a:r>
              <a:rPr lang="en-US" dirty="0"/>
              <a:t>is more dependent upon the competency and honesty of an </a:t>
            </a:r>
            <a:r>
              <a:rPr lang="en-US" dirty="0" smtClean="0"/>
              <a:t>enumerator</a:t>
            </a:r>
            <a:r>
              <a:rPr lang="en-US" dirty="0"/>
              <a:t>. </a:t>
            </a:r>
            <a:endParaRPr lang="en-US" dirty="0" smtClean="0"/>
          </a:p>
        </p:txBody>
      </p:sp>
    </p:spTree>
    <p:extLst>
      <p:ext uri="{BB962C8B-B14F-4D97-AF65-F5344CB8AC3E}">
        <p14:creationId xmlns:p14="http://schemas.microsoft.com/office/powerpoint/2010/main" val="24729521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dirty="0">
                <a:solidFill>
                  <a:srgbClr val="001D35"/>
                </a:solidFill>
                <a:latin typeface="Google Sans"/>
              </a:rPr>
              <a:t/>
            </a:r>
            <a:br>
              <a:rPr lang="en-US" sz="4400" dirty="0">
                <a:solidFill>
                  <a:srgbClr val="001D35"/>
                </a:solidFill>
                <a:latin typeface="Google Sans"/>
              </a:rPr>
            </a:br>
            <a:r>
              <a:rPr lang="en-US" sz="4400" b="1" dirty="0">
                <a:solidFill>
                  <a:srgbClr val="001D35"/>
                </a:solidFill>
                <a:latin typeface="Google Sans"/>
              </a:rPr>
              <a:t>Methods of Collecting Primary Data</a:t>
            </a:r>
            <a:endParaRPr lang="en-US" sz="4400" dirty="0">
              <a:solidFill>
                <a:srgbClr val="001D35"/>
              </a:solidFill>
              <a:latin typeface="Google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399" y="1417318"/>
            <a:ext cx="10860310" cy="4887948"/>
          </a:xfrm>
          <a:prstGeom prst="rect">
            <a:avLst/>
          </a:prstGeom>
        </p:spPr>
      </p:pic>
    </p:spTree>
    <p:extLst>
      <p:ext uri="{BB962C8B-B14F-4D97-AF65-F5344CB8AC3E}">
        <p14:creationId xmlns:p14="http://schemas.microsoft.com/office/powerpoint/2010/main" val="1713904529"/>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dirty="0">
                <a:solidFill>
                  <a:srgbClr val="001D35"/>
                </a:solidFill>
                <a:latin typeface="Google Sans"/>
              </a:rPr>
              <a:t/>
            </a:r>
            <a:br>
              <a:rPr lang="en-US" sz="4400" dirty="0">
                <a:solidFill>
                  <a:srgbClr val="001D35"/>
                </a:solidFill>
                <a:latin typeface="Google Sans"/>
              </a:rPr>
            </a:br>
            <a:r>
              <a:rPr lang="en-US" sz="4400" b="1" dirty="0" smtClean="0">
                <a:solidFill>
                  <a:srgbClr val="001D35"/>
                </a:solidFill>
                <a:latin typeface="Google Sans"/>
              </a:rPr>
              <a:t>Moderating </a:t>
            </a:r>
            <a:r>
              <a:rPr lang="en-US" sz="4400" b="1" dirty="0">
                <a:solidFill>
                  <a:srgbClr val="001D35"/>
                </a:solidFill>
                <a:latin typeface="Google Sans"/>
              </a:rPr>
              <a:t>variable</a:t>
            </a:r>
            <a:endParaRPr lang="en-US" sz="4400" dirty="0">
              <a:solidFill>
                <a:srgbClr val="001D35"/>
              </a:solidFill>
              <a:latin typeface="Google Sans"/>
            </a:endParaRPr>
          </a:p>
        </p:txBody>
      </p:sp>
      <p:sp>
        <p:nvSpPr>
          <p:cNvPr id="5" name="Rectangle 4"/>
          <p:cNvSpPr/>
          <p:nvPr/>
        </p:nvSpPr>
        <p:spPr>
          <a:xfrm>
            <a:off x="0" y="1500009"/>
            <a:ext cx="12192000" cy="4524315"/>
          </a:xfrm>
          <a:prstGeom prst="rect">
            <a:avLst/>
          </a:prstGeom>
        </p:spPr>
        <p:txBody>
          <a:bodyPr wrap="square">
            <a:spAutoFit/>
          </a:bodyPr>
          <a:lstStyle/>
          <a:p>
            <a:pPr marL="342900" indent="-342900" fontAlgn="base">
              <a:buFont typeface="Arial" panose="020B0604020202020204" pitchFamily="34" charset="0"/>
              <a:buChar char="•"/>
            </a:pPr>
            <a:r>
              <a:rPr lang="en-US" sz="2400" dirty="0" smtClean="0"/>
              <a:t>For </a:t>
            </a:r>
            <a:r>
              <a:rPr lang="en-US" sz="2400" dirty="0"/>
              <a:t>example, in a study about the effects of sleep deprivation on academic performance, gender could be used as a moderating variable to see if there are any differences in how men and women respond to a lack of sleep. In such a case, one may find that gender has an influence on how much students’ scores suffer when they’re deprived of </a:t>
            </a:r>
            <a:r>
              <a:rPr lang="en-US" sz="2400" dirty="0" smtClean="0"/>
              <a:t>sleep. </a:t>
            </a:r>
          </a:p>
          <a:p>
            <a:pPr fontAlgn="base"/>
            <a:endParaRPr lang="en-US" sz="2400" dirty="0" smtClean="0"/>
          </a:p>
          <a:p>
            <a:pPr marL="342900" indent="-342900" fontAlgn="base">
              <a:buFont typeface="Arial" panose="020B0604020202020204" pitchFamily="34" charset="0"/>
              <a:buChar char="•"/>
            </a:pPr>
            <a:r>
              <a:rPr lang="en-US" sz="2400" dirty="0" smtClean="0"/>
              <a:t>Moderators </a:t>
            </a:r>
            <a:r>
              <a:rPr lang="en-US" sz="2400" dirty="0"/>
              <a:t>can have an </a:t>
            </a:r>
            <a:r>
              <a:rPr lang="en-US" sz="2400" b="1" dirty="0"/>
              <a:t>influence on outcomes</a:t>
            </a:r>
            <a:r>
              <a:rPr lang="en-US" sz="2400" dirty="0"/>
              <a:t>, they </a:t>
            </a:r>
            <a:r>
              <a:rPr lang="en-US" sz="2400" b="1" dirty="0"/>
              <a:t>don’t necessarily cause them</a:t>
            </a:r>
            <a:r>
              <a:rPr lang="en-US" sz="2400" dirty="0"/>
              <a:t>; rather they </a:t>
            </a:r>
            <a:r>
              <a:rPr lang="en-US" sz="2400" b="1" dirty="0"/>
              <a:t>modify</a:t>
            </a:r>
            <a:r>
              <a:rPr lang="en-US" sz="2400" dirty="0"/>
              <a:t> or “moderate” existing relationships between other variables. This means that it’s possible for two different groups with similar characteristics, but different levels of moderation, to experience very different results from the same experiment or study design.</a:t>
            </a:r>
          </a:p>
          <a:p>
            <a:pPr fontAlgn="base"/>
            <a:endParaRPr lang="en-US" sz="2400" dirty="0"/>
          </a:p>
        </p:txBody>
      </p:sp>
    </p:spTree>
    <p:extLst>
      <p:ext uri="{BB962C8B-B14F-4D97-AF65-F5344CB8AC3E}">
        <p14:creationId xmlns:p14="http://schemas.microsoft.com/office/powerpoint/2010/main" val="2923621956"/>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44950" y="1736725"/>
            <a:ext cx="8147050" cy="4525963"/>
          </a:xfrm>
          <a:prstGeom prst="rect">
            <a:avLst/>
          </a:prstGeom>
          <a:ln>
            <a:solidFill>
              <a:srgbClr val="FF0000"/>
            </a:solidFill>
          </a:ln>
        </p:spPr>
        <p:txBody>
          <a:bodyPr wrap="square" anchor="t">
            <a:normAutofit/>
          </a:bodyPr>
          <a:lstStyle/>
          <a:p>
            <a:pPr marL="514350" marR="0" lvl="0" indent="-514350" algn="l" defTabSz="914400" rtl="0" eaLnBrk="1" fontAlgn="auto" latinLnBrk="0" hangingPunct="1">
              <a:spcBef>
                <a:spcPts val="0"/>
              </a:spcBef>
              <a:spcAft>
                <a:spcPts val="600"/>
              </a:spcAft>
              <a:buClrTx/>
              <a:buSzTx/>
              <a:buFont typeface="+mj-lt"/>
              <a:buAutoNum type="arabicPeriod"/>
              <a:tabLst/>
              <a:defRPr/>
            </a:pPr>
            <a:r>
              <a:rPr kumimoji="0" lang="en-US" sz="2800" b="1" i="0" u="none" strike="noStrike" kern="1200" cap="none" spc="0" normalizeH="0" baseline="0" noProof="0">
                <a:ln>
                  <a:noFill/>
                </a:ln>
                <a:solidFill>
                  <a:srgbClr val="FF0000"/>
                </a:solidFill>
                <a:effectLst/>
                <a:uLnTx/>
                <a:uFillTx/>
                <a:latin typeface="Arial"/>
                <a:ea typeface="+mn-ea"/>
                <a:cs typeface="+mn-cs"/>
              </a:rPr>
              <a:t>Rating scales</a:t>
            </a:r>
            <a:r>
              <a:rPr kumimoji="0" lang="en-US" sz="2800" b="0" i="0" u="none" strike="noStrike" kern="1200" cap="none" spc="0" normalizeH="0" baseline="0" noProof="0">
                <a:ln>
                  <a:noFill/>
                </a:ln>
                <a:solidFill>
                  <a:srgbClr val="FF0000"/>
                </a:solidFill>
                <a:effectLst/>
                <a:uLnTx/>
                <a:uFillTx/>
                <a:latin typeface="Arial"/>
                <a:ea typeface="+mn-ea"/>
                <a:cs typeface="+mn-cs"/>
              </a:rPr>
              <a:t> </a:t>
            </a:r>
          </a:p>
          <a:p>
            <a:pPr marL="400050" marR="0" lvl="1" indent="0" algn="l" defTabSz="914400" rtl="0" eaLnBrk="1" fontAlgn="auto" latinLnBrk="0" hangingPunct="1">
              <a:spcBef>
                <a:spcPts val="0"/>
              </a:spcBef>
              <a:spcAft>
                <a:spcPts val="600"/>
              </a:spcAft>
              <a:buClrTx/>
              <a:buSzTx/>
              <a:buFontTx/>
              <a:buNone/>
              <a:tabLst/>
              <a:defRPr/>
            </a:pPr>
            <a:r>
              <a:rPr kumimoji="0" lang="en-US" sz="2800" b="0" i="0" u="none" strike="noStrike" kern="1200" cap="none" spc="0" normalizeH="0" baseline="0" noProof="0">
                <a:ln>
                  <a:noFill/>
                </a:ln>
                <a:solidFill>
                  <a:srgbClr val="000000"/>
                </a:solidFill>
                <a:effectLst/>
                <a:uLnTx/>
                <a:uFillTx/>
                <a:latin typeface="Arial"/>
                <a:ea typeface="+mn-ea"/>
                <a:cs typeface="+mn-cs"/>
              </a:rPr>
              <a:t>Have several response categories and are used to elicit responses with regard to the object, event, or person  studied.</a:t>
            </a:r>
          </a:p>
          <a:p>
            <a:pPr marL="400050" marR="0" lvl="1" indent="0" algn="l" defTabSz="914400" rtl="0" eaLnBrk="1" fontAlgn="auto" latinLnBrk="0" hangingPunct="1">
              <a:spcBef>
                <a:spcPts val="0"/>
              </a:spcBef>
              <a:spcAft>
                <a:spcPts val="600"/>
              </a:spcAft>
              <a:buClrTx/>
              <a:buSzTx/>
              <a:buFontTx/>
              <a:buNone/>
              <a:tabLst/>
              <a:defRPr/>
            </a:pPr>
            <a:endParaRPr kumimoji="0" lang="ar-JO" sz="2800" b="0" i="0" u="none" strike="noStrike" kern="1200" cap="none" spc="0" normalizeH="0" baseline="0" noProof="0">
              <a:ln>
                <a:noFill/>
              </a:ln>
              <a:solidFill>
                <a:srgbClr val="000000"/>
              </a:solidFill>
              <a:effectLst/>
              <a:uLnTx/>
              <a:uFillTx/>
              <a:latin typeface="Arial"/>
              <a:ea typeface="+mn-ea"/>
              <a:cs typeface="+mn-cs"/>
            </a:endParaRPr>
          </a:p>
          <a:p>
            <a:pPr marL="514350" marR="0" lvl="0" indent="-514350" algn="l" defTabSz="914400" rtl="0" eaLnBrk="1" fontAlgn="auto" latinLnBrk="0" hangingPunct="1">
              <a:spcBef>
                <a:spcPts val="0"/>
              </a:spcBef>
              <a:spcAft>
                <a:spcPts val="600"/>
              </a:spcAft>
              <a:buClrTx/>
              <a:buSzTx/>
              <a:buFont typeface="+mj-lt"/>
              <a:buAutoNum type="arabicPeriod"/>
              <a:tabLst/>
              <a:defRPr/>
            </a:pPr>
            <a:r>
              <a:rPr kumimoji="0" lang="en-US" sz="2800" b="1" i="0" u="none" strike="noStrike" kern="1200" cap="none" spc="0" normalizeH="0" baseline="0" noProof="0">
                <a:ln>
                  <a:noFill/>
                </a:ln>
                <a:solidFill>
                  <a:srgbClr val="FF0000"/>
                </a:solidFill>
                <a:effectLst/>
                <a:uLnTx/>
                <a:uFillTx/>
                <a:latin typeface="Arial"/>
                <a:ea typeface="+mn-ea"/>
                <a:cs typeface="+mn-cs"/>
              </a:rPr>
              <a:t>Ranking scales</a:t>
            </a:r>
            <a:r>
              <a:rPr kumimoji="0" lang="en-US" sz="2800" b="0" i="0" u="none" strike="noStrike" kern="1200" cap="none" spc="0" normalizeH="0" baseline="0" noProof="0">
                <a:ln>
                  <a:noFill/>
                </a:ln>
                <a:solidFill>
                  <a:srgbClr val="000000"/>
                </a:solidFill>
                <a:effectLst/>
                <a:uLnTx/>
                <a:uFillTx/>
                <a:latin typeface="Arial"/>
                <a:ea typeface="+mn-ea"/>
                <a:cs typeface="+mn-cs"/>
              </a:rPr>
              <a:t>,</a:t>
            </a:r>
          </a:p>
          <a:p>
            <a:pPr marL="400050" marR="0" lvl="1" indent="0" algn="l" defTabSz="914400" rtl="0" eaLnBrk="1" fontAlgn="auto" latinLnBrk="0" hangingPunct="1">
              <a:spcBef>
                <a:spcPts val="0"/>
              </a:spcBef>
              <a:spcAft>
                <a:spcPts val="600"/>
              </a:spcAft>
              <a:buClrTx/>
              <a:buSzTx/>
              <a:buFontTx/>
              <a:buNone/>
              <a:tabLst/>
              <a:defRPr/>
            </a:pPr>
            <a:r>
              <a:rPr kumimoji="0" lang="en-US" sz="2800" b="0" i="0" u="none" strike="noStrike" kern="1200" cap="none" spc="0" normalizeH="0" baseline="0" noProof="0">
                <a:ln>
                  <a:noFill/>
                </a:ln>
                <a:solidFill>
                  <a:srgbClr val="000000"/>
                </a:solidFill>
                <a:effectLst/>
                <a:uLnTx/>
                <a:uFillTx/>
                <a:latin typeface="Arial"/>
                <a:ea typeface="+mn-ea"/>
                <a:cs typeface="+mn-cs"/>
              </a:rPr>
              <a:t>Make comparisons between or among objects, events, or persons and elicit the preferred choices and ranking among them</a:t>
            </a:r>
          </a:p>
          <a:p>
            <a:pPr marL="400050" marR="0" lvl="1" indent="0" algn="l" defTabSz="914400" rtl="0" eaLnBrk="1" fontAlgn="auto" latinLnBrk="0" hangingPunct="1">
              <a:spcBef>
                <a:spcPts val="0"/>
              </a:spcBef>
              <a:spcAft>
                <a:spcPts val="60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Arial"/>
              <a:ea typeface="+mn-ea"/>
              <a:cs typeface="+mn-cs"/>
            </a:endParaRPr>
          </a:p>
        </p:txBody>
      </p:sp>
      <p:sp>
        <p:nvSpPr>
          <p:cNvPr id="33794" name="Slide Number Placeholder 5"/>
          <p:cNvSpPr>
            <a:spLocks noGrp="1"/>
          </p:cNvSpPr>
          <p:nvPr>
            <p:ph type="sldNum" sz="quarter" idx="4294967295"/>
          </p:nvPr>
        </p:nvSpPr>
        <p:spPr>
          <a:xfrm>
            <a:off x="8566150" y="6243638"/>
            <a:ext cx="19050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algn="r" rtl="1" eaLnBrk="0" fontAlgn="base" hangingPunct="0">
              <a:spcBef>
                <a:spcPct val="0"/>
              </a:spcBef>
              <a:spcAft>
                <a:spcPct val="0"/>
              </a:spcAft>
              <a:defRPr>
                <a:solidFill>
                  <a:schemeClr val="tx1"/>
                </a:solidFill>
                <a:latin typeface="Tahoma" pitchFamily="34" charset="0"/>
                <a:cs typeface="Arial" charset="0"/>
              </a:defRPr>
            </a:lvl6pPr>
            <a:lvl7pPr marL="2971800" indent="-228600" algn="r" rtl="1" eaLnBrk="0" fontAlgn="base" hangingPunct="0">
              <a:spcBef>
                <a:spcPct val="0"/>
              </a:spcBef>
              <a:spcAft>
                <a:spcPct val="0"/>
              </a:spcAft>
              <a:defRPr>
                <a:solidFill>
                  <a:schemeClr val="tx1"/>
                </a:solidFill>
                <a:latin typeface="Tahoma" pitchFamily="34" charset="0"/>
                <a:cs typeface="Arial" charset="0"/>
              </a:defRPr>
            </a:lvl7pPr>
            <a:lvl8pPr marL="3429000" indent="-228600" algn="r" rtl="1" eaLnBrk="0" fontAlgn="base" hangingPunct="0">
              <a:spcBef>
                <a:spcPct val="0"/>
              </a:spcBef>
              <a:spcAft>
                <a:spcPct val="0"/>
              </a:spcAft>
              <a:defRPr>
                <a:solidFill>
                  <a:schemeClr val="tx1"/>
                </a:solidFill>
                <a:latin typeface="Tahoma" pitchFamily="34" charset="0"/>
                <a:cs typeface="Arial" charset="0"/>
              </a:defRPr>
            </a:lvl8pPr>
            <a:lvl9pPr marL="3886200" indent="-228600" algn="r" rtl="1" eaLnBrk="0" fontAlgn="base" hangingPunct="0">
              <a:spcBef>
                <a:spcPct val="0"/>
              </a:spcBef>
              <a:spcAft>
                <a:spcPct val="0"/>
              </a:spcAft>
              <a:defRPr>
                <a:solidFill>
                  <a:schemeClr val="tx1"/>
                </a:solidFill>
                <a:latin typeface="Tahoma" pitchFamily="34" charset="0"/>
                <a:cs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fld id="{682E1410-DC20-4AC7-BB97-4BA1B41B8E81}" type="slidenum">
              <a:rPr kumimoji="0" lang="ar-SA" sz="1800" b="0" i="0" u="none" strike="noStrike" kern="1200" cap="none" spc="0" normalizeH="0" baseline="0" noProof="0">
                <a:ln>
                  <a:noFill/>
                </a:ln>
                <a:solidFill>
                  <a:srgbClr val="000000"/>
                </a:solidFill>
                <a:effectLst/>
                <a:uLnTx/>
                <a:uFillTx/>
                <a:latin typeface="Tahoma" pitchFamily="34" charset="0"/>
                <a:ea typeface="+mn-ea"/>
                <a:cs typeface="Arial" charset="0"/>
              </a:rPr>
              <a:pPr marL="0" marR="0" lvl="0" indent="0" algn="l" defTabSz="914400" rtl="0" eaLnBrk="1" fontAlgn="auto" latinLnBrk="0" hangingPunct="1">
                <a:lnSpc>
                  <a:spcPct val="100000"/>
                </a:lnSpc>
                <a:spcBef>
                  <a:spcPts val="0"/>
                </a:spcBef>
                <a:spcAft>
                  <a:spcPts val="600"/>
                </a:spcAft>
                <a:buClrTx/>
                <a:buSzTx/>
                <a:buFontTx/>
                <a:buNone/>
                <a:tabLst/>
                <a:defRPr/>
              </a:pPr>
              <a:t>17</a:t>
            </a:fld>
            <a:endParaRPr kumimoji="0" lang="en-US" sz="1800" b="0" i="0" u="none" strike="noStrike" kern="1200" cap="none" spc="0" normalizeH="0" baseline="0" noProof="0">
              <a:ln>
                <a:noFill/>
              </a:ln>
              <a:solidFill>
                <a:srgbClr val="000000"/>
              </a:solidFill>
              <a:effectLst/>
              <a:uLnTx/>
              <a:uFillTx/>
              <a:latin typeface="Tahoma" pitchFamily="34" charset="0"/>
              <a:ea typeface="+mn-ea"/>
              <a:cs typeface="Arial" charset="0"/>
            </a:endParaRPr>
          </a:p>
        </p:txBody>
      </p:sp>
      <p:sp>
        <p:nvSpPr>
          <p:cNvPr id="33795" name="Rectangle 2"/>
          <p:cNvSpPr>
            <a:spLocks noGrp="1" noChangeArrowheads="1"/>
          </p:cNvSpPr>
          <p:nvPr>
            <p:ph type="title"/>
          </p:nvPr>
        </p:nvSpPr>
        <p:spPr>
          <a:xfrm>
            <a:off x="647700" y="274638"/>
            <a:ext cx="9389533" cy="1143000"/>
          </a:xfrm>
        </p:spPr>
        <p:txBody>
          <a:bodyPr vert="horz" wrap="square" lIns="91440" tIns="45720" rIns="91440" bIns="45720" numCol="1" anchor="ctr" anchorCtr="0" compatLnSpc="1">
            <a:prstTxWarp prst="textNoShape">
              <a:avLst/>
            </a:prstTxWarp>
            <a:normAutofit/>
          </a:bodyPr>
          <a:lstStyle/>
          <a:p>
            <a:pPr eaLnBrk="1" hangingPunct="1"/>
            <a:r>
              <a:rPr lang="en-US" sz="4000" b="1" dirty="0">
                <a:solidFill>
                  <a:srgbClr val="002060"/>
                </a:solidFill>
                <a:latin typeface="+mj-lt"/>
                <a:ea typeface="+mj-ea"/>
                <a:cs typeface="+mj-cs"/>
              </a:rPr>
              <a:t>Rating and Ranking Scales</a:t>
            </a:r>
          </a:p>
        </p:txBody>
      </p:sp>
      <p:sp>
        <p:nvSpPr>
          <p:cNvPr id="33796" name="Rectangle 3"/>
          <p:cNvSpPr>
            <a:spLocks noGrp="1" noChangeArrowheads="1"/>
          </p:cNvSpPr>
          <p:nvPr>
            <p:ph type="body" idx="1"/>
          </p:nvPr>
        </p:nvSpPr>
        <p:spPr>
          <a:xfrm>
            <a:off x="0" y="1736725"/>
            <a:ext cx="3970338" cy="4525963"/>
          </a:xfrm>
        </p:spPr>
        <p:txBody>
          <a:bodyPr vert="horz" wrap="square" lIns="91440" tIns="45720" rIns="91440" bIns="45720" numCol="1" anchor="t" anchorCtr="0" compatLnSpc="1">
            <a:prstTxWarp prst="textNoShape">
              <a:avLst/>
            </a:prstTxWarp>
            <a:normAutofit/>
          </a:bodyPr>
          <a:lstStyle/>
          <a:p>
            <a:pPr marL="0" indent="0">
              <a:lnSpc>
                <a:spcPct val="90000"/>
              </a:lnSpc>
              <a:buNone/>
            </a:pPr>
            <a:r>
              <a:rPr lang="en-US" sz="2800" b="1" dirty="0"/>
              <a:t>Categories of scales</a:t>
            </a:r>
            <a:r>
              <a:rPr lang="en-US" sz="2800" dirty="0"/>
              <a:t>: (not to be confused with  the four different </a:t>
            </a:r>
            <a:r>
              <a:rPr lang="en-US" sz="2800" i="1" dirty="0"/>
              <a:t>types of scales</a:t>
            </a:r>
            <a:r>
              <a:rPr lang="en-US" sz="2800" dirty="0"/>
              <a:t>)</a:t>
            </a:r>
          </a:p>
          <a:p>
            <a:pPr eaLnBrk="1" hangingPunct="1">
              <a:lnSpc>
                <a:spcPct val="90000"/>
              </a:lnSpc>
            </a:pPr>
            <a:endParaRPr lang="en-US" sz="2800" dirty="0"/>
          </a:p>
          <a:p>
            <a:pPr marL="0" indent="0">
              <a:lnSpc>
                <a:spcPct val="90000"/>
              </a:lnSpc>
              <a:buClr>
                <a:schemeClr val="accent1"/>
              </a:buClr>
              <a:buNone/>
            </a:pPr>
            <a:r>
              <a:rPr lang="en-US" sz="2800" dirty="0">
                <a:solidFill>
                  <a:srgbClr val="002060"/>
                </a:solidFill>
              </a:rPr>
              <a:t>1. The </a:t>
            </a:r>
            <a:r>
              <a:rPr lang="en-US" sz="2800" b="1" dirty="0">
                <a:solidFill>
                  <a:srgbClr val="002060"/>
                </a:solidFill>
              </a:rPr>
              <a:t>Rating</a:t>
            </a:r>
            <a:r>
              <a:rPr lang="en-US" sz="2800" dirty="0">
                <a:solidFill>
                  <a:srgbClr val="002060"/>
                </a:solidFill>
              </a:rPr>
              <a:t> Scales</a:t>
            </a:r>
          </a:p>
          <a:p>
            <a:pPr marL="0" indent="0">
              <a:lnSpc>
                <a:spcPct val="90000"/>
              </a:lnSpc>
              <a:buClr>
                <a:schemeClr val="accent1"/>
              </a:buClr>
              <a:buNone/>
            </a:pPr>
            <a:r>
              <a:rPr lang="en-US" sz="2800" dirty="0">
                <a:solidFill>
                  <a:srgbClr val="002060"/>
                </a:solidFill>
              </a:rPr>
              <a:t>2. The </a:t>
            </a:r>
            <a:r>
              <a:rPr lang="en-US" sz="2800" b="1" dirty="0">
                <a:solidFill>
                  <a:srgbClr val="002060"/>
                </a:solidFill>
              </a:rPr>
              <a:t>Ranking</a:t>
            </a:r>
            <a:r>
              <a:rPr lang="en-US" sz="2800" dirty="0">
                <a:solidFill>
                  <a:srgbClr val="002060"/>
                </a:solidFill>
              </a:rPr>
              <a:t> Scales</a:t>
            </a:r>
          </a:p>
        </p:txBody>
      </p:sp>
      <p:sp>
        <p:nvSpPr>
          <p:cNvPr id="3" name="Footer Placeholder 2"/>
          <p:cNvSpPr>
            <a:spLocks noGrp="1"/>
          </p:cNvSpPr>
          <p:nvPr>
            <p:ph type="ftr" sz="quarter" idx="10"/>
          </p:nvPr>
        </p:nvSpPr>
        <p:spPr>
          <a:xfrm>
            <a:off x="8331200" y="6623050"/>
            <a:ext cx="3860800" cy="234950"/>
          </a:xfrm>
        </p:spPr>
        <p:txBody>
          <a:bodyPr vert="horz" wrap="square" lIns="91440" tIns="45720" rIns="91440" bIns="45720" numCol="1" anchor="t" anchorCtr="0" compatLnSpc="1">
            <a:prstTxWarp prst="textNoShape">
              <a:avLst/>
            </a:prstTxWarp>
            <a:normAutofit fontScale="92500" lnSpcReduction="20000"/>
          </a:bodyPr>
          <a:lstStyle/>
          <a:p>
            <a:pPr marR="0" lvl="0" indent="0" fontAlgn="auto">
              <a:spcBef>
                <a:spcPts val="0"/>
              </a:spcBef>
              <a:spcAft>
                <a:spcPts val="600"/>
              </a:spcAft>
              <a:buClrTx/>
              <a:buSzTx/>
              <a:buFontTx/>
              <a:buNone/>
              <a:tabLst/>
              <a:defRPr/>
            </a:pPr>
            <a:r>
              <a:rPr kumimoji="0" lang="en-US" b="0" i="0" u="none" strike="noStrike" kern="1200" cap="none" spc="0" normalizeH="0" baseline="0" noProof="0">
                <a:ln>
                  <a:noFill/>
                </a:ln>
                <a:solidFill>
                  <a:srgbClr val="000000"/>
                </a:solidFill>
                <a:effectLst/>
                <a:uLnTx/>
                <a:uFillTx/>
                <a:latin typeface="+mn-lt"/>
                <a:ea typeface="+mn-ea"/>
                <a:cs typeface="+mn-cs"/>
              </a:rPr>
              <a:t>Dr Jugindar Singh</a:t>
            </a:r>
          </a:p>
        </p:txBody>
      </p:sp>
    </p:spTree>
    <p:extLst>
      <p:ext uri="{BB962C8B-B14F-4D97-AF65-F5344CB8AC3E}">
        <p14:creationId xmlns:p14="http://schemas.microsoft.com/office/powerpoint/2010/main" val="1837764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785359" cy="2192622"/>
          </a:xfrm>
        </p:spPr>
        <p:txBody>
          <a:bodyPr/>
          <a:lstStyle/>
          <a:p>
            <a:r>
              <a:rPr lang="en-US" dirty="0" smtClean="0"/>
              <a:t>End of Chapter 1</a:t>
            </a:r>
            <a:endParaRPr lang="en-US"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3480573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smtClean="0"/>
              <a:t>Research Methodology- Unit </a:t>
            </a:r>
            <a:r>
              <a:rPr lang="en-US" b="1" dirty="0"/>
              <a:t>5</a:t>
            </a:r>
            <a:r>
              <a:rPr lang="en-US" b="1" dirty="0" smtClean="0"/>
              <a:t/>
            </a:r>
            <a:br>
              <a:rPr lang="en-US" b="1" dirty="0" smtClean="0"/>
            </a:br>
            <a:r>
              <a:rPr lang="en-US" sz="4400" dirty="0"/>
              <a:t>Chapter 1- </a:t>
            </a:r>
            <a:r>
              <a:rPr lang="en-US" sz="4400" dirty="0" smtClean="0"/>
              <a:t>Introduction to Data</a:t>
            </a:r>
            <a:endParaRPr lang="en-US" sz="4400" dirty="0"/>
          </a:p>
        </p:txBody>
      </p:sp>
      <p:sp>
        <p:nvSpPr>
          <p:cNvPr id="3" name="Subtitle 2"/>
          <p:cNvSpPr>
            <a:spLocks noGrp="1"/>
          </p:cNvSpPr>
          <p:nvPr>
            <p:ph type="subTitle" idx="1"/>
          </p:nvPr>
        </p:nvSpPr>
        <p:spPr/>
        <p:txBody>
          <a:bodyPr>
            <a:normAutofit/>
          </a:bodyPr>
          <a:lstStyle/>
          <a:p>
            <a:r>
              <a:rPr lang="en-US" dirty="0" smtClean="0"/>
              <a:t>Prime College- BIM 6</a:t>
            </a:r>
            <a:r>
              <a:rPr lang="en-US" baseline="30000" dirty="0" smtClean="0"/>
              <a:t>th</a:t>
            </a:r>
            <a:r>
              <a:rPr lang="en-US" dirty="0" smtClean="0"/>
              <a:t> Semester</a:t>
            </a:r>
            <a:endParaRPr lang="en-US" dirty="0"/>
          </a:p>
        </p:txBody>
      </p:sp>
    </p:spTree>
    <p:extLst>
      <p:ext uri="{BB962C8B-B14F-4D97-AF65-F5344CB8AC3E}">
        <p14:creationId xmlns:p14="http://schemas.microsoft.com/office/powerpoint/2010/main" val="1757638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 xmlns:a16="http://schemas.microsoft.com/office/drawing/2014/main" id="{8DED76B9-5273-4139-ACC9-B6E36ADE2385}"/>
              </a:ext>
            </a:extLst>
          </p:cNvPr>
          <p:cNvSpPr>
            <a:spLocks noGrp="1"/>
          </p:cNvSpPr>
          <p:nvPr>
            <p:ph type="title"/>
          </p:nvPr>
        </p:nvSpPr>
        <p:spPr>
          <a:xfrm>
            <a:off x="532264" y="776941"/>
            <a:ext cx="3209008" cy="5166659"/>
          </a:xfrm>
        </p:spPr>
        <p:txBody>
          <a:bodyPr/>
          <a:lstStyle/>
          <a:p>
            <a:pPr algn="ctr"/>
            <a:r>
              <a:rPr lang="en-US" dirty="0"/>
              <a:t>Learning Outcome</a:t>
            </a:r>
            <a:br>
              <a:rPr lang="en-US" dirty="0"/>
            </a:br>
            <a:r>
              <a:rPr lang="en-US" dirty="0"/>
              <a:t>1</a:t>
            </a:r>
          </a:p>
        </p:txBody>
      </p:sp>
      <p:sp>
        <p:nvSpPr>
          <p:cNvPr id="20" name="Footer Placeholder 19">
            <a:extLst>
              <a:ext uri="{FF2B5EF4-FFF2-40B4-BE49-F238E27FC236}">
                <a16:creationId xmlns=""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5" name="Picture Placeholder 4" descr="A person standing on a rock">
            <a:extLst>
              <a:ext uri="{FF2B5EF4-FFF2-40B4-BE49-F238E27FC236}">
                <a16:creationId xmlns=""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2879725"/>
          </a:xfrm>
        </p:spPr>
      </p:pic>
      <p:pic>
        <p:nvPicPr>
          <p:cNvPr id="44" name="Picture Placeholder 43" descr="A picture containing mountain, sky, nature, outdoor">
            <a:extLst>
              <a:ext uri="{FF2B5EF4-FFF2-40B4-BE49-F238E27FC236}">
                <a16:creationId xmlns=""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2879725"/>
          </a:xfrm>
        </p:spPr>
      </p:pic>
      <p:sp>
        <p:nvSpPr>
          <p:cNvPr id="18" name="Text Placeholder 17">
            <a:extLst>
              <a:ext uri="{FF2B5EF4-FFF2-40B4-BE49-F238E27FC236}">
                <a16:creationId xmlns="" xmlns:a16="http://schemas.microsoft.com/office/drawing/2014/main" id="{87F2C169-25EA-4609-BC8A-BCA7C433EEE4}"/>
              </a:ext>
            </a:extLst>
          </p:cNvPr>
          <p:cNvSpPr>
            <a:spLocks noGrp="1"/>
          </p:cNvSpPr>
          <p:nvPr>
            <p:ph type="body" sz="quarter" idx="15"/>
          </p:nvPr>
        </p:nvSpPr>
        <p:spPr>
          <a:xfrm>
            <a:off x="4076700" y="2879725"/>
            <a:ext cx="8115300" cy="3476625"/>
          </a:xfrm>
        </p:spPr>
        <p:txBody>
          <a:bodyPr>
            <a:normAutofit/>
          </a:bodyPr>
          <a:lstStyle/>
          <a:p>
            <a:pPr marL="0" indent="0">
              <a:buNone/>
            </a:pPr>
            <a:r>
              <a:rPr lang="en-US" sz="3200" dirty="0" smtClean="0">
                <a:solidFill>
                  <a:srgbClr val="002060"/>
                </a:solidFill>
                <a:latin typeface="Times New Roman"/>
                <a:ea typeface="Times New Roman"/>
                <a:cs typeface="Times New Roman"/>
              </a:rPr>
              <a:t>Introduction of Data</a:t>
            </a:r>
            <a:endParaRPr kumimoji="0" lang="en-US" sz="3200" b="0" i="0" u="none" strike="noStrike" kern="1200" cap="none" spc="0" normalizeH="0" baseline="0" noProof="0" dirty="0" smtClean="0">
              <a:ln>
                <a:noFill/>
              </a:ln>
              <a:solidFill>
                <a:srgbClr val="002060"/>
              </a:solidFill>
              <a:effectLst/>
              <a:uLnTx/>
              <a:uFillTx/>
              <a:latin typeface="Times New Roman"/>
              <a:ea typeface="Times New Roman"/>
              <a:cs typeface="Times New Roman"/>
            </a:endParaRPr>
          </a:p>
          <a:p>
            <a:pPr>
              <a:buFontTx/>
              <a:buChar char="-"/>
            </a:pPr>
            <a:r>
              <a:rPr lang="en-US" sz="3200" dirty="0">
                <a:solidFill>
                  <a:srgbClr val="002060"/>
                </a:solidFill>
                <a:latin typeface="Times New Roman"/>
                <a:ea typeface="Times New Roman"/>
                <a:cs typeface="Times New Roman"/>
              </a:rPr>
              <a:t>Types of data and their </a:t>
            </a:r>
            <a:r>
              <a:rPr lang="en-US" sz="3200" dirty="0" smtClean="0">
                <a:solidFill>
                  <a:srgbClr val="002060"/>
                </a:solidFill>
                <a:latin typeface="Times New Roman"/>
                <a:ea typeface="Times New Roman"/>
                <a:cs typeface="Times New Roman"/>
              </a:rPr>
              <a:t>sources</a:t>
            </a:r>
          </a:p>
          <a:p>
            <a:pPr>
              <a:buFontTx/>
              <a:buChar char="-"/>
            </a:pPr>
            <a:r>
              <a:rPr lang="en-US" sz="3200" dirty="0">
                <a:solidFill>
                  <a:srgbClr val="002060"/>
                </a:solidFill>
                <a:latin typeface="Times New Roman"/>
                <a:ea typeface="Times New Roman"/>
                <a:cs typeface="Times New Roman"/>
              </a:rPr>
              <a:t>S</a:t>
            </a:r>
            <a:r>
              <a:rPr lang="en-US" sz="3200" dirty="0" smtClean="0">
                <a:solidFill>
                  <a:srgbClr val="002060"/>
                </a:solidFill>
                <a:latin typeface="Times New Roman"/>
                <a:ea typeface="Times New Roman"/>
                <a:cs typeface="Times New Roman"/>
              </a:rPr>
              <a:t>econdary data: advantages </a:t>
            </a:r>
            <a:r>
              <a:rPr lang="en-US" sz="3200" dirty="0">
                <a:solidFill>
                  <a:srgbClr val="002060"/>
                </a:solidFill>
                <a:latin typeface="Times New Roman"/>
                <a:ea typeface="Times New Roman"/>
                <a:cs typeface="Times New Roman"/>
              </a:rPr>
              <a:t>and disadvantages</a:t>
            </a:r>
          </a:p>
          <a:p>
            <a:pPr>
              <a:buFontTx/>
              <a:buChar char="-"/>
            </a:pPr>
            <a:r>
              <a:rPr lang="en-US" sz="3200" dirty="0" smtClean="0">
                <a:solidFill>
                  <a:srgbClr val="002060"/>
                </a:solidFill>
                <a:latin typeface="Times New Roman"/>
                <a:ea typeface="Times New Roman"/>
                <a:cs typeface="Times New Roman"/>
              </a:rPr>
              <a:t>Primary data: sources </a:t>
            </a:r>
            <a:r>
              <a:rPr lang="en-US" sz="3200" dirty="0">
                <a:solidFill>
                  <a:srgbClr val="002060"/>
                </a:solidFill>
                <a:latin typeface="Times New Roman"/>
                <a:ea typeface="Times New Roman"/>
                <a:cs typeface="Times New Roman"/>
              </a:rPr>
              <a:t>and methods;</a:t>
            </a:r>
            <a:endParaRPr lang="en-US" sz="1800" b="1" dirty="0">
              <a:solidFill>
                <a:srgbClr val="0070C0"/>
              </a:solidFill>
            </a:endParaRPr>
          </a:p>
        </p:txBody>
      </p:sp>
      <p:sp>
        <p:nvSpPr>
          <p:cNvPr id="21" name="Slide Number Placeholder 20">
            <a:extLst>
              <a:ext uri="{FF2B5EF4-FFF2-40B4-BE49-F238E27FC236}">
                <a16:creationId xmlns=""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27081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smtClean="0">
                <a:solidFill>
                  <a:srgbClr val="FF0000"/>
                </a:solidFill>
              </a:rPr>
              <a:t>What is </a:t>
            </a:r>
            <a:r>
              <a:rPr lang="en-GB" sz="4800" b="1" dirty="0" smtClean="0">
                <a:solidFill>
                  <a:srgbClr val="FF0000"/>
                </a:solidFill>
              </a:rPr>
              <a:t>Data</a:t>
            </a:r>
            <a:r>
              <a:rPr lang="en-GB" sz="4800" b="1" dirty="0" smtClean="0">
                <a:solidFill>
                  <a:srgbClr val="FF0000"/>
                </a:solidFill>
              </a:rPr>
              <a:t>???????</a:t>
            </a:r>
            <a:endParaRPr lang="en-GB" sz="4800" b="1" dirty="0">
              <a:solidFill>
                <a:srgbClr val="FF0000"/>
              </a:solidFill>
            </a:endParaRPr>
          </a:p>
        </p:txBody>
      </p:sp>
      <p:sp>
        <p:nvSpPr>
          <p:cNvPr id="5" name="Rectangle 4"/>
          <p:cNvSpPr/>
          <p:nvPr/>
        </p:nvSpPr>
        <p:spPr>
          <a:xfrm>
            <a:off x="0" y="1553235"/>
            <a:ext cx="12192000" cy="4401205"/>
          </a:xfrm>
          <a:prstGeom prst="rect">
            <a:avLst/>
          </a:prstGeom>
        </p:spPr>
        <p:txBody>
          <a:bodyPr wrap="square">
            <a:spAutoFit/>
          </a:bodyPr>
          <a:lstStyle/>
          <a:p>
            <a:pPr marL="285750" indent="-285750" fontAlgn="base">
              <a:buFont typeface="Arial" panose="020B0604020202020204" pitchFamily="34" charset="0"/>
              <a:buChar char="•"/>
            </a:pPr>
            <a:r>
              <a:rPr lang="en-US" sz="2000" dirty="0"/>
              <a:t>Data is measurable information that can be performed in statistical calculations. </a:t>
            </a:r>
            <a:endParaRPr lang="en-US" sz="2000" dirty="0" smtClean="0"/>
          </a:p>
          <a:p>
            <a:pPr fontAlgn="base"/>
            <a:endParaRPr lang="en-US" sz="2000" dirty="0"/>
          </a:p>
          <a:p>
            <a:pPr marL="285750" indent="-285750" fontAlgn="base">
              <a:buFont typeface="Arial" panose="020B0604020202020204" pitchFamily="34" charset="0"/>
              <a:buChar char="•"/>
            </a:pPr>
            <a:r>
              <a:rPr lang="en-US" sz="2000" dirty="0"/>
              <a:t>Data is a prime element of every research and provides the basis for reasoning, </a:t>
            </a:r>
            <a:r>
              <a:rPr lang="en-US" sz="2000" dirty="0" smtClean="0"/>
              <a:t>measurement</a:t>
            </a:r>
            <a:r>
              <a:rPr lang="en-US" sz="2000" dirty="0"/>
              <a:t>, and calculation. Hence, data </a:t>
            </a:r>
            <a:r>
              <a:rPr lang="en-US" sz="2000" dirty="0" smtClean="0"/>
              <a:t>is collected </a:t>
            </a:r>
            <a:r>
              <a:rPr lang="en-US" sz="2000" dirty="0"/>
              <a:t>from facts such as values or </a:t>
            </a:r>
            <a:r>
              <a:rPr lang="en-US" sz="2000" dirty="0" smtClean="0"/>
              <a:t>measurements</a:t>
            </a:r>
            <a:r>
              <a:rPr lang="en-US" sz="2000" dirty="0"/>
              <a:t>. These measurements provide information for decision-making. </a:t>
            </a:r>
          </a:p>
          <a:p>
            <a:pPr marL="285750" indent="-285750" fontAlgn="base">
              <a:buFont typeface="Arial" panose="020B0604020202020204" pitchFamily="34" charset="0"/>
              <a:buChar char="•"/>
            </a:pPr>
            <a:endParaRPr lang="en-US" sz="2000" dirty="0" smtClean="0"/>
          </a:p>
          <a:p>
            <a:pPr marL="285750" indent="-285750" fontAlgn="base">
              <a:buFont typeface="Arial" panose="020B0604020202020204" pitchFamily="34" charset="0"/>
              <a:buChar char="•"/>
            </a:pPr>
            <a:r>
              <a:rPr lang="en-US" sz="2000" dirty="0" smtClean="0"/>
              <a:t>Information </a:t>
            </a:r>
            <a:r>
              <a:rPr lang="en-US" sz="2000" dirty="0"/>
              <a:t>is classified and organized </a:t>
            </a:r>
            <a:r>
              <a:rPr lang="en-US" sz="2000" dirty="0" smtClean="0"/>
              <a:t>data meaningfully </a:t>
            </a:r>
            <a:r>
              <a:rPr lang="en-US" sz="2000" dirty="0"/>
              <a:t>so that inferences can be </a:t>
            </a:r>
            <a:r>
              <a:rPr lang="en-US" sz="2000" dirty="0" smtClean="0"/>
              <a:t>drawn</a:t>
            </a:r>
            <a:r>
              <a:rPr lang="en-US" sz="2000" dirty="0"/>
              <a:t>. Single or group of any numerals, symbols, texts, or even just descriptions of </a:t>
            </a:r>
            <a:r>
              <a:rPr lang="en-US" sz="2000" dirty="0" smtClean="0"/>
              <a:t>things </a:t>
            </a:r>
            <a:r>
              <a:rPr lang="en-US" sz="2000" dirty="0"/>
              <a:t>that do not give meaning is only fact but not information. Hence, all facts are </a:t>
            </a:r>
            <a:r>
              <a:rPr lang="en-US" sz="2000" dirty="0" smtClean="0"/>
              <a:t>data</a:t>
            </a:r>
            <a:r>
              <a:rPr lang="en-US" sz="2000" dirty="0"/>
              <a:t>, but not all data are information</a:t>
            </a:r>
            <a:r>
              <a:rPr lang="en-US" sz="2000" dirty="0" smtClean="0"/>
              <a:t>.</a:t>
            </a:r>
          </a:p>
          <a:p>
            <a:pPr fontAlgn="base"/>
            <a:endParaRPr lang="en-US" sz="2000" dirty="0" smtClean="0"/>
          </a:p>
          <a:p>
            <a:pPr marL="285750" indent="-285750" fontAlgn="base">
              <a:buFont typeface="Arial" panose="020B0604020202020204" pitchFamily="34" charset="0"/>
              <a:buChar char="•"/>
            </a:pPr>
            <a:r>
              <a:rPr lang="en-US" sz="2000" dirty="0"/>
              <a:t>Example of data: 1, 3, 5, 7, 9, 11, 13, 2, 25, 29, 38, 42, 57, 63 </a:t>
            </a:r>
          </a:p>
          <a:p>
            <a:pPr marL="285750" indent="-285750" fontAlgn="base">
              <a:buFont typeface="Arial" panose="020B0604020202020204" pitchFamily="34" charset="0"/>
              <a:buChar char="•"/>
            </a:pPr>
            <a:r>
              <a:rPr lang="en-US" sz="2000" dirty="0"/>
              <a:t>Example of Information: </a:t>
            </a:r>
          </a:p>
          <a:p>
            <a:pPr fontAlgn="base"/>
            <a:r>
              <a:rPr lang="en-US" sz="2000" dirty="0"/>
              <a:t>Group of odd numbers: 1, 3, 5, 7, 9, 11, 13 </a:t>
            </a:r>
          </a:p>
          <a:p>
            <a:pPr fontAlgn="base"/>
            <a:r>
              <a:rPr lang="en-US" sz="2000" dirty="0"/>
              <a:t>List of roll number those passed in the unit exam:2, 25, 29, 38, 42, 57 </a:t>
            </a:r>
            <a:endParaRPr lang="en-US" sz="2000" dirty="0"/>
          </a:p>
        </p:txBody>
      </p:sp>
    </p:spTree>
    <p:extLst>
      <p:ext uri="{BB962C8B-B14F-4D97-AF65-F5344CB8AC3E}">
        <p14:creationId xmlns:p14="http://schemas.microsoft.com/office/powerpoint/2010/main" val="428085195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Classification of Data</a:t>
            </a:r>
            <a:endParaRPr lang="en-GB" sz="4800" b="1" dirty="0">
              <a:solidFill>
                <a:srgbClr val="FF0000"/>
              </a:solidFill>
            </a:endParaRPr>
          </a:p>
        </p:txBody>
      </p:sp>
      <p:sp>
        <p:nvSpPr>
          <p:cNvPr id="5" name="Rectangle 4"/>
          <p:cNvSpPr/>
          <p:nvPr/>
        </p:nvSpPr>
        <p:spPr>
          <a:xfrm>
            <a:off x="0" y="1420066"/>
            <a:ext cx="5923128" cy="4524315"/>
          </a:xfrm>
          <a:prstGeom prst="rect">
            <a:avLst/>
          </a:prstGeom>
        </p:spPr>
        <p:txBody>
          <a:bodyPr wrap="square">
            <a:spAutoFit/>
          </a:bodyPr>
          <a:lstStyle/>
          <a:p>
            <a:pPr lvl="0"/>
            <a:r>
              <a:rPr lang="en-US" b="1" dirty="0">
                <a:solidFill>
                  <a:srgbClr val="001D35"/>
                </a:solidFill>
                <a:latin typeface="Google Sans"/>
              </a:rPr>
              <a:t>Primary Data </a:t>
            </a:r>
          </a:p>
          <a:p>
            <a:pPr lvl="0"/>
            <a:endParaRPr lang="en-US" b="1" dirty="0">
              <a:solidFill>
                <a:srgbClr val="001D35"/>
              </a:solidFill>
              <a:latin typeface="Google Sans"/>
            </a:endParaRPr>
          </a:p>
          <a:p>
            <a:pPr marL="285750" lvl="0" indent="-285750">
              <a:buFont typeface="Arial" panose="020B0604020202020204" pitchFamily="34" charset="0"/>
              <a:buChar char="•"/>
            </a:pPr>
            <a:r>
              <a:rPr lang="en-US" dirty="0">
                <a:solidFill>
                  <a:srgbClr val="001D35"/>
                </a:solidFill>
                <a:latin typeface="Google Sans"/>
              </a:rPr>
              <a:t>Primary data are initially that has been collected from sources, which are also called </a:t>
            </a:r>
            <a:r>
              <a:rPr lang="en-US" dirty="0" smtClean="0">
                <a:solidFill>
                  <a:srgbClr val="001D35"/>
                </a:solidFill>
                <a:latin typeface="Google Sans"/>
              </a:rPr>
              <a:t>first–hand data.</a:t>
            </a:r>
          </a:p>
          <a:p>
            <a:pPr lvl="0"/>
            <a:endParaRPr lang="en-US" dirty="0" smtClean="0">
              <a:solidFill>
                <a:srgbClr val="001D35"/>
              </a:solidFill>
              <a:latin typeface="Google Sans"/>
            </a:endParaRPr>
          </a:p>
          <a:p>
            <a:pPr marL="285750" lvl="0" indent="-285750">
              <a:buFont typeface="Arial" panose="020B0604020202020204" pitchFamily="34" charset="0"/>
              <a:buChar char="•"/>
            </a:pPr>
            <a:r>
              <a:rPr lang="en-US" dirty="0" smtClean="0">
                <a:solidFill>
                  <a:srgbClr val="001D35"/>
                </a:solidFill>
                <a:latin typeface="Google Sans"/>
              </a:rPr>
              <a:t>Primary </a:t>
            </a:r>
            <a:r>
              <a:rPr lang="en-US" dirty="0">
                <a:solidFill>
                  <a:srgbClr val="001D35"/>
                </a:solidFill>
                <a:latin typeface="Google Sans"/>
              </a:rPr>
              <a:t>data are measurements observed and recorded as part of an </a:t>
            </a:r>
            <a:r>
              <a:rPr lang="en-US" dirty="0" smtClean="0">
                <a:solidFill>
                  <a:srgbClr val="001D35"/>
                </a:solidFill>
                <a:latin typeface="Google Sans"/>
              </a:rPr>
              <a:t>original </a:t>
            </a:r>
            <a:r>
              <a:rPr lang="en-US" dirty="0">
                <a:solidFill>
                  <a:srgbClr val="001D35"/>
                </a:solidFill>
                <a:latin typeface="Google Sans"/>
              </a:rPr>
              <a:t>study. </a:t>
            </a:r>
            <a:endParaRPr lang="en-US" dirty="0" smtClean="0">
              <a:solidFill>
                <a:srgbClr val="001D35"/>
              </a:solidFill>
              <a:latin typeface="Google Sans"/>
            </a:endParaRPr>
          </a:p>
          <a:p>
            <a:pPr lvl="0"/>
            <a:endParaRPr lang="en-US" dirty="0" smtClean="0">
              <a:solidFill>
                <a:srgbClr val="001D35"/>
              </a:solidFill>
              <a:latin typeface="Google Sans"/>
            </a:endParaRPr>
          </a:p>
          <a:p>
            <a:pPr marL="285750" lvl="0" indent="-285750">
              <a:buFont typeface="Arial" panose="020B0604020202020204" pitchFamily="34" charset="0"/>
              <a:buChar char="•"/>
            </a:pPr>
            <a:r>
              <a:rPr lang="en-US" dirty="0" smtClean="0">
                <a:solidFill>
                  <a:srgbClr val="001D35"/>
                </a:solidFill>
                <a:latin typeface="Google Sans"/>
              </a:rPr>
              <a:t>Primary </a:t>
            </a:r>
            <a:r>
              <a:rPr lang="en-US" dirty="0">
                <a:solidFill>
                  <a:srgbClr val="001D35"/>
                </a:solidFill>
                <a:latin typeface="Google Sans"/>
              </a:rPr>
              <a:t>data are not available elsewhere; the researchers themselves </a:t>
            </a:r>
            <a:r>
              <a:rPr lang="en-US" dirty="0" smtClean="0">
                <a:solidFill>
                  <a:srgbClr val="001D35"/>
                </a:solidFill>
                <a:latin typeface="Google Sans"/>
              </a:rPr>
              <a:t>must </a:t>
            </a:r>
            <a:r>
              <a:rPr lang="en-US" dirty="0">
                <a:solidFill>
                  <a:srgbClr val="001D35"/>
                </a:solidFill>
                <a:latin typeface="Google Sans"/>
              </a:rPr>
              <a:t>generate them. </a:t>
            </a:r>
            <a:endParaRPr lang="en-US" dirty="0" smtClean="0">
              <a:solidFill>
                <a:srgbClr val="001D35"/>
              </a:solidFill>
              <a:latin typeface="Google Sans"/>
            </a:endParaRPr>
          </a:p>
          <a:p>
            <a:pPr lvl="0"/>
            <a:endParaRPr lang="en-US" dirty="0" smtClean="0">
              <a:solidFill>
                <a:srgbClr val="001D35"/>
              </a:solidFill>
              <a:latin typeface="Google Sans"/>
            </a:endParaRPr>
          </a:p>
          <a:p>
            <a:pPr marL="285750" lvl="0" indent="-285750">
              <a:buFont typeface="Arial" panose="020B0604020202020204" pitchFamily="34" charset="0"/>
              <a:buChar char="•"/>
            </a:pPr>
            <a:r>
              <a:rPr lang="en-US" dirty="0" smtClean="0">
                <a:solidFill>
                  <a:srgbClr val="001D35"/>
                </a:solidFill>
                <a:latin typeface="Google Sans"/>
              </a:rPr>
              <a:t>Primary </a:t>
            </a:r>
            <a:r>
              <a:rPr lang="en-US" dirty="0">
                <a:solidFill>
                  <a:srgbClr val="001D35"/>
                </a:solidFill>
                <a:latin typeface="Google Sans"/>
              </a:rPr>
              <a:t>data are obtained only through specifically designed </a:t>
            </a:r>
            <a:r>
              <a:rPr lang="en-US" dirty="0" smtClean="0">
                <a:solidFill>
                  <a:srgbClr val="001D35"/>
                </a:solidFill>
                <a:latin typeface="Google Sans"/>
              </a:rPr>
              <a:t>studies. </a:t>
            </a:r>
          </a:p>
          <a:p>
            <a:pPr lvl="0"/>
            <a:endParaRPr lang="en-US" dirty="0" smtClean="0">
              <a:solidFill>
                <a:srgbClr val="001D35"/>
              </a:solidFill>
              <a:latin typeface="Google Sans"/>
            </a:endParaRPr>
          </a:p>
          <a:p>
            <a:pPr marL="285750" lvl="0" indent="-285750">
              <a:buFont typeface="Arial" panose="020B0604020202020204" pitchFamily="34" charset="0"/>
              <a:buChar char="•"/>
            </a:pPr>
            <a:r>
              <a:rPr lang="en-US" dirty="0" smtClean="0">
                <a:solidFill>
                  <a:srgbClr val="001D35"/>
                </a:solidFill>
                <a:latin typeface="Google Sans"/>
              </a:rPr>
              <a:t>Research </a:t>
            </a:r>
            <a:r>
              <a:rPr lang="en-US" dirty="0">
                <a:solidFill>
                  <a:srgbClr val="001D35"/>
                </a:solidFill>
                <a:latin typeface="Google Sans"/>
              </a:rPr>
              <a:t>performed by collecting primary data is referred to as field </a:t>
            </a:r>
            <a:r>
              <a:rPr lang="en-US" dirty="0" smtClean="0">
                <a:solidFill>
                  <a:srgbClr val="001D35"/>
                </a:solidFill>
                <a:latin typeface="Google Sans"/>
              </a:rPr>
              <a:t>research</a:t>
            </a:r>
            <a:r>
              <a:rPr lang="en-US" dirty="0">
                <a:solidFill>
                  <a:srgbClr val="001D35"/>
                </a:solidFill>
                <a:latin typeface="Google Sans"/>
              </a:rPr>
              <a:t>.</a:t>
            </a:r>
            <a:endParaRPr lang="en-US" dirty="0"/>
          </a:p>
        </p:txBody>
      </p:sp>
      <p:sp>
        <p:nvSpPr>
          <p:cNvPr id="4" name="Rectangle 3"/>
          <p:cNvSpPr/>
          <p:nvPr/>
        </p:nvSpPr>
        <p:spPr>
          <a:xfrm>
            <a:off x="6328013" y="1420066"/>
            <a:ext cx="5606955" cy="5078313"/>
          </a:xfrm>
          <a:prstGeom prst="rect">
            <a:avLst/>
          </a:prstGeom>
        </p:spPr>
        <p:txBody>
          <a:bodyPr wrap="square">
            <a:spAutoFit/>
          </a:bodyPr>
          <a:lstStyle/>
          <a:p>
            <a:pPr lvl="0"/>
            <a:r>
              <a:rPr lang="en-US" b="1" dirty="0">
                <a:solidFill>
                  <a:srgbClr val="001D35"/>
                </a:solidFill>
                <a:latin typeface="Google Sans"/>
              </a:rPr>
              <a:t>Secondary Data </a:t>
            </a:r>
            <a:endParaRPr lang="en-US" b="1" dirty="0" smtClean="0">
              <a:solidFill>
                <a:srgbClr val="001D35"/>
              </a:solidFill>
              <a:latin typeface="Google Sans"/>
            </a:endParaRPr>
          </a:p>
          <a:p>
            <a:pPr lvl="0"/>
            <a:endParaRPr lang="en-US" b="1" dirty="0">
              <a:solidFill>
                <a:srgbClr val="001D35"/>
              </a:solidFill>
              <a:latin typeface="Google Sans"/>
            </a:endParaRPr>
          </a:p>
          <a:p>
            <a:pPr marL="285750" lvl="0" indent="-285750">
              <a:buFont typeface="Arial" panose="020B0604020202020204" pitchFamily="34" charset="0"/>
              <a:buChar char="•"/>
            </a:pPr>
            <a:r>
              <a:rPr lang="en-US" dirty="0">
                <a:solidFill>
                  <a:srgbClr val="001D35"/>
                </a:solidFill>
                <a:latin typeface="Google Sans"/>
              </a:rPr>
              <a:t>Secondary data are primarily collected by someone other than the user</a:t>
            </a:r>
            <a:r>
              <a:rPr lang="en-US" dirty="0" smtClean="0">
                <a:solidFill>
                  <a:srgbClr val="001D35"/>
                </a:solidFill>
                <a:latin typeface="Google Sans"/>
              </a:rPr>
              <a:t>.</a:t>
            </a:r>
          </a:p>
          <a:p>
            <a:pPr lvl="0"/>
            <a:r>
              <a:rPr lang="en-US" dirty="0" smtClean="0">
                <a:solidFill>
                  <a:srgbClr val="001D35"/>
                </a:solidFill>
                <a:latin typeface="Google Sans"/>
              </a:rPr>
              <a:t> </a:t>
            </a:r>
          </a:p>
          <a:p>
            <a:pPr marL="285750" lvl="0" indent="-285750">
              <a:buFont typeface="Arial" panose="020B0604020202020204" pitchFamily="34" charset="0"/>
              <a:buChar char="•"/>
            </a:pPr>
            <a:r>
              <a:rPr lang="en-US" dirty="0" smtClean="0">
                <a:solidFill>
                  <a:srgbClr val="001D35"/>
                </a:solidFill>
                <a:latin typeface="Google Sans"/>
              </a:rPr>
              <a:t>The primary </a:t>
            </a:r>
            <a:r>
              <a:rPr lang="en-US" dirty="0">
                <a:solidFill>
                  <a:srgbClr val="001D35"/>
                </a:solidFill>
                <a:latin typeface="Google Sans"/>
              </a:rPr>
              <a:t>data of a person or study can </a:t>
            </a:r>
            <a:r>
              <a:rPr lang="en-US" dirty="0" smtClean="0">
                <a:solidFill>
                  <a:srgbClr val="001D35"/>
                </a:solidFill>
                <a:latin typeface="Google Sans"/>
              </a:rPr>
              <a:t>be the </a:t>
            </a:r>
            <a:r>
              <a:rPr lang="en-US" dirty="0">
                <a:solidFill>
                  <a:srgbClr val="001D35"/>
                </a:solidFill>
                <a:latin typeface="Google Sans"/>
              </a:rPr>
              <a:t>secondary data for another person, </a:t>
            </a:r>
            <a:r>
              <a:rPr lang="en-US" dirty="0" smtClean="0">
                <a:solidFill>
                  <a:srgbClr val="001D35"/>
                </a:solidFill>
                <a:latin typeface="Google Sans"/>
              </a:rPr>
              <a:t>research </a:t>
            </a:r>
            <a:r>
              <a:rPr lang="en-US" dirty="0">
                <a:solidFill>
                  <a:srgbClr val="001D35"/>
                </a:solidFill>
                <a:latin typeface="Google Sans"/>
              </a:rPr>
              <a:t>work, or purpose. </a:t>
            </a:r>
            <a:endParaRPr lang="en-US" dirty="0" smtClean="0">
              <a:solidFill>
                <a:srgbClr val="001D35"/>
              </a:solidFill>
              <a:latin typeface="Google Sans"/>
            </a:endParaRPr>
          </a:p>
          <a:p>
            <a:pPr lvl="0"/>
            <a:endParaRPr lang="en-US" dirty="0" smtClean="0">
              <a:solidFill>
                <a:srgbClr val="001D35"/>
              </a:solidFill>
              <a:latin typeface="Google Sans"/>
            </a:endParaRPr>
          </a:p>
          <a:p>
            <a:pPr marL="285750" lvl="0" indent="-285750">
              <a:buFont typeface="Arial" panose="020B0604020202020204" pitchFamily="34" charset="0"/>
              <a:buChar char="•"/>
            </a:pPr>
            <a:r>
              <a:rPr lang="en-US" dirty="0" smtClean="0">
                <a:solidFill>
                  <a:srgbClr val="001D35"/>
                </a:solidFill>
                <a:latin typeface="Google Sans"/>
              </a:rPr>
              <a:t>Secondary </a:t>
            </a:r>
            <a:r>
              <a:rPr lang="en-US" dirty="0">
                <a:solidFill>
                  <a:srgbClr val="001D35"/>
                </a:solidFill>
                <a:latin typeface="Google Sans"/>
              </a:rPr>
              <a:t>data is the reuse of primary data collected by </a:t>
            </a:r>
            <a:r>
              <a:rPr lang="en-US" dirty="0" smtClean="0">
                <a:solidFill>
                  <a:srgbClr val="001D35"/>
                </a:solidFill>
                <a:latin typeface="Google Sans"/>
              </a:rPr>
              <a:t>someone </a:t>
            </a:r>
            <a:r>
              <a:rPr lang="en-US" dirty="0">
                <a:solidFill>
                  <a:srgbClr val="001D35"/>
                </a:solidFill>
                <a:latin typeface="Google Sans"/>
              </a:rPr>
              <a:t>other than the researcher or herself, hence called secondhand data. </a:t>
            </a:r>
            <a:endParaRPr lang="en-US" dirty="0" smtClean="0">
              <a:solidFill>
                <a:srgbClr val="001D35"/>
              </a:solidFill>
              <a:latin typeface="Google Sans"/>
            </a:endParaRPr>
          </a:p>
          <a:p>
            <a:pPr lvl="0"/>
            <a:endParaRPr lang="en-US" dirty="0" smtClean="0">
              <a:solidFill>
                <a:srgbClr val="001D35"/>
              </a:solidFill>
              <a:latin typeface="Google Sans"/>
            </a:endParaRPr>
          </a:p>
          <a:p>
            <a:pPr marL="285750" lvl="0" indent="-285750">
              <a:buFont typeface="Arial" panose="020B0604020202020204" pitchFamily="34" charset="0"/>
              <a:buChar char="•"/>
            </a:pPr>
            <a:r>
              <a:rPr lang="en-US" dirty="0" smtClean="0">
                <a:solidFill>
                  <a:srgbClr val="001D35"/>
                </a:solidFill>
                <a:latin typeface="Google Sans"/>
              </a:rPr>
              <a:t>Research </a:t>
            </a:r>
            <a:r>
              <a:rPr lang="en-US" dirty="0">
                <a:solidFill>
                  <a:srgbClr val="001D35"/>
                </a:solidFill>
                <a:latin typeface="Google Sans"/>
              </a:rPr>
              <a:t>works performed by collecting secondary data are referred to as desk </a:t>
            </a:r>
            <a:r>
              <a:rPr lang="en-US" dirty="0" smtClean="0">
                <a:solidFill>
                  <a:srgbClr val="001D35"/>
                </a:solidFill>
                <a:latin typeface="Google Sans"/>
              </a:rPr>
              <a:t>research.</a:t>
            </a:r>
          </a:p>
          <a:p>
            <a:pPr lvl="0"/>
            <a:endParaRPr lang="en-US" dirty="0" smtClean="0">
              <a:solidFill>
                <a:srgbClr val="001D35"/>
              </a:solidFill>
              <a:latin typeface="Google Sans"/>
            </a:endParaRPr>
          </a:p>
          <a:p>
            <a:pPr marL="285750" lvl="0" indent="-285750">
              <a:buFont typeface="Arial" panose="020B0604020202020204" pitchFamily="34" charset="0"/>
              <a:buChar char="•"/>
            </a:pPr>
            <a:r>
              <a:rPr lang="en-US" dirty="0" smtClean="0">
                <a:solidFill>
                  <a:srgbClr val="001D35"/>
                </a:solidFill>
                <a:latin typeface="Google Sans"/>
              </a:rPr>
              <a:t>The </a:t>
            </a:r>
            <a:r>
              <a:rPr lang="en-US" dirty="0">
                <a:solidFill>
                  <a:srgbClr val="001D35"/>
                </a:solidFill>
                <a:latin typeface="Google Sans"/>
              </a:rPr>
              <a:t>entire published sources are the sources of secondary data. </a:t>
            </a:r>
            <a:endParaRPr lang="en-US" dirty="0"/>
          </a:p>
        </p:txBody>
      </p:sp>
    </p:spTree>
    <p:extLst>
      <p:ext uri="{BB962C8B-B14F-4D97-AF65-F5344CB8AC3E}">
        <p14:creationId xmlns:p14="http://schemas.microsoft.com/office/powerpoint/2010/main" val="2114118011"/>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dirty="0">
                <a:solidFill>
                  <a:srgbClr val="001D35"/>
                </a:solidFill>
                <a:latin typeface="Google Sans"/>
              </a:rPr>
              <a:t/>
            </a:r>
            <a:br>
              <a:rPr lang="en-US" sz="4400" dirty="0">
                <a:solidFill>
                  <a:srgbClr val="001D35"/>
                </a:solidFill>
                <a:latin typeface="Google Sans"/>
              </a:rPr>
            </a:br>
            <a:r>
              <a:rPr lang="en-US" sz="4400" b="1" dirty="0">
                <a:solidFill>
                  <a:srgbClr val="001D35"/>
                </a:solidFill>
                <a:latin typeface="Google Sans"/>
              </a:rPr>
              <a:t>Sources of Data</a:t>
            </a:r>
            <a:endParaRPr lang="en-US" sz="4400" dirty="0">
              <a:solidFill>
                <a:srgbClr val="001D35"/>
              </a:solidFill>
              <a:latin typeface="Google Sans"/>
            </a:endParaRPr>
          </a:p>
        </p:txBody>
      </p:sp>
      <p:sp>
        <p:nvSpPr>
          <p:cNvPr id="5" name="Rectangle 4"/>
          <p:cNvSpPr/>
          <p:nvPr/>
        </p:nvSpPr>
        <p:spPr>
          <a:xfrm>
            <a:off x="0" y="1498644"/>
            <a:ext cx="12192000" cy="3785652"/>
          </a:xfrm>
          <a:prstGeom prst="rect">
            <a:avLst/>
          </a:prstGeom>
        </p:spPr>
        <p:txBody>
          <a:bodyPr wrap="square">
            <a:spAutoFit/>
          </a:bodyPr>
          <a:lstStyle/>
          <a:p>
            <a:pPr marL="285750" indent="-285750" fontAlgn="base">
              <a:buFont typeface="Arial" panose="020B0604020202020204" pitchFamily="34" charset="0"/>
              <a:buChar char="•"/>
            </a:pPr>
            <a:r>
              <a:rPr lang="en-US" sz="2400" dirty="0"/>
              <a:t>The published or unpublished sources created by others from which data are </a:t>
            </a:r>
            <a:r>
              <a:rPr lang="en-US" sz="2400" dirty="0" smtClean="0"/>
              <a:t>generated </a:t>
            </a:r>
            <a:r>
              <a:rPr lang="en-US" sz="2400" dirty="0"/>
              <a:t>are called secondary data sources</a:t>
            </a:r>
            <a:r>
              <a:rPr lang="en-US" sz="2400" dirty="0" smtClean="0"/>
              <a:t>. </a:t>
            </a:r>
          </a:p>
          <a:p>
            <a:pPr marL="285750" indent="-285750" fontAlgn="base">
              <a:buFont typeface="Arial" panose="020B0604020202020204" pitchFamily="34" charset="0"/>
              <a:buChar char="•"/>
            </a:pPr>
            <a:r>
              <a:rPr lang="en-US" sz="2400" dirty="0" smtClean="0"/>
              <a:t>Some </a:t>
            </a:r>
            <a:r>
              <a:rPr lang="en-US" sz="2400" dirty="0"/>
              <a:t>examples of secondary sources are </a:t>
            </a:r>
            <a:r>
              <a:rPr lang="en-US" sz="2400" dirty="0" smtClean="0"/>
              <a:t>books</a:t>
            </a:r>
            <a:r>
              <a:rPr lang="en-US" sz="2400" dirty="0"/>
              <a:t>, Journals, periodicals</a:t>
            </a:r>
            <a:r>
              <a:rPr lang="en-US" sz="2400" dirty="0" smtClean="0"/>
              <a:t>, magazines</a:t>
            </a:r>
            <a:r>
              <a:rPr lang="en-US" sz="2400" dirty="0"/>
              <a:t>, newspapers, reports, and electronic copies </a:t>
            </a:r>
            <a:r>
              <a:rPr lang="en-US" sz="2400" dirty="0" smtClean="0"/>
              <a:t>like </a:t>
            </a:r>
            <a:r>
              <a:rPr lang="en-US" sz="2400" dirty="0"/>
              <a:t>CDs, VCDs, websites, weblogs, and e–journals. </a:t>
            </a:r>
            <a:endParaRPr lang="en-US" sz="2400" dirty="0" smtClean="0"/>
          </a:p>
          <a:p>
            <a:pPr marL="285750" indent="-285750" fontAlgn="base">
              <a:buFont typeface="Arial" panose="020B0604020202020204" pitchFamily="34" charset="0"/>
              <a:buChar char="•"/>
            </a:pPr>
            <a:r>
              <a:rPr lang="en-US" sz="2400" dirty="0" smtClean="0"/>
              <a:t>Generally</a:t>
            </a:r>
            <a:r>
              <a:rPr lang="en-US" sz="2400" dirty="0"/>
              <a:t>, secondary data are </a:t>
            </a:r>
            <a:r>
              <a:rPr lang="en-US" sz="2400" dirty="0" smtClean="0"/>
              <a:t>used</a:t>
            </a:r>
            <a:r>
              <a:rPr lang="en-US" sz="2400" dirty="0"/>
              <a:t>: </a:t>
            </a:r>
          </a:p>
          <a:p>
            <a:pPr fontAlgn="base"/>
            <a:r>
              <a:rPr lang="en-US" sz="2400" dirty="0"/>
              <a:t> </a:t>
            </a:r>
            <a:r>
              <a:rPr lang="en-US" sz="2400" dirty="0" smtClean="0"/>
              <a:t>    As </a:t>
            </a:r>
            <a:r>
              <a:rPr lang="en-US" sz="2400" dirty="0"/>
              <a:t>supplementary data. </a:t>
            </a:r>
            <a:endParaRPr lang="en-US" sz="2400" dirty="0" smtClean="0"/>
          </a:p>
          <a:p>
            <a:pPr fontAlgn="base"/>
            <a:r>
              <a:rPr lang="en-US" sz="2400" dirty="0" smtClean="0"/>
              <a:t>     For </a:t>
            </a:r>
            <a:r>
              <a:rPr lang="en-US" sz="2400" dirty="0"/>
              <a:t>reference purposes. </a:t>
            </a:r>
          </a:p>
          <a:p>
            <a:pPr fontAlgn="base"/>
            <a:r>
              <a:rPr lang="en-US" sz="2400" dirty="0"/>
              <a:t> </a:t>
            </a:r>
            <a:r>
              <a:rPr lang="en-US" sz="2400" dirty="0" smtClean="0"/>
              <a:t>    As </a:t>
            </a:r>
            <a:r>
              <a:rPr lang="en-US" sz="2400" dirty="0"/>
              <a:t>a benchmark for comparison. </a:t>
            </a:r>
          </a:p>
          <a:p>
            <a:pPr fontAlgn="base"/>
            <a:r>
              <a:rPr lang="en-US" sz="2400" dirty="0"/>
              <a:t> </a:t>
            </a:r>
            <a:r>
              <a:rPr lang="en-US" sz="2400" dirty="0" smtClean="0"/>
              <a:t>    Rarely </a:t>
            </a:r>
            <a:r>
              <a:rPr lang="en-US" sz="2400" dirty="0"/>
              <a:t>used as sole or primary source. </a:t>
            </a:r>
            <a:endParaRPr lang="en-US" sz="2400" dirty="0"/>
          </a:p>
        </p:txBody>
      </p:sp>
    </p:spTree>
    <p:extLst>
      <p:ext uri="{BB962C8B-B14F-4D97-AF65-F5344CB8AC3E}">
        <p14:creationId xmlns:p14="http://schemas.microsoft.com/office/powerpoint/2010/main" val="2505011742"/>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dirty="0">
                <a:solidFill>
                  <a:srgbClr val="001D35"/>
                </a:solidFill>
                <a:latin typeface="Google Sans"/>
              </a:rPr>
              <a:t/>
            </a:r>
            <a:br>
              <a:rPr lang="en-US" sz="4400" dirty="0">
                <a:solidFill>
                  <a:srgbClr val="001D35"/>
                </a:solidFill>
                <a:latin typeface="Google Sans"/>
              </a:rPr>
            </a:br>
            <a:r>
              <a:rPr lang="en-US" sz="4400" b="1" dirty="0">
                <a:solidFill>
                  <a:srgbClr val="001D35"/>
                </a:solidFill>
                <a:latin typeface="Google Sans"/>
              </a:rPr>
              <a:t>Value of Secondary data in research </a:t>
            </a:r>
            <a:endParaRPr lang="en-US" sz="4400" dirty="0">
              <a:solidFill>
                <a:srgbClr val="001D35"/>
              </a:solidFill>
              <a:latin typeface="Google Sans"/>
            </a:endParaRPr>
          </a:p>
        </p:txBody>
      </p:sp>
      <p:sp>
        <p:nvSpPr>
          <p:cNvPr id="5" name="Rectangle 4"/>
          <p:cNvSpPr/>
          <p:nvPr/>
        </p:nvSpPr>
        <p:spPr>
          <a:xfrm>
            <a:off x="0" y="1525940"/>
            <a:ext cx="12001500" cy="3046988"/>
          </a:xfrm>
          <a:prstGeom prst="rect">
            <a:avLst/>
          </a:prstGeom>
        </p:spPr>
        <p:txBody>
          <a:bodyPr wrap="square">
            <a:spAutoFit/>
          </a:bodyPr>
          <a:lstStyle/>
          <a:p>
            <a:pPr marL="342900" indent="-342900" fontAlgn="base">
              <a:buFont typeface="Arial" panose="020B0604020202020204" pitchFamily="34" charset="0"/>
              <a:buChar char="•"/>
            </a:pPr>
            <a:r>
              <a:rPr lang="en-US" sz="2400" dirty="0"/>
              <a:t>It is quick to collect data for relevant purposes. </a:t>
            </a:r>
          </a:p>
          <a:p>
            <a:pPr marL="342900" indent="-342900" fontAlgn="base">
              <a:buFont typeface="Arial" panose="020B0604020202020204" pitchFamily="34" charset="0"/>
              <a:buChar char="•"/>
            </a:pPr>
            <a:r>
              <a:rPr lang="en-US" sz="2400" dirty="0"/>
              <a:t>I</a:t>
            </a:r>
            <a:r>
              <a:rPr lang="en-US" sz="2400" dirty="0" smtClean="0"/>
              <a:t>t </a:t>
            </a:r>
            <a:r>
              <a:rPr lang="en-US" sz="2400" dirty="0"/>
              <a:t>is economical in comparison to primary data collection expenses. </a:t>
            </a:r>
          </a:p>
          <a:p>
            <a:pPr marL="342900" indent="-342900" fontAlgn="base">
              <a:buFont typeface="Arial" panose="020B0604020202020204" pitchFamily="34" charset="0"/>
              <a:buChar char="•"/>
            </a:pPr>
            <a:r>
              <a:rPr lang="en-US" sz="2400" dirty="0" smtClean="0"/>
              <a:t>It </a:t>
            </a:r>
            <a:r>
              <a:rPr lang="en-US" sz="2400" dirty="0"/>
              <a:t>is possible to cover a comprehensive source of data. </a:t>
            </a:r>
          </a:p>
          <a:p>
            <a:pPr marL="342900" indent="-342900" fontAlgn="base">
              <a:buFont typeface="Arial" panose="020B0604020202020204" pitchFamily="34" charset="0"/>
              <a:buChar char="•"/>
            </a:pPr>
            <a:r>
              <a:rPr lang="en-US" sz="2400" dirty="0" smtClean="0"/>
              <a:t>It </a:t>
            </a:r>
            <a:r>
              <a:rPr lang="en-US" sz="2400" dirty="0"/>
              <a:t>also helps to cross-check the primary data. </a:t>
            </a:r>
          </a:p>
          <a:p>
            <a:pPr marL="342900" indent="-342900" fontAlgn="base">
              <a:buFont typeface="Arial" panose="020B0604020202020204" pitchFamily="34" charset="0"/>
              <a:buChar char="•"/>
            </a:pPr>
            <a:r>
              <a:rPr lang="en-US" sz="2400" dirty="0" smtClean="0"/>
              <a:t>Its </a:t>
            </a:r>
            <a:r>
              <a:rPr lang="en-US" sz="2400" dirty="0"/>
              <a:t>broad database helps to generalize easily. </a:t>
            </a:r>
            <a:endParaRPr lang="en-US" sz="2400" dirty="0" smtClean="0"/>
          </a:p>
          <a:p>
            <a:pPr marL="342900" indent="-342900" fontAlgn="base">
              <a:buFont typeface="Arial" panose="020B0604020202020204" pitchFamily="34" charset="0"/>
              <a:buChar char="•"/>
            </a:pPr>
            <a:r>
              <a:rPr lang="en-US" sz="2400" dirty="0" smtClean="0"/>
              <a:t>Secondary </a:t>
            </a:r>
            <a:r>
              <a:rPr lang="en-US" sz="2400" dirty="0"/>
              <a:t>data are crucial blocks for researchers to design an overall research </a:t>
            </a:r>
            <a:r>
              <a:rPr lang="en-US" sz="2400" dirty="0" smtClean="0"/>
              <a:t>plan</a:t>
            </a:r>
            <a:r>
              <a:rPr lang="en-US" sz="2400" dirty="0"/>
              <a:t>. </a:t>
            </a:r>
            <a:endParaRPr lang="en-US" sz="2400" dirty="0" smtClean="0"/>
          </a:p>
          <a:p>
            <a:pPr marL="342900" indent="-342900" fontAlgn="base">
              <a:buFont typeface="Arial" panose="020B0604020202020204" pitchFamily="34" charset="0"/>
              <a:buChar char="•"/>
            </a:pPr>
            <a:r>
              <a:rPr lang="en-US" sz="2400" dirty="0" smtClean="0"/>
              <a:t>Secondary </a:t>
            </a:r>
            <a:r>
              <a:rPr lang="en-US" sz="2400" dirty="0"/>
              <a:t>data are only the means where it is impossible to collect primary </a:t>
            </a:r>
            <a:r>
              <a:rPr lang="en-US" sz="2400" dirty="0" smtClean="0"/>
              <a:t>data</a:t>
            </a:r>
            <a:r>
              <a:rPr lang="en-US" sz="2400" dirty="0"/>
              <a:t>, like census data is impossible to collect by an individual. </a:t>
            </a:r>
            <a:endParaRPr lang="en-US" sz="2400" dirty="0"/>
          </a:p>
        </p:txBody>
      </p:sp>
    </p:spTree>
    <p:extLst>
      <p:ext uri="{BB962C8B-B14F-4D97-AF65-F5344CB8AC3E}">
        <p14:creationId xmlns:p14="http://schemas.microsoft.com/office/powerpoint/2010/main" val="3379654433"/>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b="1" dirty="0">
                <a:solidFill>
                  <a:srgbClr val="001D35"/>
                </a:solidFill>
                <a:latin typeface="Google Sans"/>
              </a:rPr>
              <a:t>Limitations of secondary data</a:t>
            </a:r>
            <a:endParaRPr lang="en-US" sz="4400" dirty="0">
              <a:solidFill>
                <a:srgbClr val="001D35"/>
              </a:solidFill>
              <a:latin typeface="Google Sans"/>
            </a:endParaRPr>
          </a:p>
        </p:txBody>
      </p:sp>
      <p:sp>
        <p:nvSpPr>
          <p:cNvPr id="5" name="Rectangle 4"/>
          <p:cNvSpPr/>
          <p:nvPr/>
        </p:nvSpPr>
        <p:spPr>
          <a:xfrm>
            <a:off x="286603" y="1682889"/>
            <a:ext cx="11177516" cy="1938992"/>
          </a:xfrm>
          <a:prstGeom prst="rect">
            <a:avLst/>
          </a:prstGeom>
        </p:spPr>
        <p:txBody>
          <a:bodyPr wrap="square">
            <a:spAutoFit/>
          </a:bodyPr>
          <a:lstStyle/>
          <a:p>
            <a:pPr marL="342900" indent="-342900" fontAlgn="base">
              <a:buFont typeface="Arial" panose="020B0604020202020204" pitchFamily="34" charset="0"/>
              <a:buChar char="•"/>
            </a:pPr>
            <a:r>
              <a:rPr lang="en-US" sz="2400" dirty="0"/>
              <a:t>S</a:t>
            </a:r>
            <a:r>
              <a:rPr lang="en-US" sz="2400" dirty="0" smtClean="0"/>
              <a:t>uitability </a:t>
            </a:r>
            <a:r>
              <a:rPr lang="en-US" sz="2400" dirty="0"/>
              <a:t>for </a:t>
            </a:r>
            <a:r>
              <a:rPr lang="en-US" sz="2400" dirty="0"/>
              <a:t>the proposed </a:t>
            </a:r>
            <a:r>
              <a:rPr lang="en-US" sz="2400" dirty="0" smtClean="0"/>
              <a:t>study</a:t>
            </a:r>
          </a:p>
          <a:p>
            <a:pPr marL="342900" indent="-342900" fontAlgn="base">
              <a:buFont typeface="Arial" panose="020B0604020202020204" pitchFamily="34" charset="0"/>
              <a:buChar char="•"/>
            </a:pPr>
            <a:r>
              <a:rPr lang="en-US" sz="2400" dirty="0" smtClean="0"/>
              <a:t>May </a:t>
            </a:r>
            <a:r>
              <a:rPr lang="en-US" sz="2400" dirty="0"/>
              <a:t>be </a:t>
            </a:r>
            <a:r>
              <a:rPr lang="en-US" sz="2400" dirty="0" smtClean="0"/>
              <a:t>outdated</a:t>
            </a:r>
          </a:p>
          <a:p>
            <a:pPr marL="342900" indent="-342900" fontAlgn="base">
              <a:buFont typeface="Arial" panose="020B0604020202020204" pitchFamily="34" charset="0"/>
              <a:buChar char="•"/>
            </a:pPr>
            <a:r>
              <a:rPr lang="en-US" sz="2400" dirty="0" smtClean="0"/>
              <a:t>Difficult </a:t>
            </a:r>
            <a:r>
              <a:rPr lang="en-US" sz="2400" dirty="0"/>
              <a:t>to confirm the accuracy of </a:t>
            </a:r>
            <a:r>
              <a:rPr lang="en-US" sz="2400" dirty="0" smtClean="0"/>
              <a:t>data</a:t>
            </a:r>
          </a:p>
          <a:p>
            <a:pPr marL="342900" indent="-342900" fontAlgn="base">
              <a:buFont typeface="Arial" panose="020B0604020202020204" pitchFamily="34" charset="0"/>
              <a:buChar char="•"/>
            </a:pPr>
            <a:r>
              <a:rPr lang="en-US" sz="2400" dirty="0" smtClean="0"/>
              <a:t>Raise </a:t>
            </a:r>
            <a:r>
              <a:rPr lang="en-US" sz="2400" dirty="0"/>
              <a:t>questions regarding completeness in terms </a:t>
            </a:r>
            <a:r>
              <a:rPr lang="en-US" sz="2400" dirty="0" smtClean="0"/>
              <a:t>of methodology </a:t>
            </a:r>
            <a:r>
              <a:rPr lang="en-US" sz="2400" dirty="0"/>
              <a:t>and </a:t>
            </a:r>
            <a:r>
              <a:rPr lang="en-US" sz="2400" dirty="0" smtClean="0"/>
              <a:t>sample </a:t>
            </a:r>
            <a:r>
              <a:rPr lang="en-US" sz="2400" dirty="0"/>
              <a:t>plan for collecting data.  </a:t>
            </a:r>
          </a:p>
        </p:txBody>
      </p:sp>
    </p:spTree>
    <p:extLst>
      <p:ext uri="{BB962C8B-B14F-4D97-AF65-F5344CB8AC3E}">
        <p14:creationId xmlns:p14="http://schemas.microsoft.com/office/powerpoint/2010/main" val="3932529104"/>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dirty="0">
                <a:solidFill>
                  <a:srgbClr val="001D35"/>
                </a:solidFill>
                <a:latin typeface="Google Sans"/>
              </a:rPr>
              <a:t/>
            </a:r>
            <a:br>
              <a:rPr lang="en-US" sz="4400" dirty="0">
                <a:solidFill>
                  <a:srgbClr val="001D35"/>
                </a:solidFill>
                <a:latin typeface="Google Sans"/>
              </a:rPr>
            </a:br>
            <a:r>
              <a:rPr lang="en-US" sz="4400" b="1" dirty="0">
                <a:solidFill>
                  <a:srgbClr val="001D35"/>
                </a:solidFill>
                <a:latin typeface="Google Sans"/>
              </a:rPr>
              <a:t>Primary Sources of Data </a:t>
            </a:r>
            <a:endParaRPr lang="en-US" sz="4400" dirty="0">
              <a:solidFill>
                <a:srgbClr val="001D35"/>
              </a:solidFill>
              <a:latin typeface="Google Sans"/>
            </a:endParaRPr>
          </a:p>
        </p:txBody>
      </p:sp>
      <p:sp>
        <p:nvSpPr>
          <p:cNvPr id="7" name="Rectangle 6"/>
          <p:cNvSpPr/>
          <p:nvPr/>
        </p:nvSpPr>
        <p:spPr>
          <a:xfrm>
            <a:off x="272954" y="1418458"/>
            <a:ext cx="11203561" cy="1200329"/>
          </a:xfrm>
          <a:prstGeom prst="rect">
            <a:avLst/>
          </a:prstGeom>
        </p:spPr>
        <p:txBody>
          <a:bodyPr wrap="square">
            <a:spAutoFit/>
          </a:bodyPr>
          <a:lstStyle/>
          <a:p>
            <a:pPr marL="285750" indent="-285750" fontAlgn="base">
              <a:buFont typeface="Arial" panose="020B0604020202020204" pitchFamily="34" charset="0"/>
              <a:buChar char="•"/>
            </a:pPr>
            <a:r>
              <a:rPr lang="en-US" sz="2400" dirty="0"/>
              <a:t>Those sources from which first-hand data can be generated through appropriate data </a:t>
            </a:r>
            <a:r>
              <a:rPr lang="en-US" sz="2400" dirty="0" smtClean="0"/>
              <a:t>collection </a:t>
            </a:r>
            <a:r>
              <a:rPr lang="en-US" sz="2400" dirty="0"/>
              <a:t>tools are called primary sources of data. </a:t>
            </a:r>
            <a:endParaRPr lang="en-US" sz="2400" dirty="0" smtClean="0"/>
          </a:p>
          <a:p>
            <a:pPr marL="285750" indent="-285750" fontAlgn="base">
              <a:buFont typeface="Arial" panose="020B0604020202020204" pitchFamily="34" charset="0"/>
              <a:buChar char="•"/>
            </a:pPr>
            <a:r>
              <a:rPr lang="en-US" sz="2400" dirty="0" smtClean="0"/>
              <a:t>Data </a:t>
            </a:r>
            <a:r>
              <a:rPr lang="en-US" sz="2400" dirty="0"/>
              <a:t>collected from the primary </a:t>
            </a:r>
            <a:r>
              <a:rPr lang="en-US" sz="2400" dirty="0" smtClean="0"/>
              <a:t>sources </a:t>
            </a:r>
            <a:r>
              <a:rPr lang="en-US" sz="2400" dirty="0"/>
              <a:t>are fresh, more authentic, and reliable. </a:t>
            </a:r>
            <a:endParaRPr lang="en-US" sz="2400" dirty="0"/>
          </a:p>
        </p:txBody>
      </p:sp>
    </p:spTree>
    <p:extLst>
      <p:ext uri="{BB962C8B-B14F-4D97-AF65-F5344CB8AC3E}">
        <p14:creationId xmlns:p14="http://schemas.microsoft.com/office/powerpoint/2010/main" val="2952214431"/>
      </p:ext>
    </p:extLst>
  </p:cSld>
  <p:clrMapOvr>
    <a:masterClrMapping/>
  </p:clrMapOvr>
  <p:transition>
    <p:zoom/>
  </p:transition>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7f52a75-1879-4091-8fb6-28c7f04eb7e4" xsi:nil="true"/>
    <lcf76f155ced4ddcb4097134ff3c332f xmlns="9119c549-9603-4c3e-9d0b-9521ee4e19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D2FA5D9-9E6E-4F6A-8E64-6FAA6D17AC0C}"/>
</file>

<file path=customXml/itemProps2.xml><?xml version="1.0" encoding="utf-8"?>
<ds:datastoreItem xmlns:ds="http://schemas.openxmlformats.org/officeDocument/2006/customXml" ds:itemID="{58E51BB9-E299-4384-9B25-3B04B10E1B3A}"/>
</file>

<file path=customXml/itemProps3.xml><?xml version="1.0" encoding="utf-8"?>
<ds:datastoreItem xmlns:ds="http://schemas.openxmlformats.org/officeDocument/2006/customXml" ds:itemID="{B970C04F-E7AC-41AB-9C6D-1B1BB88BFF7F}">
  <ds:schemaRefs>
    <ds:schemaRef ds:uri="http://purl.org/dc/terms/"/>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http://purl.org/dc/elements/1.1/"/>
    <ds:schemaRef ds:uri="4873beb7-5857-4685-be1f-d57550cc96c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1902</TotalTime>
  <Words>1558</Words>
  <Application>Microsoft Office PowerPoint</Application>
  <PresentationFormat>Widescreen</PresentationFormat>
  <Paragraphs>167</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Avenir Next LT Pro</vt:lpstr>
      <vt:lpstr>Calibri</vt:lpstr>
      <vt:lpstr>Google Sans</vt:lpstr>
      <vt:lpstr>Segoe UI</vt:lpstr>
      <vt:lpstr>Segoe UI Light</vt:lpstr>
      <vt:lpstr>Tahoma</vt:lpstr>
      <vt:lpstr>Times New Roman</vt:lpstr>
      <vt:lpstr>Wingdings</vt:lpstr>
      <vt:lpstr>WelcomeDoc</vt:lpstr>
      <vt:lpstr>Research Methodology- Unit 5 DATA COLLECTION AND ANALYSIS </vt:lpstr>
      <vt:lpstr>Research Methodology- Unit 5 Chapter 1- Introduction to Data</vt:lpstr>
      <vt:lpstr>Learning Outcome 1</vt:lpstr>
      <vt:lpstr>What is Data???????</vt:lpstr>
      <vt:lpstr>Classification of Data</vt:lpstr>
      <vt:lpstr> Sources of Data</vt:lpstr>
      <vt:lpstr> Value of Secondary data in research </vt:lpstr>
      <vt:lpstr>Limitations of secondary data</vt:lpstr>
      <vt:lpstr> Primary Sources of Data </vt:lpstr>
      <vt:lpstr>Characteristics of primary data </vt:lpstr>
      <vt:lpstr> Methods of Collecting Primary Data</vt:lpstr>
      <vt:lpstr> Methods of Collecting Primary Data</vt:lpstr>
      <vt:lpstr> Methods of Collecting Primary Data</vt:lpstr>
      <vt:lpstr> Methods of Collecting Primary Data</vt:lpstr>
      <vt:lpstr> Methods of Collecting Primary Data</vt:lpstr>
      <vt:lpstr> Moderating variable</vt:lpstr>
      <vt:lpstr>Rating and Ranking Scales</vt:lpstr>
      <vt:lpstr>End of Chapter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Acer</dc:creator>
  <cp:keywords/>
  <cp:lastModifiedBy>Acer</cp:lastModifiedBy>
  <cp:revision>94</cp:revision>
  <dcterms:created xsi:type="dcterms:W3CDTF">2024-11-11T05:00:51Z</dcterms:created>
  <dcterms:modified xsi:type="dcterms:W3CDTF">2025-01-16T06:43:11Z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0x01010004EF87AA68015F45AC3FC1B11B58A6B8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