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1"/>
  </p:notesMasterIdLst>
  <p:sldIdLst>
    <p:sldId id="256" r:id="rId5"/>
    <p:sldId id="732" r:id="rId6"/>
    <p:sldId id="733" r:id="rId7"/>
    <p:sldId id="734" r:id="rId8"/>
    <p:sldId id="735" r:id="rId9"/>
    <p:sldId id="748" r:id="rId10"/>
    <p:sldId id="749" r:id="rId11"/>
    <p:sldId id="750" r:id="rId12"/>
    <p:sldId id="751" r:id="rId13"/>
    <p:sldId id="756" r:id="rId14"/>
    <p:sldId id="752" r:id="rId15"/>
    <p:sldId id="757" r:id="rId16"/>
    <p:sldId id="759" r:id="rId17"/>
    <p:sldId id="758" r:id="rId18"/>
    <p:sldId id="753" r:id="rId19"/>
    <p:sldId id="6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732"/>
            <p14:sldId id="733"/>
            <p14:sldId id="734"/>
            <p14:sldId id="735"/>
            <p14:sldId id="748"/>
            <p14:sldId id="749"/>
            <p14:sldId id="750"/>
            <p14:sldId id="751"/>
            <p14:sldId id="756"/>
            <p14:sldId id="752"/>
            <p14:sldId id="757"/>
            <p14:sldId id="759"/>
            <p14:sldId id="758"/>
            <p14:sldId id="753"/>
            <p14:sldId id="67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4" autoAdjust="0"/>
    <p:restoredTop sz="94280" autoAdjust="0"/>
  </p:normalViewPr>
  <p:slideViewPr>
    <p:cSldViewPr snapToGrid="0">
      <p:cViewPr varScale="1">
        <p:scale>
          <a:sx n="42" d="100"/>
          <a:sy n="42" d="100"/>
        </p:scale>
        <p:origin x="60" y="6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10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849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11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7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12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06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13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33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999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16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1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64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9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33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7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9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8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60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9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6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74716EF3-1422-48C0-BC49-14FAC3550F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F2AAFDE-CB45-46CA-8961-8133FCA5F3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=""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=""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82880"/>
            <a:ext cx="11132820" cy="42291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Methodology- Unit </a:t>
            </a:r>
            <a:r>
              <a:rPr lang="en-US" b="1" dirty="0"/>
              <a:t>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/>
              <a:t>DATA COLLECTION </a:t>
            </a:r>
            <a:r>
              <a:rPr lang="en-US" sz="4400" dirty="0" smtClean="0"/>
              <a:t>AND </a:t>
            </a:r>
            <a:r>
              <a:rPr lang="en-US" sz="4400" dirty="0"/>
              <a:t>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College- BIM 6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Components of Questionnaire</a:t>
            </a:r>
            <a:endParaRPr lang="en-GB" sz="48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0" y="1399413"/>
            <a:ext cx="10894815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16763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Principles of Questionnaire Writing </a:t>
            </a:r>
            <a:endParaRPr lang="en-GB" sz="48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44" y="1442488"/>
            <a:ext cx="8300080" cy="52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59303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Principles of Questionnaire Writing 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280" y="1291778"/>
            <a:ext cx="1195543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</a:pPr>
            <a:r>
              <a:rPr lang="en-US" b="1" dirty="0" smtClean="0"/>
              <a:t>Avoid </a:t>
            </a:r>
            <a:r>
              <a:rPr lang="en-US" b="1" dirty="0"/>
              <a:t>ambiguity</a:t>
            </a:r>
            <a:r>
              <a:rPr lang="en-US" dirty="0" smtClean="0"/>
              <a:t>: Remove confusion so that </a:t>
            </a:r>
            <a:r>
              <a:rPr lang="en-US" dirty="0"/>
              <a:t>respondent can interpret </a:t>
            </a:r>
            <a:r>
              <a:rPr lang="en-US" dirty="0" smtClean="0"/>
              <a:t>the </a:t>
            </a:r>
            <a:r>
              <a:rPr lang="en-US" dirty="0"/>
              <a:t>meaning of words easily. As far as possible, technical and specialized words </a:t>
            </a:r>
            <a:r>
              <a:rPr lang="en-US" dirty="0" smtClean="0"/>
              <a:t>should </a:t>
            </a:r>
            <a:r>
              <a:rPr lang="en-US" dirty="0"/>
              <a:t>be avoided. Words, language  and vocabulary should be selected </a:t>
            </a:r>
            <a:r>
              <a:rPr lang="en-US" dirty="0" smtClean="0"/>
              <a:t>according </a:t>
            </a:r>
            <a:r>
              <a:rPr lang="en-US" dirty="0"/>
              <a:t>to the level of study population.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b="1" dirty="0"/>
              <a:t>2.  Avoid leading questions</a:t>
            </a:r>
            <a:r>
              <a:rPr lang="en-US" dirty="0" smtClean="0"/>
              <a:t>: For </a:t>
            </a:r>
            <a:r>
              <a:rPr lang="en-US" dirty="0"/>
              <a:t>example, financial </a:t>
            </a:r>
            <a:r>
              <a:rPr lang="en-US" dirty="0" smtClean="0"/>
              <a:t>incentive </a:t>
            </a:r>
            <a:r>
              <a:rPr lang="en-US" dirty="0"/>
              <a:t>is employees' most influential motivating factor, isn't it? In this </a:t>
            </a:r>
            <a:r>
              <a:rPr lang="en-US" dirty="0" smtClean="0"/>
              <a:t>question</a:t>
            </a:r>
            <a:r>
              <a:rPr lang="en-US" dirty="0"/>
              <a:t>, the researcher is intended to get a positive answer.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Wrong: How low is the GDP of Nepal?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Right: What about the scale of GDP of Nepal?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b="1" dirty="0"/>
              <a:t>3.  Avoid loaded questions</a:t>
            </a:r>
            <a:r>
              <a:rPr lang="en-US" dirty="0" smtClean="0"/>
              <a:t>: Don’t </a:t>
            </a:r>
            <a:r>
              <a:rPr lang="en-US" dirty="0"/>
              <a:t>use loaded questions; they evoke emotional </a:t>
            </a:r>
            <a:r>
              <a:rPr lang="en-US" dirty="0" smtClean="0"/>
              <a:t>responses </a:t>
            </a:r>
            <a:r>
              <a:rPr lang="en-US" dirty="0"/>
              <a:t>and may skew results. </a:t>
            </a:r>
            <a:r>
              <a:rPr lang="en-US" dirty="0" smtClean="0"/>
              <a:t>For example</a:t>
            </a:r>
            <a:r>
              <a:rPr lang="en-US" dirty="0"/>
              <a:t>,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Wrong: When do you enjoy drinking alcohol? (In this question, the respondent is </a:t>
            </a:r>
            <a:r>
              <a:rPr lang="en-US" dirty="0" smtClean="0"/>
              <a:t>forced </a:t>
            </a:r>
            <a:r>
              <a:rPr lang="en-US" dirty="0"/>
              <a:t>psychologically to accept he/she drinks alcohol, so first confirm whether </a:t>
            </a:r>
            <a:r>
              <a:rPr lang="en-US" dirty="0" smtClean="0"/>
              <a:t>the </a:t>
            </a:r>
            <a:r>
              <a:rPr lang="en-US" dirty="0"/>
              <a:t>respondent drinks.)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 Right: If you drink, when do you enjoy drinking alcohol</a:t>
            </a:r>
            <a:r>
              <a:rPr lang="en-US" dirty="0" smtClean="0"/>
              <a:t>?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4. Avoid </a:t>
            </a:r>
            <a:r>
              <a:rPr lang="en-US" b="1" dirty="0"/>
              <a:t>underestimation</a:t>
            </a:r>
            <a:r>
              <a:rPr lang="en-US" dirty="0" smtClean="0"/>
              <a:t>: Respondents </a:t>
            </a:r>
            <a:r>
              <a:rPr lang="en-US" dirty="0"/>
              <a:t>may have egos in knowledge, </a:t>
            </a:r>
            <a:r>
              <a:rPr lang="en-US" dirty="0" smtClean="0"/>
              <a:t>approach</a:t>
            </a:r>
            <a:r>
              <a:rPr lang="en-US" dirty="0"/>
              <a:t>, etc. While formulating a questionnaire, questions reflecting such </a:t>
            </a:r>
            <a:r>
              <a:rPr lang="en-US" dirty="0" smtClean="0"/>
              <a:t>egos </a:t>
            </a:r>
            <a:r>
              <a:rPr lang="en-US" dirty="0"/>
              <a:t>should be avoided. For example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Wrong: Do you know the name of the Chief District Officer of your district?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Right: Do you happen to know the name of the Chief District Officer of your district? </a:t>
            </a:r>
          </a:p>
        </p:txBody>
      </p:sp>
    </p:spTree>
    <p:extLst>
      <p:ext uri="{BB962C8B-B14F-4D97-AF65-F5344CB8AC3E}">
        <p14:creationId xmlns:p14="http://schemas.microsoft.com/office/powerpoint/2010/main" val="383224956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Principles of Questionnaire Writing 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8280" y="1291778"/>
            <a:ext cx="11955439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5</a:t>
            </a:r>
            <a:r>
              <a:rPr lang="en-US" b="1" dirty="0"/>
              <a:t>.  Avoid double-barreled questions</a:t>
            </a:r>
            <a:r>
              <a:rPr lang="en-US" dirty="0"/>
              <a:t>: A double–barreled question is a single </a:t>
            </a:r>
            <a:r>
              <a:rPr lang="en-US" dirty="0" smtClean="0"/>
              <a:t>question </a:t>
            </a:r>
            <a:r>
              <a:rPr lang="en-US" dirty="0"/>
              <a:t>in which one question covers more than one topic but allows only one </a:t>
            </a:r>
            <a:r>
              <a:rPr lang="en-US" dirty="0" smtClean="0"/>
              <a:t>answer</a:t>
            </a:r>
            <a:r>
              <a:rPr lang="en-US" dirty="0"/>
              <a:t>. Double–barreled questions create confusion and lead to inaccuracies in </a:t>
            </a:r>
            <a:r>
              <a:rPr lang="en-US" dirty="0" smtClean="0"/>
              <a:t>the </a:t>
            </a:r>
            <a:r>
              <a:rPr lang="en-US" dirty="0"/>
              <a:t>responses because there is no indication of which topic in the </a:t>
            </a:r>
            <a:r>
              <a:rPr lang="en-US" dirty="0" smtClean="0"/>
              <a:t>double–barreled </a:t>
            </a:r>
            <a:r>
              <a:rPr lang="en-US" dirty="0"/>
              <a:t>question the respondent is answering. Researchers should ensure that </a:t>
            </a:r>
            <a:r>
              <a:rPr lang="en-US" dirty="0" smtClean="0"/>
              <a:t>each </a:t>
            </a:r>
            <a:r>
              <a:rPr lang="en-US" dirty="0"/>
              <a:t>question should refer to only one topic instead of multiple topics. Example: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Wrong</a:t>
            </a:r>
            <a:r>
              <a:rPr lang="en-US" dirty="0" smtClean="0"/>
              <a:t>: Do </a:t>
            </a:r>
            <a:r>
              <a:rPr lang="en-US" dirty="0"/>
              <a:t>you think your job is simple and repetitive?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Right: Do you think your job is simple?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  Do you think your job is repetitive? </a:t>
            </a:r>
            <a:endParaRPr lang="en-US" dirty="0" smtClean="0"/>
          </a:p>
          <a:p>
            <a:pPr lvl="0"/>
            <a:endParaRPr lang="en-US" dirty="0" smtClean="0"/>
          </a:p>
          <a:p>
            <a:pPr lvl="0"/>
            <a:r>
              <a:rPr lang="en-US" b="1" dirty="0"/>
              <a:t>6.  Avoid double negatives</a:t>
            </a:r>
            <a:r>
              <a:rPr lang="en-US" dirty="0"/>
              <a:t>: Double negatives are two negative words used in the same sentence. Using two negatives in sentences changes the sentence into a positive. They increase the chances of confusion. Examples of double negatives: Use an agreement scale of 1–5 to respond to a statement.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Wrong: Do you agree with the statement “ban policy of tobacco advertisement through electronic media should not be abolished”? (Double negatives, i.e., ban and not)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Right: Do you agree with the statement “ban policy of tobacco advertisement through electronic media should continue”? (Double negative is avoided as far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as possible.)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17363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Principles of Questionnaire Writing 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561" y="1474658"/>
            <a:ext cx="1195543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 smtClean="0"/>
              <a:t>7</a:t>
            </a:r>
            <a:r>
              <a:rPr lang="en-US" b="1" dirty="0"/>
              <a:t>.  Avoid questions that need to be computed</a:t>
            </a:r>
            <a:r>
              <a:rPr lang="en-US" dirty="0" smtClean="0"/>
              <a:t>: Don’t </a:t>
            </a:r>
            <a:r>
              <a:rPr lang="en-US" dirty="0"/>
              <a:t>ask respondents to </a:t>
            </a:r>
            <a:r>
              <a:rPr lang="en-US" dirty="0" smtClean="0"/>
              <a:t>perform </a:t>
            </a:r>
            <a:r>
              <a:rPr lang="en-US" dirty="0"/>
              <a:t>arithmetic computations; instead ask for factual information and make </a:t>
            </a:r>
            <a:r>
              <a:rPr lang="en-US" dirty="0" smtClean="0"/>
              <a:t>the </a:t>
            </a:r>
            <a:r>
              <a:rPr lang="en-US" dirty="0"/>
              <a:t>calculations during the analysis phase by researcher self. </a:t>
            </a:r>
          </a:p>
          <a:p>
            <a:pPr lvl="0"/>
            <a:endParaRPr lang="en-US" dirty="0" smtClean="0"/>
          </a:p>
          <a:p>
            <a:pPr lvl="0"/>
            <a:r>
              <a:rPr lang="en-US" b="1" dirty="0" smtClean="0"/>
              <a:t>8</a:t>
            </a:r>
            <a:r>
              <a:rPr lang="en-US" b="1" dirty="0"/>
              <a:t>.  Be specific in events</a:t>
            </a:r>
            <a:r>
              <a:rPr lang="en-US" dirty="0" smtClean="0"/>
              <a:t>: Write </a:t>
            </a:r>
            <a:r>
              <a:rPr lang="en-US" dirty="0"/>
              <a:t>specific rather than general questions and words </a:t>
            </a:r>
            <a:r>
              <a:rPr lang="en-US" dirty="0" smtClean="0"/>
              <a:t>to </a:t>
            </a:r>
            <a:r>
              <a:rPr lang="en-US" dirty="0"/>
              <a:t>communicate uniform meaning. For example: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Wrong: Did you vote in the CA election? (It is not specific.)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  <a:r>
              <a:rPr lang="en-US" dirty="0" smtClean="0"/>
              <a:t>: Did </a:t>
            </a:r>
            <a:r>
              <a:rPr lang="en-US" dirty="0"/>
              <a:t>you vote in the CA election held in 2009? (It is more specific.) </a:t>
            </a:r>
            <a:endParaRPr lang="en-US" dirty="0" smtClean="0"/>
          </a:p>
          <a:p>
            <a:pPr lvl="0"/>
            <a:endParaRPr lang="en-US" dirty="0"/>
          </a:p>
          <a:p>
            <a:pPr lvl="0"/>
            <a:r>
              <a:rPr lang="en-US" b="1" dirty="0"/>
              <a:t>9</a:t>
            </a:r>
            <a:r>
              <a:rPr lang="en-US" b="1" dirty="0" smtClean="0"/>
              <a:t>.  </a:t>
            </a:r>
            <a:r>
              <a:rPr lang="en-US" b="1" dirty="0"/>
              <a:t>Avoid unrealistic scenarios</a:t>
            </a:r>
            <a:r>
              <a:rPr lang="en-US" dirty="0"/>
              <a:t>: Researchers should not pose unrealistic or </a:t>
            </a:r>
            <a:r>
              <a:rPr lang="en-US" dirty="0" smtClean="0"/>
              <a:t>hypothetical </a:t>
            </a:r>
            <a:r>
              <a:rPr lang="en-US" dirty="0"/>
              <a:t>scenarios to respondents because respondents may not relate to </a:t>
            </a:r>
            <a:r>
              <a:rPr lang="en-US" dirty="0" smtClean="0"/>
              <a:t>the </a:t>
            </a:r>
            <a:r>
              <a:rPr lang="en-US" dirty="0"/>
              <a:t>reality. Example: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Wrong</a:t>
            </a:r>
            <a:r>
              <a:rPr lang="en-US" dirty="0" smtClean="0"/>
              <a:t>: Many </a:t>
            </a:r>
            <a:r>
              <a:rPr lang="en-US" dirty="0"/>
              <a:t>countries across the globe are facing an economic slowdown. Do </a:t>
            </a:r>
            <a:r>
              <a:rPr lang="en-US" dirty="0" smtClean="0"/>
              <a:t>you </a:t>
            </a:r>
            <a:r>
              <a:rPr lang="en-US" dirty="0"/>
              <a:t>think our country is going through a similar economic slowdown? Many </a:t>
            </a:r>
            <a:r>
              <a:rPr lang="en-US" dirty="0" smtClean="0"/>
              <a:t>respondents </a:t>
            </a:r>
            <a:r>
              <a:rPr lang="en-US" dirty="0"/>
              <a:t>may disagree that the </a:t>
            </a:r>
            <a:r>
              <a:rPr lang="en-US" dirty="0" smtClean="0"/>
              <a:t>recession is </a:t>
            </a:r>
            <a:r>
              <a:rPr lang="en-US" dirty="0"/>
              <a:t>affecting countries across the </a:t>
            </a:r>
            <a:r>
              <a:rPr lang="en-US" dirty="0" smtClean="0"/>
              <a:t>globe </a:t>
            </a:r>
            <a:r>
              <a:rPr lang="en-US" dirty="0"/>
              <a:t>and hence could not give the correct response.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Right</a:t>
            </a:r>
            <a:r>
              <a:rPr lang="en-US" dirty="0" smtClean="0"/>
              <a:t>: Do </a:t>
            </a:r>
            <a:r>
              <a:rPr lang="en-US" dirty="0"/>
              <a:t>you think our country is going through a recession now?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5985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sz="4800" b="1" dirty="0">
                <a:solidFill>
                  <a:srgbClr val="FF0000"/>
                </a:solidFill>
              </a:rPr>
              <a:t>Pilot Testing and Administering of Questionnaire 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6561" y="1474658"/>
            <a:ext cx="1195543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Pilot testing is the act of administering a questionnaire in a small sample as a trial to </a:t>
            </a:r>
            <a:r>
              <a:rPr lang="en-US" dirty="0" smtClean="0"/>
              <a:t>observe </a:t>
            </a:r>
            <a:r>
              <a:rPr lang="en-US" dirty="0"/>
              <a:t>whether there are any things to improve in a questionnaire or not. </a:t>
            </a:r>
            <a:endParaRPr lang="en-US" dirty="0" smtClean="0"/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Helpful for discovering errors.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</a:t>
            </a:r>
            <a:r>
              <a:rPr lang="en-US" dirty="0"/>
              <a:t>the design–test–revise process of the questionnaire so that it will be possible to </a:t>
            </a:r>
            <a:r>
              <a:rPr lang="en-US" dirty="0" smtClean="0"/>
              <a:t>measure </a:t>
            </a:r>
            <a:r>
              <a:rPr lang="en-US" dirty="0"/>
              <a:t>every aspect of the research problems. It is also called pre–testing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</a:t>
            </a:r>
            <a:r>
              <a:rPr lang="en-US" dirty="0" smtClean="0"/>
              <a:t>essential </a:t>
            </a:r>
            <a:r>
              <a:rPr lang="en-US" dirty="0"/>
              <a:t>to pilot test the instrument to ensure that the respondents understand the </a:t>
            </a:r>
            <a:r>
              <a:rPr lang="en-US" dirty="0" smtClean="0"/>
              <a:t>questions </a:t>
            </a:r>
            <a:r>
              <a:rPr lang="en-US" dirty="0"/>
              <a:t>and that there are no problems with the wording or measurement. </a:t>
            </a:r>
            <a:endParaRPr lang="en-US" dirty="0" smtClean="0"/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pilot </a:t>
            </a:r>
            <a:r>
              <a:rPr lang="en-US" dirty="0" smtClean="0"/>
              <a:t>testing, </a:t>
            </a:r>
            <a:r>
              <a:rPr lang="en-US" dirty="0"/>
              <a:t>only a few respondents are included in the test to test the questions' </a:t>
            </a:r>
            <a:r>
              <a:rPr lang="en-US" dirty="0" smtClean="0"/>
              <a:t>appropriateness </a:t>
            </a:r>
            <a:r>
              <a:rPr lang="en-US" dirty="0"/>
              <a:t>and comprehension. </a:t>
            </a:r>
            <a:endParaRPr lang="en-US" dirty="0" smtClean="0"/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primary purpose of pilot testing is to </a:t>
            </a:r>
            <a:r>
              <a:rPr lang="en-US" dirty="0" smtClean="0"/>
              <a:t>identify </a:t>
            </a:r>
            <a:r>
              <a:rPr lang="en-US" dirty="0"/>
              <a:t>potential problems with the methods, logistics, and questionnaire.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75483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785359" cy="2192622"/>
          </a:xfrm>
        </p:spPr>
        <p:txBody>
          <a:bodyPr/>
          <a:lstStyle/>
          <a:p>
            <a:r>
              <a:rPr lang="en-US" dirty="0" smtClean="0"/>
              <a:t>End of Chapter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73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82880"/>
            <a:ext cx="11132820" cy="42291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Methodology- Unit </a:t>
            </a:r>
            <a:r>
              <a:rPr lang="en-US" b="1" dirty="0"/>
              <a:t>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/>
              <a:t>Chapter </a:t>
            </a:r>
            <a:r>
              <a:rPr lang="en-US" sz="4400" dirty="0" smtClean="0"/>
              <a:t>2- Questionnaire Design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College- BIM 6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pPr algn="ctr"/>
            <a:r>
              <a:rPr lang="en-US" dirty="0"/>
              <a:t>Learning Outcome</a:t>
            </a:r>
            <a:br>
              <a:rPr lang="en-US" dirty="0"/>
            </a:br>
            <a:r>
              <a:rPr lang="en-US" dirty="0"/>
              <a:t>1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=""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=""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2879725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=""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2879725"/>
          </a:xfrm>
        </p:spPr>
      </p:pic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6700" y="2879725"/>
            <a:ext cx="8115300" cy="347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Introduction of Data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/>
              <a:ea typeface="Times New Roman"/>
              <a:cs typeface="Times New Roman"/>
            </a:endParaRPr>
          </a:p>
          <a:p>
            <a:pPr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Questionnaires design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omponents of Questionnaire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P</a:t>
            </a: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rinciples  </a:t>
            </a: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of  questionnaire  writing; 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=""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81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Steps in Questionnaire Designing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53235"/>
            <a:ext cx="530897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The questionnaire is a set of questions to collect data required for a particular </a:t>
            </a:r>
            <a:r>
              <a:rPr lang="en-US" sz="2000" dirty="0" smtClean="0"/>
              <a:t>research study.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Questionnaire </a:t>
            </a:r>
            <a:r>
              <a:rPr lang="en-US" sz="2000" dirty="0"/>
              <a:t>is sent to the prospect respondents through different </a:t>
            </a:r>
            <a:r>
              <a:rPr lang="en-US" sz="2000" dirty="0" smtClean="0"/>
              <a:t>medium </a:t>
            </a:r>
            <a:r>
              <a:rPr lang="en-US" sz="2000" dirty="0"/>
              <a:t>like mail, postal service, field workers, etc. </a:t>
            </a:r>
            <a:endParaRPr lang="en-US" sz="20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Job </a:t>
            </a:r>
            <a:r>
              <a:rPr lang="en-US" sz="2000" dirty="0"/>
              <a:t>of preparing questionnaire is </a:t>
            </a:r>
            <a:r>
              <a:rPr lang="en-US" sz="2000" dirty="0" smtClean="0"/>
              <a:t>crucial </a:t>
            </a:r>
            <a:r>
              <a:rPr lang="en-US" sz="2000" dirty="0"/>
              <a:t>as it is the base of getting high reliable and valid data from respondent. </a:t>
            </a:r>
            <a:endParaRPr lang="en-US" sz="20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Thus</a:t>
            </a:r>
            <a:r>
              <a:rPr lang="en-US" sz="2000" dirty="0"/>
              <a:t>, </a:t>
            </a:r>
            <a:r>
              <a:rPr lang="en-US" sz="2000" dirty="0" smtClean="0"/>
              <a:t>researcher </a:t>
            </a:r>
            <a:r>
              <a:rPr lang="en-US" sz="2000" dirty="0"/>
              <a:t>must be more sensitive while constructing a questionnaire. It is not a one </a:t>
            </a:r>
            <a:r>
              <a:rPr lang="en-US" sz="2000" dirty="0" smtClean="0"/>
              <a:t>shot </a:t>
            </a:r>
            <a:r>
              <a:rPr lang="en-US" sz="2000" dirty="0"/>
              <a:t>approach. </a:t>
            </a:r>
            <a:endParaRPr lang="en-US" sz="20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outcome of cumulative works performed thoroughly by researcher </a:t>
            </a:r>
            <a:r>
              <a:rPr lang="en-US" sz="2000" dirty="0" smtClean="0"/>
              <a:t>or </a:t>
            </a:r>
            <a:r>
              <a:rPr lang="en-US" sz="2000" dirty="0"/>
              <a:t>by a research team.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075" y="2006221"/>
            <a:ext cx="6764925" cy="371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5195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Steps in Questionnaire Designing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56043"/>
            <a:ext cx="589583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Step 1: Identify the data needs</a:t>
            </a:r>
            <a:r>
              <a:rPr lang="en-US" dirty="0"/>
              <a:t>: </a:t>
            </a:r>
            <a:endParaRPr lang="en-US" dirty="0" smtClean="0"/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first step, researcher must identify or </a:t>
            </a:r>
            <a:r>
              <a:rPr lang="en-US" dirty="0" smtClean="0"/>
              <a:t>estimate </a:t>
            </a:r>
            <a:r>
              <a:rPr lang="en-US" dirty="0"/>
              <a:t>what kind of data is required for the study. </a:t>
            </a:r>
            <a:endParaRPr lang="en-US" dirty="0" smtClean="0"/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Generally </a:t>
            </a:r>
            <a:r>
              <a:rPr lang="en-US" dirty="0"/>
              <a:t>it is incorporated </a:t>
            </a:r>
            <a:r>
              <a:rPr lang="en-US" dirty="0" smtClean="0"/>
              <a:t>while </a:t>
            </a:r>
            <a:r>
              <a:rPr lang="en-US" dirty="0"/>
              <a:t>developing overall research plan, but in the stage once recall the research </a:t>
            </a:r>
            <a:r>
              <a:rPr lang="en-US" dirty="0" smtClean="0"/>
              <a:t>problem</a:t>
            </a:r>
            <a:r>
              <a:rPr lang="en-US" dirty="0"/>
              <a:t>, hypothesis and methods carefully to ensure the data needs more precisely. </a:t>
            </a:r>
            <a:endParaRPr lang="en-US" dirty="0" smtClean="0"/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Before </a:t>
            </a:r>
            <a:r>
              <a:rPr lang="en-US" dirty="0"/>
              <a:t>setting the questions, researcher must revisit research framework so that each </a:t>
            </a:r>
            <a:r>
              <a:rPr lang="en-US" dirty="0" smtClean="0"/>
              <a:t>variable </a:t>
            </a:r>
            <a:r>
              <a:rPr lang="en-US" dirty="0"/>
              <a:t>will be included in questions. </a:t>
            </a:r>
            <a:endParaRPr lang="en-US" dirty="0" smtClean="0"/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Researcher </a:t>
            </a:r>
            <a:r>
              <a:rPr lang="en-US" dirty="0"/>
              <a:t>should also determine the </a:t>
            </a:r>
            <a:r>
              <a:rPr lang="en-US" dirty="0" smtClean="0"/>
              <a:t>respondents</a:t>
            </a:r>
            <a:r>
              <a:rPr lang="en-US" dirty="0"/>
              <a:t>, their level of understanding, use of enumerators or field workers, etc. </a:t>
            </a:r>
            <a:r>
              <a:rPr lang="en-US" dirty="0" smtClean="0"/>
              <a:t>for </a:t>
            </a:r>
            <a:r>
              <a:rPr lang="en-US" dirty="0"/>
              <a:t>choosing the words and required level  of data. </a:t>
            </a:r>
            <a:endParaRPr lang="en-US" dirty="0" smtClean="0"/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In </a:t>
            </a:r>
            <a:r>
              <a:rPr lang="en-US" dirty="0"/>
              <a:t>this stage, all the data </a:t>
            </a:r>
            <a:r>
              <a:rPr lang="en-US" dirty="0" smtClean="0"/>
              <a:t>requirements </a:t>
            </a:r>
            <a:r>
              <a:rPr lang="en-US" dirty="0"/>
              <a:t>are estimated. 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0" y="956043"/>
            <a:ext cx="598226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Step 2: Formulate the questions</a:t>
            </a:r>
            <a:r>
              <a:rPr lang="en-US" dirty="0" smtClean="0"/>
              <a:t>: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ensuring the data required for the study, </a:t>
            </a:r>
          </a:p>
          <a:p>
            <a:pPr lvl="0"/>
            <a:r>
              <a:rPr lang="en-US" dirty="0"/>
              <a:t>the researcher should now prepare a list of </a:t>
            </a:r>
            <a:r>
              <a:rPr lang="en-US" dirty="0" smtClean="0"/>
              <a:t>questions.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Questions </a:t>
            </a:r>
            <a:r>
              <a:rPr lang="en-US" dirty="0"/>
              <a:t>for each variable </a:t>
            </a:r>
            <a:r>
              <a:rPr lang="en-US" dirty="0" smtClean="0"/>
              <a:t>must </a:t>
            </a:r>
            <a:r>
              <a:rPr lang="en-US" dirty="0"/>
              <a:t>be included because once the questionnaire is distributed, the researcher cannot </a:t>
            </a:r>
            <a:r>
              <a:rPr lang="en-US" dirty="0" smtClean="0"/>
              <a:t>correct </a:t>
            </a:r>
            <a:r>
              <a:rPr lang="en-US" dirty="0"/>
              <a:t>change, or add the questions. </a:t>
            </a:r>
            <a:endParaRPr lang="en-US" dirty="0" smtClean="0"/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following considerations must be made </a:t>
            </a:r>
            <a:r>
              <a:rPr lang="en-US" dirty="0" smtClean="0"/>
              <a:t>while </a:t>
            </a:r>
            <a:r>
              <a:rPr lang="en-US" dirty="0"/>
              <a:t>developing questions: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Each </a:t>
            </a:r>
            <a:r>
              <a:rPr lang="en-US" dirty="0"/>
              <a:t>variable under the study must be addressed.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language used in the question statement must be simple and easy </a:t>
            </a:r>
            <a:r>
              <a:rPr lang="en-US" dirty="0" smtClean="0"/>
              <a:t>to understand</a:t>
            </a:r>
            <a:r>
              <a:rPr lang="en-US" dirty="0"/>
              <a:t>.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Questions </a:t>
            </a:r>
            <a:r>
              <a:rPr lang="en-US" dirty="0"/>
              <a:t>must not be ambiguous. The word should be selected so that all the </a:t>
            </a:r>
            <a:r>
              <a:rPr lang="en-US" dirty="0" smtClean="0"/>
              <a:t>respondents </a:t>
            </a:r>
            <a:r>
              <a:rPr lang="en-US" dirty="0"/>
              <a:t>will understand in the same way. For example: To collect </a:t>
            </a:r>
            <a:r>
              <a:rPr lang="en-US" dirty="0" smtClean="0"/>
              <a:t>information </a:t>
            </a:r>
            <a:r>
              <a:rPr lang="en-US" dirty="0"/>
              <a:t>regarding the job holder and what they do in their office holidays, </a:t>
            </a:r>
            <a:r>
              <a:rPr lang="en-US" dirty="0" smtClean="0"/>
              <a:t>questions </a:t>
            </a:r>
            <a:r>
              <a:rPr lang="en-US" dirty="0"/>
              <a:t>may be: </a:t>
            </a:r>
          </a:p>
          <a:p>
            <a:pPr lvl="0"/>
            <a:r>
              <a:rPr lang="en-US" dirty="0"/>
              <a:t> Q1: What do you do on Saturday? </a:t>
            </a:r>
          </a:p>
          <a:p>
            <a:pPr lvl="0"/>
            <a:r>
              <a:rPr lang="en-US" dirty="0"/>
              <a:t> Q2: What do you do in your weekly holiday? </a:t>
            </a:r>
          </a:p>
        </p:txBody>
      </p:sp>
    </p:spTree>
    <p:extLst>
      <p:ext uri="{BB962C8B-B14F-4D97-AF65-F5344CB8AC3E}">
        <p14:creationId xmlns:p14="http://schemas.microsoft.com/office/powerpoint/2010/main" val="211411801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Steps in Questionnaire Designing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56043"/>
            <a:ext cx="610054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Step 3: Organizing the questionnaire</a:t>
            </a:r>
            <a:r>
              <a:rPr lang="en-US" dirty="0" smtClean="0"/>
              <a:t>: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making a detailed list of questions, </a:t>
            </a:r>
            <a:r>
              <a:rPr lang="en-US" dirty="0" smtClean="0"/>
              <a:t>these </a:t>
            </a:r>
            <a:r>
              <a:rPr lang="en-US" dirty="0"/>
              <a:t>questions must be organized logically to make a natural and spontaneous reply </a:t>
            </a:r>
            <a:r>
              <a:rPr lang="en-US" dirty="0" smtClean="0"/>
              <a:t>to </a:t>
            </a:r>
            <a:r>
              <a:rPr lang="en-US" dirty="0"/>
              <a:t>each question possible.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While </a:t>
            </a:r>
            <a:r>
              <a:rPr lang="en-US" dirty="0"/>
              <a:t>organizing the questionnaire, the following facts </a:t>
            </a:r>
            <a:r>
              <a:rPr lang="en-US" dirty="0" smtClean="0"/>
              <a:t>must </a:t>
            </a:r>
            <a:r>
              <a:rPr lang="en-US" dirty="0"/>
              <a:t>be taken into consideration</a:t>
            </a:r>
            <a:r>
              <a:rPr lang="en-US" dirty="0" smtClean="0"/>
              <a:t>:</a:t>
            </a:r>
            <a:endParaRPr lang="en-US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Start </a:t>
            </a:r>
            <a:r>
              <a:rPr lang="en-US" dirty="0"/>
              <a:t>with an easy question.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Arrange </a:t>
            </a:r>
            <a:r>
              <a:rPr lang="en-US" dirty="0"/>
              <a:t>the questions from general to specific.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Decide </a:t>
            </a:r>
            <a:r>
              <a:rPr lang="en-US" dirty="0"/>
              <a:t>whether single or multiple questions require getting sufficient </a:t>
            </a:r>
            <a:r>
              <a:rPr lang="en-US" dirty="0" smtClean="0"/>
              <a:t>information </a:t>
            </a:r>
            <a:r>
              <a:rPr lang="en-US" dirty="0"/>
              <a:t>to fulfill the desired objectives of the research. 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</a:t>
            </a:r>
            <a:r>
              <a:rPr lang="en-US" dirty="0"/>
              <a:t>logical arrangement of the questions must be ensured while organizing a </a:t>
            </a:r>
            <a:r>
              <a:rPr lang="en-US" dirty="0" smtClean="0"/>
              <a:t>questionnaire</a:t>
            </a:r>
            <a:r>
              <a:rPr lang="en-US" dirty="0"/>
              <a:t>. </a:t>
            </a:r>
            <a:endParaRPr lang="en-US" dirty="0" smtClean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US" dirty="0" smtClean="0"/>
              <a:t>For </a:t>
            </a:r>
            <a:r>
              <a:rPr lang="en-US" dirty="0"/>
              <a:t>example: </a:t>
            </a:r>
          </a:p>
          <a:p>
            <a:pPr lvl="0"/>
            <a:r>
              <a:rPr lang="en-US" dirty="0"/>
              <a:t> Q1: How many children do you have? </a:t>
            </a:r>
          </a:p>
          <a:p>
            <a:pPr lvl="0"/>
            <a:r>
              <a:rPr lang="en-US" dirty="0"/>
              <a:t> Q2: Are you married or unmarried? 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7" y="2173977"/>
            <a:ext cx="5983649" cy="405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10111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Steps in Questionnaire Designing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56043"/>
            <a:ext cx="5895833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Step 4: Pre–test the questionnaire</a:t>
            </a:r>
            <a:r>
              <a:rPr lang="en-US" dirty="0" smtClean="0"/>
              <a:t>: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Before </a:t>
            </a:r>
            <a:r>
              <a:rPr lang="en-US" dirty="0"/>
              <a:t>administering the questionnaire fully, it </a:t>
            </a:r>
            <a:r>
              <a:rPr lang="en-US" dirty="0" smtClean="0"/>
              <a:t>is </a:t>
            </a:r>
            <a:r>
              <a:rPr lang="en-US" dirty="0"/>
              <a:t>better to adopt a preliminary experiment on a small sample.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Testing </a:t>
            </a:r>
            <a:r>
              <a:rPr lang="en-US" dirty="0"/>
              <a:t>the </a:t>
            </a:r>
            <a:r>
              <a:rPr lang="en-US" dirty="0" smtClean="0"/>
              <a:t>significance </a:t>
            </a:r>
            <a:r>
              <a:rPr lang="en-US" dirty="0"/>
              <a:t>of the questionnaire to a small group of respondents is called pre–testing </a:t>
            </a:r>
            <a:r>
              <a:rPr lang="en-US" dirty="0" smtClean="0"/>
              <a:t>of </a:t>
            </a:r>
            <a:r>
              <a:rPr lang="en-US" dirty="0"/>
              <a:t>the questionnaire.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helps to change or improve the questionnaire before </a:t>
            </a:r>
            <a:r>
              <a:rPr lang="en-US" dirty="0" smtClean="0"/>
              <a:t>implementing </a:t>
            </a:r>
            <a:r>
              <a:rPr lang="en-US" dirty="0"/>
              <a:t>it fully in a large group of respondents so that cost and time can be </a:t>
            </a:r>
            <a:r>
              <a:rPr lang="en-US" dirty="0" smtClean="0"/>
              <a:t>saved</a:t>
            </a:r>
            <a:r>
              <a:rPr lang="en-US" dirty="0"/>
              <a:t>.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</a:t>
            </a:r>
            <a:r>
              <a:rPr lang="en-US" dirty="0"/>
              <a:t>helps to increase the reliability and validity of research findings.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Pretesting </a:t>
            </a:r>
            <a:r>
              <a:rPr lang="en-US" dirty="0"/>
              <a:t>enhances the qualities of the questionnaire because of the following </a:t>
            </a:r>
            <a:r>
              <a:rPr lang="en-US" dirty="0" smtClean="0"/>
              <a:t>advantages</a:t>
            </a:r>
            <a:r>
              <a:rPr lang="en-US" dirty="0"/>
              <a:t>: </a:t>
            </a:r>
          </a:p>
          <a:p>
            <a:pPr lvl="0"/>
            <a:r>
              <a:rPr lang="en-US" dirty="0"/>
              <a:t> </a:t>
            </a:r>
            <a:r>
              <a:rPr lang="en-US" dirty="0" smtClean="0"/>
              <a:t>   The </a:t>
            </a:r>
            <a:r>
              <a:rPr lang="en-US" dirty="0"/>
              <a:t>researcher identifies what are the drawbacks of the questionnaire and the </a:t>
            </a:r>
            <a:r>
              <a:rPr lang="en-US" dirty="0" smtClean="0"/>
              <a:t>required </a:t>
            </a:r>
            <a:r>
              <a:rPr lang="en-US" dirty="0"/>
              <a:t>improvements for administering it in full–phase research. </a:t>
            </a:r>
          </a:p>
          <a:p>
            <a:pPr lvl="0"/>
            <a:r>
              <a:rPr lang="en-US" dirty="0"/>
              <a:t> </a:t>
            </a:r>
            <a:r>
              <a:rPr lang="en-US" dirty="0" smtClean="0"/>
              <a:t>   An </a:t>
            </a:r>
            <a:r>
              <a:rPr lang="en-US" dirty="0"/>
              <a:t>idea can be formed about the extent of non–response likely to occur. </a:t>
            </a:r>
          </a:p>
          <a:p>
            <a:pPr lvl="0"/>
            <a:r>
              <a:rPr lang="en-US" dirty="0"/>
              <a:t> </a:t>
            </a:r>
            <a:r>
              <a:rPr lang="en-US" dirty="0" smtClean="0"/>
              <a:t>   The </a:t>
            </a:r>
            <a:r>
              <a:rPr lang="en-US" dirty="0"/>
              <a:t>cooperation of the informants can be secured.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956043"/>
            <a:ext cx="598226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Step 5: Printing the questionnaire</a:t>
            </a:r>
            <a:r>
              <a:rPr lang="en-US" dirty="0" smtClean="0"/>
              <a:t>:</a:t>
            </a:r>
          </a:p>
          <a:p>
            <a:pPr lvl="0"/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After </a:t>
            </a:r>
            <a:r>
              <a:rPr lang="en-US" dirty="0"/>
              <a:t>the required corrections, the </a:t>
            </a:r>
            <a:r>
              <a:rPr lang="en-US" dirty="0" smtClean="0"/>
              <a:t>questionnaire </a:t>
            </a:r>
            <a:r>
              <a:rPr lang="en-US" dirty="0"/>
              <a:t>should be printed in the appropriate format.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questionnaire should </a:t>
            </a:r>
            <a:r>
              <a:rPr lang="en-US" dirty="0" smtClean="0"/>
              <a:t>look </a:t>
            </a:r>
            <a:r>
              <a:rPr lang="en-US" dirty="0"/>
              <a:t>as attractive as possible so that it motivates respondents to fill it out and return </a:t>
            </a:r>
            <a:r>
              <a:rPr lang="en-US" dirty="0" smtClean="0"/>
              <a:t>it</a:t>
            </a:r>
            <a:r>
              <a:rPr lang="en-US" dirty="0"/>
              <a:t>.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Thus</a:t>
            </a:r>
            <a:r>
              <a:rPr lang="en-US" dirty="0"/>
              <a:t>, physical appearance is one of the important aspects of </a:t>
            </a:r>
            <a:r>
              <a:rPr lang="en-US" dirty="0" smtClean="0"/>
              <a:t>questionnaire </a:t>
            </a:r>
            <a:r>
              <a:rPr lang="en-US" dirty="0"/>
              <a:t>i</a:t>
            </a:r>
            <a:r>
              <a:rPr lang="en-US" dirty="0" smtClean="0"/>
              <a:t>nstruction</a:t>
            </a:r>
            <a:r>
              <a:rPr lang="en-US" dirty="0"/>
              <a:t>.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</a:t>
            </a:r>
            <a:r>
              <a:rPr lang="en-US" dirty="0"/>
              <a:t>attractive layout with comfortable line spacing and enough space for </a:t>
            </a:r>
            <a:r>
              <a:rPr lang="en-US" dirty="0" smtClean="0"/>
              <a:t>responses </a:t>
            </a:r>
            <a:r>
              <a:rPr lang="en-US" dirty="0"/>
              <a:t>must be ensured while printing the questionnaire. </a:t>
            </a:r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Some </a:t>
            </a:r>
            <a:r>
              <a:rPr lang="en-US" dirty="0"/>
              <a:t>tactical aspects of </a:t>
            </a:r>
            <a:r>
              <a:rPr lang="en-US" dirty="0" smtClean="0"/>
              <a:t>printing </a:t>
            </a:r>
            <a:r>
              <a:rPr lang="en-US" dirty="0"/>
              <a:t>a questionnaire to make it more effective and attractive are as follows: </a:t>
            </a:r>
          </a:p>
          <a:p>
            <a:pPr lvl="0"/>
            <a:r>
              <a:rPr lang="en-US" dirty="0"/>
              <a:t> </a:t>
            </a:r>
            <a:r>
              <a:rPr lang="en-US" dirty="0" smtClean="0"/>
              <a:t>   Quality </a:t>
            </a:r>
            <a:r>
              <a:rPr lang="en-US" dirty="0"/>
              <a:t>and size of the paper. </a:t>
            </a:r>
          </a:p>
          <a:p>
            <a:pPr lvl="0"/>
            <a:r>
              <a:rPr lang="en-US" dirty="0"/>
              <a:t> </a:t>
            </a:r>
            <a:r>
              <a:rPr lang="en-US" dirty="0" smtClean="0"/>
              <a:t>   Quality </a:t>
            </a:r>
            <a:r>
              <a:rPr lang="en-US" dirty="0"/>
              <a:t>of typing, layout design, and printing. </a:t>
            </a:r>
          </a:p>
          <a:p>
            <a:pPr lvl="0"/>
            <a:r>
              <a:rPr lang="en-US" dirty="0"/>
              <a:t> </a:t>
            </a:r>
            <a:r>
              <a:rPr lang="en-US" dirty="0" smtClean="0"/>
              <a:t>   Attractive </a:t>
            </a:r>
            <a:r>
              <a:rPr lang="en-US" dirty="0"/>
              <a:t>presentation of question items with enough margin and spacing.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0738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Steps in Questionnaire Designing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39421"/>
            <a:ext cx="1150506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b="1" dirty="0"/>
              <a:t>Step 6: Instruction and cover letter</a:t>
            </a:r>
            <a:r>
              <a:rPr lang="en-US" dirty="0" smtClean="0"/>
              <a:t>: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Instructions </a:t>
            </a:r>
            <a:r>
              <a:rPr lang="en-US" dirty="0"/>
              <a:t>are the guidelines for </a:t>
            </a:r>
            <a:r>
              <a:rPr lang="en-US" dirty="0" smtClean="0"/>
              <a:t>respondents </a:t>
            </a:r>
            <a:r>
              <a:rPr lang="en-US" dirty="0"/>
              <a:t>regarding how to fill out the </a:t>
            </a:r>
            <a:r>
              <a:rPr lang="en-US" dirty="0" smtClean="0"/>
              <a:t>questionnaire.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Instructions </a:t>
            </a:r>
            <a:r>
              <a:rPr lang="en-US" dirty="0"/>
              <a:t>make </a:t>
            </a:r>
            <a:r>
              <a:rPr lang="en-US" dirty="0" smtClean="0"/>
              <a:t>respondents </a:t>
            </a:r>
            <a:r>
              <a:rPr lang="en-US" dirty="0"/>
              <a:t>comfortable to answer so that it will be easy to record the response in </a:t>
            </a:r>
            <a:r>
              <a:rPr lang="en-US" dirty="0" smtClean="0"/>
              <a:t>spreadsheets </a:t>
            </a:r>
            <a:r>
              <a:rPr lang="en-US" dirty="0"/>
              <a:t>while data analysis. </a:t>
            </a:r>
            <a:endParaRPr lang="en-US" dirty="0" smtClean="0"/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So</a:t>
            </a:r>
            <a:r>
              <a:rPr lang="en-US" dirty="0"/>
              <a:t>, it is one of the essential aspects of </a:t>
            </a:r>
            <a:r>
              <a:rPr lang="en-US" dirty="0" smtClean="0"/>
              <a:t>questionnaire </a:t>
            </a:r>
            <a:r>
              <a:rPr lang="en-US" dirty="0"/>
              <a:t>formulation</a:t>
            </a:r>
            <a:r>
              <a:rPr lang="en-US" dirty="0" smtClean="0"/>
              <a:t>.</a:t>
            </a:r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Instruction </a:t>
            </a:r>
            <a:r>
              <a:rPr lang="en-US" dirty="0"/>
              <a:t>can </a:t>
            </a:r>
            <a:r>
              <a:rPr lang="en-US" dirty="0" smtClean="0"/>
              <a:t>be incorporated </a:t>
            </a:r>
            <a:r>
              <a:rPr lang="en-US" dirty="0"/>
              <a:t>in separate sheets orderly </a:t>
            </a:r>
            <a:r>
              <a:rPr lang="en-US" dirty="0" smtClean="0"/>
              <a:t>and </a:t>
            </a:r>
            <a:r>
              <a:rPr lang="en-US" dirty="0"/>
              <a:t>within each sheet of questions wherever necessary to elucidate instructions. </a:t>
            </a:r>
            <a:endParaRPr lang="en-US" dirty="0" smtClean="0"/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A cover </a:t>
            </a:r>
            <a:r>
              <a:rPr lang="en-US" dirty="0"/>
              <a:t>letter is another inevitable part of the questionnaire which addresses the </a:t>
            </a:r>
            <a:r>
              <a:rPr lang="en-US" dirty="0" smtClean="0"/>
              <a:t>respondent </a:t>
            </a:r>
            <a:r>
              <a:rPr lang="en-US" dirty="0"/>
              <a:t>with a humble request to fill </a:t>
            </a:r>
            <a:r>
              <a:rPr lang="en-US" dirty="0" smtClean="0"/>
              <a:t>in and </a:t>
            </a:r>
            <a:r>
              <a:rPr lang="en-US" dirty="0"/>
              <a:t>return. </a:t>
            </a:r>
            <a:endParaRPr lang="en-US" dirty="0" smtClean="0"/>
          </a:p>
          <a:p>
            <a:pPr lvl="0"/>
            <a:endParaRPr lang="en-US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cover letter is written </a:t>
            </a:r>
            <a:r>
              <a:rPr lang="en-US" dirty="0" smtClean="0"/>
              <a:t>with </a:t>
            </a:r>
            <a:r>
              <a:rPr lang="en-US" dirty="0"/>
              <a:t>a clearly described purpose of the research. It is better to justify the significance </a:t>
            </a:r>
            <a:r>
              <a:rPr lang="en-US" dirty="0" smtClean="0"/>
              <a:t>of </a:t>
            </a:r>
            <a:r>
              <a:rPr lang="en-US" dirty="0"/>
              <a:t>the research work.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53290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Components of Questionnaire</a:t>
            </a:r>
            <a:endParaRPr lang="en-GB" sz="48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94" y="1485257"/>
            <a:ext cx="10665383" cy="507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55510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EF87AA68015F45AC3FC1B11B58A6B8" ma:contentTypeVersion="10" ma:contentTypeDescription="Create a new document." ma:contentTypeScope="" ma:versionID="e1ef67e224c8ccbb4344db1ee8bfd75c">
  <xsd:schema xmlns:xsd="http://www.w3.org/2001/XMLSchema" xmlns:xs="http://www.w3.org/2001/XMLSchema" xmlns:p="http://schemas.microsoft.com/office/2006/metadata/properties" xmlns:ns2="9119c549-9603-4c3e-9d0b-9521ee4e19d9" xmlns:ns3="57f52a75-1879-4091-8fb6-28c7f04eb7e4" targetNamespace="http://schemas.microsoft.com/office/2006/metadata/properties" ma:root="true" ma:fieldsID="2f211af01594a84e74af683d1a82f396" ns2:_="" ns3:_="">
    <xsd:import namespace="9119c549-9603-4c3e-9d0b-9521ee4e19d9"/>
    <xsd:import namespace="57f52a75-1879-4091-8fb6-28c7f04eb7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9c549-9603-4c3e-9d0b-9521ee4e19d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5b2353f-cada-454f-8cb5-bb2181ddde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52a75-1879-4091-8fb6-28c7f04eb7e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1a10c67-7aef-49d9-b151-02e2bbedb5ae}" ma:internalName="TaxCatchAll" ma:showField="CatchAllData" ma:web="57f52a75-1879-4091-8fb6-28c7f04eb7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7f52a75-1879-4091-8fb6-28c7f04eb7e4" xsi:nil="true"/>
    <lcf76f155ced4ddcb4097134ff3c332f xmlns="9119c549-9603-4c3e-9d0b-9521ee4e19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02E37A0-3018-4917-8D3C-F5EF9CFD32E0}"/>
</file>

<file path=customXml/itemProps2.xml><?xml version="1.0" encoding="utf-8"?>
<ds:datastoreItem xmlns:ds="http://schemas.openxmlformats.org/officeDocument/2006/customXml" ds:itemID="{83F5F50D-9212-4D69-8082-74D5FEBFF758}"/>
</file>

<file path=customXml/itemProps3.xml><?xml version="1.0" encoding="utf-8"?>
<ds:datastoreItem xmlns:ds="http://schemas.openxmlformats.org/officeDocument/2006/customXml" ds:itemID="{B970C04F-E7AC-41AB-9C6D-1B1BB88BFF7F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873beb7-5857-4685-be1f-d57550cc96cc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3338</TotalTime>
  <Words>1789</Words>
  <Application>Microsoft Office PowerPoint</Application>
  <PresentationFormat>Widescreen</PresentationFormat>
  <Paragraphs>158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Avenir Next LT Pro</vt:lpstr>
      <vt:lpstr>Calibri</vt:lpstr>
      <vt:lpstr>Segoe UI</vt:lpstr>
      <vt:lpstr>Segoe UI Light</vt:lpstr>
      <vt:lpstr>Times New Roman</vt:lpstr>
      <vt:lpstr>Wingdings</vt:lpstr>
      <vt:lpstr>WelcomeDoc</vt:lpstr>
      <vt:lpstr>Research Methodology- Unit 5 DATA COLLECTION AND ANALYSIS </vt:lpstr>
      <vt:lpstr>Research Methodology- Unit 5 Chapter 2- Questionnaire Design</vt:lpstr>
      <vt:lpstr>Learning Outcome 1</vt:lpstr>
      <vt:lpstr>Steps in Questionnaire Designing </vt:lpstr>
      <vt:lpstr>Steps in Questionnaire Designing </vt:lpstr>
      <vt:lpstr>Steps in Questionnaire Designing </vt:lpstr>
      <vt:lpstr>Steps in Questionnaire Designing </vt:lpstr>
      <vt:lpstr>Steps in Questionnaire Designing </vt:lpstr>
      <vt:lpstr>Components of Questionnaire</vt:lpstr>
      <vt:lpstr>Components of Questionnaire</vt:lpstr>
      <vt:lpstr>Principles of Questionnaire Writing </vt:lpstr>
      <vt:lpstr>Principles of Questionnaire Writing </vt:lpstr>
      <vt:lpstr>Principles of Questionnaire Writing </vt:lpstr>
      <vt:lpstr>Principles of Questionnaire Writing </vt:lpstr>
      <vt:lpstr>Pilot Testing and Administering of Questionnaire </vt:lpstr>
      <vt:lpstr>End of Chapter 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</dc:title>
  <dc:creator>Acer</dc:creator>
  <cp:keywords/>
  <cp:lastModifiedBy>Acer</cp:lastModifiedBy>
  <cp:revision>106</cp:revision>
  <dcterms:created xsi:type="dcterms:W3CDTF">2024-11-11T05:00:51Z</dcterms:created>
  <dcterms:modified xsi:type="dcterms:W3CDTF">2025-01-20T06:41:00Z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0x01010004EF87AA68015F45AC3FC1B11B58A6B8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