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732" r:id="rId6"/>
    <p:sldId id="733" r:id="rId7"/>
    <p:sldId id="734" r:id="rId8"/>
    <p:sldId id="735" r:id="rId9"/>
    <p:sldId id="761" r:id="rId10"/>
    <p:sldId id="762" r:id="rId11"/>
    <p:sldId id="763" r:id="rId12"/>
    <p:sldId id="765" r:id="rId13"/>
    <p:sldId id="764" r:id="rId14"/>
    <p:sldId id="766" r:id="rId15"/>
    <p:sldId id="748" r:id="rId16"/>
    <p:sldId id="767" r:id="rId17"/>
    <p:sldId id="768" r:id="rId18"/>
    <p:sldId id="749" r:id="rId19"/>
    <p:sldId id="750" r:id="rId20"/>
    <p:sldId id="760" r:id="rId21"/>
    <p:sldId id="6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732"/>
            <p14:sldId id="733"/>
            <p14:sldId id="734"/>
            <p14:sldId id="735"/>
            <p14:sldId id="761"/>
            <p14:sldId id="762"/>
            <p14:sldId id="763"/>
            <p14:sldId id="765"/>
            <p14:sldId id="764"/>
            <p14:sldId id="766"/>
            <p14:sldId id="748"/>
            <p14:sldId id="767"/>
            <p14:sldId id="768"/>
            <p14:sldId id="749"/>
            <p14:sldId id="750"/>
            <p14:sldId id="760"/>
            <p14:sldId id="67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4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7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10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11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11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78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12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933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13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8891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686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15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492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260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17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3984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3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1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640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9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5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7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78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8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64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9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11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74716EF3-1422-48C0-BC49-14FAC3550F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F2AAFDE-CB45-46CA-8961-8133FCA5F3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xmlns="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xmlns="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xmlns="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xmlns="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xmlns="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xmlns="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55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82880"/>
            <a:ext cx="11132820" cy="4229100"/>
          </a:xfrm>
        </p:spPr>
        <p:txBody>
          <a:bodyPr>
            <a:normAutofit/>
          </a:bodyPr>
          <a:lstStyle/>
          <a:p>
            <a:r>
              <a:rPr lang="en-US" b="1" dirty="0" smtClean="0"/>
              <a:t>Research Methodology- Unit </a:t>
            </a:r>
            <a:r>
              <a:rPr lang="en-US" b="1" dirty="0"/>
              <a:t>5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dirty="0"/>
              <a:t>DATA COLLECTION </a:t>
            </a:r>
            <a:r>
              <a:rPr lang="en-US" sz="4400" dirty="0" smtClean="0"/>
              <a:t>AND </a:t>
            </a:r>
            <a:r>
              <a:rPr lang="en-US" sz="4400" dirty="0"/>
              <a:t>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College- BIM 6</a:t>
            </a:r>
            <a:r>
              <a:rPr lang="en-US" baseline="30000" dirty="0" smtClean="0"/>
              <a:t>th</a:t>
            </a:r>
            <a:r>
              <a:rPr lang="en-US" dirty="0" smtClean="0"/>
              <a:t>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 smtClean="0">
                <a:solidFill>
                  <a:srgbClr val="C00000"/>
                </a:solidFill>
              </a:rPr>
              <a:t>Major Considerations While Developing Interview </a:t>
            </a:r>
            <a:r>
              <a:rPr lang="en-US" b="1" dirty="0" smtClean="0">
                <a:solidFill>
                  <a:srgbClr val="FF0000"/>
                </a:solidFill>
              </a:rPr>
              <a:t>Questions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20066"/>
            <a:ext cx="11655188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/>
              <a:t>3. Leading questions</a:t>
            </a:r>
          </a:p>
          <a:p>
            <a:pPr lvl="0" fontAlgn="base"/>
            <a:endParaRPr lang="en-US" sz="2000" dirty="0"/>
          </a:p>
          <a:p>
            <a:pPr lvl="0" fontAlgn="base"/>
            <a:r>
              <a:rPr lang="en-US" sz="2000" dirty="0"/>
              <a:t>For example, a question designed to elicit general attitudes toward </a:t>
            </a:r>
            <a:r>
              <a:rPr lang="en-US" sz="2000" dirty="0" smtClean="0"/>
              <a:t>social </a:t>
            </a:r>
            <a:r>
              <a:rPr lang="en-US" sz="2000" dirty="0"/>
              <a:t>protest might be</a:t>
            </a:r>
            <a:r>
              <a:rPr lang="en-US" sz="2000" dirty="0" smtClean="0"/>
              <a:t>:</a:t>
            </a:r>
          </a:p>
          <a:p>
            <a:pPr lvl="0" fontAlgn="base"/>
            <a:r>
              <a:rPr lang="en-US" sz="2000" dirty="0" smtClean="0"/>
              <a:t> </a:t>
            </a:r>
            <a:endParaRPr lang="en-US" sz="2000" dirty="0"/>
          </a:p>
          <a:p>
            <a:pPr lvl="0" fontAlgn="base"/>
            <a:r>
              <a:rPr lang="en-US" sz="2000" dirty="0"/>
              <a:t> Q1:  How do you feel about student protest? </a:t>
            </a:r>
            <a:endParaRPr lang="en-US" sz="2000" dirty="0" smtClean="0"/>
          </a:p>
          <a:p>
            <a:pPr lvl="0" fontAlgn="base"/>
            <a:endParaRPr lang="en-US" sz="2000" dirty="0"/>
          </a:p>
          <a:p>
            <a:pPr lvl="0" fontAlgn="base"/>
            <a:r>
              <a:rPr lang="en-US" sz="2000" dirty="0"/>
              <a:t>  The same question might be rephrased in a leading form as: </a:t>
            </a:r>
            <a:endParaRPr lang="en-US" sz="2000" dirty="0" smtClean="0"/>
          </a:p>
          <a:p>
            <a:pPr lvl="0" fontAlgn="base"/>
            <a:endParaRPr lang="en-US" sz="2000" dirty="0"/>
          </a:p>
          <a:p>
            <a:pPr lvl="0" fontAlgn="base"/>
            <a:r>
              <a:rPr lang="en-US" sz="2000" dirty="0"/>
              <a:t> Q2:  You wouldn't say you favored student protest, would you? </a:t>
            </a:r>
            <a:endParaRPr lang="en-US" sz="2000" dirty="0" smtClean="0"/>
          </a:p>
          <a:p>
            <a:pPr lvl="0" fontAlgn="base"/>
            <a:endParaRPr lang="en-US" sz="2000" dirty="0"/>
          </a:p>
          <a:p>
            <a:pPr lvl="0" fontAlgn="base"/>
            <a:r>
              <a:rPr lang="en-US" sz="2000" dirty="0"/>
              <a:t>  A more subtle form of leading question might be: </a:t>
            </a:r>
            <a:endParaRPr lang="en-US" sz="2000" dirty="0" smtClean="0"/>
          </a:p>
          <a:p>
            <a:pPr lvl="0" fontAlgn="base"/>
            <a:endParaRPr lang="en-US" sz="2000" dirty="0"/>
          </a:p>
          <a:p>
            <a:pPr lvl="0" fontAlgn="base"/>
            <a:r>
              <a:rPr lang="en-US" sz="2000" dirty="0"/>
              <a:t> Q3:  Would you say you do not favor student protest? </a:t>
            </a:r>
            <a:endParaRPr lang="en-US" sz="2000" dirty="0" smtClean="0"/>
          </a:p>
          <a:p>
            <a:pPr lvl="0" fontAlgn="base"/>
            <a:endParaRPr lang="en-US" sz="2000" dirty="0"/>
          </a:p>
          <a:p>
            <a:pPr lvl="0" fontAlgn="base"/>
            <a:r>
              <a:rPr lang="en-US" sz="2000" dirty="0"/>
              <a:t>If respondents are seeking undistorted questions, leading questions should be </a:t>
            </a:r>
          </a:p>
          <a:p>
            <a:pPr lvl="0" fontAlgn="base"/>
            <a:r>
              <a:rPr lang="en-US" sz="2000" dirty="0"/>
              <a:t>avoided. But based on the nature and circumstances of the study, in some </a:t>
            </a:r>
          </a:p>
          <a:p>
            <a:pPr lvl="0" fontAlgn="base"/>
            <a:r>
              <a:rPr lang="en-US" sz="2000" dirty="0"/>
              <a:t>cases, leading questions may serve the research objectives too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8773385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 smtClean="0">
                <a:solidFill>
                  <a:srgbClr val="C00000"/>
                </a:solidFill>
              </a:rPr>
              <a:t>Major Considerations While Developing Interview </a:t>
            </a:r>
            <a:r>
              <a:rPr lang="en-US" b="1" dirty="0" smtClean="0">
                <a:solidFill>
                  <a:srgbClr val="FF0000"/>
                </a:solidFill>
              </a:rPr>
              <a:t>Questions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420066"/>
            <a:ext cx="116551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/>
              <a:t>4. The sequence of questions</a:t>
            </a:r>
            <a:endParaRPr lang="en-US" sz="2000" dirty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interview schedule is a </a:t>
            </a:r>
            <a:r>
              <a:rPr lang="en-US" sz="2000" dirty="0" smtClean="0"/>
              <a:t>set </a:t>
            </a:r>
            <a:r>
              <a:rPr lang="en-US" sz="2000" dirty="0"/>
              <a:t>of questions developed to facilitate research interviews and serve the research </a:t>
            </a:r>
            <a:r>
              <a:rPr lang="en-US" sz="2000" dirty="0" smtClean="0"/>
              <a:t>purpose</a:t>
            </a:r>
            <a:r>
              <a:rPr lang="en-US" sz="2000" dirty="0"/>
              <a:t>. </a:t>
            </a:r>
            <a:endParaRPr lang="en-US" sz="2000" dirty="0" smtClean="0"/>
          </a:p>
          <a:p>
            <a:pPr lvl="0" fontAlgn="base"/>
            <a:endParaRPr lang="en-US" sz="2000" dirty="0"/>
          </a:p>
          <a:p>
            <a:pPr marL="514350" lvl="0" indent="-514350" fontAlgn="base">
              <a:buAutoNum type="romanLcPeriod"/>
            </a:pPr>
            <a:r>
              <a:rPr lang="en-US" sz="2000" dirty="0" smtClean="0"/>
              <a:t>Funnel Sequence</a:t>
            </a:r>
          </a:p>
          <a:p>
            <a:pPr lvl="0" fontAlgn="base"/>
            <a:r>
              <a:rPr lang="en-US" sz="2000" dirty="0"/>
              <a:t>For example: </a:t>
            </a:r>
          </a:p>
          <a:p>
            <a:pPr marL="342900" lvl="0" indent="-342900" fontAlgn="base">
              <a:buFont typeface="Wingdings" panose="05000000000000000000" pitchFamily="2" charset="2"/>
              <a:buChar char="Ø"/>
            </a:pPr>
            <a:r>
              <a:rPr lang="en-US" sz="2000" dirty="0" smtClean="0"/>
              <a:t>If </a:t>
            </a:r>
            <a:r>
              <a:rPr lang="en-US" sz="2000" dirty="0"/>
              <a:t>a researcher is interested </a:t>
            </a:r>
            <a:r>
              <a:rPr lang="en-US" sz="2000" dirty="0" smtClean="0"/>
              <a:t>in studying </a:t>
            </a:r>
            <a:r>
              <a:rPr lang="en-US" sz="2000" dirty="0"/>
              <a:t>how respondents’ views </a:t>
            </a:r>
            <a:r>
              <a:rPr lang="en-US" sz="2000" dirty="0" smtClean="0"/>
              <a:t>regarding </a:t>
            </a:r>
            <a:r>
              <a:rPr lang="en-US" sz="2000" dirty="0"/>
              <a:t>social problems are related to the newspapers they read, some </a:t>
            </a:r>
            <a:r>
              <a:rPr lang="en-US" sz="2000" dirty="0" smtClean="0"/>
              <a:t>possible </a:t>
            </a:r>
            <a:r>
              <a:rPr lang="en-US" sz="2000" dirty="0"/>
              <a:t>funnel-sequenced questions may be: </a:t>
            </a:r>
          </a:p>
          <a:p>
            <a:pPr lvl="0" fontAlgn="base"/>
            <a:r>
              <a:rPr lang="en-US" sz="2000" dirty="0"/>
              <a:t>Q1:  What do you think are the most critical social problems facing the </a:t>
            </a:r>
            <a:r>
              <a:rPr lang="en-US" sz="2000" dirty="0" smtClean="0"/>
              <a:t>nation</a:t>
            </a:r>
            <a:r>
              <a:rPr lang="en-US" sz="2000" dirty="0"/>
              <a:t>? </a:t>
            </a:r>
          </a:p>
          <a:p>
            <a:pPr lvl="0" fontAlgn="base"/>
            <a:r>
              <a:rPr lang="en-US" sz="2000" dirty="0"/>
              <a:t>Q2:  Which is the most important of the problems you have just </a:t>
            </a:r>
            <a:r>
              <a:rPr lang="en-US" sz="2000" dirty="0" smtClean="0"/>
              <a:t>mentioned</a:t>
            </a:r>
            <a:r>
              <a:rPr lang="en-US" sz="2000" dirty="0"/>
              <a:t>? </a:t>
            </a:r>
          </a:p>
          <a:p>
            <a:pPr lvl="0" fontAlgn="base"/>
            <a:r>
              <a:rPr lang="en-US" sz="2000" dirty="0"/>
              <a:t>Q3:  Where do you find most of the information about this problem? </a:t>
            </a:r>
          </a:p>
          <a:p>
            <a:pPr lvl="0" fontAlgn="base"/>
            <a:r>
              <a:rPr lang="en-US" sz="2000" dirty="0"/>
              <a:t>Q4:  Do you read the Kathmandu post regularly for such social </a:t>
            </a:r>
            <a:r>
              <a:rPr lang="en-US" sz="2000" dirty="0" smtClean="0"/>
              <a:t>problems?</a:t>
            </a:r>
          </a:p>
          <a:p>
            <a:pPr lvl="0" fontAlgn="base"/>
            <a:endParaRPr lang="en-US" sz="2000" dirty="0"/>
          </a:p>
          <a:p>
            <a:pPr marL="514350" lvl="0" indent="-514350" fontAlgn="base">
              <a:buAutoNum type="romanLcPeriod" startAt="2"/>
            </a:pPr>
            <a:r>
              <a:rPr lang="en-US" sz="2000" dirty="0" smtClean="0"/>
              <a:t>Inverted </a:t>
            </a:r>
            <a:r>
              <a:rPr lang="en-US" sz="2000" dirty="0"/>
              <a:t>funnel sequence</a:t>
            </a:r>
            <a:r>
              <a:rPr lang="en-US" sz="2000" dirty="0" smtClean="0"/>
              <a:t>: </a:t>
            </a:r>
          </a:p>
          <a:p>
            <a:pPr marL="342900" lvl="0" indent="-342900" fontAlgn="base">
              <a:buFont typeface="Wingdings" panose="05000000000000000000" pitchFamily="2" charset="2"/>
              <a:buChar char="Ø"/>
            </a:pPr>
            <a:r>
              <a:rPr lang="en-US" sz="2000" dirty="0" smtClean="0"/>
              <a:t>It </a:t>
            </a:r>
            <a:r>
              <a:rPr lang="en-US" sz="2000" dirty="0"/>
              <a:t>is just the reverse of the funnel sequence </a:t>
            </a:r>
            <a:r>
              <a:rPr lang="en-US" sz="2000" dirty="0" smtClean="0"/>
              <a:t>in </a:t>
            </a:r>
            <a:r>
              <a:rPr lang="en-US" sz="2000" dirty="0"/>
              <a:t>which broader questions follow specific </a:t>
            </a:r>
            <a:r>
              <a:rPr lang="en-US" sz="2000" dirty="0" smtClean="0"/>
              <a:t>questions.</a:t>
            </a:r>
          </a:p>
          <a:p>
            <a:pPr marL="342900" lvl="0" indent="-342900" fontAlgn="base">
              <a:buFont typeface="Wingdings" panose="05000000000000000000" pitchFamily="2" charset="2"/>
              <a:buChar char="Ø"/>
            </a:pPr>
            <a:r>
              <a:rPr lang="en-US" sz="2000" dirty="0" smtClean="0"/>
              <a:t>Simply</a:t>
            </a:r>
            <a:r>
              <a:rPr lang="en-US" sz="2000" dirty="0"/>
              <a:t>, questions </a:t>
            </a:r>
            <a:r>
              <a:rPr lang="en-US" sz="2000" dirty="0" smtClean="0"/>
              <a:t>are </a:t>
            </a:r>
            <a:r>
              <a:rPr lang="en-US" sz="2000" dirty="0"/>
              <a:t>arranged from specific to general or narrower to broader.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1292746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Types of Research Interview 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4549" y="1501953"/>
            <a:ext cx="61005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AutoNum type="arabicPeriod"/>
            </a:pPr>
            <a:r>
              <a:rPr lang="en-US" sz="2000" b="1" dirty="0" smtClean="0"/>
              <a:t>Face–to–face </a:t>
            </a:r>
            <a:r>
              <a:rPr lang="en-US" sz="2000" b="1" dirty="0"/>
              <a:t>interview</a:t>
            </a:r>
            <a:r>
              <a:rPr lang="en-US" sz="2000" dirty="0"/>
              <a:t>: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a face–to–face interview, the interviewer and </a:t>
            </a:r>
          </a:p>
          <a:p>
            <a:pPr fontAlgn="base"/>
            <a:r>
              <a:rPr lang="en-US" sz="2000" dirty="0"/>
              <a:t>interviewee communicate face-to-face directly at an office or desired place of </a:t>
            </a:r>
            <a:r>
              <a:rPr lang="en-US" sz="2000" dirty="0" smtClean="0"/>
              <a:t>the </a:t>
            </a:r>
            <a:r>
              <a:rPr lang="en-US" sz="2000" dirty="0"/>
              <a:t>respondent. </a:t>
            </a:r>
            <a:endParaRPr lang="en-US" sz="20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face–to–face method is the most </a:t>
            </a:r>
            <a:r>
              <a:rPr lang="en-US" sz="2000" dirty="0" smtClean="0"/>
              <a:t>common method of obtaining </a:t>
            </a:r>
            <a:r>
              <a:rPr lang="en-US" sz="2000" dirty="0"/>
              <a:t>primary data through an interview schedule. </a:t>
            </a:r>
            <a:endParaRPr lang="en-US" sz="20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Under </a:t>
            </a:r>
            <a:r>
              <a:rPr lang="en-US" sz="2000" dirty="0"/>
              <a:t>this method, </a:t>
            </a:r>
            <a:r>
              <a:rPr lang="en-US" sz="2000" dirty="0" smtClean="0"/>
              <a:t>the interviewer </a:t>
            </a:r>
            <a:r>
              <a:rPr lang="en-US" sz="2000" dirty="0"/>
              <a:t>gets information and a facial response to the </a:t>
            </a:r>
            <a:r>
              <a:rPr lang="en-US" sz="2000" dirty="0" smtClean="0"/>
              <a:t>question.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direct </a:t>
            </a:r>
            <a:r>
              <a:rPr lang="en-US" sz="2000" dirty="0"/>
              <a:t>information can be </a:t>
            </a:r>
            <a:r>
              <a:rPr lang="en-US" sz="2000" dirty="0" smtClean="0"/>
              <a:t>taken </a:t>
            </a:r>
            <a:r>
              <a:rPr lang="en-US" sz="2000" dirty="0"/>
              <a:t>with higher reliability</a:t>
            </a:r>
          </a:p>
          <a:p>
            <a:pPr fontAlgn="base"/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6539553" y="1348064"/>
            <a:ext cx="565244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 smtClean="0"/>
              <a:t>Advantages</a:t>
            </a:r>
            <a:endParaRPr lang="en-US" sz="2000" b="1" dirty="0"/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Response </a:t>
            </a:r>
            <a:r>
              <a:rPr lang="en-US" sz="2000" dirty="0"/>
              <a:t>rate in this method can </a:t>
            </a:r>
            <a:r>
              <a:rPr lang="en-US" sz="2000" dirty="0" smtClean="0"/>
              <a:t>be maintained high</a:t>
            </a:r>
            <a:r>
              <a:rPr lang="en-US" sz="2000" dirty="0"/>
              <a:t>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More </a:t>
            </a:r>
            <a:r>
              <a:rPr lang="en-US" sz="2000" dirty="0"/>
              <a:t>accurate because the interviewer </a:t>
            </a:r>
            <a:endParaRPr lang="en-US" sz="2000" dirty="0" smtClean="0"/>
          </a:p>
          <a:p>
            <a:pPr lvl="0" fontAlgn="base"/>
            <a:r>
              <a:rPr lang="en-US" sz="2000" dirty="0" smtClean="0"/>
              <a:t>   Possible </a:t>
            </a:r>
            <a:r>
              <a:rPr lang="en-US" sz="2000" dirty="0"/>
              <a:t>to collect supplementary </a:t>
            </a:r>
            <a:r>
              <a:rPr lang="en-US" sz="2000" dirty="0" smtClean="0"/>
              <a:t>information</a:t>
            </a:r>
          </a:p>
          <a:p>
            <a:pPr lvl="0" fontAlgn="base"/>
            <a:r>
              <a:rPr lang="en-US" sz="2000" dirty="0" smtClean="0"/>
              <a:t>    Questions </a:t>
            </a:r>
            <a:r>
              <a:rPr lang="en-US" sz="2000" dirty="0"/>
              <a:t>in a delicate situation can </a:t>
            </a:r>
            <a:r>
              <a:rPr lang="en-US" sz="2000" dirty="0" smtClean="0"/>
              <a:t>usually be </a:t>
            </a:r>
            <a:r>
              <a:rPr lang="en-US" sz="2000" dirty="0"/>
              <a:t>handled more effectively.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 The </a:t>
            </a:r>
            <a:r>
              <a:rPr lang="en-US" sz="2000" dirty="0"/>
              <a:t>language of communication can be adjusted to the status and </a:t>
            </a:r>
            <a:r>
              <a:rPr lang="en-US" sz="2000" dirty="0" smtClean="0"/>
              <a:t>educational </a:t>
            </a:r>
            <a:r>
              <a:rPr lang="en-US" sz="2000" dirty="0"/>
              <a:t>level of the respondent. </a:t>
            </a:r>
            <a:endParaRPr lang="en-US" sz="2000" dirty="0" smtClean="0"/>
          </a:p>
          <a:p>
            <a:pPr lvl="0" fontAlgn="base"/>
            <a:endParaRPr lang="en-US" sz="2000" dirty="0" smtClean="0"/>
          </a:p>
          <a:p>
            <a:pPr lvl="0" fontAlgn="base"/>
            <a:r>
              <a:rPr lang="en-US" sz="2000" b="1" dirty="0" smtClean="0"/>
              <a:t>Drawbacks</a:t>
            </a:r>
          </a:p>
          <a:p>
            <a:pPr lvl="0" fontAlgn="base"/>
            <a:r>
              <a:rPr lang="en-US" sz="2000" dirty="0"/>
              <a:t>  </a:t>
            </a:r>
            <a:r>
              <a:rPr lang="en-US" sz="2000" dirty="0" smtClean="0"/>
              <a:t> Costly </a:t>
            </a:r>
            <a:r>
              <a:rPr lang="en-US" sz="2000" dirty="0"/>
              <a:t>and time-consuming </a:t>
            </a:r>
          </a:p>
          <a:p>
            <a:pPr lvl="0" fontAlgn="base"/>
            <a:r>
              <a:rPr lang="en-US" sz="2000" dirty="0" smtClean="0"/>
              <a:t> </a:t>
            </a:r>
            <a:r>
              <a:rPr lang="en-US" sz="2000" dirty="0"/>
              <a:t>The interviewer must be skillful and </a:t>
            </a:r>
            <a:r>
              <a:rPr lang="en-US" sz="2000" dirty="0" smtClean="0"/>
              <a:t>well trained</a:t>
            </a:r>
            <a:r>
              <a:rPr lang="en-US" sz="2000" dirty="0"/>
              <a:t>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The </a:t>
            </a:r>
            <a:r>
              <a:rPr lang="en-US" sz="2000" dirty="0"/>
              <a:t>risk of personal prejudice and </a:t>
            </a:r>
            <a:r>
              <a:rPr lang="en-US" sz="2000" dirty="0" smtClean="0"/>
              <a:t>bias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0101115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Types of Research Interview 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4549" y="1501953"/>
            <a:ext cx="610054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 smtClean="0"/>
              <a:t>2. Telephonic </a:t>
            </a:r>
            <a:r>
              <a:rPr lang="en-US" sz="2000" b="1" dirty="0"/>
              <a:t>interview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This method of interview is solely based on access to </a:t>
            </a:r>
            <a:r>
              <a:rPr lang="en-US" sz="2000" dirty="0" smtClean="0"/>
              <a:t>information </a:t>
            </a:r>
            <a:r>
              <a:rPr lang="en-US" sz="2000" dirty="0"/>
              <a:t>and communication technology. </a:t>
            </a:r>
            <a:endParaRPr lang="en-US" sz="20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With </a:t>
            </a:r>
            <a:r>
              <a:rPr lang="en-US" sz="2000" dirty="0"/>
              <a:t>technical advancement and </a:t>
            </a:r>
            <a:r>
              <a:rPr lang="en-US" sz="2000" dirty="0" smtClean="0"/>
              <a:t>the </a:t>
            </a:r>
            <a:r>
              <a:rPr lang="en-US" sz="2000" dirty="0"/>
              <a:t>widespread of IT and ICT, data collection assisted by telephone interviews </a:t>
            </a:r>
            <a:endParaRPr lang="en-US" sz="20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this method, </a:t>
            </a:r>
            <a:r>
              <a:rPr lang="en-US" sz="2000" dirty="0" smtClean="0"/>
              <a:t>the </a:t>
            </a:r>
            <a:r>
              <a:rPr lang="en-US" sz="2000" dirty="0"/>
              <a:t>interviewer makes contact with the sampled respondent and pre–confirms </a:t>
            </a:r>
            <a:r>
              <a:rPr lang="en-US" sz="2000" dirty="0" smtClean="0"/>
              <a:t>the </a:t>
            </a:r>
            <a:r>
              <a:rPr lang="en-US" sz="2000" dirty="0"/>
              <a:t>time availability for the interview, then sets the interview at the allocated </a:t>
            </a:r>
            <a:r>
              <a:rPr lang="en-US" sz="2000" dirty="0" smtClean="0"/>
              <a:t>date </a:t>
            </a:r>
            <a:r>
              <a:rPr lang="en-US" sz="2000" dirty="0"/>
              <a:t>and time with or without a structured schedule. </a:t>
            </a:r>
            <a:endParaRPr lang="en-US" sz="20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short, the interviewer </a:t>
            </a:r>
            <a:r>
              <a:rPr lang="en-US" sz="2000" dirty="0" smtClean="0"/>
              <a:t>calls </a:t>
            </a:r>
            <a:r>
              <a:rPr lang="en-US" sz="2000" dirty="0"/>
              <a:t>a respondent, asks questions, and records the response.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9553" y="1348064"/>
            <a:ext cx="56524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/>
              <a:t>Advantages </a:t>
            </a:r>
          </a:p>
          <a:p>
            <a:pPr lvl="0" fontAlgn="base"/>
            <a:r>
              <a:rPr lang="en-US" sz="2000" dirty="0"/>
              <a:t>    </a:t>
            </a:r>
            <a:r>
              <a:rPr lang="en-US" sz="2000" dirty="0" smtClean="0"/>
              <a:t>helpful </a:t>
            </a:r>
            <a:r>
              <a:rPr lang="en-US" sz="2000" dirty="0"/>
              <a:t>in interviewing the </a:t>
            </a:r>
            <a:r>
              <a:rPr lang="en-US" sz="2000" dirty="0" smtClean="0"/>
              <a:t>respondents located </a:t>
            </a:r>
            <a:r>
              <a:rPr lang="en-US" sz="2000" dirty="0"/>
              <a:t>over the wide </a:t>
            </a:r>
            <a:r>
              <a:rPr lang="en-US" sz="2000" dirty="0" smtClean="0"/>
              <a:t>geographical </a:t>
            </a:r>
            <a:r>
              <a:rPr lang="en-US" sz="2000" dirty="0"/>
              <a:t>area and the short time available for interview.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An </a:t>
            </a:r>
            <a:r>
              <a:rPr lang="en-US" sz="2000" dirty="0"/>
              <a:t>inexpensive method </a:t>
            </a:r>
            <a:endParaRPr lang="en-US" sz="2000" dirty="0" smtClean="0"/>
          </a:p>
          <a:p>
            <a:pPr lvl="0" fontAlgn="base"/>
            <a:r>
              <a:rPr lang="en-US" sz="2000" dirty="0" smtClean="0"/>
              <a:t>    A flexible </a:t>
            </a:r>
            <a:r>
              <a:rPr lang="en-US" sz="2000" dirty="0"/>
              <a:t>method with most of the strengths of a face–to–face </a:t>
            </a:r>
            <a:r>
              <a:rPr lang="en-US" sz="2000" dirty="0" smtClean="0"/>
              <a:t>interview </a:t>
            </a:r>
            <a:r>
              <a:rPr lang="en-US" sz="2000" dirty="0"/>
              <a:t>at a low cost.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Have </a:t>
            </a:r>
            <a:r>
              <a:rPr lang="en-US" sz="2000" dirty="0"/>
              <a:t>higher response rate and </a:t>
            </a:r>
            <a:r>
              <a:rPr lang="en-US" sz="2000" dirty="0" smtClean="0"/>
              <a:t>accuracy.. </a:t>
            </a:r>
          </a:p>
          <a:p>
            <a:pPr lvl="0" fontAlgn="base"/>
            <a:r>
              <a:rPr lang="en-US" sz="2000" b="1" dirty="0"/>
              <a:t>Disadvantages</a:t>
            </a:r>
          </a:p>
          <a:p>
            <a:pPr lvl="0" fontAlgn="base"/>
            <a:r>
              <a:rPr lang="en-US" sz="2000" dirty="0" smtClean="0"/>
              <a:t>   </a:t>
            </a:r>
            <a:r>
              <a:rPr lang="en-US" sz="2000" dirty="0"/>
              <a:t>N</a:t>
            </a:r>
            <a:r>
              <a:rPr lang="en-US" sz="2000" dirty="0" smtClean="0"/>
              <a:t>ot </a:t>
            </a:r>
            <a:r>
              <a:rPr lang="en-US" sz="2000" dirty="0"/>
              <a:t>useful when a telecommunication facility is not available.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The </a:t>
            </a:r>
            <a:r>
              <a:rPr lang="en-US" sz="2000" dirty="0"/>
              <a:t>interviewer cannot read the respondent’s reaction, like facial </a:t>
            </a:r>
            <a:r>
              <a:rPr lang="en-US" sz="2000" dirty="0" smtClean="0"/>
              <a:t>expression </a:t>
            </a:r>
            <a:r>
              <a:rPr lang="en-US" sz="2000" dirty="0"/>
              <a:t>and situational variables, i.e., surroundings. </a:t>
            </a:r>
            <a:endParaRPr lang="en-US" sz="2000" dirty="0" smtClean="0"/>
          </a:p>
          <a:p>
            <a:pPr lvl="0" fontAlgn="base"/>
            <a:r>
              <a:rPr lang="en-US" sz="2000" dirty="0" smtClean="0"/>
              <a:t>    Open–ended </a:t>
            </a:r>
            <a:r>
              <a:rPr lang="en-US" sz="2000" dirty="0"/>
              <a:t>questions are challenging to use in a telephone interview.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Questions </a:t>
            </a:r>
            <a:r>
              <a:rPr lang="en-US" sz="2000" dirty="0"/>
              <a:t>requiring visual aids are impossible to use. </a:t>
            </a:r>
          </a:p>
        </p:txBody>
      </p:sp>
    </p:spTree>
    <p:extLst>
      <p:ext uri="{BB962C8B-B14F-4D97-AF65-F5344CB8AC3E}">
        <p14:creationId xmlns:p14="http://schemas.microsoft.com/office/powerpoint/2010/main" val="1852742321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Types of Research Interview 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-4549" y="1501953"/>
            <a:ext cx="610054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 smtClean="0"/>
              <a:t>3. Computer-assisted </a:t>
            </a:r>
            <a:r>
              <a:rPr lang="en-US" sz="2000" dirty="0"/>
              <a:t>interview </a:t>
            </a:r>
            <a:endParaRPr lang="en-US" sz="20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If the respondent or interviewer uses a computer to answer interview </a:t>
            </a:r>
            <a:r>
              <a:rPr lang="en-US" sz="2000" dirty="0" smtClean="0"/>
              <a:t>questions</a:t>
            </a:r>
            <a:r>
              <a:rPr lang="en-US" sz="2000" dirty="0"/>
              <a:t>, the interview is called </a:t>
            </a:r>
            <a:r>
              <a:rPr lang="en-US" sz="2000" dirty="0" smtClean="0"/>
              <a:t>computer–assisted interviewing </a:t>
            </a:r>
            <a:r>
              <a:rPr lang="en-US" sz="2000" dirty="0"/>
              <a:t>(CAI). </a:t>
            </a:r>
            <a:endParaRPr lang="en-US" sz="20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a </a:t>
            </a:r>
            <a:r>
              <a:rPr lang="en-US" sz="2000" dirty="0" smtClean="0"/>
              <a:t>technique </a:t>
            </a:r>
            <a:r>
              <a:rPr lang="en-US" sz="2000" dirty="0"/>
              <a:t>for survey data collection in which the respondent uses a computer to </a:t>
            </a:r>
            <a:r>
              <a:rPr lang="en-US" sz="2000" dirty="0" smtClean="0"/>
              <a:t>complete </a:t>
            </a:r>
            <a:r>
              <a:rPr lang="en-US" sz="2000" dirty="0"/>
              <a:t>the survey questionnaire without an interviewer administering it to </a:t>
            </a:r>
            <a:r>
              <a:rPr lang="en-US" sz="2000" dirty="0" smtClean="0"/>
              <a:t>the </a:t>
            </a:r>
            <a:r>
              <a:rPr lang="en-US" sz="2000" dirty="0"/>
              <a:t>respondent. </a:t>
            </a:r>
            <a:endParaRPr lang="en-US" sz="2000" dirty="0" smtClean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similar to computer–assisted telephone interviewing, </a:t>
            </a:r>
            <a:r>
              <a:rPr lang="en-US" sz="2000" dirty="0" smtClean="0"/>
              <a:t>except </a:t>
            </a:r>
            <a:r>
              <a:rPr lang="en-US" sz="2000" dirty="0"/>
              <a:t>that the interview takes place in person instead of over the telephone</a:t>
            </a:r>
          </a:p>
        </p:txBody>
      </p:sp>
      <p:sp>
        <p:nvSpPr>
          <p:cNvPr id="6" name="Rectangle 5"/>
          <p:cNvSpPr/>
          <p:nvPr/>
        </p:nvSpPr>
        <p:spPr>
          <a:xfrm>
            <a:off x="6539553" y="1348064"/>
            <a:ext cx="5652447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 smtClean="0"/>
              <a:t>Advantages</a:t>
            </a:r>
            <a:endParaRPr lang="en-US" sz="2000" b="1" dirty="0"/>
          </a:p>
          <a:p>
            <a:pPr lvl="0" fontAlgn="base"/>
            <a:r>
              <a:rPr lang="en-US" sz="2000" dirty="0"/>
              <a:t>    Respondents can read or hear enough of the questions. </a:t>
            </a:r>
          </a:p>
          <a:p>
            <a:pPr lvl="0" fontAlgn="base"/>
            <a:r>
              <a:rPr lang="en-US" sz="2000" dirty="0"/>
              <a:t>  </a:t>
            </a:r>
            <a:r>
              <a:rPr lang="en-US" sz="2000" dirty="0" smtClean="0"/>
              <a:t>  Questions </a:t>
            </a:r>
            <a:r>
              <a:rPr lang="en-US" sz="2000" dirty="0"/>
              <a:t>can be prerecorded, and the audio can be played back for the </a:t>
            </a:r>
            <a:r>
              <a:rPr lang="en-US" sz="2000" dirty="0" smtClean="0"/>
              <a:t>respondent</a:t>
            </a:r>
            <a:r>
              <a:rPr lang="en-US" sz="2000" dirty="0"/>
              <a:t>. </a:t>
            </a:r>
          </a:p>
          <a:p>
            <a:pPr lvl="0" fontAlgn="base"/>
            <a:r>
              <a:rPr lang="en-US" sz="2000" dirty="0"/>
              <a:t>  </a:t>
            </a:r>
            <a:r>
              <a:rPr lang="en-US" sz="2000" dirty="0" smtClean="0"/>
              <a:t>  Respondents </a:t>
            </a:r>
            <a:r>
              <a:rPr lang="en-US" sz="2000" dirty="0"/>
              <a:t>can give responses on more sensitive issues as well</a:t>
            </a:r>
            <a:r>
              <a:rPr lang="en-US" sz="2000" dirty="0" smtClean="0"/>
              <a:t>.</a:t>
            </a:r>
          </a:p>
          <a:p>
            <a:pPr lvl="0" fontAlgn="base"/>
            <a:endParaRPr lang="en-US" sz="2000" dirty="0" smtClean="0"/>
          </a:p>
          <a:p>
            <a:pPr lvl="0" fontAlgn="base"/>
            <a:r>
              <a:rPr lang="en-US" sz="2000" b="1" dirty="0" smtClean="0"/>
              <a:t>Disadvantages</a:t>
            </a:r>
          </a:p>
          <a:p>
            <a:pPr lvl="0" fontAlgn="base"/>
            <a:r>
              <a:rPr lang="en-US" sz="2000" dirty="0"/>
              <a:t>   Respondents must use a highly confidential method of responding. </a:t>
            </a:r>
          </a:p>
          <a:p>
            <a:pPr lvl="0" fontAlgn="base"/>
            <a:r>
              <a:rPr lang="en-US" sz="2000" dirty="0"/>
              <a:t>  </a:t>
            </a:r>
            <a:r>
              <a:rPr lang="en-US" sz="2000" dirty="0" smtClean="0"/>
              <a:t> Only </a:t>
            </a:r>
            <a:r>
              <a:rPr lang="en-US" sz="2000" dirty="0"/>
              <a:t>highly competent respondents can use a computer to provide </a:t>
            </a:r>
            <a:r>
              <a:rPr lang="en-US" sz="2000" dirty="0" smtClean="0"/>
              <a:t>information</a:t>
            </a:r>
            <a:r>
              <a:rPr lang="en-US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30552602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Steps in Research Interview</a:t>
            </a:r>
            <a:endParaRPr lang="en-GB" sz="4800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872" y="1870560"/>
            <a:ext cx="11728762" cy="3370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07381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062949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Principles of Interviewing </a:t>
            </a:r>
            <a:endParaRPr lang="en-GB" sz="48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91" y="1478172"/>
            <a:ext cx="10785763" cy="490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53290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062949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Principles of Interviewing </a:t>
            </a:r>
            <a:endParaRPr lang="en-GB" sz="4800" b="1" dirty="0">
              <a:solidFill>
                <a:srgbClr val="FF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94" y="1506335"/>
            <a:ext cx="10983860" cy="4457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465368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785359" cy="2192622"/>
          </a:xfrm>
        </p:spPr>
        <p:txBody>
          <a:bodyPr/>
          <a:lstStyle/>
          <a:p>
            <a:r>
              <a:rPr lang="en-US" dirty="0" smtClean="0"/>
              <a:t>End of Chapter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73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82880"/>
            <a:ext cx="11132820" cy="4229100"/>
          </a:xfrm>
        </p:spPr>
        <p:txBody>
          <a:bodyPr>
            <a:normAutofit/>
          </a:bodyPr>
          <a:lstStyle/>
          <a:p>
            <a:r>
              <a:rPr lang="en-US" b="1" dirty="0" smtClean="0"/>
              <a:t>Research Methodology- Unit </a:t>
            </a:r>
            <a:r>
              <a:rPr lang="en-US" b="1" dirty="0"/>
              <a:t>5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dirty="0"/>
              <a:t>Chapter </a:t>
            </a:r>
            <a:r>
              <a:rPr lang="en-US" sz="4400" dirty="0"/>
              <a:t>3</a:t>
            </a:r>
            <a:r>
              <a:rPr lang="en-US" sz="4400" dirty="0" smtClean="0"/>
              <a:t>- </a:t>
            </a:r>
            <a:r>
              <a:rPr lang="en-US" sz="4400" dirty="0"/>
              <a:t>Research Interviews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College- BIM 6</a:t>
            </a:r>
            <a:r>
              <a:rPr lang="en-US" baseline="30000" dirty="0" smtClean="0"/>
              <a:t>th</a:t>
            </a:r>
            <a:r>
              <a:rPr lang="en-US" dirty="0" smtClean="0"/>
              <a:t>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xmlns="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/>
          <a:lstStyle/>
          <a:p>
            <a:pPr algn="ctr"/>
            <a:r>
              <a:rPr lang="en-US" dirty="0"/>
              <a:t>Learning Outcome</a:t>
            </a:r>
            <a:br>
              <a:rPr lang="en-US" dirty="0"/>
            </a:br>
            <a:r>
              <a:rPr lang="en-US" dirty="0"/>
              <a:t>1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xmlns="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:a16="http://schemas.microsoft.com/office/drawing/2014/main" xmlns="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2879725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:a16="http://schemas.microsoft.com/office/drawing/2014/main" xmlns="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2879725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xmlns="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6700" y="2879725"/>
            <a:ext cx="8115300" cy="347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Research interviews</a:t>
            </a:r>
          </a:p>
          <a:p>
            <a:pPr>
              <a:buFontTx/>
              <a:buChar char="-"/>
            </a:pP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F</a:t>
            </a: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ace-to-face interviews</a:t>
            </a:r>
          </a:p>
          <a:p>
            <a:pPr>
              <a:buFontTx/>
              <a:buChar char="-"/>
            </a:pP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T</a:t>
            </a: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elephone  interviews</a:t>
            </a:r>
            <a:endParaRPr lang="en-US" sz="3200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 Computer  assisted interviewing</a:t>
            </a:r>
            <a:endParaRPr lang="en-US" sz="1800" b="1" dirty="0">
              <a:solidFill>
                <a:srgbClr val="0070C0"/>
              </a:solidFill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xmlns="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81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Research Interviews </a:t>
            </a:r>
            <a:endParaRPr lang="en-GB" sz="4800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553235"/>
            <a:ext cx="11887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The interview is simply a conversation between two persons for a particular purpose. </a:t>
            </a:r>
            <a:endParaRPr lang="en-US" sz="20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A</a:t>
            </a:r>
            <a:r>
              <a:rPr lang="en-US" sz="2000" dirty="0" smtClean="0"/>
              <a:t> </a:t>
            </a:r>
            <a:r>
              <a:rPr lang="en-US" sz="2000" dirty="0"/>
              <a:t>research interview is a two–person conversation </a:t>
            </a:r>
            <a:r>
              <a:rPr lang="en-US" sz="2000" dirty="0" smtClean="0"/>
              <a:t>initiated </a:t>
            </a:r>
            <a:r>
              <a:rPr lang="en-US" sz="2000" dirty="0"/>
              <a:t>by the interviewer for the specific purpose of obtaining research–relevant </a:t>
            </a:r>
            <a:r>
              <a:rPr lang="en-US" sz="2000" dirty="0" smtClean="0"/>
              <a:t>information </a:t>
            </a:r>
            <a:r>
              <a:rPr lang="en-US" sz="2000" dirty="0"/>
              <a:t>and focused on content specified by research objectives of systematic </a:t>
            </a:r>
            <a:r>
              <a:rPr lang="en-US" sz="2000" dirty="0" smtClean="0"/>
              <a:t>description</a:t>
            </a:r>
            <a:r>
              <a:rPr lang="en-US" sz="2000" dirty="0"/>
              <a:t>, prediction, or explanation. </a:t>
            </a:r>
            <a:endParaRPr lang="en-US" sz="20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regarded as a face-to-face interpersonal </a:t>
            </a:r>
            <a:r>
              <a:rPr lang="en-US" sz="2000" dirty="0" smtClean="0"/>
              <a:t>interaction </a:t>
            </a:r>
            <a:r>
              <a:rPr lang="en-US" sz="2000" dirty="0"/>
              <a:t>in which an interviewer asks respondents several questions designed to </a:t>
            </a:r>
            <a:r>
              <a:rPr lang="en-US" sz="2000" dirty="0" smtClean="0"/>
              <a:t>obtain </a:t>
            </a:r>
            <a:r>
              <a:rPr lang="en-US" sz="2000" dirty="0"/>
              <a:t>answers to research questions. In an interview, the interviewer uses an </a:t>
            </a:r>
            <a:r>
              <a:rPr lang="en-US" sz="2000" dirty="0" smtClean="0"/>
              <a:t>interview </a:t>
            </a:r>
            <a:r>
              <a:rPr lang="en-US" sz="2000" dirty="0"/>
              <a:t>schedule, i.e., a list of questions or guidelines indicating which questions </a:t>
            </a:r>
            <a:r>
              <a:rPr lang="en-US" sz="2000" dirty="0" smtClean="0"/>
              <a:t>should </a:t>
            </a:r>
            <a:r>
              <a:rPr lang="en-US" sz="2000" dirty="0"/>
              <a:t>be asked. </a:t>
            </a:r>
            <a:endParaRPr lang="en-US" sz="20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R</a:t>
            </a:r>
            <a:r>
              <a:rPr lang="en-US" sz="2000" dirty="0" smtClean="0"/>
              <a:t>eliability </a:t>
            </a:r>
            <a:r>
              <a:rPr lang="en-US" sz="2000" dirty="0"/>
              <a:t>of the data collected through </a:t>
            </a:r>
            <a:r>
              <a:rPr lang="en-US" sz="2000" dirty="0" smtClean="0"/>
              <a:t>interviews </a:t>
            </a:r>
            <a:r>
              <a:rPr lang="en-US" sz="2000" dirty="0"/>
              <a:t>remains higher than that of mailed questionnaires</a:t>
            </a:r>
            <a:r>
              <a:rPr lang="en-US" sz="20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Forms of Interview:</a:t>
            </a:r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000" dirty="0" smtClean="0"/>
              <a:t>Scheduled-structured Interview</a:t>
            </a:r>
            <a:r>
              <a:rPr lang="en-US" sz="2000" dirty="0"/>
              <a:t>: the questions, wording, and sequence of questions are fixed.</a:t>
            </a:r>
            <a:endParaRPr lang="en-US" sz="2000" dirty="0" smtClean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000" dirty="0"/>
              <a:t>Non-Scheduled-Structured Interview: the interviewer can use </a:t>
            </a:r>
            <a:r>
              <a:rPr lang="en-US" sz="2000" dirty="0" smtClean="0"/>
              <a:t>subjective </a:t>
            </a:r>
            <a:r>
              <a:rPr lang="en-US" sz="2000" dirty="0"/>
              <a:t>judgment during </a:t>
            </a:r>
            <a:r>
              <a:rPr lang="en-US" sz="2000" dirty="0" smtClean="0"/>
              <a:t>the interview</a:t>
            </a:r>
            <a:endParaRPr lang="en-US" sz="2000" dirty="0" smtClean="0"/>
          </a:p>
          <a:p>
            <a:pPr marL="342900" indent="-342900" fontAlgn="base">
              <a:buFont typeface="Wingdings" panose="05000000000000000000" pitchFamily="2" charset="2"/>
              <a:buChar char="Ø"/>
            </a:pPr>
            <a:r>
              <a:rPr lang="en-US" sz="2000" dirty="0"/>
              <a:t>Non-directive Interview: neither pre–a specified set of questions nor specific ordered questions.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085195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 smtClean="0">
                <a:solidFill>
                  <a:srgbClr val="C00000"/>
                </a:solidFill>
              </a:rPr>
              <a:t>Major Considerations While Developing Interview </a:t>
            </a:r>
            <a:r>
              <a:rPr lang="en-US" b="1" dirty="0" smtClean="0">
                <a:solidFill>
                  <a:srgbClr val="FF0000"/>
                </a:solidFill>
              </a:rPr>
              <a:t>Questions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24783"/>
            <a:ext cx="1207826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dirty="0" smtClean="0"/>
              <a:t>1. The </a:t>
            </a:r>
            <a:r>
              <a:rPr lang="en-US" sz="2000" dirty="0"/>
              <a:t>wording of the </a:t>
            </a:r>
            <a:r>
              <a:rPr lang="en-US" sz="2000" dirty="0"/>
              <a:t>question</a:t>
            </a:r>
          </a:p>
          <a:p>
            <a:pPr lvl="0" fontAlgn="base"/>
            <a:r>
              <a:rPr lang="en-US" sz="2000" dirty="0" smtClean="0"/>
              <a:t>2. Formats </a:t>
            </a:r>
            <a:r>
              <a:rPr lang="en-US" sz="2000" dirty="0"/>
              <a:t>of interview </a:t>
            </a:r>
            <a:r>
              <a:rPr lang="en-US" sz="2000" dirty="0"/>
              <a:t>schedule</a:t>
            </a:r>
          </a:p>
          <a:p>
            <a:pPr lvl="0" fontAlgn="base"/>
            <a:r>
              <a:rPr lang="en-US" sz="2000" dirty="0" err="1"/>
              <a:t>i</a:t>
            </a:r>
            <a:r>
              <a:rPr lang="en-US" sz="2000" dirty="0"/>
              <a:t>. Open-ended questions</a:t>
            </a:r>
          </a:p>
          <a:p>
            <a:pPr lvl="0" fontAlgn="base"/>
            <a:r>
              <a:rPr lang="en-US" sz="2000" dirty="0"/>
              <a:t>ii. Fixed–alternative questions</a:t>
            </a:r>
          </a:p>
          <a:p>
            <a:pPr marL="342900" lvl="0" indent="-342900" fontAlgn="base">
              <a:buFont typeface="Wingdings" panose="05000000000000000000" pitchFamily="2" charset="2"/>
              <a:buChar char="Ø"/>
            </a:pPr>
            <a:r>
              <a:rPr lang="en-US" sz="2000" dirty="0"/>
              <a:t> </a:t>
            </a:r>
            <a:r>
              <a:rPr lang="en-US" sz="2000" dirty="0"/>
              <a:t>The objectives of the </a:t>
            </a:r>
            <a:r>
              <a:rPr lang="en-US" sz="2000" dirty="0" smtClean="0"/>
              <a:t>interview</a:t>
            </a:r>
          </a:p>
          <a:p>
            <a:pPr marL="342900" lvl="0" indent="-342900" fontAlgn="base">
              <a:buFont typeface="Wingdings" panose="05000000000000000000" pitchFamily="2" charset="2"/>
              <a:buChar char="Ø"/>
            </a:pPr>
            <a:r>
              <a:rPr lang="en-US" sz="2000" dirty="0" smtClean="0"/>
              <a:t>The </a:t>
            </a:r>
            <a:r>
              <a:rPr lang="en-US" sz="2000" dirty="0"/>
              <a:t>respondent’s level of </a:t>
            </a:r>
            <a:r>
              <a:rPr lang="en-US" sz="2000" dirty="0"/>
              <a:t>information</a:t>
            </a:r>
          </a:p>
          <a:p>
            <a:pPr marL="342900" lvl="0" indent="-342900" fontAlgn="base">
              <a:buFont typeface="Wingdings" panose="05000000000000000000" pitchFamily="2" charset="2"/>
              <a:buChar char="Ø"/>
            </a:pPr>
            <a:r>
              <a:rPr lang="en-US" sz="2000" dirty="0"/>
              <a:t>The extent to which </a:t>
            </a:r>
            <a:r>
              <a:rPr lang="en-US" sz="2000" dirty="0"/>
              <a:t>respondents have </a:t>
            </a:r>
            <a:r>
              <a:rPr lang="en-US" sz="2000" dirty="0"/>
              <a:t>clear and structured </a:t>
            </a:r>
            <a:r>
              <a:rPr lang="en-US" sz="2000" dirty="0" smtClean="0"/>
              <a:t>Ideas</a:t>
            </a:r>
            <a:endParaRPr lang="en-US" sz="2000" dirty="0"/>
          </a:p>
          <a:p>
            <a:pPr marL="342900" lvl="0" indent="-342900" fontAlgn="base">
              <a:buFont typeface="Wingdings" panose="05000000000000000000" pitchFamily="2" charset="2"/>
              <a:buChar char="Ø"/>
            </a:pPr>
            <a:r>
              <a:rPr lang="en-US" sz="2000" dirty="0"/>
              <a:t>The extent to which the respondent is motivated to </a:t>
            </a:r>
            <a:r>
              <a:rPr lang="en-US" sz="2000" dirty="0"/>
              <a:t>communicate</a:t>
            </a:r>
          </a:p>
          <a:p>
            <a:pPr lvl="0" fontAlgn="base"/>
            <a:r>
              <a:rPr lang="en-US" sz="2000" dirty="0"/>
              <a:t>iii. </a:t>
            </a:r>
            <a:r>
              <a:rPr lang="en-US" sz="2000" dirty="0"/>
              <a:t>Scale items</a:t>
            </a:r>
          </a:p>
          <a:p>
            <a:pPr lvl="0" fontAlgn="base"/>
            <a:r>
              <a:rPr lang="en-US" sz="2000" dirty="0"/>
              <a:t>3. </a:t>
            </a:r>
            <a:r>
              <a:rPr lang="en-US" sz="2000" dirty="0"/>
              <a:t>Leading questions</a:t>
            </a:r>
          </a:p>
          <a:p>
            <a:pPr lvl="0" fontAlgn="base"/>
            <a:r>
              <a:rPr lang="en-US" sz="2000" dirty="0"/>
              <a:t>4. The sequence of </a:t>
            </a:r>
            <a:r>
              <a:rPr lang="en-US" sz="2000" dirty="0"/>
              <a:t>questions</a:t>
            </a:r>
          </a:p>
          <a:p>
            <a:pPr lvl="0" fontAlgn="base"/>
            <a:r>
              <a:rPr lang="en-US" sz="2000" dirty="0" err="1" smtClean="0"/>
              <a:t>i</a:t>
            </a:r>
            <a:r>
              <a:rPr lang="en-US" sz="2000" dirty="0" smtClean="0"/>
              <a:t>. Funnel </a:t>
            </a:r>
            <a:r>
              <a:rPr lang="en-US" sz="2000" dirty="0"/>
              <a:t>sequence</a:t>
            </a:r>
          </a:p>
          <a:p>
            <a:pPr lvl="0" fontAlgn="base"/>
            <a:r>
              <a:rPr lang="en-US" sz="2000" dirty="0" smtClean="0"/>
              <a:t>ii. Inverted </a:t>
            </a:r>
            <a:r>
              <a:rPr lang="en-US" sz="2000" dirty="0"/>
              <a:t>funnel sequence</a:t>
            </a:r>
          </a:p>
        </p:txBody>
      </p:sp>
    </p:spTree>
    <p:extLst>
      <p:ext uri="{BB962C8B-B14F-4D97-AF65-F5344CB8AC3E}">
        <p14:creationId xmlns:p14="http://schemas.microsoft.com/office/powerpoint/2010/main" val="211411801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 smtClean="0">
                <a:solidFill>
                  <a:srgbClr val="C00000"/>
                </a:solidFill>
              </a:rPr>
              <a:t>Major Considerations While Developing Interview </a:t>
            </a:r>
            <a:r>
              <a:rPr lang="en-US" b="1" dirty="0" smtClean="0">
                <a:solidFill>
                  <a:srgbClr val="FF0000"/>
                </a:solidFill>
              </a:rPr>
              <a:t>Questions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24783"/>
            <a:ext cx="1207826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buAutoNum type="arabicPeriod"/>
            </a:pPr>
            <a:r>
              <a:rPr lang="en-US" sz="2000" b="1" dirty="0" smtClean="0"/>
              <a:t>The </a:t>
            </a:r>
            <a:r>
              <a:rPr lang="en-US" sz="2000" b="1" dirty="0"/>
              <a:t>wording of the </a:t>
            </a:r>
            <a:r>
              <a:rPr lang="en-US" sz="2000" b="1" dirty="0" smtClean="0"/>
              <a:t>question</a:t>
            </a:r>
          </a:p>
          <a:p>
            <a:pPr lvl="0" fontAlgn="base"/>
            <a:endParaRPr lang="en-US" sz="2000" b="1" dirty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Questions for the interview can be worded so </a:t>
            </a:r>
            <a:r>
              <a:rPr lang="en-US" sz="2000" dirty="0" smtClean="0"/>
              <a:t>that </a:t>
            </a:r>
            <a:r>
              <a:rPr lang="en-US" sz="2000" dirty="0"/>
              <a:t>the respondent can comprehend them in the same way that the researcher </a:t>
            </a:r>
            <a:r>
              <a:rPr lang="en-US" sz="2000" dirty="0" smtClean="0"/>
              <a:t>intended </a:t>
            </a:r>
            <a:r>
              <a:rPr lang="en-US" sz="2000" dirty="0"/>
              <a:t>to do. The vocabulary used by the interviewer should be </a:t>
            </a:r>
            <a:r>
              <a:rPr lang="en-US" sz="2000" dirty="0" smtClean="0"/>
              <a:t>understandable </a:t>
            </a:r>
            <a:r>
              <a:rPr lang="en-US" sz="2000" dirty="0"/>
              <a:t>to the targeted interviewee. For example: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lvl="0" fontAlgn="base"/>
            <a:r>
              <a:rPr lang="en-US" sz="2000" dirty="0"/>
              <a:t> Q1: Do you agree that Mr. A is a charismatic leader? </a:t>
            </a:r>
            <a:endParaRPr lang="en-US" sz="2000" dirty="0" smtClean="0"/>
          </a:p>
          <a:p>
            <a:pPr lvl="0" fontAlgn="base"/>
            <a:endParaRPr lang="en-US" sz="2000" dirty="0"/>
          </a:p>
          <a:p>
            <a:pPr lvl="0" fontAlgn="base"/>
            <a:r>
              <a:rPr lang="en-US" sz="2000" dirty="0"/>
              <a:t> Q2: Do you </a:t>
            </a:r>
            <a:r>
              <a:rPr lang="en-US" sz="2000" dirty="0" smtClean="0"/>
              <a:t>consider yourself </a:t>
            </a:r>
            <a:r>
              <a:rPr lang="en-US" sz="2000" dirty="0"/>
              <a:t>liberal? </a:t>
            </a:r>
            <a:endParaRPr lang="en-US" sz="2000" dirty="0" smtClean="0"/>
          </a:p>
          <a:p>
            <a:pPr lvl="0" fontAlgn="base"/>
            <a:endParaRPr lang="en-US" sz="2000" dirty="0"/>
          </a:p>
          <a:p>
            <a:pPr lvl="0" fontAlgn="base"/>
            <a:r>
              <a:rPr lang="en-US" sz="2000" dirty="0"/>
              <a:t> Vocabulary used in the above-mentioned examples, like </a:t>
            </a:r>
            <a:r>
              <a:rPr lang="en-US" sz="2000" dirty="0" smtClean="0"/>
              <a:t>charismatic and liberal, would </a:t>
            </a:r>
            <a:r>
              <a:rPr lang="en-US" sz="2000" dirty="0"/>
              <a:t>not </a:t>
            </a:r>
            <a:r>
              <a:rPr lang="en-US" sz="2000" dirty="0" smtClean="0"/>
              <a:t>be understandable </a:t>
            </a:r>
            <a:r>
              <a:rPr lang="en-US" sz="2000" dirty="0"/>
              <a:t>by normal people. Avoid jargon words, </a:t>
            </a:r>
            <a:r>
              <a:rPr lang="en-US" sz="2000" dirty="0" smtClean="0"/>
              <a:t>multi–meaning </a:t>
            </a:r>
            <a:r>
              <a:rPr lang="en-US" sz="2000" dirty="0"/>
              <a:t>words, and technical words unnecessarily as far as possible.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0371185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 smtClean="0">
                <a:solidFill>
                  <a:srgbClr val="C00000"/>
                </a:solidFill>
              </a:rPr>
              <a:t>Major Considerations While Developing Interview </a:t>
            </a:r>
            <a:r>
              <a:rPr lang="en-US" b="1" dirty="0" smtClean="0">
                <a:solidFill>
                  <a:srgbClr val="FF0000"/>
                </a:solidFill>
              </a:rPr>
              <a:t>Questions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01451"/>
            <a:ext cx="54454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/>
              <a:t>2. Formats of interview </a:t>
            </a:r>
            <a:r>
              <a:rPr lang="en-US" sz="2000" b="1" dirty="0" smtClean="0"/>
              <a:t>schedule</a:t>
            </a:r>
          </a:p>
          <a:p>
            <a:pPr lvl="0" fontAlgn="base"/>
            <a:endParaRPr lang="en-US" sz="2000" dirty="0"/>
          </a:p>
          <a:p>
            <a:pPr lvl="0" fontAlgn="base"/>
            <a:r>
              <a:rPr lang="en-US" sz="2000" dirty="0" err="1"/>
              <a:t>i</a:t>
            </a:r>
            <a:r>
              <a:rPr lang="en-US" sz="2000" dirty="0"/>
              <a:t>. Open-ended questions</a:t>
            </a:r>
          </a:p>
          <a:p>
            <a:pPr lvl="0" fontAlgn="base"/>
            <a:endParaRPr lang="en-US" sz="2000" dirty="0" smtClean="0"/>
          </a:p>
          <a:p>
            <a:pPr lvl="0" fontAlgn="base"/>
            <a:r>
              <a:rPr lang="en-US" sz="2000" dirty="0" smtClean="0"/>
              <a:t>Do </a:t>
            </a:r>
            <a:r>
              <a:rPr lang="en-US" sz="2000" dirty="0"/>
              <a:t>you have any contacts with any faculty member outside of classes? </a:t>
            </a:r>
            <a:r>
              <a:rPr lang="en-US" sz="2000" dirty="0" smtClean="0"/>
              <a:t>(</a:t>
            </a:r>
            <a:r>
              <a:rPr lang="en-US" sz="2000" dirty="0" err="1"/>
              <a:t>Kerlinger</a:t>
            </a:r>
            <a:r>
              <a:rPr lang="en-US" sz="2000" dirty="0"/>
              <a:t>, 1973, p.484) </a:t>
            </a:r>
          </a:p>
          <a:p>
            <a:pPr lvl="0" fontAlgn="base"/>
            <a:r>
              <a:rPr lang="en-US" sz="2000" dirty="0"/>
              <a:t>a.  (If yes) How often is that? </a:t>
            </a:r>
          </a:p>
          <a:p>
            <a:pPr lvl="0" fontAlgn="base"/>
            <a:r>
              <a:rPr lang="en-US" sz="2000" dirty="0"/>
              <a:t>b.  What is the nature of your contacts (social, counseling, and so on)? </a:t>
            </a:r>
          </a:p>
          <a:p>
            <a:pPr lvl="0" fontAlgn="base"/>
            <a:r>
              <a:rPr lang="en-US" sz="2000" dirty="0"/>
              <a:t>c.  Are you generally satisfied with the amount of personal contact </a:t>
            </a:r>
          </a:p>
          <a:p>
            <a:pPr lvl="0" fontAlgn="base"/>
            <a:r>
              <a:rPr lang="en-US" sz="2000" dirty="0"/>
              <a:t>you have with members of the faculty? </a:t>
            </a:r>
          </a:p>
          <a:p>
            <a:pPr lvl="0" fontAlgn="base"/>
            <a:r>
              <a:rPr lang="en-US" sz="2000" dirty="0"/>
              <a:t>d.  (If no) What would you like to see done about it?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471315" y="1624783"/>
            <a:ext cx="48563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dirty="0"/>
              <a:t>Advantages of open-ended questions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flexible </a:t>
            </a:r>
            <a:r>
              <a:rPr lang="en-US" sz="2000" dirty="0"/>
              <a:t>method </a:t>
            </a:r>
            <a:endParaRPr lang="en-US" sz="2000" dirty="0" smtClean="0"/>
          </a:p>
          <a:p>
            <a:pPr lvl="0" fontAlgn="base"/>
            <a:r>
              <a:rPr lang="en-US" sz="2000" dirty="0" smtClean="0"/>
              <a:t>    If </a:t>
            </a:r>
            <a:r>
              <a:rPr lang="en-US" sz="2000" dirty="0"/>
              <a:t>a misunderstanding arises, it is possible to clear it through probing.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They </a:t>
            </a:r>
            <a:r>
              <a:rPr lang="en-US" sz="2000" dirty="0"/>
              <a:t>enable the interviewer to ascertain the respondent's lack of </a:t>
            </a:r>
          </a:p>
          <a:p>
            <a:pPr lvl="0" fontAlgn="base"/>
            <a:r>
              <a:rPr lang="en-US" sz="2000" dirty="0"/>
              <a:t>knowledge, delete ambiguity, encourage cooperation, and achieve </a:t>
            </a:r>
          </a:p>
          <a:p>
            <a:pPr lvl="0" fontAlgn="base"/>
            <a:r>
              <a:rPr lang="en-US" sz="2000" dirty="0"/>
              <a:t>rapport. </a:t>
            </a:r>
          </a:p>
          <a:p>
            <a:pPr lvl="0" fontAlgn="base"/>
            <a:r>
              <a:rPr lang="en-US" sz="2000" dirty="0"/>
              <a:t> This method helps to make better estimates of the respondent's beliefs, </a:t>
            </a:r>
          </a:p>
          <a:p>
            <a:pPr lvl="0" fontAlgn="base"/>
            <a:r>
              <a:rPr lang="en-US" sz="2000" dirty="0"/>
              <a:t>intentions, and attitudes.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594539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 smtClean="0">
                <a:solidFill>
                  <a:srgbClr val="C00000"/>
                </a:solidFill>
              </a:rPr>
              <a:t>Major Considerations While Developing Interview </a:t>
            </a:r>
            <a:r>
              <a:rPr lang="en-US" b="1" dirty="0" smtClean="0">
                <a:solidFill>
                  <a:srgbClr val="FF0000"/>
                </a:solidFill>
              </a:rPr>
              <a:t>Questions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56042"/>
            <a:ext cx="5445457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/>
              <a:t>2. Formats of interview </a:t>
            </a:r>
            <a:r>
              <a:rPr lang="en-US" sz="2000" b="1" dirty="0" smtClean="0"/>
              <a:t>schedule</a:t>
            </a:r>
            <a:endParaRPr lang="en-US" sz="2000" dirty="0" smtClean="0"/>
          </a:p>
          <a:p>
            <a:pPr lvl="0" fontAlgn="base"/>
            <a:endParaRPr lang="en-US" sz="2000" dirty="0"/>
          </a:p>
          <a:p>
            <a:pPr lvl="0" fontAlgn="base"/>
            <a:r>
              <a:rPr lang="en-US" sz="2000" dirty="0" smtClean="0"/>
              <a:t>ii. Fixed–alternative </a:t>
            </a:r>
            <a:r>
              <a:rPr lang="en-US" sz="2000" dirty="0"/>
              <a:t>questions: </a:t>
            </a:r>
            <a:endParaRPr lang="en-US" sz="2000" dirty="0" smtClean="0"/>
          </a:p>
          <a:p>
            <a:pPr lvl="0" fontAlgn="base"/>
            <a:endParaRPr lang="en-US" sz="2000" dirty="0"/>
          </a:p>
          <a:p>
            <a:pPr lvl="0" fontAlgn="base"/>
            <a:r>
              <a:rPr lang="en-US" sz="2000" dirty="0" smtClean="0"/>
              <a:t>For </a:t>
            </a:r>
            <a:r>
              <a:rPr lang="en-US" sz="2000" dirty="0"/>
              <a:t>instance, to measure group </a:t>
            </a:r>
            <a:r>
              <a:rPr lang="en-US" sz="2000" dirty="0" smtClean="0"/>
              <a:t>cohesiveness among </a:t>
            </a:r>
            <a:r>
              <a:rPr lang="en-US" sz="2000" dirty="0"/>
              <a:t>the group members, seashore (</a:t>
            </a:r>
            <a:r>
              <a:rPr lang="en-US" sz="2000" dirty="0" smtClean="0"/>
              <a:t>1954) asked</a:t>
            </a:r>
            <a:r>
              <a:rPr lang="en-US" sz="2000" dirty="0"/>
              <a:t>, ‘Do you </a:t>
            </a:r>
            <a:r>
              <a:rPr lang="en-US" sz="2000" dirty="0" smtClean="0"/>
              <a:t>feel </a:t>
            </a:r>
            <a:r>
              <a:rPr lang="en-US" sz="2000" dirty="0"/>
              <a:t>that you are part of your work group?’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A </a:t>
            </a:r>
            <a:r>
              <a:rPr lang="en-US" sz="2000" dirty="0"/>
              <a:t>part of my work group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Include </a:t>
            </a:r>
            <a:r>
              <a:rPr lang="en-US" sz="2000" dirty="0"/>
              <a:t>in most ways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Included </a:t>
            </a:r>
            <a:r>
              <a:rPr lang="en-US" sz="2000" dirty="0"/>
              <a:t>in some ways but not in others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I </a:t>
            </a:r>
            <a:r>
              <a:rPr lang="en-US" sz="2000" dirty="0"/>
              <a:t>don’t feel I belong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Don’t </a:t>
            </a:r>
            <a:r>
              <a:rPr lang="en-US" sz="2000" dirty="0"/>
              <a:t>work with any one group of people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 Not </a:t>
            </a:r>
            <a:r>
              <a:rPr lang="en-US" sz="2000" dirty="0"/>
              <a:t>ascertained (</a:t>
            </a:r>
            <a:r>
              <a:rPr lang="en-US" sz="2000" dirty="0" err="1"/>
              <a:t>Nachmias&amp;Nachmias</a:t>
            </a:r>
            <a:r>
              <a:rPr lang="en-US" sz="2000" dirty="0"/>
              <a:t>, 1976). 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6471315" y="1624783"/>
            <a:ext cx="485632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dirty="0"/>
              <a:t>Advantages of open-ended questions 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gives </a:t>
            </a:r>
            <a:r>
              <a:rPr lang="en-US" sz="2000" dirty="0"/>
              <a:t>greater </a:t>
            </a:r>
            <a:r>
              <a:rPr lang="en-US" sz="2000" dirty="0" smtClean="0"/>
              <a:t>uniformity </a:t>
            </a:r>
            <a:r>
              <a:rPr lang="en-US" sz="2000" dirty="0"/>
              <a:t>of measurement, which ultimately gives more excellent reliability.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easy </a:t>
            </a:r>
            <a:r>
              <a:rPr lang="en-US" sz="2000" dirty="0"/>
              <a:t>to ask the questions to respondents and answer the questions by </a:t>
            </a:r>
            <a:r>
              <a:rPr lang="en-US" sz="2000" dirty="0" smtClean="0"/>
              <a:t>respondents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No </a:t>
            </a:r>
            <a:r>
              <a:rPr lang="en-US" sz="2000" dirty="0"/>
              <a:t>writing is necessary from the side of the interviewer as well </a:t>
            </a:r>
            <a:r>
              <a:rPr lang="en-US" sz="2000" dirty="0" smtClean="0"/>
              <a:t>as respondents</a:t>
            </a:r>
            <a:r>
              <a:rPr lang="en-US" sz="2000" dirty="0"/>
              <a:t>. </a:t>
            </a:r>
            <a:endParaRPr lang="en-US" sz="2000" dirty="0" smtClean="0"/>
          </a:p>
          <a:p>
            <a:pPr lvl="0" fontAlgn="base"/>
            <a:r>
              <a:rPr lang="en-US" sz="2000" dirty="0" smtClean="0"/>
              <a:t>Drawbacks</a:t>
            </a:r>
            <a:endParaRPr lang="en-US" sz="2000" dirty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information </a:t>
            </a:r>
            <a:r>
              <a:rPr lang="en-US" sz="2000" dirty="0"/>
              <a:t>generated from this method is somewhat </a:t>
            </a:r>
            <a:r>
              <a:rPr lang="en-US" sz="2000" dirty="0" smtClean="0"/>
              <a:t>superficial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may </a:t>
            </a:r>
            <a:r>
              <a:rPr lang="en-US" sz="2000" dirty="0"/>
              <a:t>introduce bias by </a:t>
            </a:r>
            <a:r>
              <a:rPr lang="en-US" sz="2000" dirty="0" smtClean="0"/>
              <a:t>forcing </a:t>
            </a:r>
            <a:r>
              <a:rPr lang="en-US" sz="2000" dirty="0"/>
              <a:t>the respondent to choose from given </a:t>
            </a:r>
            <a:r>
              <a:rPr lang="en-US" sz="2000" dirty="0" smtClean="0"/>
              <a:t>choices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06226638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 smtClean="0">
                <a:solidFill>
                  <a:srgbClr val="C00000"/>
                </a:solidFill>
              </a:rPr>
              <a:t>Major Considerations While Developing Interview </a:t>
            </a:r>
            <a:r>
              <a:rPr lang="en-US" b="1" dirty="0" smtClean="0">
                <a:solidFill>
                  <a:srgbClr val="FF0000"/>
                </a:solidFill>
              </a:rPr>
              <a:t>Questions 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956042"/>
            <a:ext cx="119554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/>
              <a:t>2. Formats of interview </a:t>
            </a:r>
            <a:r>
              <a:rPr lang="en-US" sz="2000" b="1" dirty="0" smtClean="0"/>
              <a:t>schedule</a:t>
            </a:r>
            <a:endParaRPr lang="en-US" sz="2000" dirty="0" smtClean="0"/>
          </a:p>
          <a:p>
            <a:pPr lvl="0" fontAlgn="base"/>
            <a:endParaRPr lang="en-US" sz="2000" dirty="0"/>
          </a:p>
          <a:p>
            <a:pPr lvl="0" fontAlgn="base"/>
            <a:r>
              <a:rPr lang="en-US" sz="2000" dirty="0"/>
              <a:t>iii. Scale items</a:t>
            </a:r>
            <a:r>
              <a:rPr lang="en-US" sz="2000" dirty="0" smtClean="0"/>
              <a:t>: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Scale </a:t>
            </a:r>
            <a:r>
              <a:rPr lang="en-US" sz="2000" dirty="0"/>
              <a:t>is the level of an individual responding or the degree of </a:t>
            </a:r>
            <a:r>
              <a:rPr lang="en-US" sz="2000" dirty="0" smtClean="0"/>
              <a:t>satisfaction </a:t>
            </a:r>
            <a:r>
              <a:rPr lang="en-US" sz="2000" dirty="0"/>
              <a:t>expressing </a:t>
            </a:r>
            <a:r>
              <a:rPr lang="en-US" sz="2000" dirty="0" smtClean="0"/>
              <a:t>or some </a:t>
            </a:r>
            <a:r>
              <a:rPr lang="en-US" sz="2000" dirty="0"/>
              <a:t>other mode of response to the given statement.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Scale </a:t>
            </a:r>
            <a:r>
              <a:rPr lang="en-US" sz="2000" dirty="0"/>
              <a:t>items have fixed alternatives and place the responding individual at </a:t>
            </a:r>
            <a:r>
              <a:rPr lang="en-US" sz="2000" dirty="0" smtClean="0"/>
              <a:t>some </a:t>
            </a:r>
            <a:r>
              <a:rPr lang="en-US" sz="2000" dirty="0"/>
              <a:t>point on the scale. This interview format uses a scale and asks the </a:t>
            </a:r>
            <a:r>
              <a:rPr lang="en-US" sz="2000" dirty="0" smtClean="0"/>
              <a:t>respondent </a:t>
            </a:r>
            <a:r>
              <a:rPr lang="en-US" sz="2000" dirty="0"/>
              <a:t>to rank certain variables on a scale.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example: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2" y="4001634"/>
            <a:ext cx="11046900" cy="170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17741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7f52a75-1879-4091-8fb6-28c7f04eb7e4" xsi:nil="true"/>
    <lcf76f155ced4ddcb4097134ff3c332f xmlns="9119c549-9603-4c3e-9d0b-9521ee4e19d9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EF87AA68015F45AC3FC1B11B58A6B8" ma:contentTypeVersion="10" ma:contentTypeDescription="Create a new document." ma:contentTypeScope="" ma:versionID="e1ef67e224c8ccbb4344db1ee8bfd75c">
  <xsd:schema xmlns:xsd="http://www.w3.org/2001/XMLSchema" xmlns:xs="http://www.w3.org/2001/XMLSchema" xmlns:p="http://schemas.microsoft.com/office/2006/metadata/properties" xmlns:ns2="9119c549-9603-4c3e-9d0b-9521ee4e19d9" xmlns:ns3="57f52a75-1879-4091-8fb6-28c7f04eb7e4" targetNamespace="http://schemas.microsoft.com/office/2006/metadata/properties" ma:root="true" ma:fieldsID="2f211af01594a84e74af683d1a82f396" ns2:_="" ns3:_="">
    <xsd:import namespace="9119c549-9603-4c3e-9d0b-9521ee4e19d9"/>
    <xsd:import namespace="57f52a75-1879-4091-8fb6-28c7f04eb7e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9c549-9603-4c3e-9d0b-9521ee4e19d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5b2353f-cada-454f-8cb5-bb2181ddde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f52a75-1879-4091-8fb6-28c7f04eb7e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1a10c67-7aef-49d9-b151-02e2bbedb5ae}" ma:internalName="TaxCatchAll" ma:showField="CatchAllData" ma:web="57f52a75-1879-4091-8fb6-28c7f04eb7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schemas.microsoft.com/office/2006/documentManagement/types"/>
    <ds:schemaRef ds:uri="http://purl.org/dc/elements/1.1/"/>
    <ds:schemaRef ds:uri="4873beb7-5857-4685-be1f-d57550cc96cc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858DA29-432A-4D29-B4E5-52A9700BF74A}"/>
</file>

<file path=customXml/itemProps3.xml><?xml version="1.0" encoding="utf-8"?>
<ds:datastoreItem xmlns:ds="http://schemas.openxmlformats.org/officeDocument/2006/customXml" ds:itemID="{FA714A15-50DE-470C-9515-3D6EA3CFD436}"/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3602</TotalTime>
  <Words>1629</Words>
  <Application>Microsoft Office PowerPoint</Application>
  <PresentationFormat>Widescreen</PresentationFormat>
  <Paragraphs>193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Avenir Next LT Pro</vt:lpstr>
      <vt:lpstr>Calibri</vt:lpstr>
      <vt:lpstr>Segoe UI</vt:lpstr>
      <vt:lpstr>Segoe UI Light</vt:lpstr>
      <vt:lpstr>Times New Roman</vt:lpstr>
      <vt:lpstr>Wingdings</vt:lpstr>
      <vt:lpstr>WelcomeDoc</vt:lpstr>
      <vt:lpstr>Research Methodology- Unit 5 DATA COLLECTION AND ANALYSIS </vt:lpstr>
      <vt:lpstr>Research Methodology- Unit 5 Chapter 3- Research Interviews </vt:lpstr>
      <vt:lpstr>Learning Outcome 1</vt:lpstr>
      <vt:lpstr>Research Interviews </vt:lpstr>
      <vt:lpstr>Major Considerations While Developing Interview Questions </vt:lpstr>
      <vt:lpstr>Major Considerations While Developing Interview Questions </vt:lpstr>
      <vt:lpstr>Major Considerations While Developing Interview Questions </vt:lpstr>
      <vt:lpstr>Major Considerations While Developing Interview Questions </vt:lpstr>
      <vt:lpstr>Major Considerations While Developing Interview Questions </vt:lpstr>
      <vt:lpstr>Major Considerations While Developing Interview Questions </vt:lpstr>
      <vt:lpstr>Major Considerations While Developing Interview Questions </vt:lpstr>
      <vt:lpstr>Types of Research Interview </vt:lpstr>
      <vt:lpstr>Types of Research Interview </vt:lpstr>
      <vt:lpstr>Types of Research Interview </vt:lpstr>
      <vt:lpstr>Steps in Research Interview</vt:lpstr>
      <vt:lpstr>Principles of Interviewing </vt:lpstr>
      <vt:lpstr>Principles of Interviewing </vt:lpstr>
      <vt:lpstr>End of Chapter 3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</dc:title>
  <dc:creator>Acer</dc:creator>
  <cp:keywords/>
  <cp:lastModifiedBy>Acer</cp:lastModifiedBy>
  <cp:revision>124</cp:revision>
  <dcterms:created xsi:type="dcterms:W3CDTF">2024-11-11T05:00:51Z</dcterms:created>
  <dcterms:modified xsi:type="dcterms:W3CDTF">2025-01-22T08:47:13Z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0x01010004EF87AA68015F45AC3FC1B11B58A6B8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