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732" r:id="rId6"/>
    <p:sldId id="733" r:id="rId7"/>
    <p:sldId id="734" r:id="rId8"/>
    <p:sldId id="735" r:id="rId9"/>
    <p:sldId id="762" r:id="rId10"/>
    <p:sldId id="763" r:id="rId11"/>
    <p:sldId id="769" r:id="rId12"/>
    <p:sldId id="765" r:id="rId13"/>
    <p:sldId id="770" r:id="rId14"/>
    <p:sldId id="764" r:id="rId15"/>
    <p:sldId id="766" r:id="rId16"/>
    <p:sldId id="748" r:id="rId17"/>
    <p:sldId id="767" r:id="rId18"/>
    <p:sldId id="771" r:id="rId19"/>
    <p:sldId id="772" r:id="rId20"/>
    <p:sldId id="6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732"/>
            <p14:sldId id="733"/>
            <p14:sldId id="734"/>
            <p14:sldId id="735"/>
            <p14:sldId id="762"/>
            <p14:sldId id="763"/>
            <p14:sldId id="769"/>
            <p14:sldId id="765"/>
            <p14:sldId id="770"/>
            <p14:sldId id="764"/>
            <p14:sldId id="766"/>
            <p14:sldId id="748"/>
            <p14:sldId id="767"/>
            <p14:sldId id="771"/>
            <p14:sldId id="772"/>
            <p14:sldId id="67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4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86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11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11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7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13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3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89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03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28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64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9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78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4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6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9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1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74716EF3-1422-48C0-BC49-14FAC3550F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F2AAFDE-CB45-46CA-8961-8133FCA5F3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=""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=""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DATA COLLECTION </a:t>
            </a:r>
            <a:r>
              <a:rPr lang="en-US" sz="4400" dirty="0" smtClean="0"/>
              <a:t>AND </a:t>
            </a:r>
            <a:r>
              <a:rPr lang="en-US" sz="4400" dirty="0"/>
              <a:t>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Non-participative observation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280" y="1389831"/>
            <a:ext cx="119554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Advantages of non-participative observation </a:t>
            </a:r>
          </a:p>
          <a:p>
            <a:pPr fontAlgn="base"/>
            <a:r>
              <a:rPr lang="en-US" sz="2000" dirty="0"/>
              <a:t> </a:t>
            </a:r>
            <a:r>
              <a:rPr lang="en-US" sz="2000" dirty="0" smtClean="0"/>
              <a:t>  Have </a:t>
            </a:r>
            <a:r>
              <a:rPr lang="en-US" sz="2000" dirty="0"/>
              <a:t>limited or </a:t>
            </a:r>
            <a:r>
              <a:rPr lang="en-US" sz="2000" dirty="0" smtClean="0"/>
              <a:t>no access </a:t>
            </a:r>
            <a:r>
              <a:rPr lang="en-US" sz="2000" dirty="0"/>
              <a:t>to a particular group to </a:t>
            </a:r>
            <a:r>
              <a:rPr lang="en-US" sz="2000" dirty="0" smtClean="0"/>
              <a:t>participate </a:t>
            </a:r>
            <a:r>
              <a:rPr lang="en-US" sz="2000" dirty="0"/>
              <a:t>in their activities. </a:t>
            </a:r>
          </a:p>
          <a:p>
            <a:pPr fontAlgn="base"/>
            <a:r>
              <a:rPr lang="en-US" sz="2000" dirty="0"/>
              <a:t> </a:t>
            </a:r>
            <a:r>
              <a:rPr lang="en-US" sz="2000" dirty="0" smtClean="0"/>
              <a:t>  The </a:t>
            </a:r>
            <a:r>
              <a:rPr lang="en-US" sz="2000" dirty="0"/>
              <a:t>researcher’s direct involvement in some settings might be </a:t>
            </a:r>
            <a:r>
              <a:rPr lang="en-US" sz="2000" dirty="0" smtClean="0"/>
              <a:t>dangerous</a:t>
            </a:r>
            <a:r>
              <a:rPr lang="en-US" sz="2000" dirty="0"/>
              <a:t>. </a:t>
            </a:r>
          </a:p>
          <a:p>
            <a:pPr fontAlgn="base"/>
            <a:r>
              <a:rPr lang="en-US" sz="2000" dirty="0" smtClean="0"/>
              <a:t>   It </a:t>
            </a:r>
            <a:r>
              <a:rPr lang="en-US" sz="2000" dirty="0"/>
              <a:t>is possible to cautiously eliminate the risk of people’s changing </a:t>
            </a:r>
            <a:r>
              <a:rPr lang="en-US" sz="2000" dirty="0" smtClean="0"/>
              <a:t>behavior </a:t>
            </a:r>
            <a:r>
              <a:rPr lang="en-US" sz="2000" dirty="0"/>
              <a:t>in the presence </a:t>
            </a:r>
            <a:r>
              <a:rPr lang="en-US" sz="2000" dirty="0" smtClean="0"/>
              <a:t>of researchers</a:t>
            </a:r>
            <a:r>
              <a:rPr lang="en-US" sz="2000" dirty="0"/>
              <a:t>. </a:t>
            </a:r>
            <a:endParaRPr lang="en-US" sz="2000" dirty="0" smtClean="0"/>
          </a:p>
          <a:p>
            <a:pPr fontAlgn="base"/>
            <a:r>
              <a:rPr lang="en-US" sz="2000" dirty="0"/>
              <a:t> </a:t>
            </a:r>
            <a:r>
              <a:rPr lang="en-US" sz="2000" dirty="0" smtClean="0"/>
              <a:t>  Is applicable </a:t>
            </a:r>
            <a:r>
              <a:rPr lang="en-US" sz="2000" dirty="0"/>
              <a:t>in such a condition where the participation of </a:t>
            </a:r>
            <a:r>
              <a:rPr lang="en-US" sz="2000" dirty="0" smtClean="0"/>
              <a:t>researchers </a:t>
            </a:r>
            <a:r>
              <a:rPr lang="en-US" sz="2000" dirty="0"/>
              <a:t>in the group is inaccessible or impossible. </a:t>
            </a:r>
          </a:p>
          <a:p>
            <a:pPr fontAlgn="base"/>
            <a:r>
              <a:rPr lang="en-US" sz="2000" dirty="0"/>
              <a:t> </a:t>
            </a:r>
            <a:r>
              <a:rPr lang="en-US" sz="2000" dirty="0" smtClean="0"/>
              <a:t>  Is </a:t>
            </a:r>
            <a:r>
              <a:rPr lang="en-US" sz="2000" dirty="0"/>
              <a:t>reliable for studying a group whose members are not </a:t>
            </a:r>
            <a:r>
              <a:rPr lang="en-US" sz="2000" dirty="0" smtClean="0"/>
              <a:t>reactive </a:t>
            </a:r>
            <a:r>
              <a:rPr lang="en-US" sz="2000" dirty="0"/>
              <a:t>to the observer so that no change may occur in their original </a:t>
            </a:r>
            <a:r>
              <a:rPr lang="en-US" sz="2000" dirty="0" smtClean="0"/>
              <a:t>behavior</a:t>
            </a:r>
            <a:r>
              <a:rPr lang="en-US" sz="2000" dirty="0"/>
              <a:t>. </a:t>
            </a:r>
          </a:p>
          <a:p>
            <a:pPr fontAlgn="base"/>
            <a:r>
              <a:rPr lang="en-US" sz="2000" dirty="0"/>
              <a:t> </a:t>
            </a:r>
            <a:r>
              <a:rPr lang="en-US" sz="2000" dirty="0" smtClean="0"/>
              <a:t>  More </a:t>
            </a:r>
            <a:r>
              <a:rPr lang="en-US" sz="2000" dirty="0"/>
              <a:t>ethical if done overtly – no ethical issues if people are aware they </a:t>
            </a:r>
            <a:r>
              <a:rPr lang="en-US" sz="2000" dirty="0" smtClean="0"/>
              <a:t>are </a:t>
            </a:r>
            <a:r>
              <a:rPr lang="en-US" sz="2000" dirty="0"/>
              <a:t>being observed. </a:t>
            </a:r>
          </a:p>
          <a:p>
            <a:pPr fontAlgn="base"/>
            <a:r>
              <a:rPr lang="en-US" sz="2000" dirty="0"/>
              <a:t> </a:t>
            </a:r>
            <a:r>
              <a:rPr lang="en-US" sz="2000" b="1" dirty="0"/>
              <a:t>Disadvantages of non-non-participative observation </a:t>
            </a:r>
          </a:p>
          <a:p>
            <a:pPr fontAlgn="base"/>
            <a:r>
              <a:rPr lang="en-US" sz="2000" dirty="0"/>
              <a:t> </a:t>
            </a:r>
            <a:r>
              <a:rPr lang="en-US" sz="2000" dirty="0" smtClean="0"/>
              <a:t>  There </a:t>
            </a:r>
            <a:r>
              <a:rPr lang="en-US" sz="2000" dirty="0"/>
              <a:t>is a chance of acting differently as people know they are being </a:t>
            </a:r>
            <a:r>
              <a:rPr lang="en-US" sz="2000" dirty="0" smtClean="0"/>
              <a:t>observed </a:t>
            </a:r>
            <a:r>
              <a:rPr lang="en-US" sz="2000" dirty="0"/>
              <a:t>(Hawthorne effect). </a:t>
            </a:r>
          </a:p>
          <a:p>
            <a:pPr fontAlgn="base"/>
            <a:r>
              <a:rPr lang="en-US" sz="2000" dirty="0" smtClean="0"/>
              <a:t>   It </a:t>
            </a:r>
            <a:r>
              <a:rPr lang="en-US" sz="2000" dirty="0"/>
              <a:t>becomes hard to gain </a:t>
            </a:r>
            <a:r>
              <a:rPr lang="en-US" sz="2000" dirty="0" smtClean="0"/>
              <a:t>accurate results </a:t>
            </a:r>
            <a:r>
              <a:rPr lang="en-US" sz="2000" dirty="0"/>
              <a:t>watching from a distance. </a:t>
            </a:r>
          </a:p>
          <a:p>
            <a:pPr fontAlgn="base"/>
            <a:r>
              <a:rPr lang="en-US" sz="2000" dirty="0"/>
              <a:t> </a:t>
            </a:r>
            <a:r>
              <a:rPr lang="en-US" sz="2000" dirty="0" smtClean="0"/>
              <a:t>  There </a:t>
            </a:r>
            <a:r>
              <a:rPr lang="en-US" sz="2000" dirty="0"/>
              <a:t>is a chance of impression of researcher in research. </a:t>
            </a:r>
          </a:p>
          <a:p>
            <a:pPr fontAlgn="base"/>
            <a:r>
              <a:rPr lang="en-US" sz="2000" dirty="0"/>
              <a:t> </a:t>
            </a:r>
            <a:r>
              <a:rPr lang="en-US" sz="2000" dirty="0" smtClean="0"/>
              <a:t>  This </a:t>
            </a:r>
            <a:r>
              <a:rPr lang="en-US" sz="2000" dirty="0"/>
              <a:t>method is time-consuming and costly.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48783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Use of the Internet for Data Collection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20066"/>
            <a:ext cx="116551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Internet Data Collection (IDC) is a means of quick survey data collection by utilizing </a:t>
            </a:r>
            <a:r>
              <a:rPr lang="en-US" sz="2000" dirty="0" smtClean="0"/>
              <a:t>the internet.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questionnaire is prepared using browser-based internet forms and </a:t>
            </a:r>
            <a:r>
              <a:rPr lang="en-US" sz="2000" dirty="0" smtClean="0"/>
              <a:t>sent </a:t>
            </a:r>
            <a:r>
              <a:rPr lang="en-US" sz="2000" dirty="0"/>
              <a:t>to the prospective respondents via the internet in their mail ID.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Respondents </a:t>
            </a:r>
            <a:r>
              <a:rPr lang="en-US" sz="2000" dirty="0"/>
              <a:t>fill </a:t>
            </a:r>
            <a:r>
              <a:rPr lang="en-US" sz="2000" dirty="0" smtClean="0"/>
              <a:t>in </a:t>
            </a:r>
            <a:r>
              <a:rPr lang="en-US" sz="2000" dirty="0"/>
              <a:t>the form and return it to the researcher’s browser.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system administrator </a:t>
            </a:r>
            <a:r>
              <a:rPr lang="en-US" sz="2000" dirty="0" smtClean="0"/>
              <a:t>retrieves </a:t>
            </a:r>
            <a:r>
              <a:rPr lang="en-US" sz="2000" dirty="0"/>
              <a:t>the completed forms and routes them for further processing</a:t>
            </a:r>
            <a:r>
              <a:rPr lang="en-US" sz="2000" dirty="0" smtClean="0"/>
              <a:t>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there are </a:t>
            </a:r>
            <a:r>
              <a:rPr lang="en-US" sz="2000" dirty="0" smtClean="0"/>
              <a:t>other </a:t>
            </a:r>
            <a:r>
              <a:rPr lang="en-US" sz="2000" dirty="0"/>
              <a:t>modes of data capture, the system administrator will consolidate the returns </a:t>
            </a:r>
            <a:r>
              <a:rPr lang="en-US" sz="2000" dirty="0" smtClean="0"/>
              <a:t>submitted </a:t>
            </a:r>
            <a:r>
              <a:rPr lang="en-US" sz="2000" dirty="0"/>
              <a:t>via the Internet with those obtained by the other modes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77338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Advantages of using Internet Data Collection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60508"/>
            <a:ext cx="5909481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 smtClean="0"/>
              <a:t>For </a:t>
            </a:r>
            <a:r>
              <a:rPr lang="en-US" sz="2000" b="1" dirty="0"/>
              <a:t>the respondents </a:t>
            </a:r>
            <a:endParaRPr lang="en-US" sz="2000" b="1" dirty="0" smtClean="0"/>
          </a:p>
          <a:p>
            <a:pPr lvl="0" fontAlgn="base"/>
            <a:endParaRPr lang="en-US" sz="1600" b="1" dirty="0"/>
          </a:p>
          <a:p>
            <a:pPr lvl="0" fontAlgn="base"/>
            <a:r>
              <a:rPr lang="en-US" sz="1600" dirty="0"/>
              <a:t> </a:t>
            </a:r>
            <a:r>
              <a:rPr lang="en-US" sz="1600" dirty="0" smtClean="0"/>
              <a:t>  IDC </a:t>
            </a:r>
            <a:r>
              <a:rPr lang="en-US" sz="1600" dirty="0"/>
              <a:t>survey provides a quick and convenient channel for the survey </a:t>
            </a:r>
            <a:r>
              <a:rPr lang="en-US" sz="1600" dirty="0" smtClean="0"/>
              <a:t>respondents </a:t>
            </a:r>
            <a:r>
              <a:rPr lang="en-US" sz="1600" dirty="0"/>
              <a:t>to submit their forms via the net. </a:t>
            </a:r>
            <a:endParaRPr lang="en-US" sz="1600" dirty="0" smtClean="0"/>
          </a:p>
          <a:p>
            <a:pPr lvl="0" fontAlgn="base"/>
            <a:endParaRPr lang="en-US" sz="1600" dirty="0"/>
          </a:p>
          <a:p>
            <a:pPr lvl="0" fontAlgn="base"/>
            <a:r>
              <a:rPr lang="en-US" sz="1600" dirty="0" smtClean="0"/>
              <a:t>    </a:t>
            </a:r>
            <a:r>
              <a:rPr lang="en-US" sz="1600" dirty="0"/>
              <a:t>Respondents can be free from the hassle of filling out paper </a:t>
            </a:r>
            <a:r>
              <a:rPr lang="en-US" sz="1600" dirty="0" smtClean="0"/>
              <a:t>questionnaires </a:t>
            </a:r>
            <a:r>
              <a:rPr lang="en-US" sz="1600" dirty="0"/>
              <a:t>and mailing them back to the research agency. </a:t>
            </a:r>
            <a:endParaRPr lang="en-US" sz="1600" dirty="0" smtClean="0"/>
          </a:p>
          <a:p>
            <a:pPr lvl="0" fontAlgn="base"/>
            <a:endParaRPr lang="en-US" sz="1600" dirty="0"/>
          </a:p>
          <a:p>
            <a:pPr lvl="0" fontAlgn="base"/>
            <a:r>
              <a:rPr lang="en-US" sz="1600" dirty="0"/>
              <a:t> </a:t>
            </a:r>
            <a:r>
              <a:rPr lang="en-US" sz="1600" dirty="0" smtClean="0"/>
              <a:t>  This </a:t>
            </a:r>
            <a:r>
              <a:rPr lang="en-US" sz="1600" dirty="0"/>
              <a:t>method helps to save </a:t>
            </a:r>
            <a:r>
              <a:rPr lang="en-US" sz="1600" dirty="0" smtClean="0"/>
              <a:t>time and </a:t>
            </a:r>
            <a:r>
              <a:rPr lang="en-US" sz="1600" dirty="0"/>
              <a:t>effort for respondents. </a:t>
            </a:r>
            <a:endParaRPr lang="en-US" sz="1600" dirty="0" smtClean="0"/>
          </a:p>
          <a:p>
            <a:pPr lvl="0" fontAlgn="base"/>
            <a:endParaRPr lang="en-US" sz="1600" dirty="0"/>
          </a:p>
          <a:p>
            <a:pPr lvl="0" fontAlgn="base"/>
            <a:r>
              <a:rPr lang="en-US" sz="1600" dirty="0"/>
              <a:t> </a:t>
            </a:r>
            <a:r>
              <a:rPr lang="en-US" sz="1600" dirty="0" smtClean="0"/>
              <a:t>  Respondents </a:t>
            </a:r>
            <a:r>
              <a:rPr lang="en-US" sz="1600" dirty="0"/>
              <a:t>need not answer all the questions at once; respondents can </a:t>
            </a:r>
            <a:r>
              <a:rPr lang="en-US" sz="1600" dirty="0" smtClean="0"/>
              <a:t>save </a:t>
            </a:r>
            <a:r>
              <a:rPr lang="en-US" sz="1600" dirty="0"/>
              <a:t>the data on the web server and complete it when they are at ease. </a:t>
            </a:r>
            <a:endParaRPr lang="en-US" sz="1600" dirty="0" smtClean="0"/>
          </a:p>
          <a:p>
            <a:pPr lvl="0" fontAlgn="base"/>
            <a:endParaRPr lang="en-US" sz="1600" dirty="0"/>
          </a:p>
          <a:p>
            <a:pPr lvl="0" fontAlgn="base"/>
            <a:r>
              <a:rPr lang="en-US" sz="1600" dirty="0"/>
              <a:t> </a:t>
            </a:r>
            <a:r>
              <a:rPr lang="en-US" sz="1600" dirty="0" smtClean="0"/>
              <a:t>  The </a:t>
            </a:r>
            <a:r>
              <a:rPr lang="en-US" sz="1600" dirty="0"/>
              <a:t>forms will be designed in a simple and attractive format to attract </a:t>
            </a:r>
            <a:r>
              <a:rPr lang="en-US" sz="1600" dirty="0" smtClean="0"/>
              <a:t>the </a:t>
            </a:r>
            <a:r>
              <a:rPr lang="en-US" sz="1600" dirty="0"/>
              <a:t>respondents to provide data. </a:t>
            </a:r>
            <a:endParaRPr lang="en-US" sz="1600" dirty="0" smtClean="0"/>
          </a:p>
          <a:p>
            <a:pPr lvl="0" fontAlgn="base"/>
            <a:endParaRPr lang="en-US" sz="1600" dirty="0"/>
          </a:p>
          <a:p>
            <a:pPr lvl="0" fontAlgn="base"/>
            <a:r>
              <a:rPr lang="en-US" sz="1600" dirty="0"/>
              <a:t> </a:t>
            </a:r>
            <a:r>
              <a:rPr lang="en-US" sz="1600" dirty="0" smtClean="0"/>
              <a:t>   If </a:t>
            </a:r>
            <a:r>
              <a:rPr lang="en-US" sz="1600" dirty="0"/>
              <a:t>the data the respondent finally provides is clear and complete, no </a:t>
            </a:r>
            <a:r>
              <a:rPr lang="en-US" sz="1600" dirty="0" smtClean="0"/>
              <a:t>manual </a:t>
            </a:r>
            <a:r>
              <a:rPr lang="en-US" sz="1600" dirty="0"/>
              <a:t>intervention is required by the research agency. </a:t>
            </a:r>
            <a:endParaRPr lang="en-US" sz="1600" dirty="0" smtClean="0"/>
          </a:p>
          <a:p>
            <a:pPr lvl="0" fontAlgn="base"/>
            <a:endParaRPr lang="en-US" sz="1600" dirty="0"/>
          </a:p>
          <a:p>
            <a:pPr lvl="0" fontAlgn="base"/>
            <a:r>
              <a:rPr lang="en-US" sz="1600" dirty="0"/>
              <a:t> </a:t>
            </a:r>
            <a:r>
              <a:rPr lang="en-US" sz="1600" dirty="0" smtClean="0"/>
              <a:t>  As </a:t>
            </a:r>
            <a:r>
              <a:rPr lang="en-US" sz="1600" dirty="0"/>
              <a:t>the respondents do not need to fill out forms in front of the researcher, </a:t>
            </a:r>
            <a:r>
              <a:rPr lang="en-US" sz="1600" dirty="0" smtClean="0"/>
              <a:t>they </a:t>
            </a:r>
            <a:r>
              <a:rPr lang="en-US" sz="1600" dirty="0"/>
              <a:t>can conveniently provide the information even in sensitive subject </a:t>
            </a:r>
            <a:r>
              <a:rPr lang="en-US" sz="1600" dirty="0" smtClean="0"/>
              <a:t>matter</a:t>
            </a:r>
            <a:r>
              <a:rPr lang="en-US" sz="1600" dirty="0"/>
              <a:t>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282519" y="860508"/>
            <a:ext cx="590948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For the research agency or researcher </a:t>
            </a:r>
            <a:endParaRPr lang="en-US" sz="2000" b="1" dirty="0" smtClean="0"/>
          </a:p>
          <a:p>
            <a:pPr lvl="0" fontAlgn="base"/>
            <a:endParaRPr lang="en-US" sz="1600" b="1" dirty="0"/>
          </a:p>
          <a:p>
            <a:pPr lvl="0" fontAlgn="base"/>
            <a:r>
              <a:rPr lang="en-US" sz="1600" dirty="0"/>
              <a:t> </a:t>
            </a:r>
            <a:r>
              <a:rPr lang="en-US" sz="1600" dirty="0" smtClean="0"/>
              <a:t>  It </a:t>
            </a:r>
            <a:r>
              <a:rPr lang="en-US" sz="1600" dirty="0"/>
              <a:t>reduces the time for data collection as surveyors need not visit the </a:t>
            </a:r>
            <a:r>
              <a:rPr lang="en-US" sz="1600" dirty="0" smtClean="0"/>
              <a:t>respondents </a:t>
            </a:r>
            <a:r>
              <a:rPr lang="en-US" sz="1600" dirty="0"/>
              <a:t>personally. </a:t>
            </a:r>
            <a:endParaRPr lang="en-US" sz="1600" dirty="0" smtClean="0"/>
          </a:p>
          <a:p>
            <a:pPr lvl="0" fontAlgn="base"/>
            <a:endParaRPr lang="en-US" sz="1600" dirty="0"/>
          </a:p>
          <a:p>
            <a:pPr lvl="0" fontAlgn="base"/>
            <a:r>
              <a:rPr lang="en-US" sz="1600" dirty="0"/>
              <a:t> </a:t>
            </a:r>
            <a:r>
              <a:rPr lang="en-US" sz="1600" dirty="0" smtClean="0"/>
              <a:t>  The </a:t>
            </a:r>
            <a:r>
              <a:rPr lang="en-US" sz="1600" dirty="0"/>
              <a:t>submitted data are transferred from the web server to an internal </a:t>
            </a:r>
            <a:r>
              <a:rPr lang="en-US" sz="1600" dirty="0" smtClean="0"/>
              <a:t>database </a:t>
            </a:r>
            <a:r>
              <a:rPr lang="en-US" sz="1600" dirty="0"/>
              <a:t>maintained by the agency. Hence, it reduces the effort for data </a:t>
            </a:r>
            <a:r>
              <a:rPr lang="en-US" sz="1600" dirty="0" smtClean="0"/>
              <a:t>entry </a:t>
            </a:r>
            <a:r>
              <a:rPr lang="en-US" sz="1600" dirty="0"/>
              <a:t>and data editing. </a:t>
            </a:r>
            <a:endParaRPr lang="en-US" sz="1600" dirty="0" smtClean="0"/>
          </a:p>
          <a:p>
            <a:pPr lvl="0" fontAlgn="base"/>
            <a:endParaRPr lang="en-US" sz="1600" dirty="0"/>
          </a:p>
          <a:p>
            <a:pPr lvl="0" fontAlgn="base"/>
            <a:r>
              <a:rPr lang="en-US" sz="1600" dirty="0"/>
              <a:t> </a:t>
            </a:r>
            <a:r>
              <a:rPr lang="en-US" sz="1600" dirty="0" smtClean="0"/>
              <a:t>   The </a:t>
            </a:r>
            <a:r>
              <a:rPr lang="en-US" sz="1600" dirty="0"/>
              <a:t>online survey form has built-in validation checks, so it reduces the </a:t>
            </a:r>
            <a:r>
              <a:rPr lang="en-US" sz="1600" dirty="0" smtClean="0"/>
              <a:t>effort </a:t>
            </a:r>
            <a:r>
              <a:rPr lang="en-US" sz="1600" dirty="0"/>
              <a:t>needed to check for incomplete forms and then call respondents to </a:t>
            </a:r>
            <a:r>
              <a:rPr lang="en-US" sz="1600" dirty="0" smtClean="0"/>
              <a:t>obtain </a:t>
            </a:r>
            <a:r>
              <a:rPr lang="en-US" sz="1600" dirty="0"/>
              <a:t>the required data. </a:t>
            </a:r>
            <a:endParaRPr lang="en-US" sz="1600" dirty="0" smtClean="0"/>
          </a:p>
          <a:p>
            <a:pPr lvl="0" fontAlgn="base"/>
            <a:endParaRPr lang="en-US" sz="1600" dirty="0"/>
          </a:p>
          <a:p>
            <a:pPr lvl="0" fontAlgn="base"/>
            <a:r>
              <a:rPr lang="en-US" sz="1600" dirty="0"/>
              <a:t> </a:t>
            </a:r>
            <a:r>
              <a:rPr lang="en-US" sz="1600" dirty="0" smtClean="0"/>
              <a:t>   The </a:t>
            </a:r>
            <a:r>
              <a:rPr lang="en-US" sz="1600" dirty="0"/>
              <a:t>IDC survey helps to expedite survey operations and the compilation </a:t>
            </a:r>
            <a:r>
              <a:rPr lang="en-US" sz="1600" dirty="0" smtClean="0"/>
              <a:t>of data. </a:t>
            </a:r>
          </a:p>
          <a:p>
            <a:pPr lvl="0" fontAlgn="base"/>
            <a:endParaRPr lang="en-US" sz="1600" dirty="0"/>
          </a:p>
          <a:p>
            <a:pPr lvl="0" fontAlgn="base"/>
            <a:r>
              <a:rPr lang="en-US" sz="1600" dirty="0"/>
              <a:t> </a:t>
            </a:r>
            <a:r>
              <a:rPr lang="en-US" sz="1600" dirty="0" smtClean="0"/>
              <a:t>  The </a:t>
            </a:r>
            <a:r>
              <a:rPr lang="en-US" sz="1600" dirty="0"/>
              <a:t>research agency can disseminate the statistical information to other </a:t>
            </a:r>
            <a:r>
              <a:rPr lang="en-US" sz="1600" dirty="0" smtClean="0"/>
              <a:t>organizations </a:t>
            </a:r>
            <a:r>
              <a:rPr lang="en-US" sz="1600" dirty="0"/>
              <a:t>and the public within a shorter period.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29274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FF0000"/>
                </a:solidFill>
              </a:rPr>
              <a:t>Factors Affecting the Selection of Data </a:t>
            </a:r>
            <a:r>
              <a:rPr lang="en-US" b="1" dirty="0" smtClean="0">
                <a:solidFill>
                  <a:srgbClr val="FF0000"/>
                </a:solidFill>
              </a:rPr>
              <a:t>Collection Method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21" y="1580349"/>
            <a:ext cx="9876159" cy="48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01115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406" y="1348064"/>
            <a:ext cx="610054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AutoNum type="arabicPeriod"/>
            </a:pPr>
            <a:r>
              <a:rPr lang="en-US" sz="2000" b="1" dirty="0" smtClean="0"/>
              <a:t>Subject </a:t>
            </a:r>
            <a:r>
              <a:rPr lang="en-US" sz="2000" b="1" dirty="0"/>
              <a:t>matter of study</a:t>
            </a:r>
            <a:r>
              <a:rPr lang="en-US" sz="2000" dirty="0"/>
              <a:t>: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Researcher </a:t>
            </a:r>
            <a:r>
              <a:rPr lang="en-US" sz="2000" dirty="0"/>
              <a:t>should select the data collection method </a:t>
            </a:r>
            <a:r>
              <a:rPr lang="en-US" sz="2000" dirty="0" smtClean="0"/>
              <a:t>as </a:t>
            </a:r>
            <a:r>
              <a:rPr lang="en-US" sz="2000" dirty="0"/>
              <a:t>per the subject matter of study, its complexity, scope and nature of the </a:t>
            </a:r>
            <a:r>
              <a:rPr lang="en-US" sz="2000" dirty="0" smtClean="0"/>
              <a:t>subject</a:t>
            </a:r>
            <a:r>
              <a:rPr lang="en-US" sz="2000" dirty="0"/>
              <a:t>. Social research and </a:t>
            </a:r>
            <a:r>
              <a:rPr lang="en-US" sz="2000" dirty="0" smtClean="0"/>
              <a:t>laboratory research </a:t>
            </a:r>
            <a:r>
              <a:rPr lang="en-US" sz="2000" dirty="0"/>
              <a:t>demand different types of </a:t>
            </a:r>
            <a:r>
              <a:rPr lang="en-US" sz="2000" dirty="0" smtClean="0"/>
              <a:t>data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some socially challenging area of study like drug abuse, prostitutions, </a:t>
            </a:r>
            <a:r>
              <a:rPr lang="en-US" sz="2000" dirty="0" smtClean="0"/>
              <a:t>HIV </a:t>
            </a:r>
            <a:r>
              <a:rPr lang="en-US" sz="2000" dirty="0"/>
              <a:t>AIDS, etc., data collection becomes more difficult in comparison to the </a:t>
            </a:r>
            <a:r>
              <a:rPr lang="en-US" sz="2000" dirty="0" smtClean="0"/>
              <a:t>satisfaction </a:t>
            </a:r>
            <a:r>
              <a:rPr lang="en-US" sz="2000" dirty="0"/>
              <a:t>level of an employee in organization.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Some </a:t>
            </a:r>
            <a:r>
              <a:rPr lang="en-US" sz="2000" dirty="0"/>
              <a:t>research studies require </a:t>
            </a:r>
            <a:r>
              <a:rPr lang="en-US" sz="2000" dirty="0" smtClean="0"/>
              <a:t>past </a:t>
            </a:r>
            <a:r>
              <a:rPr lang="en-US" sz="2000" dirty="0"/>
              <a:t>secondary data, while some studies, like social changes, habits, behavioral </a:t>
            </a:r>
            <a:r>
              <a:rPr lang="en-US" sz="2000" dirty="0" smtClean="0"/>
              <a:t>changes</a:t>
            </a:r>
            <a:r>
              <a:rPr lang="en-US" sz="2000" dirty="0"/>
              <a:t>, etc., demand the most current data.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Thus</a:t>
            </a:r>
            <a:r>
              <a:rPr lang="en-US" sz="2000" dirty="0"/>
              <a:t>, the data collection method </a:t>
            </a:r>
            <a:r>
              <a:rPr lang="en-US" sz="2000" dirty="0" smtClean="0"/>
              <a:t>must </a:t>
            </a:r>
            <a:r>
              <a:rPr lang="en-US" sz="2000" dirty="0"/>
              <a:t>fit the subject matter of the study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539553" y="1348064"/>
            <a:ext cx="56524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 smtClean="0"/>
              <a:t>2. Reliability </a:t>
            </a:r>
            <a:r>
              <a:rPr lang="en-US" sz="2000" b="1" dirty="0"/>
              <a:t>required: </a:t>
            </a:r>
            <a:endParaRPr lang="en-US" sz="2000" b="1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reliability is equally important for each research, </a:t>
            </a:r>
            <a:r>
              <a:rPr lang="en-US" sz="2000" dirty="0" smtClean="0"/>
              <a:t>depending </a:t>
            </a:r>
            <a:r>
              <a:rPr lang="en-US" sz="2000" dirty="0"/>
              <a:t>on the respondents and the data collection method.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example, if </a:t>
            </a:r>
            <a:r>
              <a:rPr lang="en-US" sz="2000" dirty="0" smtClean="0"/>
              <a:t>the </a:t>
            </a:r>
            <a:r>
              <a:rPr lang="en-US" sz="2000" dirty="0"/>
              <a:t>data is collected using the interview method, its reliability ranges higher </a:t>
            </a:r>
            <a:r>
              <a:rPr lang="en-US" sz="2000" dirty="0" smtClean="0"/>
              <a:t>than </a:t>
            </a:r>
            <a:r>
              <a:rPr lang="en-US" sz="2000" dirty="0"/>
              <a:t>the questionnaire.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However</a:t>
            </a:r>
            <a:r>
              <a:rPr lang="en-US" sz="2000" dirty="0"/>
              <a:t>, through interviews, we cannot collect data </a:t>
            </a:r>
            <a:r>
              <a:rPr lang="en-US" sz="2000" dirty="0" smtClean="0"/>
              <a:t>from </a:t>
            </a:r>
            <a:r>
              <a:rPr lang="en-US" sz="2000" dirty="0"/>
              <a:t>many respondents.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extensive coverage, the questionnaire method </a:t>
            </a:r>
            <a:r>
              <a:rPr lang="en-US" sz="2000" dirty="0" smtClean="0"/>
              <a:t>becomes </a:t>
            </a:r>
            <a:r>
              <a:rPr lang="en-US" sz="2000" dirty="0"/>
              <a:t>more appropriate</a:t>
            </a:r>
            <a:endParaRPr lang="en-US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smtClean="0">
                <a:solidFill>
                  <a:srgbClr val="FF0000"/>
                </a:solidFill>
              </a:rPr>
              <a:t>Factors Affecting the Selection of Data Collection Method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42321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406" y="1348064"/>
            <a:ext cx="61005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3. Research design used</a:t>
            </a:r>
            <a:r>
              <a:rPr lang="en-US" sz="2000" dirty="0"/>
              <a:t>: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researcher selects different research designs </a:t>
            </a:r>
            <a:r>
              <a:rPr lang="en-US" sz="2000" dirty="0" smtClean="0"/>
              <a:t>based </a:t>
            </a:r>
            <a:r>
              <a:rPr lang="en-US" sz="2000" dirty="0"/>
              <a:t>on the scope of the study.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Different </a:t>
            </a:r>
            <a:r>
              <a:rPr lang="en-US" sz="2000" dirty="0"/>
              <a:t>research designs demand different </a:t>
            </a:r>
            <a:r>
              <a:rPr lang="en-US" sz="2000" dirty="0" smtClean="0"/>
              <a:t>types </a:t>
            </a:r>
            <a:r>
              <a:rPr lang="en-US" sz="2000" dirty="0"/>
              <a:t>of </a:t>
            </a:r>
            <a:r>
              <a:rPr lang="en-US" sz="2000" dirty="0" smtClean="0"/>
              <a:t>data.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instance, observational data is more practical if the research </a:t>
            </a:r>
            <a:r>
              <a:rPr lang="en-US" sz="2000" dirty="0" smtClean="0"/>
              <a:t>design </a:t>
            </a:r>
            <a:r>
              <a:rPr lang="en-US" sz="2000" dirty="0"/>
              <a:t>is descriptive.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contrast, if the research design is policy research, </a:t>
            </a:r>
            <a:r>
              <a:rPr lang="en-US" sz="2000" dirty="0" smtClean="0"/>
              <a:t>in–depth </a:t>
            </a:r>
            <a:r>
              <a:rPr lang="en-US" sz="2000" dirty="0"/>
              <a:t>interviews or focus group discussions can be appropriate for data </a:t>
            </a:r>
            <a:r>
              <a:rPr lang="en-US" sz="2000" dirty="0" smtClean="0"/>
              <a:t>collection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539553" y="1348064"/>
            <a:ext cx="565244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 smtClean="0"/>
              <a:t>4. Resources </a:t>
            </a:r>
            <a:r>
              <a:rPr lang="en-US" sz="2000" b="1" dirty="0"/>
              <a:t>available</a:t>
            </a:r>
            <a:r>
              <a:rPr lang="en-US" sz="2000" dirty="0"/>
              <a:t>: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availability of financial, time, and human resources </a:t>
            </a:r>
            <a:r>
              <a:rPr lang="en-US" sz="2000" dirty="0" smtClean="0"/>
              <a:t>is </a:t>
            </a:r>
            <a:r>
              <a:rPr lang="en-US" sz="2000" dirty="0"/>
              <a:t>another critical factor affecting the choice of data collection method.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Internet data </a:t>
            </a:r>
            <a:r>
              <a:rPr lang="en-US" sz="2000" dirty="0"/>
              <a:t>collection and questionnaire methods are more appropriate in case of a </a:t>
            </a:r>
            <a:r>
              <a:rPr lang="en-US" sz="2000" dirty="0" smtClean="0"/>
              <a:t>shortage </a:t>
            </a:r>
            <a:r>
              <a:rPr lang="en-US" sz="2000" dirty="0"/>
              <a:t>of resources mentioned above.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such resources are adequate, </a:t>
            </a:r>
            <a:r>
              <a:rPr lang="en-US" sz="2000" dirty="0" smtClean="0"/>
              <a:t>observation </a:t>
            </a:r>
            <a:r>
              <a:rPr lang="en-US" sz="2000" dirty="0"/>
              <a:t>and interview methods can be applied, taking other things ignored.</a:t>
            </a:r>
            <a:endParaRPr lang="en-US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smtClean="0">
                <a:solidFill>
                  <a:srgbClr val="FF0000"/>
                </a:solidFill>
              </a:rPr>
              <a:t>Factors Affecting the Selection of Data Collection Method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0794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406" y="1348064"/>
            <a:ext cx="610054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 smtClean="0"/>
              <a:t>5. Flexibility</a:t>
            </a:r>
            <a:r>
              <a:rPr lang="en-US" sz="2000" b="1" dirty="0"/>
              <a:t>: </a:t>
            </a:r>
            <a:endParaRPr lang="en-US" sz="2000" b="1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researcher should take flexibility as one of the important </a:t>
            </a:r>
            <a:r>
              <a:rPr lang="en-US" sz="2000" dirty="0" smtClean="0"/>
              <a:t>considerations </a:t>
            </a:r>
            <a:r>
              <a:rPr lang="en-US" sz="2000" dirty="0"/>
              <a:t>while selecting the data collection method.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Flexibility </a:t>
            </a:r>
            <a:r>
              <a:rPr lang="en-US" sz="2000" dirty="0"/>
              <a:t>in </a:t>
            </a:r>
            <a:r>
              <a:rPr lang="en-US" sz="2000" dirty="0" smtClean="0"/>
              <a:t>information </a:t>
            </a:r>
            <a:r>
              <a:rPr lang="en-US" sz="2000" dirty="0"/>
              <a:t>requirements plays an essential role in selecting a method. </a:t>
            </a:r>
            <a:endParaRPr lang="en-US" sz="2000" dirty="0" smtClean="0"/>
          </a:p>
          <a:p>
            <a:pPr fontAlgn="base"/>
            <a:endParaRPr lang="en-US" sz="2000" dirty="0"/>
          </a:p>
          <a:p>
            <a:pPr marL="457200" indent="-457200" fontAlgn="base">
              <a:buAutoNum type="arabicPeriod" startAt="6"/>
            </a:pPr>
            <a:r>
              <a:rPr lang="en-US" sz="2000" b="1" dirty="0" smtClean="0"/>
              <a:t>Researchers </a:t>
            </a:r>
            <a:r>
              <a:rPr lang="en-US" sz="2000" b="1" dirty="0"/>
              <a:t>approach</a:t>
            </a:r>
            <a:r>
              <a:rPr lang="en-US" sz="2000" dirty="0"/>
              <a:t>: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Researcher’s approach to source of data is the </a:t>
            </a:r>
            <a:r>
              <a:rPr lang="en-US" sz="2000" dirty="0" smtClean="0"/>
              <a:t>most </a:t>
            </a:r>
            <a:r>
              <a:rPr lang="en-US" sz="2000" dirty="0"/>
              <a:t>crucial consideration while selecting the data collection method.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For instance</a:t>
            </a:r>
            <a:r>
              <a:rPr lang="en-US" sz="2000" dirty="0"/>
              <a:t>, if the researcher has limited </a:t>
            </a:r>
            <a:r>
              <a:rPr lang="en-US" sz="2000" dirty="0" smtClean="0"/>
              <a:t>or no </a:t>
            </a:r>
            <a:r>
              <a:rPr lang="en-US" sz="2000" dirty="0"/>
              <a:t>approach to the policymaker, the </a:t>
            </a:r>
            <a:r>
              <a:rPr lang="en-US" sz="2000" dirty="0" smtClean="0"/>
              <a:t>interview </a:t>
            </a:r>
            <a:r>
              <a:rPr lang="en-US" sz="2000" dirty="0"/>
              <a:t>method of data collection becomes </a:t>
            </a:r>
            <a:r>
              <a:rPr lang="en-US" sz="2000" dirty="0" smtClean="0"/>
              <a:t>impossible.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Similarly</a:t>
            </a:r>
            <a:r>
              <a:rPr lang="en-US" sz="2000" dirty="0"/>
              <a:t>, the </a:t>
            </a:r>
            <a:r>
              <a:rPr lang="en-US" sz="2000" dirty="0" smtClean="0"/>
              <a:t>experiment </a:t>
            </a:r>
            <a:r>
              <a:rPr lang="en-US" sz="2000" dirty="0"/>
              <a:t>method may not be suitable for the early researchers, though this </a:t>
            </a:r>
            <a:r>
              <a:rPr lang="en-US" sz="2000" dirty="0" smtClean="0"/>
              <a:t>method </a:t>
            </a:r>
            <a:r>
              <a:rPr lang="en-US" sz="2000" dirty="0"/>
              <a:t>provides accurate data.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539553" y="1348064"/>
            <a:ext cx="56524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7. Researcher’s ability to analyze the </a:t>
            </a:r>
            <a:r>
              <a:rPr lang="en-US" sz="2000" b="1" dirty="0" smtClean="0"/>
              <a:t>data:</a:t>
            </a:r>
          </a:p>
          <a:p>
            <a:pPr lvl="0" fontAlgn="base"/>
            <a:endParaRPr lang="en-US" sz="2000" b="1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collection is not the final </a:t>
            </a:r>
            <a:r>
              <a:rPr lang="en-US" sz="2000" dirty="0" smtClean="0"/>
              <a:t>stage </a:t>
            </a:r>
            <a:r>
              <a:rPr lang="en-US" sz="2000" dirty="0"/>
              <a:t>in research.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must be analyzed to get a conclusion. Some data </a:t>
            </a:r>
            <a:r>
              <a:rPr lang="en-US" sz="2000" dirty="0" smtClean="0"/>
              <a:t>analysis </a:t>
            </a:r>
            <a:r>
              <a:rPr lang="en-US" sz="2000" dirty="0"/>
              <a:t>requires special statistical techniques and analytical power.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Without it</a:t>
            </a:r>
            <a:r>
              <a:rPr lang="en-US" sz="2000" dirty="0"/>
              <a:t>, the researcher may not conclude the findings appropriately.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Thus</a:t>
            </a:r>
            <a:r>
              <a:rPr lang="en-US" sz="2000" dirty="0"/>
              <a:t>, the </a:t>
            </a:r>
            <a:r>
              <a:rPr lang="en-US" sz="2000" dirty="0" smtClean="0"/>
              <a:t>researcher </a:t>
            </a:r>
            <a:r>
              <a:rPr lang="en-US" sz="2000" dirty="0"/>
              <a:t>should consider their data analyzing capability. </a:t>
            </a:r>
            <a:endParaRPr lang="en-US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smtClean="0">
                <a:solidFill>
                  <a:srgbClr val="FF0000"/>
                </a:solidFill>
              </a:rPr>
              <a:t>Factors Affecting the Selection of Data Collection Method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92778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785359" cy="2192622"/>
          </a:xfrm>
        </p:spPr>
        <p:txBody>
          <a:bodyPr/>
          <a:lstStyle/>
          <a:p>
            <a:r>
              <a:rPr lang="en-US" dirty="0" smtClean="0"/>
              <a:t>End of Chapter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73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Chapter </a:t>
            </a:r>
            <a:r>
              <a:rPr lang="en-US" sz="4400" dirty="0" smtClean="0"/>
              <a:t>4- Observation-Concepts and Methods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pPr algn="ctr"/>
            <a:r>
              <a:rPr lang="en-US" dirty="0"/>
              <a:t>Learning Outcome</a:t>
            </a:r>
            <a:br>
              <a:rPr lang="en-US" dirty="0"/>
            </a:br>
            <a:r>
              <a:rPr lang="en-US" dirty="0"/>
              <a:t>1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=""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=""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2879725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=""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2879725"/>
          </a:xfrm>
        </p:spPr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00" y="2879725"/>
            <a:ext cx="8115300" cy="347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Observation </a:t>
            </a:r>
            <a:endParaRPr lang="en-US" sz="3200" dirty="0" smtClean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Concepts, </a:t>
            </a: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Characteristics, </a:t>
            </a: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Methods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=""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8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Observation-Concept and Methods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53235"/>
            <a:ext cx="1188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The observation method in data collection is a peculiar aspect of qualitative data </a:t>
            </a:r>
            <a:r>
              <a:rPr lang="en-US" sz="2000" dirty="0" smtClean="0"/>
              <a:t>generation </a:t>
            </a:r>
            <a:r>
              <a:rPr lang="en-US" sz="2000" dirty="0"/>
              <a:t>in which the researcher </a:t>
            </a:r>
            <a:r>
              <a:rPr lang="en-US" sz="2000" dirty="0" smtClean="0"/>
              <a:t>collects the </a:t>
            </a:r>
            <a:r>
              <a:rPr lang="en-US" sz="2000" dirty="0"/>
              <a:t>data directly with the observation. </a:t>
            </a: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main feature of observation is to keep an attentive, curious, and natural watch </a:t>
            </a:r>
            <a:r>
              <a:rPr lang="en-US" sz="2000" dirty="0" smtClean="0"/>
              <a:t>over </a:t>
            </a:r>
            <a:r>
              <a:rPr lang="en-US" sz="2000" dirty="0"/>
              <a:t>an intended object, event, or phenomenon. </a:t>
            </a: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Hence</a:t>
            </a:r>
            <a:r>
              <a:rPr lang="en-US" sz="2000" dirty="0"/>
              <a:t>, observation is simply a </a:t>
            </a:r>
            <a:r>
              <a:rPr lang="en-US" sz="2000" dirty="0" smtClean="0"/>
              <a:t>purposeful </a:t>
            </a:r>
            <a:r>
              <a:rPr lang="en-US" sz="2000" dirty="0"/>
              <a:t>and systematic way of watching or listening over phenomena to generate </a:t>
            </a:r>
            <a:r>
              <a:rPr lang="en-US" sz="2000" dirty="0" smtClean="0"/>
              <a:t>non–verbal </a:t>
            </a:r>
            <a:r>
              <a:rPr lang="en-US" sz="2000" dirty="0"/>
              <a:t>or visual data.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72" y="3711962"/>
            <a:ext cx="10667486" cy="27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5195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Characteristics of Observation Method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24783"/>
            <a:ext cx="120782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Utmost use of human sense organs like hearing, watching, listening, touching, </a:t>
            </a:r>
            <a:r>
              <a:rPr lang="en-US" sz="2000" dirty="0" smtClean="0"/>
              <a:t>smelling</a:t>
            </a:r>
            <a:r>
              <a:rPr lang="en-US" sz="2000" dirty="0"/>
              <a:t>, etc., but consists of physical and mental activity.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visual sense of the observer predominates the observation method.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Selective and Purposive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elpful </a:t>
            </a:r>
            <a:r>
              <a:rPr lang="en-US" sz="2000" dirty="0"/>
              <a:t>to generate non–verbal data for abstract phenomena and </a:t>
            </a:r>
            <a:r>
              <a:rPr lang="en-US" sz="2000" dirty="0" smtClean="0"/>
              <a:t>non verbal </a:t>
            </a:r>
            <a:r>
              <a:rPr lang="en-US" sz="2000" dirty="0"/>
              <a:t>behavior like aggression, frustration, etc.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ossible </a:t>
            </a:r>
            <a:r>
              <a:rPr lang="en-US" sz="2000" dirty="0"/>
              <a:t>to study spatial behavior. Spatial </a:t>
            </a:r>
            <a:r>
              <a:rPr lang="en-US" sz="2000" dirty="0" smtClean="0"/>
              <a:t>behavior </a:t>
            </a:r>
            <a:r>
              <a:rPr lang="en-US" sz="2000" dirty="0"/>
              <a:t>refers to the attempts of individuals to structure the space around </a:t>
            </a:r>
            <a:r>
              <a:rPr lang="en-US" sz="2000" dirty="0" smtClean="0"/>
              <a:t>them</a:t>
            </a:r>
            <a:r>
              <a:rPr lang="en-US" sz="2000" dirty="0"/>
              <a:t>. For example, observing the spatial movement of an individual, like </a:t>
            </a:r>
            <a:r>
              <a:rPr lang="en-US" sz="2000" dirty="0" smtClean="0"/>
              <a:t>moving </a:t>
            </a:r>
            <a:r>
              <a:rPr lang="en-US" sz="2000" dirty="0"/>
              <a:t>forward, moving away from, maintaining closeness, and maintaining </a:t>
            </a:r>
            <a:r>
              <a:rPr lang="en-US" sz="2000" dirty="0" smtClean="0"/>
              <a:t>distance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H</a:t>
            </a:r>
            <a:r>
              <a:rPr lang="en-US" sz="2000" dirty="0" smtClean="0"/>
              <a:t>elps </a:t>
            </a:r>
            <a:r>
              <a:rPr lang="en-US" sz="2000" dirty="0"/>
              <a:t>study extra–linguistic or non–content behavior like rate of speaking, </a:t>
            </a:r>
            <a:r>
              <a:rPr lang="en-US" sz="2000" dirty="0" smtClean="0"/>
              <a:t>loudness</a:t>
            </a:r>
            <a:r>
              <a:rPr lang="en-US" sz="2000" dirty="0"/>
              <a:t>, the tendency to interrupt, and pronunciation peculiarities constitute </a:t>
            </a:r>
            <a:r>
              <a:rPr lang="en-US" sz="2000" dirty="0" smtClean="0"/>
              <a:t>fruitful </a:t>
            </a:r>
            <a:r>
              <a:rPr lang="en-US" sz="2000" dirty="0"/>
              <a:t>data source.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F</a:t>
            </a:r>
            <a:r>
              <a:rPr lang="en-US" sz="2000" dirty="0" smtClean="0"/>
              <a:t>acilitates </a:t>
            </a:r>
            <a:r>
              <a:rPr lang="en-US" sz="2000" dirty="0"/>
              <a:t>studying group behavior in a single glance. </a:t>
            </a:r>
            <a:r>
              <a:rPr lang="en-US" sz="2000" dirty="0" smtClean="0"/>
              <a:t>Establishing </a:t>
            </a:r>
            <a:r>
              <a:rPr lang="en-US" sz="2000" dirty="0"/>
              <a:t>cause–and effect relationships in social phenomena is possible.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411801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Observation Method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" y="1624783"/>
            <a:ext cx="54454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/>
              <a:t>Kothari (2009) mentioned the following advantages of the observation method: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Can </a:t>
            </a:r>
            <a:r>
              <a:rPr lang="en-US" sz="2000" dirty="0"/>
              <a:t>record the natural behavior of groups.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Can </a:t>
            </a:r>
            <a:r>
              <a:rPr lang="en-US" sz="2000" dirty="0"/>
              <a:t>even gather information that could not easily be obtained.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Can </a:t>
            </a:r>
            <a:r>
              <a:rPr lang="en-US" sz="2000" dirty="0"/>
              <a:t>verify the truth of statements made by informants in the </a:t>
            </a:r>
            <a:r>
              <a:rPr lang="en-US" sz="2000" dirty="0" smtClean="0"/>
              <a:t>context </a:t>
            </a:r>
            <a:r>
              <a:rPr lang="en-US" sz="2000" dirty="0"/>
              <a:t>of a questionnaire or a schedule.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A valuable </a:t>
            </a:r>
            <a:r>
              <a:rPr lang="en-US" sz="2000" dirty="0"/>
              <a:t>method for generating </a:t>
            </a:r>
            <a:r>
              <a:rPr lang="en-US" sz="2000" dirty="0" smtClean="0"/>
              <a:t>non-verbal </a:t>
            </a:r>
            <a:r>
              <a:rPr lang="en-US" sz="2000" dirty="0"/>
              <a:t>and extra-linguistic data. </a:t>
            </a:r>
            <a:endParaRPr lang="en-US" sz="2000" dirty="0" smtClean="0"/>
          </a:p>
          <a:p>
            <a:pPr lvl="0" fontAlgn="base"/>
            <a:r>
              <a:rPr lang="en-US" sz="2000" dirty="0" smtClean="0"/>
              <a:t>    More </a:t>
            </a:r>
            <a:r>
              <a:rPr lang="en-US" sz="2000" dirty="0"/>
              <a:t>objective and impersonal data can be drawn through observation.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471315" y="1409335"/>
            <a:ext cx="485632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 smtClean="0"/>
              <a:t>    </a:t>
            </a:r>
            <a:r>
              <a:rPr lang="en-US" sz="2000" dirty="0" err="1" smtClean="0"/>
              <a:t>Anextensive</a:t>
            </a:r>
            <a:r>
              <a:rPr lang="en-US" sz="2000" dirty="0" smtClean="0"/>
              <a:t> </a:t>
            </a:r>
            <a:r>
              <a:rPr lang="en-US" sz="2000" dirty="0"/>
              <a:t>method regarding time and resources, but data obtained </a:t>
            </a:r>
          </a:p>
          <a:p>
            <a:pPr lvl="0" fontAlgn="base"/>
            <a:r>
              <a:rPr lang="en-US" sz="2000" dirty="0"/>
              <a:t>through it are limited. It is prone to interference in the observational task by </a:t>
            </a:r>
          </a:p>
          <a:p>
            <a:pPr lvl="0" fontAlgn="base"/>
            <a:r>
              <a:rPr lang="en-US" sz="2000" dirty="0"/>
              <a:t>some unforeseen factors.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This </a:t>
            </a:r>
            <a:r>
              <a:rPr lang="en-US" sz="2000" dirty="0"/>
              <a:t>method is not freed from the risk of personal biases and prejudices of the </a:t>
            </a:r>
          </a:p>
          <a:p>
            <a:pPr lvl="0" fontAlgn="base"/>
            <a:r>
              <a:rPr lang="en-US" sz="2000" dirty="0"/>
              <a:t>observer.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Social </a:t>
            </a:r>
            <a:r>
              <a:rPr lang="en-US" sz="2000" dirty="0"/>
              <a:t>phenomena like emotions, affections, aggressions, thoughts, etc., are not </a:t>
            </a:r>
            <a:r>
              <a:rPr lang="en-US" sz="2000" dirty="0" smtClean="0"/>
              <a:t>observable </a:t>
            </a:r>
            <a:r>
              <a:rPr lang="en-US" sz="2000" dirty="0"/>
              <a:t>perfectly.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Impossible </a:t>
            </a:r>
            <a:r>
              <a:rPr lang="en-US" sz="2000" dirty="0"/>
              <a:t>to study or observe past behavioral patterns and activities.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If </a:t>
            </a:r>
            <a:r>
              <a:rPr lang="en-US" sz="2000" dirty="0"/>
              <a:t>the study units know that the researcher observes them, they may change </a:t>
            </a:r>
            <a:r>
              <a:rPr lang="en-US" sz="2000" dirty="0" smtClean="0"/>
              <a:t>their </a:t>
            </a:r>
            <a:r>
              <a:rPr lang="en-US" sz="2000" dirty="0"/>
              <a:t>activities, attitudes, and behavior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3769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 smtClean="0"/>
              <a:t>Advantages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6471315" y="756667"/>
            <a:ext cx="3769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 smtClean="0"/>
              <a:t>Disadvantages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3594539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Methods of Observation in Data Collection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70192"/>
            <a:ext cx="123672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AutoNum type="arabicPeriod"/>
            </a:pPr>
            <a:r>
              <a:rPr lang="en-US" sz="2000" b="1" dirty="0" smtClean="0"/>
              <a:t>Participative observation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Participative observation is one of the least </a:t>
            </a:r>
            <a:r>
              <a:rPr lang="en-US" sz="2000" dirty="0" smtClean="0"/>
              <a:t>controlled </a:t>
            </a:r>
            <a:r>
              <a:rPr lang="en-US" sz="2000" dirty="0"/>
              <a:t>methods of observation in which observers include themselves as a </a:t>
            </a:r>
            <a:r>
              <a:rPr lang="en-US" sz="2000" dirty="0" smtClean="0"/>
              <a:t>member </a:t>
            </a:r>
            <a:r>
              <a:rPr lang="en-US" sz="2000" dirty="0"/>
              <a:t>of observed events or other people to be observed.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ctual </a:t>
            </a:r>
            <a:r>
              <a:rPr lang="en-US" sz="2000" dirty="0"/>
              <a:t>participants of the study are generally unaware that their activities are </a:t>
            </a:r>
            <a:r>
              <a:rPr lang="en-US" sz="2000" dirty="0" smtClean="0"/>
              <a:t>being </a:t>
            </a:r>
            <a:r>
              <a:rPr lang="en-US" sz="2000" dirty="0"/>
              <a:t>observed for some research purpose.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Also known as </a:t>
            </a:r>
            <a:r>
              <a:rPr lang="en-US" sz="2000" dirty="0" err="1" smtClean="0"/>
              <a:t>observeras</a:t>
            </a:r>
            <a:r>
              <a:rPr lang="en-US" sz="2000" dirty="0" smtClean="0"/>
              <a:t>-participant method.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rovides </a:t>
            </a:r>
            <a:r>
              <a:rPr lang="en-US" sz="2000" dirty="0"/>
              <a:t>the opportunity to discover observable data naturally, </a:t>
            </a:r>
            <a:r>
              <a:rPr lang="en-US" sz="2000" dirty="0" smtClean="0"/>
              <a:t>i.e., </a:t>
            </a:r>
            <a:r>
              <a:rPr lang="en-US" sz="2000" dirty="0"/>
              <a:t>this method helps in generating realistic and quality data. Observers can </a:t>
            </a:r>
            <a:r>
              <a:rPr lang="en-US" sz="2000" dirty="0" smtClean="0"/>
              <a:t>record </a:t>
            </a:r>
            <a:r>
              <a:rPr lang="en-US" sz="2000" dirty="0"/>
              <a:t>habits, behavioral patterns, language, working patterns, and so forth, </a:t>
            </a:r>
            <a:r>
              <a:rPr lang="en-US" sz="2000" dirty="0" smtClean="0"/>
              <a:t>like </a:t>
            </a:r>
            <a:r>
              <a:rPr lang="en-US" sz="2000" dirty="0"/>
              <a:t>activities minutely.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22663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 smtClean="0">
                <a:solidFill>
                  <a:srgbClr val="C00000"/>
                </a:solidFill>
              </a:rPr>
              <a:t>Participative Observation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35888"/>
            <a:ext cx="12872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 smtClean="0"/>
              <a:t>Advantages</a:t>
            </a:r>
            <a:r>
              <a:rPr lang="en-US" sz="2000" b="1" dirty="0"/>
              <a:t> of participative observation </a:t>
            </a:r>
            <a:endParaRPr lang="en-US" sz="2000" b="1" dirty="0" smtClean="0"/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High Validity- The </a:t>
            </a:r>
            <a:r>
              <a:rPr lang="en-US" sz="2000" dirty="0"/>
              <a:t>researcher collects the data by themself without informing the study </a:t>
            </a:r>
            <a:r>
              <a:rPr lang="en-US" sz="2000" dirty="0" smtClean="0"/>
              <a:t>units</a:t>
            </a:r>
            <a:r>
              <a:rPr lang="en-US" sz="2000" dirty="0"/>
              <a:t>. </a:t>
            </a:r>
            <a:endParaRPr lang="en-US" sz="2000" dirty="0" smtClean="0"/>
          </a:p>
          <a:p>
            <a:pPr lvl="0" fontAlgn="base"/>
            <a:r>
              <a:rPr lang="en-US" sz="2000" dirty="0" smtClean="0"/>
              <a:t>   Researcher gets deeper </a:t>
            </a:r>
            <a:r>
              <a:rPr lang="en-US" sz="2000" dirty="0"/>
              <a:t>insight into </a:t>
            </a:r>
            <a:r>
              <a:rPr lang="en-US" sz="2000" dirty="0" smtClean="0"/>
              <a:t>meanings</a:t>
            </a:r>
            <a:r>
              <a:rPr lang="en-US" sz="2000" dirty="0"/>
              <a:t>, viewpoints, values, and problems, giving more authentic data. </a:t>
            </a:r>
          </a:p>
          <a:p>
            <a:pPr lvl="0" fontAlgn="base"/>
            <a:r>
              <a:rPr lang="en-US" sz="2000" dirty="0"/>
              <a:t>  </a:t>
            </a:r>
            <a:r>
              <a:rPr lang="en-US" sz="2000" dirty="0" smtClean="0"/>
              <a:t>  More </a:t>
            </a:r>
            <a:r>
              <a:rPr lang="en-US" sz="2000" dirty="0"/>
              <a:t>flexible and allows for an open mind. The researcher </a:t>
            </a:r>
            <a:r>
              <a:rPr lang="en-US" sz="2000" dirty="0" smtClean="0"/>
              <a:t>can </a:t>
            </a:r>
            <a:r>
              <a:rPr lang="en-US" sz="2000" dirty="0"/>
              <a:t>follow up with different directions/ideas. </a:t>
            </a:r>
          </a:p>
          <a:p>
            <a:pPr lvl="0" fontAlgn="base"/>
            <a:r>
              <a:rPr lang="en-US" sz="2000" dirty="0"/>
              <a:t>  </a:t>
            </a:r>
            <a:r>
              <a:rPr lang="en-US" sz="2000" dirty="0" smtClean="0"/>
              <a:t>   The </a:t>
            </a:r>
            <a:r>
              <a:rPr lang="en-US" sz="2000" dirty="0"/>
              <a:t>researcher gets the advantage of participating to access more </a:t>
            </a:r>
            <a:r>
              <a:rPr lang="en-US" sz="2000" dirty="0" smtClean="0"/>
              <a:t>suspicious </a:t>
            </a:r>
            <a:r>
              <a:rPr lang="en-US" sz="2000" dirty="0"/>
              <a:t>groups. This method becomes more valuable when questioning </a:t>
            </a:r>
            <a:r>
              <a:rPr lang="en-US" sz="2000" dirty="0" smtClean="0"/>
              <a:t>becomes ineffective</a:t>
            </a:r>
          </a:p>
          <a:p>
            <a:pPr lvl="0" fontAlgn="base"/>
            <a:endParaRPr lang="en-US" sz="2000" dirty="0" smtClean="0"/>
          </a:p>
          <a:p>
            <a:pPr lvl="0" fontAlgn="base"/>
            <a:r>
              <a:rPr lang="en-US" sz="2000" b="1" dirty="0"/>
              <a:t>Disadvantages of participative observation </a:t>
            </a:r>
          </a:p>
          <a:p>
            <a:pPr lvl="0" fontAlgn="base"/>
            <a:r>
              <a:rPr lang="en-US" sz="2000" dirty="0"/>
              <a:t>  </a:t>
            </a:r>
            <a:r>
              <a:rPr lang="en-US" sz="2000" dirty="0" smtClean="0"/>
              <a:t>  Ethical </a:t>
            </a:r>
            <a:r>
              <a:rPr lang="en-US" sz="2000" dirty="0"/>
              <a:t>issues of secret participation in </a:t>
            </a:r>
            <a:r>
              <a:rPr lang="en-US" sz="2000" dirty="0" smtClean="0"/>
              <a:t>collecting </a:t>
            </a:r>
            <a:r>
              <a:rPr lang="en-US" sz="2000" dirty="0"/>
              <a:t>information. Deceiving people to gain information about them </a:t>
            </a:r>
            <a:r>
              <a:rPr lang="en-US" sz="2000" dirty="0" smtClean="0"/>
              <a:t>is </a:t>
            </a:r>
            <a:r>
              <a:rPr lang="en-US" sz="2000" dirty="0"/>
              <a:t>wrong. Similarly, participating in illegal and immoral research activity </a:t>
            </a:r>
            <a:r>
              <a:rPr lang="en-US" sz="2000" dirty="0" smtClean="0"/>
              <a:t>is </a:t>
            </a:r>
            <a:r>
              <a:rPr lang="en-US" sz="2000" dirty="0"/>
              <a:t>equally wrong. </a:t>
            </a:r>
          </a:p>
          <a:p>
            <a:pPr lvl="0" fontAlgn="base"/>
            <a:r>
              <a:rPr lang="en-US" sz="2000" dirty="0"/>
              <a:t>  </a:t>
            </a:r>
            <a:r>
              <a:rPr lang="en-US" sz="2000" dirty="0" smtClean="0"/>
              <a:t> This </a:t>
            </a:r>
            <a:r>
              <a:rPr lang="en-US" sz="2000" dirty="0"/>
              <a:t>method is time-consuming, demanding trained researchers to </a:t>
            </a:r>
            <a:r>
              <a:rPr lang="en-US" sz="2000" dirty="0" smtClean="0"/>
              <a:t>recognize </a:t>
            </a:r>
            <a:r>
              <a:rPr lang="en-US" sz="2000" dirty="0"/>
              <a:t>specific details, and can be more demanding and stressful. </a:t>
            </a:r>
          </a:p>
          <a:p>
            <a:pPr lvl="0" fontAlgn="base"/>
            <a:r>
              <a:rPr lang="en-US" sz="2000" dirty="0"/>
              <a:t>  </a:t>
            </a:r>
            <a:r>
              <a:rPr lang="en-US" sz="2000" dirty="0" smtClean="0"/>
              <a:t> A </a:t>
            </a:r>
            <a:r>
              <a:rPr lang="en-US" sz="2000" dirty="0"/>
              <a:t>small sample size cannot be representative. </a:t>
            </a:r>
          </a:p>
          <a:p>
            <a:pPr lvl="0" fontAlgn="base"/>
            <a:r>
              <a:rPr lang="en-US" sz="2000" dirty="0"/>
              <a:t>  </a:t>
            </a:r>
            <a:r>
              <a:rPr lang="en-US" sz="2000" dirty="0" smtClean="0"/>
              <a:t>  Participation </a:t>
            </a:r>
            <a:r>
              <a:rPr lang="en-US" sz="2000" dirty="0"/>
              <a:t>may increase the risk of bias if other people get some hint </a:t>
            </a:r>
            <a:r>
              <a:rPr lang="en-US" sz="2000" dirty="0" smtClean="0"/>
              <a:t>of </a:t>
            </a:r>
            <a:r>
              <a:rPr lang="en-US" sz="2000" dirty="0"/>
              <a:t>the involvement of the researcher in the group.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601378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Non-participative observation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8474" y="1771968"/>
            <a:ext cx="119554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non-participative observation method is </a:t>
            </a:r>
            <a:r>
              <a:rPr lang="en-US" sz="2000" dirty="0" smtClean="0"/>
              <a:t>a </a:t>
            </a:r>
            <a:r>
              <a:rPr lang="en-US" sz="2000" dirty="0"/>
              <a:t>strategy for collecting qualitative data in which the researcher does not </a:t>
            </a:r>
            <a:r>
              <a:rPr lang="en-US" sz="2000" dirty="0" smtClean="0"/>
              <a:t>participate </a:t>
            </a:r>
            <a:r>
              <a:rPr lang="en-US" sz="2000" dirty="0"/>
              <a:t>or interact directly with the social phenomenon.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this method, the </a:t>
            </a:r>
            <a:r>
              <a:rPr lang="en-US" sz="2000" dirty="0" smtClean="0"/>
              <a:t>researcher </a:t>
            </a:r>
            <a:r>
              <a:rPr lang="en-US" sz="2000" dirty="0"/>
              <a:t>directly observes the intended activities of members without being a </a:t>
            </a:r>
            <a:r>
              <a:rPr lang="en-US" sz="2000" dirty="0" smtClean="0"/>
              <a:t>member </a:t>
            </a:r>
            <a:r>
              <a:rPr lang="en-US" sz="2000" dirty="0"/>
              <a:t>of a group of respondents or a study unit.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lso called </a:t>
            </a:r>
            <a:r>
              <a:rPr lang="en-US" sz="2000" dirty="0"/>
              <a:t>direct observation</a:t>
            </a:r>
            <a:r>
              <a:rPr lang="en-US" sz="2000" dirty="0" smtClean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non-participant observation, group members may </a:t>
            </a:r>
            <a:r>
              <a:rPr lang="en-US" sz="2000" dirty="0" smtClean="0"/>
              <a:t>or </a:t>
            </a:r>
            <a:r>
              <a:rPr lang="en-US" sz="2000" dirty="0"/>
              <a:t>may not know about the researcher’s observation about them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17741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F87AA68015F45AC3FC1B11B58A6B8" ma:contentTypeVersion="10" ma:contentTypeDescription="Create a new document." ma:contentTypeScope="" ma:versionID="e1ef67e224c8ccbb4344db1ee8bfd75c">
  <xsd:schema xmlns:xsd="http://www.w3.org/2001/XMLSchema" xmlns:xs="http://www.w3.org/2001/XMLSchema" xmlns:p="http://schemas.microsoft.com/office/2006/metadata/properties" xmlns:ns2="9119c549-9603-4c3e-9d0b-9521ee4e19d9" xmlns:ns3="57f52a75-1879-4091-8fb6-28c7f04eb7e4" targetNamespace="http://schemas.microsoft.com/office/2006/metadata/properties" ma:root="true" ma:fieldsID="2f211af01594a84e74af683d1a82f396" ns2:_="" ns3:_="">
    <xsd:import namespace="9119c549-9603-4c3e-9d0b-9521ee4e19d9"/>
    <xsd:import namespace="57f52a75-1879-4091-8fb6-28c7f04eb7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9c549-9603-4c3e-9d0b-9521ee4e19d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5b2353f-cada-454f-8cb5-bb2181ddde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52a75-1879-4091-8fb6-28c7f04eb7e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a10c67-7aef-49d9-b151-02e2bbedb5ae}" ma:internalName="TaxCatchAll" ma:showField="CatchAllData" ma:web="57f52a75-1879-4091-8fb6-28c7f04eb7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f52a75-1879-4091-8fb6-28c7f04eb7e4" xsi:nil="true"/>
    <lcf76f155ced4ddcb4097134ff3c332f xmlns="9119c549-9603-4c3e-9d0b-9521ee4e19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01AA4DF-0E05-4137-8346-84C8D5F8BCDA}"/>
</file>

<file path=customXml/itemProps2.xml><?xml version="1.0" encoding="utf-8"?>
<ds:datastoreItem xmlns:ds="http://schemas.openxmlformats.org/officeDocument/2006/customXml" ds:itemID="{1898A128-C261-4A78-965A-2EFB0A1FFF97}"/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purl.org/dc/elements/1.1/"/>
    <ds:schemaRef ds:uri="http://www.w3.org/XML/1998/namespace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3666</TotalTime>
  <Words>1929</Words>
  <Application>Microsoft Office PowerPoint</Application>
  <PresentationFormat>Widescreen</PresentationFormat>
  <Paragraphs>167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Calibri</vt:lpstr>
      <vt:lpstr>Segoe UI</vt:lpstr>
      <vt:lpstr>Segoe UI Light</vt:lpstr>
      <vt:lpstr>Times New Roman</vt:lpstr>
      <vt:lpstr>WelcomeDoc</vt:lpstr>
      <vt:lpstr>Research Methodology- Unit 5 DATA COLLECTION AND ANALYSIS </vt:lpstr>
      <vt:lpstr>Research Methodology- Unit 5 Chapter 4- Observation-Concepts and Methods</vt:lpstr>
      <vt:lpstr>Learning Outcome 1</vt:lpstr>
      <vt:lpstr>Observation-Concept and Methods</vt:lpstr>
      <vt:lpstr>Characteristics of Observation Method </vt:lpstr>
      <vt:lpstr>Observation Method</vt:lpstr>
      <vt:lpstr>Methods of Observation in Data Collection</vt:lpstr>
      <vt:lpstr>Participative Observation</vt:lpstr>
      <vt:lpstr>Non-participative observation</vt:lpstr>
      <vt:lpstr>Non-participative observation</vt:lpstr>
      <vt:lpstr>Use of the Internet for Data Collection</vt:lpstr>
      <vt:lpstr>Advantages of using Internet Data Collection</vt:lpstr>
      <vt:lpstr>Factors Affecting the Selection of Data Collection Method</vt:lpstr>
      <vt:lpstr>PowerPoint Presentation</vt:lpstr>
      <vt:lpstr>PowerPoint Presentation</vt:lpstr>
      <vt:lpstr>PowerPoint Presentation</vt:lpstr>
      <vt:lpstr>End of Chapter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Acer</dc:creator>
  <cp:keywords/>
  <cp:lastModifiedBy>Acer</cp:lastModifiedBy>
  <cp:revision>134</cp:revision>
  <dcterms:created xsi:type="dcterms:W3CDTF">2024-11-11T05:00:51Z</dcterms:created>
  <dcterms:modified xsi:type="dcterms:W3CDTF">2025-01-26T06:03:42Z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0x01010004EF87AA68015F45AC3FC1B11B58A6B8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