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56" r:id="rId5"/>
    <p:sldId id="732" r:id="rId6"/>
    <p:sldId id="733" r:id="rId7"/>
    <p:sldId id="734" r:id="rId8"/>
    <p:sldId id="735" r:id="rId9"/>
    <p:sldId id="773" r:id="rId10"/>
    <p:sldId id="762" r:id="rId11"/>
    <p:sldId id="774" r:id="rId12"/>
    <p:sldId id="775" r:id="rId13"/>
    <p:sldId id="776" r:id="rId14"/>
    <p:sldId id="777" r:id="rId15"/>
    <p:sldId id="778" r:id="rId16"/>
    <p:sldId id="779" r:id="rId17"/>
    <p:sldId id="780" r:id="rId18"/>
    <p:sldId id="784" r:id="rId19"/>
    <p:sldId id="781" r:id="rId20"/>
    <p:sldId id="785" r:id="rId21"/>
    <p:sldId id="789" r:id="rId22"/>
    <p:sldId id="790" r:id="rId23"/>
    <p:sldId id="786" r:id="rId24"/>
    <p:sldId id="791" r:id="rId25"/>
    <p:sldId id="792" r:id="rId26"/>
    <p:sldId id="793" r:id="rId27"/>
    <p:sldId id="787" r:id="rId28"/>
    <p:sldId id="788" r:id="rId29"/>
    <p:sldId id="794" r:id="rId30"/>
    <p:sldId id="782" r:id="rId31"/>
    <p:sldId id="795" r:id="rId32"/>
    <p:sldId id="796" r:id="rId33"/>
    <p:sldId id="797" r:id="rId34"/>
    <p:sldId id="798" r:id="rId35"/>
    <p:sldId id="799" r:id="rId36"/>
    <p:sldId id="800" r:id="rId37"/>
    <p:sldId id="670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Welcome" id="{E75E278A-FF0E-49A4-B170-79828D63BBAD}">
          <p14:sldIdLst>
            <p14:sldId id="256"/>
            <p14:sldId id="732"/>
            <p14:sldId id="733"/>
            <p14:sldId id="734"/>
            <p14:sldId id="735"/>
            <p14:sldId id="773"/>
            <p14:sldId id="762"/>
            <p14:sldId id="774"/>
            <p14:sldId id="775"/>
            <p14:sldId id="776"/>
            <p14:sldId id="777"/>
            <p14:sldId id="778"/>
            <p14:sldId id="779"/>
            <p14:sldId id="780"/>
            <p14:sldId id="784"/>
            <p14:sldId id="781"/>
            <p14:sldId id="785"/>
            <p14:sldId id="789"/>
            <p14:sldId id="790"/>
            <p14:sldId id="786"/>
            <p14:sldId id="791"/>
            <p14:sldId id="792"/>
            <p14:sldId id="793"/>
            <p14:sldId id="787"/>
            <p14:sldId id="788"/>
            <p14:sldId id="794"/>
            <p14:sldId id="782"/>
            <p14:sldId id="795"/>
            <p14:sldId id="796"/>
            <p14:sldId id="797"/>
            <p14:sldId id="798"/>
            <p14:sldId id="799"/>
            <p14:sldId id="800"/>
            <p14:sldId id="670"/>
          </p14:sldIdLst>
        </p14:section>
        <p14:section name="Learn More" id="{2CC34DB2-6590-42C0-AD4B-A04C6060184E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2B4A6"/>
    <a:srgbClr val="734F29"/>
    <a:srgbClr val="D24726"/>
    <a:srgbClr val="DD462F"/>
    <a:srgbClr val="AEB785"/>
    <a:srgbClr val="EFD5A2"/>
    <a:srgbClr val="3B3026"/>
    <a:srgbClr val="ECE1CA"/>
    <a:srgbClr val="795531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04" autoAdjust="0"/>
    <p:restoredTop sz="94280" autoAdjust="0"/>
  </p:normalViewPr>
  <p:slideViewPr>
    <p:cSldViewPr snapToGrid="0">
      <p:cViewPr varScale="1">
        <p:scale>
          <a:sx n="70" d="100"/>
          <a:sy n="70" d="100"/>
        </p:scale>
        <p:origin x="708" y="7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viewProps" Target="viewProps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C13577B-6902-467D-A26C-08A0DD5E4E03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61EA0F-A667-4B49-8422-0062BC55E24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19102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7698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2578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2425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069749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90534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22917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7138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67101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953736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362609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19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1757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412807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15879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272021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864014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76318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12715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92891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925014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851988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798016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29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336669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129094F-44ED-46E6-A51E-52761DD3C88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9464087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30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580936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31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60185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32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585752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33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0773699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 </a:t>
            </a:r>
            <a:r>
              <a:rPr lang="en-US" baseline="0" dirty="0" smtClean="0"/>
              <a:t>Slide Show mode, click the arrow to enter the PowerPoint Getting Started Center.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F61EA0F-A667-4B49-8422-0062BC55E249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13360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4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28964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5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582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6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88677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7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20789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8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23651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9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E15C85C-EFC6-4DF6-9B54-4DF39ACC3CE2}" type="slidenum">
              <a:rPr lang="en-US"/>
              <a:pPr/>
              <a:t>9</a:t>
            </a:fld>
            <a:endParaRPr lang="en-US"/>
          </a:p>
        </p:txBody>
      </p:sp>
      <p:sp>
        <p:nvSpPr>
          <p:cNvPr id="405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525463" y="1093788"/>
            <a:ext cx="6662737" cy="3748087"/>
          </a:xfrm>
          <a:solidFill>
            <a:srgbClr val="FFFFFF"/>
          </a:solidFill>
          <a:ln/>
        </p:spPr>
      </p:sp>
      <p:sp>
        <p:nvSpPr>
          <p:cNvPr id="405507" name="Rectangle 3"/>
          <p:cNvSpPr txBox="1">
            <a:spLocks noGrp="1" noChangeArrowheads="1"/>
          </p:cNvSpPr>
          <p:nvPr>
            <p:ph type="body" idx="1"/>
          </p:nvPr>
        </p:nvSpPr>
        <p:spPr>
          <a:xfrm>
            <a:off x="1177337" y="5204538"/>
            <a:ext cx="5366858" cy="4159544"/>
          </a:xfrm>
          <a:ln/>
        </p:spPr>
        <p:txBody>
          <a:bodyPr wrap="none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75471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8200" y="2061006"/>
            <a:ext cx="10515600" cy="2387600"/>
          </a:xfrm>
        </p:spPr>
        <p:txBody>
          <a:bodyPr anchor="b">
            <a:normAutofit/>
          </a:bodyPr>
          <a:lstStyle>
            <a:lvl1pPr algn="l">
              <a:defRPr sz="5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38202" y="5110609"/>
            <a:ext cx="6705599" cy="1137793"/>
          </a:xfrm>
        </p:spPr>
        <p:txBody>
          <a:bodyPr>
            <a:normAutofit/>
          </a:bodyPr>
          <a:lstStyle>
            <a:lvl1pPr marL="0" indent="0" algn="l">
              <a:lnSpc>
                <a:spcPct val="150000"/>
              </a:lnSpc>
              <a:spcBef>
                <a:spcPts val="600"/>
              </a:spcBef>
              <a:buNone/>
              <a:defRPr sz="2800">
                <a:solidFill>
                  <a:srgbClr val="D24726"/>
                </a:solidFill>
                <a:latin typeface="+mj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718549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5969213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215419" y="365125"/>
            <a:ext cx="1819564" cy="5811838"/>
          </a:xfrm>
        </p:spPr>
        <p:txBody>
          <a:bodyPr vert="eaVert"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02266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="" xmlns:a16="http://schemas.microsoft.com/office/drawing/2014/main" id="{74716EF3-1422-48C0-BC49-14FAC3550FC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="" xmlns:a16="http://schemas.microsoft.com/office/drawing/2014/main" id="{7F2AAFDE-CB45-46CA-8961-8133FCA5F38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40767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="" xmlns:a16="http://schemas.microsoft.com/office/drawing/2014/main" id="{B209C30D-AB58-482B-B553-F71367094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 anchor="b"/>
          <a:lstStyle>
            <a:lvl1pPr>
              <a:defRPr spc="-20" baseline="0"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Click to edit Master title style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13" name="Footer Placeholder 4">
            <a:extLst>
              <a:ext uri="{FF2B5EF4-FFF2-40B4-BE49-F238E27FC236}">
                <a16:creationId xmlns="" xmlns:a16="http://schemas.microsoft.com/office/drawing/2014/main" id="{D946F5EF-2C45-4A87-A1DD-BD2A6FB91B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9" name="Picture Placeholder 16">
            <a:extLst>
              <a:ext uri="{FF2B5EF4-FFF2-40B4-BE49-F238E27FC236}">
                <a16:creationId xmlns="" xmlns:a16="http://schemas.microsoft.com/office/drawing/2014/main" id="{B1A8891C-A2D4-4238-ABCE-62AB3A9121A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076700" y="0"/>
            <a:ext cx="4038600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0" name="Picture Placeholder 16">
            <a:extLst>
              <a:ext uri="{FF2B5EF4-FFF2-40B4-BE49-F238E27FC236}">
                <a16:creationId xmlns="" xmlns:a16="http://schemas.microsoft.com/office/drawing/2014/main" id="{7B51DFB6-C977-4551-BE38-57688D7FF0B7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115300" y="0"/>
            <a:ext cx="4076701" cy="3429000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to add photo</a:t>
            </a:r>
          </a:p>
        </p:txBody>
      </p:sp>
      <p:sp>
        <p:nvSpPr>
          <p:cNvPr id="24" name="Text Placeholder 21">
            <a:extLst>
              <a:ext uri="{FF2B5EF4-FFF2-40B4-BE49-F238E27FC236}">
                <a16:creationId xmlns="" xmlns:a16="http://schemas.microsoft.com/office/drawing/2014/main" id="{DFCFAED4-0A56-424D-BF74-4051B0BDA9A6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4864100" y="3841750"/>
            <a:ext cx="6599238" cy="2296083"/>
          </a:xfrm>
        </p:spPr>
        <p:txBody>
          <a:bodyPr>
            <a:normAutofit/>
          </a:bodyPr>
          <a:lstStyle>
            <a:lvl1pPr marL="342900" indent="-342900">
              <a:buFont typeface="Arial" panose="020B0604020202020204" pitchFamily="34" charset="0"/>
              <a:buChar char="•"/>
              <a:defRPr sz="2000"/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14" name="Date Placeholder 3">
            <a:extLst>
              <a:ext uri="{FF2B5EF4-FFF2-40B4-BE49-F238E27FC236}">
                <a16:creationId xmlns="" xmlns:a16="http://schemas.microsoft.com/office/drawing/2014/main" id="{9188F17E-DD3B-4CCC-957F-5A691448846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13448" y="6355080"/>
            <a:ext cx="4352544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dirty="0">
                <a:solidFill>
                  <a:prstClr val="black"/>
                </a:solidFill>
              </a:rPr>
              <a:t>20XX</a:t>
            </a:r>
          </a:p>
        </p:txBody>
      </p:sp>
      <p:sp>
        <p:nvSpPr>
          <p:cNvPr id="15" name="Slide Number Placeholder 5">
            <a:extLst>
              <a:ext uri="{FF2B5EF4-FFF2-40B4-BE49-F238E27FC236}">
                <a16:creationId xmlns="" xmlns:a16="http://schemas.microsoft.com/office/drawing/2014/main" id="{2A0235C7-971D-4E52-B991-EFA44A9AF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215558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4434" y="0"/>
            <a:ext cx="10749367" cy="1208868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1" y="1825625"/>
            <a:ext cx="4167753" cy="435133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spcAft>
                <a:spcPts val="1200"/>
              </a:spcAft>
              <a:buNone/>
              <a:defRPr sz="1600">
                <a:solidFill>
                  <a:schemeClr val="bg1">
                    <a:lumMod val="50000"/>
                  </a:schemeClr>
                </a:solidFill>
              </a:defRPr>
            </a:lvl1pPr>
            <a:lvl2pPr>
              <a:lnSpc>
                <a:spcPct val="150000"/>
              </a:lnSpc>
              <a:spcAft>
                <a:spcPts val="1200"/>
              </a:spcAft>
              <a:defRPr sz="1400">
                <a:solidFill>
                  <a:schemeClr val="bg1">
                    <a:lumMod val="50000"/>
                  </a:schemeClr>
                </a:solidFill>
              </a:defRPr>
            </a:lvl2pPr>
            <a:lvl3pPr>
              <a:lnSpc>
                <a:spcPct val="150000"/>
              </a:lnSpc>
              <a:spcAft>
                <a:spcPts val="1200"/>
              </a:spcAft>
              <a:defRPr sz="1200">
                <a:solidFill>
                  <a:schemeClr val="bg1">
                    <a:lumMod val="50000"/>
                  </a:schemeClr>
                </a:solidFill>
              </a:defRPr>
            </a:lvl3pPr>
            <a:lvl4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4pPr>
            <a:lvl5pPr>
              <a:lnSpc>
                <a:spcPct val="150000"/>
              </a:lnSpc>
              <a:spcAft>
                <a:spcPts val="1200"/>
              </a:spcAft>
              <a:defRPr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1858365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508715" cy="2187227"/>
          </a:xfrm>
        </p:spPr>
        <p:txBody>
          <a:bodyPr anchor="ctr">
            <a:noAutofit/>
          </a:bodyPr>
          <a:lstStyle>
            <a:lvl1pPr algn="l">
              <a:defRPr sz="4800">
                <a:solidFill>
                  <a:srgbClr val="D24726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3308" y="2402237"/>
            <a:ext cx="5269424" cy="2187226"/>
          </a:xfrm>
        </p:spPr>
        <p:txBody>
          <a:bodyPr anchor="ctr">
            <a:normAutofit/>
          </a:bodyPr>
          <a:lstStyle>
            <a:lvl1pPr marL="0" indent="0">
              <a:lnSpc>
                <a:spcPct val="150000"/>
              </a:lnSpc>
              <a:buNone/>
              <a:defRPr sz="2800">
                <a:solidFill>
                  <a:schemeClr val="bg1"/>
                </a:solidFill>
                <a:latin typeface="+mj-lt"/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335655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3282238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0"/>
            <a:ext cx="10737851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1489075"/>
            <a:ext cx="5156200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1851" y="2193927"/>
            <a:ext cx="5156200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9664" y="1489075"/>
            <a:ext cx="5157787" cy="6413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9664" y="2193927"/>
            <a:ext cx="5157787" cy="397827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60602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"/>
            <a:ext cx="10744200" cy="1228436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1008144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7432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z="1600" smtClean="0">
                <a:solidFill>
                  <a:schemeClr val="bg1">
                    <a:lumMod val="50000"/>
                  </a:schemeClr>
                </a:solidFill>
              </a:defRPr>
            </a:lvl1pPr>
            <a:lvl2pPr>
              <a:defRPr lang="en-US" sz="1400" smtClean="0">
                <a:solidFill>
                  <a:schemeClr val="bg1">
                    <a:lumMod val="50000"/>
                  </a:schemeClr>
                </a:solidFill>
              </a:defRPr>
            </a:lvl2pPr>
            <a:lvl3pPr>
              <a:defRPr lang="en-US" sz="1200" smtClean="0">
                <a:solidFill>
                  <a:schemeClr val="bg1">
                    <a:lumMod val="50000"/>
                  </a:schemeClr>
                </a:solidFill>
              </a:defRPr>
            </a:lvl3pPr>
            <a:lvl4pPr>
              <a:defRPr lang="en-US" sz="1100" smtClean="0">
                <a:solidFill>
                  <a:schemeClr val="bg1">
                    <a:lumMod val="50000"/>
                  </a:schemeClr>
                </a:solidFill>
              </a:defRPr>
            </a:lvl4pPr>
            <a:lvl5pPr>
              <a:defRPr lang="en-US" sz="1100">
                <a:solidFill>
                  <a:schemeClr val="bg1">
                    <a:lumMod val="50000"/>
                  </a:schemeClr>
                </a:solidFill>
              </a:defRPr>
            </a:lvl5pPr>
          </a:lstStyle>
          <a:p>
            <a:pPr marL="0" lvl="0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Click to edit Master text styles</a:t>
            </a:r>
          </a:p>
          <a:p>
            <a:pPr marL="0" lvl="1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Second level</a:t>
            </a:r>
          </a:p>
          <a:p>
            <a:pPr marL="0" lvl="2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Third level</a:t>
            </a:r>
          </a:p>
          <a:p>
            <a:pPr marL="0" lvl="3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Fourth level</a:t>
            </a:r>
          </a:p>
          <a:p>
            <a:pPr marL="0" lvl="4" indent="0">
              <a:lnSpc>
                <a:spcPct val="150000"/>
              </a:lnSpc>
              <a:spcAft>
                <a:spcPts val="1200"/>
              </a:spcAft>
              <a:buNone/>
            </a:pPr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1938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101850"/>
            <a:ext cx="3932237" cy="37592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10953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EEBAAA-29B5-4AF5-BC5F-7E580C29002D}" type="datetimeFigureOut">
              <a:rPr lang="en-US" smtClean="0"/>
              <a:t>1/28/2025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860EDB8-5305-433F-BE41-D7A86D811D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754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ct val="30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://o15.officeredir.microsoft.com/r/rlid2013GettingStartedCntrPPT?clid=1033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DATA COLLECTION </a:t>
            </a:r>
            <a:r>
              <a:rPr lang="en-US" sz="4400" dirty="0" smtClean="0"/>
              <a:t>AND </a:t>
            </a:r>
            <a:r>
              <a:rPr lang="en-US" sz="4400" dirty="0"/>
              <a:t>ANALYSIS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807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409337"/>
            <a:ext cx="1209043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classification is the process of categorizing data </a:t>
            </a:r>
            <a:r>
              <a:rPr lang="en-US" sz="2000" dirty="0" smtClean="0"/>
              <a:t>for </a:t>
            </a:r>
            <a:r>
              <a:rPr lang="en-US" sz="2000" dirty="0"/>
              <a:t>its most effective and efficient use</a:t>
            </a:r>
            <a:r>
              <a:rPr lang="en-US" sz="2000" dirty="0" smtClean="0"/>
              <a:t>.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collected by various methods are </a:t>
            </a:r>
            <a:r>
              <a:rPr lang="en-US" sz="2000" dirty="0" smtClean="0"/>
              <a:t>enormous</a:t>
            </a:r>
            <a:r>
              <a:rPr lang="en-US" sz="2000" dirty="0"/>
              <a:t>, voluminous, and unorganized.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Makes it </a:t>
            </a:r>
            <a:r>
              <a:rPr lang="en-US" sz="2000" dirty="0"/>
              <a:t>valid, readable, </a:t>
            </a:r>
            <a:r>
              <a:rPr lang="en-US" sz="2000" dirty="0" smtClean="0"/>
              <a:t>comparable</a:t>
            </a:r>
            <a:r>
              <a:rPr lang="en-US" sz="2000" dirty="0"/>
              <a:t>, and easy to handle, data should be classified into various groups </a:t>
            </a:r>
            <a:r>
              <a:rPr lang="en-US" sz="2000" dirty="0" smtClean="0"/>
              <a:t> and subgroups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Classification is done in terms of: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 Essential </a:t>
            </a:r>
            <a:r>
              <a:rPr lang="en-US" sz="2000" dirty="0"/>
              <a:t>similarities and dissimilarities in the data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Clusters </a:t>
            </a:r>
            <a:r>
              <a:rPr lang="en-US" sz="2000" dirty="0"/>
              <a:t>of related factors can be observed repeatedly with consistent </a:t>
            </a:r>
            <a:r>
              <a:rPr lang="en-US" sz="2000" dirty="0" smtClean="0"/>
              <a:t>regularity </a:t>
            </a:r>
            <a:r>
              <a:rPr lang="en-US" sz="2000" dirty="0"/>
              <a:t>and </a:t>
            </a:r>
          </a:p>
          <a:p>
            <a:pPr lvl="0" fontAlgn="base"/>
            <a:r>
              <a:rPr lang="en-US" sz="2000" dirty="0" smtClean="0"/>
              <a:t>    Recurring </a:t>
            </a:r>
            <a:r>
              <a:rPr lang="en-US" sz="2000" dirty="0"/>
              <a:t>sequences of events 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1561" y="4283236"/>
            <a:ext cx="12090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Objectives of classification </a:t>
            </a:r>
          </a:p>
          <a:p>
            <a:pPr lvl="0" fontAlgn="base"/>
            <a:r>
              <a:rPr lang="en-US" sz="2000" dirty="0"/>
              <a:t>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To </a:t>
            </a:r>
            <a:r>
              <a:rPr lang="en-US" sz="2000" dirty="0"/>
              <a:t>simplify the voluminous facts in a more straightforward, </a:t>
            </a:r>
            <a:r>
              <a:rPr lang="en-US" sz="2000" dirty="0" smtClean="0"/>
              <a:t>understandable</a:t>
            </a:r>
            <a:r>
              <a:rPr lang="en-US" sz="2000" dirty="0"/>
              <a:t>, and meaningful form.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To </a:t>
            </a:r>
            <a:r>
              <a:rPr lang="en-US" sz="2000" dirty="0"/>
              <a:t>facilitate comparison of variables.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To </a:t>
            </a:r>
            <a:r>
              <a:rPr lang="en-US" sz="2000" dirty="0"/>
              <a:t>enable the use of statistical tests of significance.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To </a:t>
            </a:r>
            <a:r>
              <a:rPr lang="en-US" sz="2000" dirty="0"/>
              <a:t>facilitate the basis of tabulation.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To </a:t>
            </a:r>
            <a:r>
              <a:rPr lang="en-US" sz="2000" dirty="0"/>
              <a:t>arrange data as per similarities and dissimilarities.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3506906414"/>
      </p:ext>
    </p:extLst>
  </p:cSld>
  <p:clrMapOvr>
    <a:masterClrMapping/>
  </p:clrMapOvr>
  <p:transition>
    <p:zoom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752237"/>
            <a:ext cx="12090439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 smtClean="0"/>
              <a:t>Types of classification</a:t>
            </a:r>
          </a:p>
          <a:p>
            <a:pPr lvl="0" fontAlgn="base"/>
            <a:endParaRPr lang="en-US" sz="3200" b="1" dirty="0" smtClean="0"/>
          </a:p>
          <a:p>
            <a:pPr marL="514350" lvl="0" indent="-514350" fontAlgn="base">
              <a:buAutoNum type="romanLcPeriod"/>
            </a:pPr>
            <a:r>
              <a:rPr lang="en-US" sz="3200" dirty="0" smtClean="0"/>
              <a:t>Geographical classification</a:t>
            </a:r>
          </a:p>
          <a:p>
            <a:pPr marL="514350" lvl="0" indent="-514350" fontAlgn="base">
              <a:buAutoNum type="romanLcPeriod"/>
            </a:pPr>
            <a:r>
              <a:rPr lang="en-US" sz="3200" dirty="0"/>
              <a:t>Chronological </a:t>
            </a:r>
            <a:r>
              <a:rPr lang="en-US" sz="3200" dirty="0" smtClean="0"/>
              <a:t>classification</a:t>
            </a:r>
          </a:p>
          <a:p>
            <a:pPr marL="514350" lvl="0" indent="-514350" fontAlgn="base">
              <a:buAutoNum type="romanLcPeriod"/>
            </a:pPr>
            <a:r>
              <a:rPr lang="en-US" sz="3200" dirty="0"/>
              <a:t>Qualitative  </a:t>
            </a:r>
            <a:r>
              <a:rPr lang="en-US" sz="3200" dirty="0" smtClean="0"/>
              <a:t>classification</a:t>
            </a:r>
          </a:p>
          <a:p>
            <a:pPr marL="514350" lvl="0" indent="-514350" fontAlgn="base">
              <a:buAutoNum type="romanLcPeriod"/>
            </a:pPr>
            <a:r>
              <a:rPr lang="en-US" sz="3200" dirty="0"/>
              <a:t>Qualitative  </a:t>
            </a:r>
            <a:r>
              <a:rPr lang="en-US" sz="3200" dirty="0" smtClean="0"/>
              <a:t>classification</a:t>
            </a:r>
          </a:p>
          <a:p>
            <a:pPr marL="514350" lvl="0" indent="-514350" fontAlgn="base">
              <a:buAutoNum type="romanLcPeriod"/>
            </a:pPr>
            <a:r>
              <a:rPr lang="en-US" sz="3200" dirty="0"/>
              <a:t>Quantitative  classification</a:t>
            </a:r>
            <a:endParaRPr lang="en-US" sz="3200" dirty="0" smtClean="0"/>
          </a:p>
        </p:txBody>
      </p:sp>
    </p:spTree>
    <p:extLst>
      <p:ext uri="{BB962C8B-B14F-4D97-AF65-F5344CB8AC3E}">
        <p14:creationId xmlns:p14="http://schemas.microsoft.com/office/powerpoint/2010/main" val="3877120842"/>
      </p:ext>
    </p:extLst>
  </p:cSld>
  <p:clrMapOvr>
    <a:masterClrMapping/>
  </p:clrMapOvr>
  <p:transition>
    <p:zoom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752237"/>
            <a:ext cx="12090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Types of classification</a:t>
            </a:r>
          </a:p>
          <a:p>
            <a:pPr lvl="0" fontAlgn="base"/>
            <a:endParaRPr lang="en-US" sz="2000" b="1" dirty="0" smtClean="0"/>
          </a:p>
          <a:p>
            <a:pPr marL="514350" lvl="0" indent="-514350" fontAlgn="base">
              <a:buAutoNum type="romanLcPeriod"/>
            </a:pPr>
            <a:r>
              <a:rPr lang="en-US" sz="2000" dirty="0"/>
              <a:t>Geographical classification: </a:t>
            </a:r>
            <a:endParaRPr lang="en-US" sz="2000" dirty="0" smtClean="0"/>
          </a:p>
          <a:p>
            <a:pPr lvl="0" fontAlgn="base"/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</a:t>
            </a:r>
            <a:r>
              <a:rPr lang="en-US" sz="2000" dirty="0" smtClean="0"/>
              <a:t>his </a:t>
            </a:r>
            <a:r>
              <a:rPr lang="en-US" sz="2000" dirty="0"/>
              <a:t>type of classification is made based </a:t>
            </a:r>
            <a:r>
              <a:rPr lang="en-US" sz="2000" dirty="0" smtClean="0"/>
              <a:t>on </a:t>
            </a:r>
            <a:r>
              <a:rPr lang="en-US" sz="2000" dirty="0"/>
              <a:t>geographical or location or spatial differences between various </a:t>
            </a:r>
            <a:r>
              <a:rPr lang="en-US" sz="2000" dirty="0" smtClean="0"/>
              <a:t>variables </a:t>
            </a:r>
            <a:r>
              <a:rPr lang="en-US" sz="2000" dirty="0"/>
              <a:t>or respondents or study units like cities, districts, ecological </a:t>
            </a:r>
            <a:r>
              <a:rPr lang="en-US" sz="2000" dirty="0" smtClean="0"/>
              <a:t>regions</a:t>
            </a:r>
            <a:r>
              <a:rPr lang="en-US" sz="2000" dirty="0"/>
              <a:t>, etc.,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28" y="3439218"/>
            <a:ext cx="7763958" cy="2133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890896"/>
      </p:ext>
    </p:extLst>
  </p:cSld>
  <p:clrMapOvr>
    <a:masterClrMapping/>
  </p:clrMapOvr>
  <p:transition>
    <p:zoom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7522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Types of classification</a:t>
            </a:r>
          </a:p>
        </p:txBody>
      </p:sp>
      <p:sp>
        <p:nvSpPr>
          <p:cNvPr id="5" name="Rectangle 4"/>
          <p:cNvSpPr/>
          <p:nvPr/>
        </p:nvSpPr>
        <p:spPr>
          <a:xfrm>
            <a:off x="101561" y="2563141"/>
            <a:ext cx="12090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ii. Chronological </a:t>
            </a:r>
            <a:r>
              <a:rPr lang="en-US" sz="2000" dirty="0"/>
              <a:t>classification</a:t>
            </a:r>
            <a:r>
              <a:rPr lang="en-US" sz="2000" dirty="0" smtClean="0"/>
              <a:t>: </a:t>
            </a:r>
          </a:p>
          <a:p>
            <a:pPr lvl="0" fontAlgn="base"/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If </a:t>
            </a:r>
            <a:r>
              <a:rPr lang="en-US" sz="2000" dirty="0"/>
              <a:t>the data are collected over a period of time, </a:t>
            </a:r>
            <a:r>
              <a:rPr lang="en-US" sz="2000" dirty="0" smtClean="0"/>
              <a:t>chronological </a:t>
            </a:r>
            <a:r>
              <a:rPr lang="en-US" sz="2000" dirty="0"/>
              <a:t>classification is used.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is a </a:t>
            </a:r>
            <a:r>
              <a:rPr lang="en-US" sz="2000" dirty="0"/>
              <a:t>time series </a:t>
            </a:r>
            <a:r>
              <a:rPr lang="en-US" sz="2000" dirty="0" smtClean="0"/>
              <a:t>classification</a:t>
            </a:r>
            <a:r>
              <a:rPr lang="en-US" sz="2000" dirty="0"/>
              <a:t>, e.g., fiscal year, census year, academic year, or any time interval </a:t>
            </a:r>
            <a:r>
              <a:rPr lang="en-US" sz="2000" dirty="0" smtClean="0"/>
              <a:t>for </a:t>
            </a:r>
            <a:r>
              <a:rPr lang="en-US" sz="2000" dirty="0"/>
              <a:t>major shift in practices or policies</a:t>
            </a:r>
            <a:r>
              <a:rPr lang="en-US" sz="2000" dirty="0" smtClean="0"/>
              <a:t>.</a:t>
            </a:r>
            <a:endParaRPr lang="en-US" sz="2000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Number of students enrolled in TU in </a:t>
            </a:r>
            <a:r>
              <a:rPr lang="en-US" sz="2000" dirty="0" smtClean="0"/>
              <a:t>different </a:t>
            </a:r>
            <a:r>
              <a:rPr lang="en-US" sz="2000" dirty="0"/>
              <a:t>years is given in following table: </a:t>
            </a: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9421" y="4605151"/>
            <a:ext cx="7020905" cy="1571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490618"/>
      </p:ext>
    </p:extLst>
  </p:cSld>
  <p:clrMapOvr>
    <a:masterClrMapping/>
  </p:clrMapOvr>
  <p:transition>
    <p:zoom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7522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Types of classification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561" y="2404906"/>
            <a:ext cx="12090439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iii. Qualitative  </a:t>
            </a:r>
            <a:r>
              <a:rPr lang="en-US" sz="2000" dirty="0"/>
              <a:t>classification</a:t>
            </a:r>
            <a:r>
              <a:rPr lang="en-US" sz="2000" dirty="0" smtClean="0"/>
              <a:t>: </a:t>
            </a:r>
          </a:p>
          <a:p>
            <a:pPr lvl="0" fontAlgn="base"/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In </a:t>
            </a:r>
            <a:r>
              <a:rPr lang="en-US" sz="2000" dirty="0"/>
              <a:t>this type of classification, data are classified </a:t>
            </a:r>
            <a:r>
              <a:rPr lang="en-US" sz="2000" dirty="0" smtClean="0"/>
              <a:t>based </a:t>
            </a:r>
            <a:r>
              <a:rPr lang="en-US" sz="2000" dirty="0"/>
              <a:t>on some attribute (note that the attribute under study cannot be </a:t>
            </a:r>
            <a:r>
              <a:rPr lang="en-US" sz="2000" dirty="0" smtClean="0"/>
              <a:t>measured</a:t>
            </a:r>
            <a:r>
              <a:rPr lang="en-US" sz="2000" dirty="0"/>
              <a:t>) or quality, such as sex, religion, literacy, academic qualification, </a:t>
            </a:r>
            <a:r>
              <a:rPr lang="en-US" sz="2000" dirty="0" smtClean="0"/>
              <a:t>managerial </a:t>
            </a:r>
            <a:r>
              <a:rPr lang="en-US" sz="2000" dirty="0"/>
              <a:t>position, etc.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respondents’ classification based on </a:t>
            </a:r>
            <a:r>
              <a:rPr lang="en-US" sz="2000" dirty="0" smtClean="0"/>
              <a:t>religion </a:t>
            </a:r>
            <a:r>
              <a:rPr lang="en-US" sz="2000" dirty="0"/>
              <a:t>is presented below:</a:t>
            </a:r>
            <a:endParaRPr lang="en-US" sz="2000" dirty="0" smtClean="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2469" y="4288681"/>
            <a:ext cx="7297168" cy="2333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628745"/>
      </p:ext>
    </p:extLst>
  </p:cSld>
  <p:clrMapOvr>
    <a:masterClrMapping/>
  </p:clrMapOvr>
  <p:transition>
    <p:zoom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Classification of data</a:t>
            </a:r>
          </a:p>
        </p:txBody>
      </p:sp>
      <p:sp>
        <p:nvSpPr>
          <p:cNvPr id="8" name="Rectangle 7"/>
          <p:cNvSpPr/>
          <p:nvPr/>
        </p:nvSpPr>
        <p:spPr>
          <a:xfrm>
            <a:off x="101561" y="17522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 smtClean="0"/>
              <a:t>Types of classification</a:t>
            </a:r>
          </a:p>
        </p:txBody>
      </p:sp>
      <p:sp>
        <p:nvSpPr>
          <p:cNvPr id="7" name="Rectangle 6"/>
          <p:cNvSpPr/>
          <p:nvPr/>
        </p:nvSpPr>
        <p:spPr>
          <a:xfrm>
            <a:off x="101561" y="2404906"/>
            <a:ext cx="12090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iv. </a:t>
            </a:r>
            <a:r>
              <a:rPr lang="en-US" sz="2000" dirty="0"/>
              <a:t>Quantitative </a:t>
            </a:r>
            <a:r>
              <a:rPr lang="en-US" sz="2000" dirty="0" smtClean="0"/>
              <a:t>classification: </a:t>
            </a:r>
          </a:p>
          <a:p>
            <a:pPr lvl="0" fontAlgn="base"/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I</a:t>
            </a:r>
            <a:r>
              <a:rPr lang="en-US" sz="2000" dirty="0" smtClean="0"/>
              <a:t>s </a:t>
            </a:r>
            <a:r>
              <a:rPr lang="en-US" sz="2000" dirty="0"/>
              <a:t>based on </a:t>
            </a:r>
            <a:r>
              <a:rPr lang="en-US" sz="2000" dirty="0" smtClean="0"/>
              <a:t>quantitatively </a:t>
            </a:r>
            <a:r>
              <a:rPr lang="en-US" sz="2000" dirty="0"/>
              <a:t>measurable characteristics.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a researcher can </a:t>
            </a:r>
            <a:r>
              <a:rPr lang="en-US" sz="2000" dirty="0" smtClean="0"/>
              <a:t>classify organizations </a:t>
            </a:r>
            <a:r>
              <a:rPr lang="en-US" sz="2000" dirty="0"/>
              <a:t>based on annual net income, production capacity, </a:t>
            </a:r>
            <a:r>
              <a:rPr lang="en-US" sz="2000" dirty="0" smtClean="0"/>
              <a:t>revenue </a:t>
            </a:r>
            <a:r>
              <a:rPr lang="en-US" sz="2000" dirty="0"/>
              <a:t>generation, paid-up capital, tax paid, number of employees, number of </a:t>
            </a:r>
            <a:r>
              <a:rPr lang="en-US" sz="2000" dirty="0" smtClean="0"/>
              <a:t>products </a:t>
            </a:r>
            <a:r>
              <a:rPr lang="en-US" sz="2000" dirty="0"/>
              <a:t>or service offerings, etc.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For </a:t>
            </a:r>
            <a:r>
              <a:rPr lang="en-US" sz="2000" dirty="0"/>
              <a:t>example, the number of loan transactions </a:t>
            </a:r>
            <a:r>
              <a:rPr lang="en-US" sz="2000" dirty="0" smtClean="0"/>
              <a:t>in </a:t>
            </a:r>
            <a:r>
              <a:rPr lang="en-US" sz="2000" dirty="0"/>
              <a:t>a bank in a month is classified as follows:</a:t>
            </a:r>
            <a:endParaRPr lang="en-US" sz="2000" dirty="0" smtClean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527" y="4651675"/>
            <a:ext cx="7201905" cy="1905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5795504"/>
      </p:ext>
    </p:extLst>
  </p:cSld>
  <p:clrMapOvr>
    <a:masterClrMapping/>
  </p:clrMapOvr>
  <p:transition>
    <p:zoom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Tabulation of data is the last step of the data processing and pre–analysis </a:t>
            </a:r>
            <a:r>
              <a:rPr lang="en-US" sz="2000" dirty="0" smtClean="0"/>
              <a:t>process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art of presenting facts in an understandable form attracts the </a:t>
            </a:r>
            <a:r>
              <a:rPr lang="en-US" sz="2000" dirty="0" smtClean="0"/>
              <a:t>readers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Tabulation </a:t>
            </a:r>
            <a:r>
              <a:rPr lang="en-US" sz="2000" dirty="0"/>
              <a:t>is a systematic arrangement of data in a matrix form, i.e., </a:t>
            </a:r>
            <a:r>
              <a:rPr lang="en-US" sz="2000" dirty="0" smtClean="0"/>
              <a:t>arranging </a:t>
            </a:r>
            <a:r>
              <a:rPr lang="en-US" sz="2000" dirty="0"/>
              <a:t>into rows and columns in order. </a:t>
            </a:r>
            <a:endParaRPr lang="en-US" sz="2000" dirty="0" smtClean="0"/>
          </a:p>
        </p:txBody>
      </p:sp>
      <p:sp>
        <p:nvSpPr>
          <p:cNvPr id="9" name="Rectangle 8"/>
          <p:cNvSpPr/>
          <p:nvPr/>
        </p:nvSpPr>
        <p:spPr>
          <a:xfrm>
            <a:off x="171221" y="2800670"/>
            <a:ext cx="11533099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Objectives of tabulation </a:t>
            </a:r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facilitate comparison between two or more series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measure the variables statistically </a:t>
            </a:r>
            <a:r>
              <a:rPr lang="en-US" sz="2000" dirty="0" smtClean="0"/>
              <a:t>and interpretation </a:t>
            </a:r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help in easy understanding of data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save time and effort in interpretation </a:t>
            </a:r>
            <a:r>
              <a:rPr lang="en-US" sz="2000" dirty="0" smtClean="0"/>
              <a:t>and understanding </a:t>
            </a:r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ensure there is no repetition of data entry 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433998903"/>
      </p:ext>
    </p:extLst>
  </p:cSld>
  <p:clrMapOvr>
    <a:masterClrMapping/>
  </p:clrMapOvr>
  <p:transition>
    <p:zoom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Parts of a </a:t>
            </a:r>
            <a:r>
              <a:rPr lang="en-US" sz="2000" b="1" dirty="0" smtClean="0"/>
              <a:t>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21" y="2800670"/>
            <a:ext cx="115330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buAutoNum type="arabicPeriod"/>
            </a:pPr>
            <a:r>
              <a:rPr lang="en-US" sz="2000" dirty="0" smtClean="0"/>
              <a:t>Table number</a:t>
            </a:r>
          </a:p>
          <a:p>
            <a:pPr marL="457200" lvl="0" indent="-457200" fontAlgn="base">
              <a:buAutoNum type="arabicPeriod"/>
            </a:pPr>
            <a:r>
              <a:rPr lang="en-US" sz="2000" dirty="0" smtClean="0"/>
              <a:t>Title</a:t>
            </a:r>
          </a:p>
          <a:p>
            <a:pPr marL="457200" lvl="0" indent="-457200" fontAlgn="base">
              <a:buAutoNum type="arabicPeriod"/>
            </a:pPr>
            <a:r>
              <a:rPr lang="en-US" sz="2000" dirty="0" smtClean="0"/>
              <a:t>Caption: </a:t>
            </a:r>
            <a:r>
              <a:rPr lang="en-US" sz="2000" dirty="0"/>
              <a:t>It is the title of the column or column heading and describes what the </a:t>
            </a:r>
            <a:r>
              <a:rPr lang="en-US" sz="2000" dirty="0" smtClean="0"/>
              <a:t>column represents</a:t>
            </a:r>
          </a:p>
          <a:p>
            <a:pPr marL="457200" lvl="0" indent="-457200" fontAlgn="base">
              <a:buAutoNum type="arabicPeriod"/>
            </a:pPr>
            <a:r>
              <a:rPr lang="en-US" sz="2000" dirty="0"/>
              <a:t>Stub: </a:t>
            </a:r>
            <a:r>
              <a:rPr lang="en-US" sz="2000" dirty="0" smtClean="0"/>
              <a:t>It is </a:t>
            </a:r>
            <a:r>
              <a:rPr lang="en-US" sz="2000" dirty="0"/>
              <a:t>the title of the row or row heading. Stubs are placed at the extreme </a:t>
            </a:r>
            <a:r>
              <a:rPr lang="en-US" sz="2000" dirty="0" smtClean="0"/>
              <a:t>left</a:t>
            </a:r>
            <a:r>
              <a:rPr lang="en-US" sz="2000" dirty="0"/>
              <a:t>. Male, female, and total written in the following table indicating the basis </a:t>
            </a:r>
            <a:r>
              <a:rPr lang="en-US" sz="2000" dirty="0" smtClean="0"/>
              <a:t>of </a:t>
            </a:r>
            <a:r>
              <a:rPr lang="en-US" sz="2000" dirty="0"/>
              <a:t>classification is the stub.</a:t>
            </a:r>
            <a:endParaRPr lang="en-US" sz="2000" dirty="0" smtClean="0"/>
          </a:p>
          <a:p>
            <a:pPr marL="457200" lvl="0" indent="-457200" fontAlgn="base">
              <a:buAutoNum type="arabicPeriod"/>
            </a:pPr>
            <a:r>
              <a:rPr lang="en-US" sz="2000" dirty="0"/>
              <a:t>Body of the </a:t>
            </a:r>
            <a:r>
              <a:rPr lang="en-US" sz="2000" dirty="0" smtClean="0"/>
              <a:t>table</a:t>
            </a:r>
          </a:p>
          <a:p>
            <a:pPr marL="457200" lvl="0" indent="-457200" fontAlgn="base">
              <a:buAutoNum type="arabicPeriod"/>
            </a:pPr>
            <a:r>
              <a:rPr lang="en-US" sz="2000" dirty="0"/>
              <a:t>Head </a:t>
            </a:r>
            <a:r>
              <a:rPr lang="en-US" sz="2000" dirty="0" smtClean="0"/>
              <a:t>note</a:t>
            </a:r>
          </a:p>
          <a:p>
            <a:pPr marL="457200" lvl="0" indent="-457200" fontAlgn="base">
              <a:buAutoNum type="arabicPeriod"/>
            </a:pPr>
            <a:r>
              <a:rPr lang="en-US" sz="2000" dirty="0" smtClean="0"/>
              <a:t>Footnote</a:t>
            </a:r>
          </a:p>
          <a:p>
            <a:pPr marL="457200" lvl="0" indent="-457200" fontAlgn="base">
              <a:buAutoNum type="arabicPeriod"/>
            </a:pPr>
            <a:r>
              <a:rPr lang="en-US" sz="2000" dirty="0"/>
              <a:t>Source</a:t>
            </a:r>
          </a:p>
        </p:txBody>
      </p:sp>
    </p:spTree>
    <p:extLst>
      <p:ext uri="{BB962C8B-B14F-4D97-AF65-F5344CB8AC3E}">
        <p14:creationId xmlns:p14="http://schemas.microsoft.com/office/powerpoint/2010/main" val="1735880794"/>
      </p:ext>
    </p:extLst>
  </p:cSld>
  <p:clrMapOvr>
    <a:masterClrMapping/>
  </p:clrMapOvr>
  <p:transition>
    <p:zoom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Parts of a </a:t>
            </a:r>
            <a:r>
              <a:rPr lang="en-US" sz="2000" b="1" dirty="0" smtClean="0"/>
              <a:t>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23" y="3499259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 fontAlgn="base">
              <a:buAutoNum type="arabicPeriod"/>
            </a:pPr>
            <a:r>
              <a:rPr lang="en-US" sz="2000" dirty="0" smtClean="0"/>
              <a:t>Table </a:t>
            </a:r>
            <a:r>
              <a:rPr lang="en-US" sz="2000" dirty="0" smtClean="0"/>
              <a:t>number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899997" y="3690973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2. Title</a:t>
            </a:r>
            <a:endParaRPr lang="en-US" sz="2000" dirty="0"/>
          </a:p>
        </p:txBody>
      </p:sp>
      <p:sp>
        <p:nvSpPr>
          <p:cNvPr id="10" name="Rectangle 9"/>
          <p:cNvSpPr/>
          <p:nvPr/>
        </p:nvSpPr>
        <p:spPr>
          <a:xfrm>
            <a:off x="3364588" y="5562986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3. Caption</a:t>
            </a:r>
            <a:endParaRPr lang="en-US" sz="2000" dirty="0" smtClean="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5664" y="1948851"/>
            <a:ext cx="4315427" cy="140989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80" y="1992273"/>
            <a:ext cx="3791479" cy="132416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06565" y="5086672"/>
            <a:ext cx="3781953" cy="13527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752344"/>
      </p:ext>
    </p:extLst>
  </p:cSld>
  <p:clrMapOvr>
    <a:masterClrMapping/>
  </p:clrMapOvr>
  <p:transition>
    <p:zoom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Parts of a </a:t>
            </a:r>
            <a:r>
              <a:rPr lang="en-US" sz="2000" b="1" dirty="0" smtClean="0"/>
              <a:t>table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405623" y="3499259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4. Stub</a:t>
            </a:r>
            <a:endParaRPr lang="en-US" sz="2000" dirty="0" smtClean="0"/>
          </a:p>
        </p:txBody>
      </p:sp>
      <p:sp>
        <p:nvSpPr>
          <p:cNvPr id="8" name="Rectangle 7"/>
          <p:cNvSpPr/>
          <p:nvPr/>
        </p:nvSpPr>
        <p:spPr>
          <a:xfrm>
            <a:off x="7752300" y="3535629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5. Body </a:t>
            </a:r>
            <a:r>
              <a:rPr lang="en-US" sz="2000" dirty="0"/>
              <a:t>of the table</a:t>
            </a:r>
          </a:p>
        </p:txBody>
      </p:sp>
      <p:sp>
        <p:nvSpPr>
          <p:cNvPr id="10" name="Rectangle 9"/>
          <p:cNvSpPr/>
          <p:nvPr/>
        </p:nvSpPr>
        <p:spPr>
          <a:xfrm>
            <a:off x="405623" y="6081601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dirty="0" smtClean="0"/>
              <a:t>6. Head </a:t>
            </a:r>
            <a:r>
              <a:rPr lang="en-US" sz="2000" dirty="0"/>
              <a:t>note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8020" y="1919958"/>
            <a:ext cx="3915321" cy="150516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274" y="4004510"/>
            <a:ext cx="4782217" cy="197195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5623" y="1978000"/>
            <a:ext cx="3677163" cy="1428949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7604449" y="6081601"/>
            <a:ext cx="244676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dirty="0" smtClean="0"/>
              <a:t>9.  Source</a:t>
            </a:r>
            <a:endParaRPr lang="en-US" sz="20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3989352"/>
            <a:ext cx="5106113" cy="2038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768890"/>
      </p:ext>
    </p:extLst>
  </p:cSld>
  <p:clrMapOvr>
    <a:masterClrMapping/>
  </p:clrMapOvr>
  <p:transition>
    <p:zoom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" y="182880"/>
            <a:ext cx="11132820" cy="4229100"/>
          </a:xfrm>
        </p:spPr>
        <p:txBody>
          <a:bodyPr>
            <a:normAutofit/>
          </a:bodyPr>
          <a:lstStyle/>
          <a:p>
            <a:r>
              <a:rPr lang="en-US" b="1" dirty="0" smtClean="0"/>
              <a:t>Research Methodology- Unit </a:t>
            </a:r>
            <a:r>
              <a:rPr lang="en-US" b="1" dirty="0"/>
              <a:t>5</a:t>
            </a:r>
            <a:r>
              <a:rPr lang="en-US" b="1" dirty="0" smtClean="0"/>
              <a:t/>
            </a:r>
            <a:br>
              <a:rPr lang="en-US" b="1" dirty="0" smtClean="0"/>
            </a:br>
            <a:r>
              <a:rPr lang="en-US" sz="4400" dirty="0"/>
              <a:t>Chapter 5- Quantitative Data Analysis Methods 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Prime College- BIM 6</a:t>
            </a:r>
            <a:r>
              <a:rPr lang="en-US" baseline="30000" dirty="0" smtClean="0"/>
              <a:t>th</a:t>
            </a:r>
            <a:r>
              <a:rPr lang="en-US" dirty="0" smtClean="0"/>
              <a:t> Semester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76383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Tabular structure </a:t>
            </a:r>
            <a:endParaRPr lang="en-US" sz="2000" b="1" dirty="0" smtClean="0"/>
          </a:p>
        </p:txBody>
      </p:sp>
      <p:sp>
        <p:nvSpPr>
          <p:cNvPr id="9" name="Rectangle 8"/>
          <p:cNvSpPr/>
          <p:nvPr/>
        </p:nvSpPr>
        <p:spPr>
          <a:xfrm>
            <a:off x="329449" y="2062006"/>
            <a:ext cx="1153309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Tabular structure is a way of presenting processed data into rows and columns.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Different structures are used to </a:t>
            </a:r>
            <a:r>
              <a:rPr lang="en-US" sz="2000" dirty="0" smtClean="0"/>
              <a:t>describe or </a:t>
            </a:r>
            <a:r>
              <a:rPr lang="en-US" sz="2000" dirty="0"/>
              <a:t>present the data regarding several </a:t>
            </a:r>
            <a:r>
              <a:rPr lang="en-US" sz="2000" dirty="0" smtClean="0"/>
              <a:t>variables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457200" lvl="0" indent="-457200" fontAlgn="base">
              <a:buAutoNum type="arabicPeriod"/>
            </a:pPr>
            <a:r>
              <a:rPr lang="en-US" sz="2000" dirty="0" err="1" smtClean="0"/>
              <a:t>Univariate</a:t>
            </a:r>
            <a:r>
              <a:rPr lang="en-US" sz="2000" dirty="0" smtClean="0"/>
              <a:t> </a:t>
            </a:r>
            <a:r>
              <a:rPr lang="en-US" sz="2000" dirty="0"/>
              <a:t>tabular </a:t>
            </a:r>
            <a:r>
              <a:rPr lang="en-US" sz="2000" dirty="0" smtClean="0"/>
              <a:t>structure</a:t>
            </a:r>
          </a:p>
          <a:p>
            <a:pPr marL="457200" lvl="0" indent="-457200" fontAlgn="base">
              <a:buAutoNum type="arabicPeriod"/>
            </a:pPr>
            <a:r>
              <a:rPr lang="en-US" sz="2000" dirty="0"/>
              <a:t>Bivariate tabular </a:t>
            </a:r>
            <a:r>
              <a:rPr lang="en-US" sz="2000" dirty="0" smtClean="0"/>
              <a:t>structure</a:t>
            </a:r>
          </a:p>
          <a:p>
            <a:pPr marL="457200" lvl="0" indent="-457200" fontAlgn="base">
              <a:buAutoNum type="arabicPeriod"/>
            </a:pPr>
            <a:r>
              <a:rPr lang="en-US" sz="2000" dirty="0"/>
              <a:t>Multivariate Tabular Structure (More than two interrelated variables </a:t>
            </a:r>
            <a:r>
              <a:rPr lang="en-US" sz="2000" dirty="0" smtClean="0"/>
              <a:t>described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18934758"/>
      </p:ext>
    </p:extLst>
  </p:cSld>
  <p:clrMapOvr>
    <a:masterClrMapping/>
  </p:clrMapOvr>
  <p:transition>
    <p:zoom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Tabular structure </a:t>
            </a:r>
            <a:endParaRPr lang="en-US" sz="2000" b="1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591" y="2062006"/>
            <a:ext cx="7240806" cy="41120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8833882"/>
      </p:ext>
    </p:extLst>
  </p:cSld>
  <p:clrMapOvr>
    <a:masterClrMapping/>
  </p:clrMapOvr>
  <p:transition>
    <p:zoom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Tabular structure </a:t>
            </a:r>
            <a:endParaRPr lang="en-US" sz="20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9230" y="2062006"/>
            <a:ext cx="7290179" cy="4441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05558"/>
      </p:ext>
    </p:extLst>
  </p:cSld>
  <p:clrMapOvr>
    <a:masterClrMapping/>
  </p:clrMapOvr>
  <p:transition>
    <p:zoom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Tabular structure </a:t>
            </a:r>
            <a:endParaRPr lang="en-US" sz="2000" b="1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7288" y="3132886"/>
            <a:ext cx="8046273" cy="3793243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329449" y="1809447"/>
            <a:ext cx="115330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Multivariate Tabular Structure (More than two interrelated variables </a:t>
            </a:r>
            <a:r>
              <a:rPr lang="en-US" sz="2000" dirty="0" smtClean="0"/>
              <a:t>described</a:t>
            </a:r>
            <a:r>
              <a:rPr lang="en-US" sz="2000" dirty="0"/>
              <a:t>):  Multivariate tabular structure describes the information </a:t>
            </a:r>
            <a:r>
              <a:rPr lang="en-US" sz="2000" dirty="0" smtClean="0"/>
              <a:t>regarding </a:t>
            </a:r>
            <a:r>
              <a:rPr lang="en-US" sz="2000" dirty="0"/>
              <a:t>two or more variables. A sample of a multivariate tabular structure </a:t>
            </a:r>
            <a:r>
              <a:rPr lang="en-US" sz="2000" dirty="0" smtClean="0"/>
              <a:t>is </a:t>
            </a:r>
            <a:r>
              <a:rPr lang="en-US" sz="2000" dirty="0"/>
              <a:t>shown below. Here in the table, information regarding ‘geographical region,’ </a:t>
            </a:r>
            <a:r>
              <a:rPr lang="en-US" sz="2000" dirty="0" smtClean="0"/>
              <a:t>‘</a:t>
            </a:r>
            <a:r>
              <a:rPr lang="en-US" sz="2000" dirty="0"/>
              <a:t>sex,’ ‘management stream,’ and ‘social science stream’ is presented.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61347891"/>
      </p:ext>
    </p:extLst>
  </p:cSld>
  <p:clrMapOvr>
    <a:masterClrMapping/>
  </p:clrMapOvr>
  <p:transition>
    <p:zoom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Graphic &amp; Diagrammatic Presentation 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Graphs and charts are ways of presenting data in diagrammatic and pictorial </a:t>
            </a:r>
            <a:r>
              <a:rPr lang="en-US" sz="2000" dirty="0" smtClean="0"/>
              <a:t>structures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Processed </a:t>
            </a:r>
            <a:r>
              <a:rPr lang="en-US" sz="2000" dirty="0"/>
              <a:t>data illustrated in graphic and diagrammatic structures, i.e., </a:t>
            </a:r>
            <a:r>
              <a:rPr lang="en-US" sz="2000" dirty="0" smtClean="0"/>
              <a:t>graphs </a:t>
            </a:r>
            <a:r>
              <a:rPr lang="en-US" sz="2000" dirty="0"/>
              <a:t>and charts are easily readable, visible, understandable, and </a:t>
            </a:r>
            <a:r>
              <a:rPr lang="en-US" sz="2000" dirty="0" smtClean="0"/>
              <a:t>comparable.</a:t>
            </a:r>
          </a:p>
        </p:txBody>
      </p:sp>
      <p:sp>
        <p:nvSpPr>
          <p:cNvPr id="9" name="Rectangle 8"/>
          <p:cNvSpPr/>
          <p:nvPr/>
        </p:nvSpPr>
        <p:spPr>
          <a:xfrm>
            <a:off x="171221" y="2800670"/>
            <a:ext cx="11533099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Importance of Diagrams and Charts </a:t>
            </a:r>
            <a:endParaRPr lang="en-US" sz="2000" b="1" dirty="0" smtClean="0"/>
          </a:p>
          <a:p>
            <a:pPr lvl="0" fontAlgn="base"/>
            <a:endParaRPr lang="en-US" sz="2000" b="1" dirty="0"/>
          </a:p>
          <a:p>
            <a:pPr lvl="0" fontAlgn="base"/>
            <a:r>
              <a:rPr lang="en-US" sz="2000" dirty="0"/>
              <a:t>Diagrams and charts are helpful for the following reasons: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It </a:t>
            </a:r>
            <a:r>
              <a:rPr lang="en-US" sz="2000" dirty="0"/>
              <a:t>provides a bird's eye view of the data in few words and figures. The </a:t>
            </a:r>
            <a:r>
              <a:rPr lang="en-US" sz="2000" dirty="0" smtClean="0"/>
              <a:t>information </a:t>
            </a:r>
            <a:r>
              <a:rPr lang="en-US" sz="2000" dirty="0"/>
              <a:t>sought from the data is easily understood. In this context, there is </a:t>
            </a:r>
            <a:r>
              <a:rPr lang="en-US" sz="2000" dirty="0" smtClean="0"/>
              <a:t>a </a:t>
            </a:r>
            <a:r>
              <a:rPr lang="en-US" sz="2000" dirty="0"/>
              <a:t>famous saying that a picture is worth 10,000 </a:t>
            </a:r>
            <a:r>
              <a:rPr lang="en-US" sz="2000" dirty="0" smtClean="0"/>
              <a:t>words that </a:t>
            </a:r>
            <a:r>
              <a:rPr lang="en-US" sz="2000" dirty="0"/>
              <a:t>comes to true.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Diagrams </a:t>
            </a:r>
            <a:r>
              <a:rPr lang="en-US" sz="2000" dirty="0"/>
              <a:t>and graphs seem attractive </a:t>
            </a:r>
            <a:r>
              <a:rPr lang="en-US" sz="2000" dirty="0" smtClean="0"/>
              <a:t>to the </a:t>
            </a:r>
            <a:r>
              <a:rPr lang="en-US" sz="2000" dirty="0"/>
              <a:t>eye, so they can quickly grasp the </a:t>
            </a:r>
          </a:p>
          <a:p>
            <a:pPr lvl="0" fontAlgn="base"/>
            <a:r>
              <a:rPr lang="en-US" sz="2000" dirty="0"/>
              <a:t>reader's attraction. </a:t>
            </a:r>
          </a:p>
          <a:p>
            <a:pPr lvl="0" fontAlgn="base"/>
            <a:r>
              <a:rPr lang="en-US" sz="2000" dirty="0" smtClean="0"/>
              <a:t>    </a:t>
            </a:r>
            <a:r>
              <a:rPr lang="en-US" sz="2000" dirty="0"/>
              <a:t>It helps to make quick and accurate comparisons.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It </a:t>
            </a:r>
            <a:r>
              <a:rPr lang="en-US" sz="2000" dirty="0"/>
              <a:t>creates an excellent memorizing effect. </a:t>
            </a:r>
          </a:p>
        </p:txBody>
      </p:sp>
    </p:spTree>
    <p:extLst>
      <p:ext uri="{BB962C8B-B14F-4D97-AF65-F5344CB8AC3E}">
        <p14:creationId xmlns:p14="http://schemas.microsoft.com/office/powerpoint/2010/main" val="4172354136"/>
      </p:ext>
    </p:extLst>
  </p:cSld>
  <p:clrMapOvr>
    <a:masterClrMapping/>
  </p:clrMapOvr>
  <p:transition>
    <p:zoom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607859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</a:t>
            </a:r>
            <a:r>
              <a:rPr lang="en-US" sz="3200" b="1" dirty="0" smtClean="0"/>
              <a:t>. </a:t>
            </a:r>
            <a:r>
              <a:rPr lang="en-US" sz="3200" b="1" dirty="0"/>
              <a:t>Tabulation of data</a:t>
            </a:r>
          </a:p>
        </p:txBody>
      </p:sp>
      <p:sp>
        <p:nvSpPr>
          <p:cNvPr id="7" name="Rectangle 6"/>
          <p:cNvSpPr/>
          <p:nvPr/>
        </p:nvSpPr>
        <p:spPr>
          <a:xfrm>
            <a:off x="50780" y="1409337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4195" y="2183888"/>
            <a:ext cx="7957727" cy="38505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32819"/>
      </p:ext>
    </p:extLst>
  </p:cSld>
  <p:clrMapOvr>
    <a:masterClrMapping/>
  </p:clrMapOvr>
  <p:transition>
    <p:zoom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Chart: Types of Diagram</a:t>
            </a:r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11555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. Bar </a:t>
            </a:r>
            <a:r>
              <a:rPr lang="en-US" b="1" dirty="0"/>
              <a:t>diagram</a:t>
            </a:r>
            <a:r>
              <a:rPr lang="en-US" dirty="0"/>
              <a:t>: A bar diagram is the most popular and straightforward diagram </a:t>
            </a:r>
            <a:r>
              <a:rPr lang="en-US" dirty="0" smtClean="0"/>
              <a:t>used </a:t>
            </a:r>
            <a:r>
              <a:rPr lang="en-US" dirty="0"/>
              <a:t>in data presentation. In the bar diagram, the bar representing the </a:t>
            </a:r>
            <a:r>
              <a:rPr lang="en-US" dirty="0" smtClean="0"/>
              <a:t>information </a:t>
            </a:r>
            <a:r>
              <a:rPr lang="en-US" dirty="0"/>
              <a:t>of each variable is drawn with a standard width. A bar graph can </a:t>
            </a:r>
            <a:r>
              <a:rPr lang="en-US" dirty="0" smtClean="0"/>
              <a:t>a </a:t>
            </a:r>
            <a:r>
              <a:rPr lang="en-US" dirty="0"/>
              <a:t>simple or multiple-bar diagram based on several variables used in the bar. </a:t>
            </a:r>
          </a:p>
          <a:p>
            <a:endParaRPr lang="en-US" dirty="0" smtClean="0"/>
          </a:p>
        </p:txBody>
      </p:sp>
      <p:sp>
        <p:nvSpPr>
          <p:cNvPr id="10" name="Rectangle 9"/>
          <p:cNvSpPr/>
          <p:nvPr/>
        </p:nvSpPr>
        <p:spPr>
          <a:xfrm>
            <a:off x="276821" y="3007395"/>
            <a:ext cx="555987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a. Simple </a:t>
            </a:r>
            <a:r>
              <a:rPr lang="en-US" b="1" dirty="0"/>
              <a:t>bar graph</a:t>
            </a:r>
            <a:r>
              <a:rPr lang="en-US" b="1" dirty="0" smtClean="0"/>
              <a:t>: </a:t>
            </a:r>
          </a:p>
          <a:p>
            <a:r>
              <a:rPr lang="en-US" dirty="0" smtClean="0"/>
              <a:t>A </a:t>
            </a:r>
            <a:r>
              <a:rPr lang="en-US" dirty="0"/>
              <a:t>simple bar graph helps present a single variable with its </a:t>
            </a:r>
            <a:r>
              <a:rPr lang="en-US" dirty="0" smtClean="0"/>
              <a:t>respective </a:t>
            </a:r>
            <a:r>
              <a:rPr lang="en-US" dirty="0"/>
              <a:t>values. It is simple to prepare and understand. A simple bar graph </a:t>
            </a:r>
            <a:r>
              <a:rPr lang="en-US" dirty="0" smtClean="0"/>
              <a:t>gives </a:t>
            </a:r>
            <a:r>
              <a:rPr lang="en-US" dirty="0"/>
              <a:t>only a single information at a time hence, many graphs need to be </a:t>
            </a:r>
          </a:p>
          <a:p>
            <a:r>
              <a:rPr lang="en-US" dirty="0"/>
              <a:t>prepared to show the total information. 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8" t="21462"/>
          <a:stretch/>
        </p:blipFill>
        <p:spPr>
          <a:xfrm>
            <a:off x="6214643" y="3180230"/>
            <a:ext cx="5743949" cy="3336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1686901"/>
      </p:ext>
    </p:extLst>
  </p:cSld>
  <p:clrMapOvr>
    <a:masterClrMapping/>
  </p:clrMapOvr>
  <p:transition>
    <p:zoom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Chart: </a:t>
            </a:r>
            <a:r>
              <a:rPr lang="en-US" sz="2000" b="1" dirty="0"/>
              <a:t>Types of Diagram</a:t>
            </a:r>
          </a:p>
          <a:p>
            <a:pPr lvl="0" fontAlgn="base"/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11555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. Bar </a:t>
            </a:r>
            <a:r>
              <a:rPr lang="en-US" b="1" dirty="0"/>
              <a:t>diagram</a:t>
            </a:r>
            <a:r>
              <a:rPr lang="en-US" dirty="0"/>
              <a:t>: A bar diagram is the most popular and straightforward diagram </a:t>
            </a:r>
            <a:r>
              <a:rPr lang="en-US" dirty="0" smtClean="0"/>
              <a:t>used </a:t>
            </a:r>
            <a:r>
              <a:rPr lang="en-US" dirty="0"/>
              <a:t>in data presentation. In the bar diagram, the bar representing the </a:t>
            </a:r>
            <a:r>
              <a:rPr lang="en-US" dirty="0" smtClean="0"/>
              <a:t>information </a:t>
            </a:r>
            <a:r>
              <a:rPr lang="en-US" dirty="0"/>
              <a:t>of each variable is drawn with a standard width. A bar graph can </a:t>
            </a:r>
            <a:r>
              <a:rPr lang="en-US" dirty="0" smtClean="0"/>
              <a:t>a </a:t>
            </a:r>
            <a:r>
              <a:rPr lang="en-US" dirty="0"/>
              <a:t>simple or multiple-bar diagram based on several variables used in the bar. </a:t>
            </a:r>
          </a:p>
          <a:p>
            <a:endParaRPr lang="en-US" dirty="0" smtClean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29147" y="2870918"/>
            <a:ext cx="5611008" cy="3724795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276821" y="3064010"/>
            <a:ext cx="5559872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 smtClean="0"/>
          </a:p>
          <a:p>
            <a:r>
              <a:rPr lang="en-US" b="1" dirty="0" smtClean="0"/>
              <a:t>b. Multiple </a:t>
            </a:r>
            <a:r>
              <a:rPr lang="en-US" b="1" dirty="0"/>
              <a:t>bar diagram</a:t>
            </a:r>
            <a:r>
              <a:rPr lang="en-US" b="1" dirty="0" smtClean="0"/>
              <a:t>:</a:t>
            </a:r>
          </a:p>
          <a:p>
            <a:r>
              <a:rPr lang="en-US" dirty="0" smtClean="0"/>
              <a:t>A </a:t>
            </a:r>
            <a:r>
              <a:rPr lang="en-US" dirty="0"/>
              <a:t>multiple bar diagram is the same as a simple bar </a:t>
            </a:r>
          </a:p>
          <a:p>
            <a:r>
              <a:rPr lang="en-US" dirty="0"/>
              <a:t>diagram, but two or more variables can be presented in easily comparable form. The </a:t>
            </a:r>
            <a:r>
              <a:rPr lang="en-US" dirty="0" smtClean="0"/>
              <a:t>reader </a:t>
            </a:r>
            <a:r>
              <a:rPr lang="en-US" dirty="0"/>
              <a:t>can easily compare the variables as different variables with their respective </a:t>
            </a:r>
            <a:r>
              <a:rPr lang="en-US" dirty="0" smtClean="0"/>
              <a:t>information </a:t>
            </a:r>
            <a:r>
              <a:rPr lang="en-US" dirty="0"/>
              <a:t>are presented in a diagram. It saves time and effort for both the </a:t>
            </a:r>
            <a:r>
              <a:rPr lang="en-US" dirty="0" smtClean="0"/>
              <a:t>researcher </a:t>
            </a:r>
            <a:r>
              <a:rPr lang="en-US" dirty="0"/>
              <a:t>and the reader. Multiple bar diagrams are more attractive in comparison </a:t>
            </a:r>
            <a:r>
              <a:rPr lang="en-US" dirty="0" smtClean="0"/>
              <a:t>to </a:t>
            </a:r>
            <a:r>
              <a:rPr lang="en-US" dirty="0"/>
              <a:t>simple bar diagrams. </a:t>
            </a:r>
          </a:p>
        </p:txBody>
      </p:sp>
    </p:spTree>
    <p:extLst>
      <p:ext uri="{BB962C8B-B14F-4D97-AF65-F5344CB8AC3E}">
        <p14:creationId xmlns:p14="http://schemas.microsoft.com/office/powerpoint/2010/main" val="1730229901"/>
      </p:ext>
    </p:extLst>
  </p:cSld>
  <p:clrMapOvr>
    <a:masterClrMapping/>
  </p:clrMapOvr>
  <p:transition>
    <p:zoom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Chart: </a:t>
            </a:r>
            <a:r>
              <a:rPr lang="en-US" sz="2000" b="1" dirty="0"/>
              <a:t>Types of Diagram</a:t>
            </a:r>
          </a:p>
          <a:p>
            <a:pPr lvl="0" fontAlgn="base"/>
            <a:endParaRPr lang="en-US" sz="2000" b="1" dirty="0"/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115557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Pie chart: </a:t>
            </a:r>
            <a:r>
              <a:rPr lang="en-US" dirty="0"/>
              <a:t>In practice, pie charts are popularly used to show the percentage </a:t>
            </a:r>
            <a:r>
              <a:rPr lang="en-US" dirty="0" smtClean="0"/>
              <a:t>contributions </a:t>
            </a:r>
            <a:r>
              <a:rPr lang="en-US" dirty="0"/>
              <a:t>or composition of each item or variable out of the total. This is the </a:t>
            </a:r>
            <a:r>
              <a:rPr lang="en-US" dirty="0" smtClean="0"/>
              <a:t>angular </a:t>
            </a:r>
            <a:r>
              <a:rPr lang="en-US" dirty="0"/>
              <a:t>representation that each variable’s contribution is converted into a </a:t>
            </a:r>
            <a:r>
              <a:rPr lang="en-US" dirty="0" smtClean="0"/>
              <a:t>part </a:t>
            </a:r>
            <a:r>
              <a:rPr lang="en-US" dirty="0"/>
              <a:t>of </a:t>
            </a:r>
            <a:r>
              <a:rPr lang="en-US" dirty="0" smtClean="0"/>
              <a:t>360o or </a:t>
            </a:r>
            <a:r>
              <a:rPr lang="en-US" dirty="0"/>
              <a:t>percentage. It is called a pie chart because the entire graph </a:t>
            </a:r>
            <a:r>
              <a:rPr lang="en-US" dirty="0" smtClean="0"/>
              <a:t>looks </a:t>
            </a:r>
            <a:r>
              <a:rPr lang="en-US" dirty="0"/>
              <a:t>like a pie, and the individual components resemble slices cut from the pie.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917" y="3178694"/>
            <a:ext cx="4896533" cy="1495634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4715" y="2987626"/>
            <a:ext cx="6298339" cy="3194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9152655"/>
      </p:ext>
    </p:extLst>
  </p:cSld>
  <p:clrMapOvr>
    <a:masterClrMapping/>
  </p:clrMapOvr>
  <p:transition>
    <p:zoom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  <a:r>
              <a:rPr lang="en-US" sz="2000" b="1" dirty="0"/>
              <a:t>: Types of Graphical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1155578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err="1" smtClean="0"/>
              <a:t>i</a:t>
            </a:r>
            <a:r>
              <a:rPr lang="en-US" b="1" dirty="0" smtClean="0"/>
              <a:t>. Graph </a:t>
            </a:r>
            <a:r>
              <a:rPr lang="en-US" b="1" dirty="0"/>
              <a:t>of time series: </a:t>
            </a:r>
            <a:r>
              <a:rPr lang="en-US" dirty="0"/>
              <a:t>When we observe the values of variables at different </a:t>
            </a:r>
            <a:r>
              <a:rPr lang="en-US" dirty="0" smtClean="0"/>
              <a:t>points </a:t>
            </a:r>
            <a:r>
              <a:rPr lang="en-US" dirty="0"/>
              <a:t>of time, then the series so formed is known as time series. Information </a:t>
            </a:r>
            <a:r>
              <a:rPr lang="en-US" dirty="0" smtClean="0"/>
              <a:t>collected </a:t>
            </a:r>
            <a:r>
              <a:rPr lang="en-US" dirty="0"/>
              <a:t>at different points or time intervals can be expressed in a graphical </a:t>
            </a:r>
            <a:r>
              <a:rPr lang="en-US" dirty="0" smtClean="0"/>
              <a:t>structure </a:t>
            </a:r>
            <a:r>
              <a:rPr lang="en-US" dirty="0"/>
              <a:t>to reflect the change in magnitude or to observe the trend. </a:t>
            </a:r>
            <a:endParaRPr lang="en-US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7659" y="3019511"/>
            <a:ext cx="6404077" cy="3488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7100260"/>
      </p:ext>
    </p:extLst>
  </p:cSld>
  <p:clrMapOvr>
    <a:masterClrMapping/>
  </p:clrMapOvr>
  <p:transition>
    <p:zoom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4">
            <a:extLst>
              <a:ext uri="{FF2B5EF4-FFF2-40B4-BE49-F238E27FC236}">
                <a16:creationId xmlns="" xmlns:a16="http://schemas.microsoft.com/office/drawing/2014/main" id="{8DED76B9-5273-4139-ACC9-B6E36ADE2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264" y="776941"/>
            <a:ext cx="3209008" cy="5166659"/>
          </a:xfrm>
        </p:spPr>
        <p:txBody>
          <a:bodyPr/>
          <a:lstStyle/>
          <a:p>
            <a:pPr algn="ctr"/>
            <a:r>
              <a:rPr lang="en-US" dirty="0"/>
              <a:t>Learning Outcome</a:t>
            </a:r>
            <a:br>
              <a:rPr lang="en-US" dirty="0"/>
            </a:br>
            <a:r>
              <a:rPr lang="en-US" dirty="0"/>
              <a:t>1</a:t>
            </a:r>
          </a:p>
        </p:txBody>
      </p:sp>
      <p:sp>
        <p:nvSpPr>
          <p:cNvPr id="20" name="Footer Placeholder 19">
            <a:extLst>
              <a:ext uri="{FF2B5EF4-FFF2-40B4-BE49-F238E27FC236}">
                <a16:creationId xmlns="" xmlns:a16="http://schemas.microsoft.com/office/drawing/2014/main" id="{6DB8AAF6-0D0C-4F4F-A10E-6A66E4A7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99277" y="6356350"/>
            <a:ext cx="3749040" cy="365125"/>
          </a:xfr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5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t>Presentation title</a:t>
            </a:r>
          </a:p>
        </p:txBody>
      </p:sp>
      <p:pic>
        <p:nvPicPr>
          <p:cNvPr id="5" name="Picture Placeholder 4" descr="A person standing on a rock">
            <a:extLst>
              <a:ext uri="{FF2B5EF4-FFF2-40B4-BE49-F238E27FC236}">
                <a16:creationId xmlns="" xmlns:a16="http://schemas.microsoft.com/office/drawing/2014/main" id="{633DBDDF-94F3-4001-919E-B56D62CE7A09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076700" y="0"/>
            <a:ext cx="4038600" cy="2879725"/>
          </a:xfrm>
        </p:spPr>
      </p:pic>
      <p:pic>
        <p:nvPicPr>
          <p:cNvPr id="44" name="Picture Placeholder 43" descr="A picture containing mountain, sky, nature, outdoor">
            <a:extLst>
              <a:ext uri="{FF2B5EF4-FFF2-40B4-BE49-F238E27FC236}">
                <a16:creationId xmlns="" xmlns:a16="http://schemas.microsoft.com/office/drawing/2014/main" id="{73DD8BED-FB17-4ABE-9B18-B6DDA81A0E05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115300" y="0"/>
            <a:ext cx="4076701" cy="2879725"/>
          </a:xfrm>
        </p:spPr>
      </p:pic>
      <p:sp>
        <p:nvSpPr>
          <p:cNvPr id="18" name="Text Placeholder 17">
            <a:extLst>
              <a:ext uri="{FF2B5EF4-FFF2-40B4-BE49-F238E27FC236}">
                <a16:creationId xmlns="" xmlns:a16="http://schemas.microsoft.com/office/drawing/2014/main" id="{87F2C169-25EA-4609-BC8A-BCA7C433EEE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076700" y="2879725"/>
            <a:ext cx="8115300" cy="34766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Quantitative Data Analysis Methods </a:t>
            </a:r>
            <a:endParaRPr lang="en-US" sz="32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Concepts</a:t>
            </a:r>
            <a:endParaRPr lang="en-US" sz="3200" dirty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Data Organizing and Preparing</a:t>
            </a:r>
          </a:p>
          <a:p>
            <a:pPr>
              <a:buFontTx/>
              <a:buChar char="-"/>
            </a:pPr>
            <a:r>
              <a:rPr lang="en-US" sz="3200" dirty="0" smtClean="0">
                <a:solidFill>
                  <a:srgbClr val="002060"/>
                </a:solidFill>
                <a:latin typeface="Times New Roman"/>
                <a:ea typeface="Times New Roman"/>
                <a:cs typeface="Times New Roman"/>
              </a:rPr>
              <a:t>Graphic and Diagrammatic Presentation</a:t>
            </a:r>
          </a:p>
          <a:p>
            <a:pPr>
              <a:buFontTx/>
              <a:buChar char="-"/>
            </a:pPr>
            <a:endParaRPr lang="en-US" sz="3200" dirty="0" smtClean="0">
              <a:solidFill>
                <a:srgbClr val="002060"/>
              </a:solidFill>
              <a:latin typeface="Times New Roman"/>
              <a:ea typeface="Times New Roman"/>
              <a:cs typeface="Times New Roman"/>
            </a:endParaRPr>
          </a:p>
        </p:txBody>
      </p:sp>
      <p:sp>
        <p:nvSpPr>
          <p:cNvPr id="21" name="Slide Number Placeholder 20">
            <a:extLst>
              <a:ext uri="{FF2B5EF4-FFF2-40B4-BE49-F238E27FC236}">
                <a16:creationId xmlns="" xmlns:a16="http://schemas.microsoft.com/office/drawing/2014/main" id="{C19BFBA5-3E41-40F8-9EFB-9DF730F5B6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365992" y="6356350"/>
            <a:ext cx="630936" cy="365125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244D815C-8BF3-4ECF-A945-A2A7C2983AF9}" type="slidenum">
              <a:rPr kumimoji="0" lang="en-US" sz="105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venir Next LT Pro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venir Next LT Pro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708130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  <a:r>
              <a:rPr lang="en-US" sz="2000" b="1" dirty="0"/>
              <a:t>: Types of Graphical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556442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ii. Histogram</a:t>
            </a:r>
            <a:r>
              <a:rPr lang="en-US" b="1" dirty="0"/>
              <a:t>: </a:t>
            </a:r>
            <a:r>
              <a:rPr lang="en-US" dirty="0"/>
              <a:t>Among various methods of graphical presentation of frequency </a:t>
            </a:r>
            <a:r>
              <a:rPr lang="en-US" dirty="0" smtClean="0"/>
              <a:t>distribution</a:t>
            </a:r>
            <a:r>
              <a:rPr lang="en-US" dirty="0"/>
              <a:t>, histogram is one of the popular methods and widely used in </a:t>
            </a:r>
            <a:r>
              <a:rPr lang="en-US" dirty="0" smtClean="0"/>
              <a:t>practice</a:t>
            </a:r>
            <a:r>
              <a:rPr lang="en-US" dirty="0"/>
              <a:t>. A histogram is a bar chart or graphical presentation showing the </a:t>
            </a:r>
            <a:r>
              <a:rPr lang="en-US" dirty="0" smtClean="0"/>
              <a:t>frequency </a:t>
            </a:r>
            <a:r>
              <a:rPr lang="en-US" dirty="0"/>
              <a:t>of occurrence of each variable's value being analyzed. A histogram is </a:t>
            </a:r>
            <a:r>
              <a:rPr lang="en-US" dirty="0" smtClean="0"/>
              <a:t>quite </a:t>
            </a:r>
            <a:r>
              <a:rPr lang="en-US" dirty="0"/>
              <a:t>different from a bar diagram because a bar diagram is one-dimensional, which means only the bar's length is considered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40" y="1979901"/>
            <a:ext cx="5506218" cy="4220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7400321"/>
      </p:ext>
    </p:extLst>
  </p:cSld>
  <p:clrMapOvr>
    <a:masterClrMapping/>
  </p:clrMapOvr>
  <p:transition>
    <p:zoom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  <a:r>
              <a:rPr lang="en-US" sz="2000" b="1" dirty="0"/>
              <a:t>: Types of Graphical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1173320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iii. Frequency curve: </a:t>
            </a:r>
            <a:r>
              <a:rPr lang="en-US" dirty="0"/>
              <a:t>Frequency curve is another popular method of presenting </a:t>
            </a:r>
            <a:r>
              <a:rPr lang="en-US" dirty="0" smtClean="0"/>
              <a:t>data </a:t>
            </a:r>
            <a:r>
              <a:rPr lang="en-US" dirty="0"/>
              <a:t>in comparable form. For this, the frequency of each class is presented </a:t>
            </a:r>
            <a:r>
              <a:rPr lang="en-US" dirty="0" smtClean="0"/>
              <a:t>along Y–axis </a:t>
            </a:r>
            <a:r>
              <a:rPr lang="en-US" dirty="0"/>
              <a:t>and the class interval along X–axis. The frequency of the respective </a:t>
            </a:r>
            <a:r>
              <a:rPr lang="en-US" dirty="0" smtClean="0"/>
              <a:t>class </a:t>
            </a:r>
            <a:r>
              <a:rPr lang="en-US" dirty="0"/>
              <a:t>interval is plotted just above the midpoint of the </a:t>
            </a:r>
            <a:r>
              <a:rPr lang="en-US" dirty="0" smtClean="0"/>
              <a:t>class interval</a:t>
            </a:r>
            <a:r>
              <a:rPr lang="en-US" dirty="0"/>
              <a:t>, and then </a:t>
            </a:r>
            <a:r>
              <a:rPr lang="en-US" dirty="0" smtClean="0"/>
              <a:t>the points </a:t>
            </a:r>
            <a:r>
              <a:rPr lang="en-US" dirty="0"/>
              <a:t>are joined with a straight line.</a:t>
            </a:r>
            <a:endParaRPr lang="en-US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821" y="3321859"/>
            <a:ext cx="5601482" cy="167663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40" y="3088463"/>
            <a:ext cx="5611919" cy="3366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6702655"/>
      </p:ext>
    </p:extLst>
  </p:cSld>
  <p:clrMapOvr>
    <a:masterClrMapping/>
  </p:clrMapOvr>
  <p:transition>
    <p:zoom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  <a:r>
              <a:rPr lang="en-US" sz="2000" b="1" dirty="0"/>
              <a:t>: Types of Graphical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821" y="1979901"/>
            <a:ext cx="6027253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00050" indent="-400050">
              <a:buAutoNum type="romanLcPeriod" startAt="4"/>
            </a:pPr>
            <a:r>
              <a:rPr lang="en-US" b="1" dirty="0" err="1" smtClean="0"/>
              <a:t>Ogives</a:t>
            </a:r>
            <a:r>
              <a:rPr lang="en-US" b="1" dirty="0" smtClean="0"/>
              <a:t> </a:t>
            </a:r>
            <a:r>
              <a:rPr lang="en-US" b="1" dirty="0"/>
              <a:t>or Cumulative frequency curves:  </a:t>
            </a:r>
            <a:r>
              <a:rPr lang="en-US" dirty="0"/>
              <a:t>A curve drawn by plotting </a:t>
            </a:r>
            <a:r>
              <a:rPr lang="en-US" dirty="0" smtClean="0"/>
              <a:t>cumulative </a:t>
            </a:r>
            <a:r>
              <a:rPr lang="en-US" dirty="0"/>
              <a:t>frequencies is called a cumulative frequency curve or </a:t>
            </a:r>
            <a:r>
              <a:rPr lang="en-US" dirty="0" err="1"/>
              <a:t>Ogive</a:t>
            </a:r>
            <a:r>
              <a:rPr lang="en-US" dirty="0"/>
              <a:t>. Before </a:t>
            </a:r>
            <a:r>
              <a:rPr lang="en-US" dirty="0" smtClean="0"/>
              <a:t>drawing</a:t>
            </a:r>
            <a:r>
              <a:rPr lang="en-US" dirty="0"/>
              <a:t>, developing a cumulative frequency table is of utmost necessity. We </a:t>
            </a:r>
            <a:r>
              <a:rPr lang="en-US" dirty="0" smtClean="0"/>
              <a:t>can </a:t>
            </a:r>
            <a:r>
              <a:rPr lang="en-US" dirty="0"/>
              <a:t>draw </a:t>
            </a:r>
            <a:r>
              <a:rPr lang="en-US" dirty="0" err="1"/>
              <a:t>ogive</a:t>
            </a:r>
            <a:r>
              <a:rPr lang="en-US" dirty="0"/>
              <a:t> in two </a:t>
            </a:r>
            <a:r>
              <a:rPr lang="en-US" dirty="0" smtClean="0"/>
              <a:t>ways:</a:t>
            </a:r>
          </a:p>
          <a:p>
            <a:endParaRPr lang="en-US" dirty="0"/>
          </a:p>
          <a:p>
            <a:r>
              <a:rPr lang="en-US" b="1" dirty="0" smtClean="0"/>
              <a:t>a. The </a:t>
            </a:r>
            <a:r>
              <a:rPr lang="en-US" b="1" dirty="0"/>
              <a:t>less than </a:t>
            </a:r>
            <a:r>
              <a:rPr lang="en-US" b="1" dirty="0" err="1"/>
              <a:t>ogive</a:t>
            </a:r>
            <a:r>
              <a:rPr lang="en-US" dirty="0" smtClean="0"/>
              <a:t>: Less </a:t>
            </a:r>
            <a:r>
              <a:rPr lang="en-US" dirty="0"/>
              <a:t>than </a:t>
            </a:r>
            <a:r>
              <a:rPr lang="en-US" dirty="0" err="1"/>
              <a:t>ogive</a:t>
            </a:r>
            <a:r>
              <a:rPr lang="en-US" dirty="0"/>
              <a:t> is an </a:t>
            </a:r>
            <a:r>
              <a:rPr lang="en-US" dirty="0" err="1"/>
              <a:t>ogive</a:t>
            </a:r>
            <a:r>
              <a:rPr lang="en-US" dirty="0"/>
              <a:t> curve in which we start with </a:t>
            </a:r>
            <a:r>
              <a:rPr lang="en-US" dirty="0" smtClean="0"/>
              <a:t>the </a:t>
            </a:r>
            <a:r>
              <a:rPr lang="en-US" dirty="0"/>
              <a:t>upper limits of the classes, i.e., less than cumulative frequency, and add the </a:t>
            </a:r>
            <a:r>
              <a:rPr lang="en-US" dirty="0" smtClean="0"/>
              <a:t>frequencies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77" t="10579" r="1"/>
          <a:stretch/>
        </p:blipFill>
        <p:spPr>
          <a:xfrm>
            <a:off x="6390278" y="1979901"/>
            <a:ext cx="5705958" cy="4497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6909067"/>
      </p:ext>
    </p:extLst>
  </p:cSld>
  <p:clrMapOvr>
    <a:masterClrMapping/>
  </p:clrMapOvr>
  <p:transition>
    <p:zoom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276821" y="741278"/>
            <a:ext cx="1038208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3. Tabulation of </a:t>
            </a:r>
            <a:r>
              <a:rPr lang="en-US" sz="3200" b="1" dirty="0" smtClean="0"/>
              <a:t>data: Graphical Representation</a:t>
            </a:r>
            <a:endParaRPr lang="en-US" sz="3200" b="1" dirty="0"/>
          </a:p>
        </p:txBody>
      </p:sp>
      <p:sp>
        <p:nvSpPr>
          <p:cNvPr id="9" name="Rectangle 8"/>
          <p:cNvSpPr/>
          <p:nvPr/>
        </p:nvSpPr>
        <p:spPr>
          <a:xfrm>
            <a:off x="276821" y="1579791"/>
            <a:ext cx="1209043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/>
            <a:r>
              <a:rPr lang="en-US" sz="2000" b="1" dirty="0"/>
              <a:t>Forms of Diagram and </a:t>
            </a:r>
            <a:r>
              <a:rPr lang="en-US" sz="2000" b="1" dirty="0" smtClean="0"/>
              <a:t>Chart</a:t>
            </a:r>
            <a:r>
              <a:rPr lang="en-US" sz="2000" b="1" dirty="0"/>
              <a:t>: Types of Graphical Presentation</a:t>
            </a:r>
          </a:p>
        </p:txBody>
      </p:sp>
      <p:sp>
        <p:nvSpPr>
          <p:cNvPr id="2" name="Rectangle 1"/>
          <p:cNvSpPr/>
          <p:nvPr/>
        </p:nvSpPr>
        <p:spPr>
          <a:xfrm>
            <a:off x="276822" y="1979901"/>
            <a:ext cx="604521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dirty="0"/>
          </a:p>
          <a:p>
            <a:r>
              <a:rPr lang="en-US" b="1" dirty="0"/>
              <a:t>b</a:t>
            </a:r>
            <a:r>
              <a:rPr lang="en-US" b="1" dirty="0" smtClean="0"/>
              <a:t>. </a:t>
            </a:r>
            <a:r>
              <a:rPr lang="en-US" b="1" dirty="0"/>
              <a:t>More than </a:t>
            </a:r>
            <a:r>
              <a:rPr lang="en-US" b="1" dirty="0" err="1"/>
              <a:t>ogive</a:t>
            </a:r>
            <a:r>
              <a:rPr lang="en-US" b="1" dirty="0" smtClean="0"/>
              <a:t>: </a:t>
            </a:r>
            <a:r>
              <a:rPr lang="en-US" dirty="0" smtClean="0"/>
              <a:t>To </a:t>
            </a:r>
            <a:r>
              <a:rPr lang="en-US" dirty="0"/>
              <a:t>plot more than </a:t>
            </a:r>
            <a:r>
              <a:rPr lang="en-US" dirty="0" err="1"/>
              <a:t>ogive</a:t>
            </a:r>
            <a:r>
              <a:rPr lang="en-US" dirty="0"/>
              <a:t>, first of all, we have to develop more </a:t>
            </a:r>
            <a:r>
              <a:rPr lang="en-US" dirty="0" smtClean="0"/>
              <a:t>than </a:t>
            </a:r>
            <a:r>
              <a:rPr lang="en-US" dirty="0"/>
              <a:t>a cumulative frequency table from the given data. For this, we start with the </a:t>
            </a:r>
            <a:r>
              <a:rPr lang="en-US" dirty="0" smtClean="0"/>
              <a:t>lower </a:t>
            </a:r>
            <a:r>
              <a:rPr lang="en-US" dirty="0"/>
              <a:t>limits of the classes, and from </a:t>
            </a:r>
            <a:r>
              <a:rPr lang="en-US" dirty="0" smtClean="0"/>
              <a:t>the frequencies</a:t>
            </a:r>
            <a:r>
              <a:rPr lang="en-US" dirty="0"/>
              <a:t>, we subtract the frequency </a:t>
            </a:r>
            <a:r>
              <a:rPr lang="en-US" dirty="0" smtClean="0"/>
              <a:t>of each </a:t>
            </a:r>
            <a:r>
              <a:rPr lang="en-US" dirty="0"/>
              <a:t>class and plot the </a:t>
            </a:r>
            <a:r>
              <a:rPr lang="en-US" dirty="0" smtClean="0"/>
              <a:t>cumulative frequency</a:t>
            </a:r>
            <a:r>
              <a:rPr lang="en-US" dirty="0"/>
              <a:t>. </a:t>
            </a:r>
            <a:endParaRPr lang="en-US" dirty="0" smtClean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22040" y="1979901"/>
            <a:ext cx="5416536" cy="4515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3880615"/>
      </p:ext>
    </p:extLst>
  </p:cSld>
  <p:clrMapOvr>
    <a:masterClrMapping/>
  </p:clrMapOvr>
  <p:transition>
    <p:zoom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1" y="2402238"/>
            <a:ext cx="4785359" cy="2192622"/>
          </a:xfrm>
        </p:spPr>
        <p:txBody>
          <a:bodyPr/>
          <a:lstStyle/>
          <a:p>
            <a:r>
              <a:rPr lang="en-US" dirty="0" smtClean="0"/>
              <a:t>End of Chapter </a:t>
            </a:r>
            <a:r>
              <a:rPr lang="en-US" dirty="0" smtClean="0"/>
              <a:t>5</a:t>
            </a:r>
            <a:endParaRPr lang="en-US" dirty="0"/>
          </a:p>
        </p:txBody>
      </p:sp>
      <p:sp>
        <p:nvSpPr>
          <p:cNvPr id="8" name="Freeform 7">
            <a:hlinkClick r:id="rId3" tooltip="Learn More"/>
          </p:cNvPr>
          <p:cNvSpPr/>
          <p:nvPr/>
        </p:nvSpPr>
        <p:spPr>
          <a:xfrm>
            <a:off x="11557038" y="6134153"/>
            <a:ext cx="431763" cy="431763"/>
          </a:xfrm>
          <a:custGeom>
            <a:avLst/>
            <a:gdLst>
              <a:gd name="connsiteX0" fmla="*/ 283692 w 643468"/>
              <a:gd name="connsiteY0" fmla="*/ 156886 h 643468"/>
              <a:gd name="connsiteX1" fmla="*/ 315574 w 643468"/>
              <a:gd name="connsiteY1" fmla="*/ 156886 h 643468"/>
              <a:gd name="connsiteX2" fmla="*/ 486582 w 643468"/>
              <a:gd name="connsiteY2" fmla="*/ 321734 h 643468"/>
              <a:gd name="connsiteX3" fmla="*/ 315574 w 643468"/>
              <a:gd name="connsiteY3" fmla="*/ 486582 h 643468"/>
              <a:gd name="connsiteX4" fmla="*/ 283692 w 643468"/>
              <a:gd name="connsiteY4" fmla="*/ 486582 h 643468"/>
              <a:gd name="connsiteX5" fmla="*/ 441545 w 643468"/>
              <a:gd name="connsiteY5" fmla="*/ 334415 h 643468"/>
              <a:gd name="connsiteX6" fmla="*/ 156887 w 643468"/>
              <a:gd name="connsiteY6" fmla="*/ 334415 h 643468"/>
              <a:gd name="connsiteX7" fmla="*/ 156887 w 643468"/>
              <a:gd name="connsiteY7" fmla="*/ 309054 h 643468"/>
              <a:gd name="connsiteX8" fmla="*/ 441545 w 643468"/>
              <a:gd name="connsiteY8" fmla="*/ 309054 h 643468"/>
              <a:gd name="connsiteX9" fmla="*/ 321733 w 643468"/>
              <a:gd name="connsiteY9" fmla="*/ 16937 h 643468"/>
              <a:gd name="connsiteX10" fmla="*/ 16936 w 643468"/>
              <a:gd name="connsiteY10" fmla="*/ 321734 h 643468"/>
              <a:gd name="connsiteX11" fmla="*/ 321733 w 643468"/>
              <a:gd name="connsiteY11" fmla="*/ 626531 h 643468"/>
              <a:gd name="connsiteX12" fmla="*/ 626530 w 643468"/>
              <a:gd name="connsiteY12" fmla="*/ 321734 h 643468"/>
              <a:gd name="connsiteX13" fmla="*/ 321733 w 643468"/>
              <a:gd name="connsiteY13" fmla="*/ 16937 h 643468"/>
              <a:gd name="connsiteX14" fmla="*/ 321734 w 643468"/>
              <a:gd name="connsiteY14" fmla="*/ 0 h 643468"/>
              <a:gd name="connsiteX15" fmla="*/ 643468 w 643468"/>
              <a:gd name="connsiteY15" fmla="*/ 321734 h 643468"/>
              <a:gd name="connsiteX16" fmla="*/ 321734 w 643468"/>
              <a:gd name="connsiteY16" fmla="*/ 643468 h 643468"/>
              <a:gd name="connsiteX17" fmla="*/ 0 w 643468"/>
              <a:gd name="connsiteY17" fmla="*/ 321734 h 643468"/>
              <a:gd name="connsiteX18" fmla="*/ 321734 w 643468"/>
              <a:gd name="connsiteY18" fmla="*/ 0 h 6434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643468" h="643468">
                <a:moveTo>
                  <a:pt x="283692" y="156886"/>
                </a:moveTo>
                <a:lnTo>
                  <a:pt x="315574" y="156886"/>
                </a:lnTo>
                <a:lnTo>
                  <a:pt x="486582" y="321734"/>
                </a:lnTo>
                <a:lnTo>
                  <a:pt x="315574" y="486582"/>
                </a:lnTo>
                <a:lnTo>
                  <a:pt x="283692" y="486582"/>
                </a:lnTo>
                <a:lnTo>
                  <a:pt x="441545" y="334415"/>
                </a:lnTo>
                <a:lnTo>
                  <a:pt x="156887" y="334415"/>
                </a:lnTo>
                <a:lnTo>
                  <a:pt x="156887" y="309054"/>
                </a:lnTo>
                <a:lnTo>
                  <a:pt x="441545" y="309054"/>
                </a:lnTo>
                <a:close/>
                <a:moveTo>
                  <a:pt x="321733" y="16937"/>
                </a:moveTo>
                <a:cubicBezTo>
                  <a:pt x="153398" y="16937"/>
                  <a:pt x="16936" y="153399"/>
                  <a:pt x="16936" y="321734"/>
                </a:cubicBezTo>
                <a:cubicBezTo>
                  <a:pt x="16936" y="490069"/>
                  <a:pt x="153398" y="626531"/>
                  <a:pt x="321733" y="626531"/>
                </a:cubicBezTo>
                <a:cubicBezTo>
                  <a:pt x="490068" y="626531"/>
                  <a:pt x="626530" y="490069"/>
                  <a:pt x="626530" y="321734"/>
                </a:cubicBezTo>
                <a:cubicBezTo>
                  <a:pt x="626530" y="153399"/>
                  <a:pt x="490068" y="16937"/>
                  <a:pt x="321733" y="16937"/>
                </a:cubicBezTo>
                <a:close/>
                <a:moveTo>
                  <a:pt x="321734" y="0"/>
                </a:moveTo>
                <a:cubicBezTo>
                  <a:pt x="499423" y="0"/>
                  <a:pt x="643468" y="144045"/>
                  <a:pt x="643468" y="321734"/>
                </a:cubicBezTo>
                <a:cubicBezTo>
                  <a:pt x="643468" y="499423"/>
                  <a:pt x="499423" y="643468"/>
                  <a:pt x="321734" y="643468"/>
                </a:cubicBezTo>
                <a:cubicBezTo>
                  <a:pt x="144045" y="643468"/>
                  <a:pt x="0" y="499423"/>
                  <a:pt x="0" y="321734"/>
                </a:cubicBezTo>
                <a:cubicBezTo>
                  <a:pt x="0" y="144045"/>
                  <a:pt x="144045" y="0"/>
                  <a:pt x="321734" y="0"/>
                </a:cubicBezTo>
                <a:close/>
              </a:path>
            </a:pathLst>
          </a:custGeom>
          <a:solidFill>
            <a:srgbClr val="DD46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8466022" y="6477369"/>
            <a:ext cx="2963979" cy="298665"/>
          </a:xfrm>
          <a:prstGeom prst="rect">
            <a:avLst/>
          </a:prstGeom>
          <a:noFill/>
        </p:spPr>
        <p:txBody>
          <a:bodyPr wrap="none" rtlCol="0">
            <a:noAutofit/>
          </a:bodyPr>
          <a:lstStyle/>
          <a:p>
            <a:r>
              <a:rPr lang="en-US" sz="1200" dirty="0">
                <a:solidFill>
                  <a:srgbClr val="D24726">
                    <a:alpha val="37000"/>
                  </a:srgbClr>
                </a:solidFill>
              </a:rPr>
              <a:t>(Click the arrow when in Slide Show mode)</a:t>
            </a:r>
          </a:p>
          <a:p>
            <a:endParaRPr lang="en-US" sz="1200" dirty="0">
              <a:solidFill>
                <a:srgbClr val="D24726">
                  <a:alpha val="37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057385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762000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 fontScale="90000"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GB" sz="4800" b="1" dirty="0">
                <a:solidFill>
                  <a:srgbClr val="FF0000"/>
                </a:solidFill>
              </a:rPr>
              <a:t>Quantitative Data Analysis Methods</a:t>
            </a:r>
          </a:p>
        </p:txBody>
      </p:sp>
      <p:sp>
        <p:nvSpPr>
          <p:cNvPr id="5" name="Rectangle 4"/>
          <p:cNvSpPr/>
          <p:nvPr/>
        </p:nvSpPr>
        <p:spPr>
          <a:xfrm>
            <a:off x="0" y="1553235"/>
            <a:ext cx="118872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/>
              <a:t>Data analysis is a process of getting meaningful interpretations from the collected </a:t>
            </a:r>
            <a:r>
              <a:rPr lang="en-US" sz="2000" dirty="0" smtClean="0"/>
              <a:t>data </a:t>
            </a:r>
            <a:r>
              <a:rPr lang="en-US" sz="2000" dirty="0"/>
              <a:t>to reach the ultimate conclusion of research work. </a:t>
            </a:r>
            <a:endParaRPr lang="en-US" sz="2000" dirty="0" smtClean="0"/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analysis consists of the </a:t>
            </a:r>
            <a:r>
              <a:rPr lang="en-US" sz="2000" dirty="0" smtClean="0"/>
              <a:t>computation </a:t>
            </a:r>
            <a:r>
              <a:rPr lang="en-US" sz="2000" dirty="0"/>
              <a:t>of certain measures, searching relationships among data–groups, </a:t>
            </a:r>
            <a:r>
              <a:rPr lang="en-US" sz="2000" dirty="0" smtClean="0"/>
              <a:t>interpretation </a:t>
            </a:r>
            <a:r>
              <a:rPr lang="en-US" sz="2000" dirty="0"/>
              <a:t>of findings, and making </a:t>
            </a:r>
            <a:r>
              <a:rPr lang="en-US" sz="2000" dirty="0" smtClean="0"/>
              <a:t>conclusions.</a:t>
            </a:r>
          </a:p>
          <a:p>
            <a:pPr marL="285750" indent="-28575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analysis consists of: </a:t>
            </a:r>
            <a:endParaRPr lang="en-US" sz="2000" dirty="0" smtClean="0"/>
          </a:p>
          <a:p>
            <a:pPr fontAlgn="base"/>
            <a:r>
              <a:rPr lang="en-US" sz="2000" dirty="0" smtClean="0"/>
              <a:t> </a:t>
            </a:r>
            <a:r>
              <a:rPr lang="en-US" sz="2000" dirty="0"/>
              <a:t>a.  Data organizing   </a:t>
            </a:r>
          </a:p>
          <a:p>
            <a:pPr fontAlgn="base"/>
            <a:r>
              <a:rPr lang="en-US" sz="2000" dirty="0"/>
              <a:t>b.  Data preparation </a:t>
            </a:r>
          </a:p>
          <a:p>
            <a:pPr fontAlgn="base"/>
            <a:r>
              <a:rPr lang="en-US" sz="2000" dirty="0"/>
              <a:t>c.  Data presenting </a:t>
            </a:r>
          </a:p>
          <a:p>
            <a:pPr fontAlgn="base"/>
            <a:r>
              <a:rPr lang="en-US" sz="2000" dirty="0"/>
              <a:t>d.  Data interpretation </a:t>
            </a:r>
          </a:p>
        </p:txBody>
      </p:sp>
    </p:spTree>
    <p:extLst>
      <p:ext uri="{BB962C8B-B14F-4D97-AF65-F5344CB8AC3E}">
        <p14:creationId xmlns:p14="http://schemas.microsoft.com/office/powerpoint/2010/main" val="4280851958"/>
      </p:ext>
    </p:extLst>
  </p:cSld>
  <p:clrMapOvr>
    <a:masterClrMapping/>
  </p:clrMapOvr>
  <p:transition>
    <p:zoom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Organizing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50463"/>
            <a:ext cx="1207826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Data organizing is classifying and </a:t>
            </a:r>
            <a:r>
              <a:rPr lang="en-US" sz="2000" dirty="0" smtClean="0"/>
              <a:t>organizing data </a:t>
            </a:r>
            <a:r>
              <a:rPr lang="en-US" sz="2000" dirty="0"/>
              <a:t>sets to make them more meaningful </a:t>
            </a:r>
            <a:r>
              <a:rPr lang="en-US" sz="2000" dirty="0" smtClean="0"/>
              <a:t>and </a:t>
            </a:r>
            <a:r>
              <a:rPr lang="en-US" sz="2000" dirty="0"/>
              <a:t>usable.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is the primary </a:t>
            </a:r>
            <a:r>
              <a:rPr lang="en-US" sz="2000" dirty="0" smtClean="0"/>
              <a:t>function after </a:t>
            </a:r>
            <a:r>
              <a:rPr lang="en-US" sz="2000" dirty="0"/>
              <a:t>data collection and consists of </a:t>
            </a:r>
            <a:r>
              <a:rPr lang="en-US" sz="2000" dirty="0" smtClean="0"/>
              <a:t>classification </a:t>
            </a:r>
            <a:r>
              <a:rPr lang="en-US" sz="2000" dirty="0"/>
              <a:t>and physical records so that it can be retained and understood quickly </a:t>
            </a:r>
            <a:r>
              <a:rPr lang="en-US" sz="2000" dirty="0" smtClean="0"/>
              <a:t>whenever </a:t>
            </a:r>
            <a:r>
              <a:rPr lang="en-US" sz="2000" dirty="0"/>
              <a:t>needed.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is required at different times of study and analysis. Among </a:t>
            </a:r>
            <a:r>
              <a:rPr lang="en-US" sz="2000" dirty="0" smtClean="0"/>
              <a:t>large </a:t>
            </a:r>
            <a:r>
              <a:rPr lang="en-US" sz="2000" dirty="0"/>
              <a:t>data, quick access is impossible. Thus, choosing a logical and consistent name for </a:t>
            </a:r>
            <a:r>
              <a:rPr lang="en-US" sz="2000" dirty="0" smtClean="0"/>
              <a:t>the </a:t>
            </a:r>
            <a:r>
              <a:rPr lang="en-US" sz="2000" dirty="0"/>
              <a:t>data file is necessary.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Data </a:t>
            </a:r>
            <a:r>
              <a:rPr lang="en-US" sz="2000" dirty="0"/>
              <a:t>files must be prepared according to the subject matter </a:t>
            </a:r>
            <a:r>
              <a:rPr lang="en-US" sz="2000" dirty="0" smtClean="0"/>
              <a:t>of </a:t>
            </a:r>
            <a:r>
              <a:rPr lang="en-US" sz="2000" dirty="0"/>
              <a:t>data so that they can be easily accessible.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The </a:t>
            </a:r>
            <a:r>
              <a:rPr lang="en-US" sz="2000" dirty="0"/>
              <a:t>following things help to develop such a system: </a:t>
            </a:r>
          </a:p>
          <a:p>
            <a:pPr lvl="0" fontAlgn="base"/>
            <a:r>
              <a:rPr lang="en-US" sz="2000" dirty="0" smtClean="0"/>
              <a:t>   Use folders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Name </a:t>
            </a:r>
            <a:r>
              <a:rPr lang="en-US" sz="2000" dirty="0"/>
              <a:t>folders </a:t>
            </a:r>
            <a:r>
              <a:rPr lang="en-US" sz="2000" dirty="0" smtClean="0"/>
              <a:t>appropriately</a:t>
            </a:r>
            <a:endParaRPr lang="en-US" sz="2000" dirty="0"/>
          </a:p>
          <a:p>
            <a:pPr lvl="0" fontAlgn="base"/>
            <a:r>
              <a:rPr lang="en-US" sz="2000" dirty="0" smtClean="0"/>
              <a:t>    Be consistent</a:t>
            </a:r>
            <a:endParaRPr lang="en-US" sz="2000" dirty="0"/>
          </a:p>
          <a:p>
            <a:pPr lvl="0" fontAlgn="base"/>
            <a:r>
              <a:rPr lang="en-US" sz="2000" dirty="0" smtClean="0"/>
              <a:t>    Separate </a:t>
            </a:r>
            <a:r>
              <a:rPr lang="en-US" sz="2000" dirty="0"/>
              <a:t>ongoing and completed </a:t>
            </a:r>
            <a:r>
              <a:rPr lang="en-US" sz="2000" dirty="0" smtClean="0"/>
              <a:t>work</a:t>
            </a:r>
          </a:p>
          <a:p>
            <a:pPr lvl="0" fontAlgn="base"/>
            <a:r>
              <a:rPr lang="en-US" sz="2000" dirty="0" smtClean="0"/>
              <a:t>    Move </a:t>
            </a:r>
            <a:r>
              <a:rPr lang="en-US" sz="2000" dirty="0"/>
              <a:t>the files to an external </a:t>
            </a:r>
            <a:r>
              <a:rPr lang="en-US" sz="2000" dirty="0" smtClean="0"/>
              <a:t>drive</a:t>
            </a:r>
            <a:endParaRPr lang="en-US" sz="2000" dirty="0"/>
          </a:p>
          <a:p>
            <a:pPr lvl="0" fontAlgn="base"/>
            <a:r>
              <a:rPr lang="en-US" sz="2000" dirty="0" smtClean="0"/>
              <a:t>    Make backup files</a:t>
            </a:r>
          </a:p>
          <a:p>
            <a:pPr lvl="0" fontAlgn="base"/>
            <a:r>
              <a:rPr lang="en-US" sz="2000" dirty="0" smtClean="0"/>
              <a:t>    Review </a:t>
            </a:r>
            <a:r>
              <a:rPr lang="en-US" sz="2000" dirty="0"/>
              <a:t>records</a:t>
            </a:r>
            <a:r>
              <a:rPr lang="en-US" sz="2000" dirty="0" smtClean="0"/>
              <a:t>: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114118011"/>
      </p:ext>
    </p:extLst>
  </p:cSld>
  <p:clrMapOvr>
    <a:masterClrMapping/>
  </p:clrMapOvr>
  <p:transition>
    <p:zoom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143" y="1943100"/>
            <a:ext cx="11579714" cy="3726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752022"/>
      </p:ext>
    </p:extLst>
  </p:cSld>
  <p:clrMapOvr>
    <a:masterClrMapping/>
  </p:clrMapOvr>
  <p:transition>
    <p:zoom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341443"/>
            <a:ext cx="62125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Raw </a:t>
            </a:r>
            <a:r>
              <a:rPr lang="en-US" sz="2000" dirty="0"/>
              <a:t>data must be processed by editing </a:t>
            </a:r>
            <a:r>
              <a:rPr lang="en-US" sz="2000" dirty="0" smtClean="0"/>
              <a:t>it.</a:t>
            </a:r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ensures that </a:t>
            </a:r>
            <a:r>
              <a:rPr lang="en-US" sz="2000" dirty="0"/>
              <a:t>the data provided are accurate, complete, and consistent.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</a:t>
            </a:r>
            <a:r>
              <a:rPr lang="en-US" sz="2000" dirty="0"/>
              <a:t>is a process of </a:t>
            </a:r>
            <a:r>
              <a:rPr lang="en-US" sz="2000" dirty="0" smtClean="0"/>
              <a:t>checking </a:t>
            </a:r>
            <a:r>
              <a:rPr lang="en-US" sz="2000" dirty="0"/>
              <a:t>the completeness and consistency of data. This process helps to </a:t>
            </a:r>
            <a:r>
              <a:rPr lang="en-US" sz="2000" dirty="0" smtClean="0"/>
              <a:t>prepare </a:t>
            </a:r>
            <a:r>
              <a:rPr lang="en-US" sz="2000" dirty="0"/>
              <a:t>the data for coding.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It can </a:t>
            </a:r>
            <a:r>
              <a:rPr lang="en-US" sz="2000" dirty="0"/>
              <a:t>be performed manually, with the </a:t>
            </a:r>
            <a:r>
              <a:rPr lang="en-US" sz="2000" dirty="0" smtClean="0"/>
              <a:t>assistance </a:t>
            </a:r>
            <a:r>
              <a:rPr lang="en-US" sz="2000" dirty="0"/>
              <a:t>of computer programming, or a combination of both. It depends on </a:t>
            </a:r>
            <a:r>
              <a:rPr lang="en-US" sz="2000" dirty="0" smtClean="0"/>
              <a:t>the </a:t>
            </a:r>
            <a:r>
              <a:rPr lang="en-US" sz="2000" dirty="0"/>
              <a:t>medium (electronic, paper) by which the data are submitted. </a:t>
            </a: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376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 smtClean="0"/>
              <a:t>1. Data Editing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01561" y="4511542"/>
            <a:ext cx="5445457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Objectives of data editing </a:t>
            </a:r>
          </a:p>
          <a:p>
            <a:pPr lvl="0" fontAlgn="base"/>
            <a:r>
              <a:rPr lang="en-US" sz="2000" dirty="0" smtClean="0"/>
              <a:t>   To </a:t>
            </a:r>
            <a:r>
              <a:rPr lang="en-US" sz="2000" dirty="0"/>
              <a:t>determine whether or not the data </a:t>
            </a:r>
            <a:r>
              <a:rPr lang="en-US" sz="2000" dirty="0" smtClean="0"/>
              <a:t>are complete </a:t>
            </a:r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ensure the accuracy of data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confirm the consistency of the data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ensure the rationality of aggregated </a:t>
            </a:r>
            <a:r>
              <a:rPr lang="en-US" sz="2000" dirty="0" smtClean="0"/>
              <a:t>data</a:t>
            </a:r>
            <a:endParaRPr lang="en-US" sz="2000" dirty="0"/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To </a:t>
            </a:r>
            <a:r>
              <a:rPr lang="en-US" sz="2000" dirty="0"/>
              <a:t>obtain the best possible data available</a:t>
            </a:r>
          </a:p>
        </p:txBody>
      </p:sp>
      <p:sp>
        <p:nvSpPr>
          <p:cNvPr id="9" name="Rectangle 8"/>
          <p:cNvSpPr/>
          <p:nvPr/>
        </p:nvSpPr>
        <p:spPr>
          <a:xfrm>
            <a:off x="6565597" y="1369509"/>
            <a:ext cx="5445457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Levels of Editing </a:t>
            </a:r>
          </a:p>
          <a:p>
            <a:pPr marL="457200" lvl="0" indent="-457200" fontAlgn="base">
              <a:buAutoNum type="arabicPeriod"/>
            </a:pPr>
            <a:r>
              <a:rPr lang="en-US" sz="2000" b="1" dirty="0" smtClean="0"/>
              <a:t>Micro–editing</a:t>
            </a:r>
            <a:r>
              <a:rPr lang="en-US" sz="2000" dirty="0"/>
              <a:t>: It corrects the data at the record level. This process </a:t>
            </a:r>
            <a:r>
              <a:rPr lang="en-US" sz="2000" dirty="0" smtClean="0"/>
              <a:t>detects </a:t>
            </a:r>
            <a:r>
              <a:rPr lang="en-US" sz="2000" dirty="0"/>
              <a:t>errors in data through checks of the individual data records. The </a:t>
            </a:r>
            <a:r>
              <a:rPr lang="en-US" sz="2000" dirty="0" smtClean="0"/>
              <a:t>intent </a:t>
            </a:r>
            <a:r>
              <a:rPr lang="en-US" sz="2000" dirty="0"/>
              <a:t>at this point is to determine the consistency of the data and correct </a:t>
            </a:r>
            <a:r>
              <a:rPr lang="en-US" sz="2000" dirty="0" smtClean="0"/>
              <a:t>the individual </a:t>
            </a:r>
            <a:r>
              <a:rPr lang="en-US" sz="2000" dirty="0"/>
              <a:t>data records. </a:t>
            </a:r>
            <a:endParaRPr lang="en-US" sz="2000" dirty="0" smtClean="0"/>
          </a:p>
          <a:p>
            <a:pPr lvl="0" fontAlgn="base"/>
            <a:endParaRPr lang="en-US" sz="2000" dirty="0"/>
          </a:p>
          <a:p>
            <a:pPr lvl="0" fontAlgn="base"/>
            <a:r>
              <a:rPr lang="en-US" sz="2000" dirty="0"/>
              <a:t>2. </a:t>
            </a:r>
            <a:r>
              <a:rPr lang="en-US" sz="2000" b="1" dirty="0"/>
              <a:t>Macro–editing</a:t>
            </a:r>
            <a:r>
              <a:rPr lang="en-US" sz="2000" dirty="0"/>
              <a:t>: It also detects errors in </a:t>
            </a:r>
            <a:r>
              <a:rPr lang="en-US" sz="2000" dirty="0" smtClean="0"/>
              <a:t>data but </a:t>
            </a:r>
            <a:r>
              <a:rPr lang="en-US" sz="2000" dirty="0"/>
              <a:t>does this through the </a:t>
            </a:r>
            <a:r>
              <a:rPr lang="en-US" sz="2000" dirty="0" smtClean="0"/>
              <a:t>analysis </a:t>
            </a:r>
            <a:r>
              <a:rPr lang="en-US" sz="2000" dirty="0"/>
              <a:t>of aggregate data but not one-to-one. In such editing, data are </a:t>
            </a:r>
            <a:r>
              <a:rPr lang="en-US" sz="2000" dirty="0" smtClean="0"/>
              <a:t>compared </a:t>
            </a:r>
            <a:r>
              <a:rPr lang="en-US" sz="2000" dirty="0"/>
              <a:t>with data from other resources like surveys</a:t>
            </a:r>
            <a:r>
              <a:rPr lang="en-US" sz="2000" dirty="0" smtClean="0"/>
              <a:t>, administrative </a:t>
            </a:r>
            <a:endParaRPr lang="en-US" sz="2000" dirty="0"/>
          </a:p>
          <a:p>
            <a:pPr lvl="0" fontAlgn="base"/>
            <a:r>
              <a:rPr lang="en-US" sz="2000" dirty="0"/>
              <a:t>files, baseline studies, or earlier versions of the same data. This process </a:t>
            </a:r>
            <a:r>
              <a:rPr lang="en-US" sz="2000" dirty="0" smtClean="0"/>
              <a:t>determines </a:t>
            </a:r>
            <a:r>
              <a:rPr lang="en-US" sz="2000" dirty="0"/>
              <a:t>the compatibility of </a:t>
            </a:r>
            <a:r>
              <a:rPr lang="en-US" sz="2000" dirty="0" smtClean="0"/>
              <a:t>data</a:t>
            </a:r>
          </a:p>
        </p:txBody>
      </p:sp>
    </p:spTree>
    <p:extLst>
      <p:ext uri="{BB962C8B-B14F-4D97-AF65-F5344CB8AC3E}">
        <p14:creationId xmlns:p14="http://schemas.microsoft.com/office/powerpoint/2010/main" val="3535945398"/>
      </p:ext>
    </p:extLst>
  </p:cSld>
  <p:clrMapOvr>
    <a:masterClrMapping/>
  </p:clrMapOvr>
  <p:transition>
    <p:zoom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376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 smtClean="0"/>
              <a:t>1. Data Editing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01561" y="1409337"/>
            <a:ext cx="12090439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Types of data editing </a:t>
            </a:r>
            <a:endParaRPr lang="en-US" sz="2000" b="1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Validity edits</a:t>
            </a:r>
            <a:r>
              <a:rPr lang="en-US" sz="2000" dirty="0"/>
              <a:t>: look at one question </a:t>
            </a:r>
            <a:r>
              <a:rPr lang="en-US" sz="2000" dirty="0" smtClean="0"/>
              <a:t>field </a:t>
            </a:r>
            <a:r>
              <a:rPr lang="en-US" sz="2000" dirty="0"/>
              <a:t>or cell at a time. They check to ensure the record identifiers, invalid </a:t>
            </a:r>
            <a:r>
              <a:rPr lang="en-US" sz="2000" dirty="0" smtClean="0"/>
              <a:t>characters</a:t>
            </a:r>
            <a:r>
              <a:rPr lang="en-US" sz="2000" dirty="0"/>
              <a:t>, and values have been accounted for; essential fields have been </a:t>
            </a:r>
            <a:r>
              <a:rPr lang="en-US" sz="2000" dirty="0" smtClean="0"/>
              <a:t>completed </a:t>
            </a:r>
            <a:r>
              <a:rPr lang="en-US" sz="2000" dirty="0"/>
              <a:t>(no quantity field is left blank where a number is required); </a:t>
            </a:r>
            <a:r>
              <a:rPr lang="en-US" sz="2000" dirty="0" smtClean="0"/>
              <a:t>specified </a:t>
            </a:r>
            <a:r>
              <a:rPr lang="en-US" sz="2000" dirty="0"/>
              <a:t>units of measure have been appropriately used; and the reported </a:t>
            </a:r>
            <a:r>
              <a:rPr lang="en-US" sz="2000" dirty="0" smtClean="0"/>
              <a:t>within </a:t>
            </a:r>
            <a:r>
              <a:rPr lang="en-US" sz="2000" dirty="0"/>
              <a:t>specified time limits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Range edits</a:t>
            </a:r>
            <a:r>
              <a:rPr lang="en-US" sz="2000" dirty="0"/>
              <a:t>: are similar to validity edits in looking at one field at a time. </a:t>
            </a:r>
            <a:r>
              <a:rPr lang="en-US" sz="2000" dirty="0" smtClean="0"/>
              <a:t>This </a:t>
            </a:r>
            <a:r>
              <a:rPr lang="en-US" sz="2000" dirty="0"/>
              <a:t>type of edit ensures that the values, ratios, and calculations fall </a:t>
            </a:r>
            <a:r>
              <a:rPr lang="en-US" sz="2000" dirty="0" smtClean="0"/>
              <a:t>within </a:t>
            </a:r>
            <a:r>
              <a:rPr lang="en-US" sz="2000" dirty="0"/>
              <a:t>the established limits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Duplication edits</a:t>
            </a:r>
            <a:r>
              <a:rPr lang="en-US" sz="2000" dirty="0"/>
              <a:t>: examine one full record at a time. These edits check </a:t>
            </a:r>
            <a:r>
              <a:rPr lang="en-US" sz="2000" dirty="0" smtClean="0"/>
              <a:t>for </a:t>
            </a:r>
            <a:r>
              <a:rPr lang="en-US" sz="2000" dirty="0"/>
              <a:t>duplicated records, ensuring </a:t>
            </a:r>
            <a:r>
              <a:rPr lang="en-US" sz="2000" dirty="0" smtClean="0"/>
              <a:t>that a </a:t>
            </a:r>
            <a:r>
              <a:rPr lang="en-US" sz="2000" dirty="0"/>
              <a:t>respondent or a survey item has </a:t>
            </a:r>
            <a:r>
              <a:rPr lang="en-US" sz="2000" dirty="0" smtClean="0"/>
              <a:t>only </a:t>
            </a:r>
            <a:r>
              <a:rPr lang="en-US" sz="2000" dirty="0"/>
              <a:t>been recorded once.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Consistency edits</a:t>
            </a:r>
            <a:r>
              <a:rPr lang="en-US" sz="2000" dirty="0"/>
              <a:t>: For example, if a person </a:t>
            </a:r>
            <a:r>
              <a:rPr lang="en-US" sz="2000" dirty="0" smtClean="0"/>
              <a:t>is declared </a:t>
            </a:r>
            <a:r>
              <a:rPr lang="en-US" sz="2000" dirty="0"/>
              <a:t>to be in the 0 to 14 age </a:t>
            </a:r>
            <a:r>
              <a:rPr lang="en-US" sz="2000" dirty="0" smtClean="0"/>
              <a:t>group </a:t>
            </a:r>
            <a:r>
              <a:rPr lang="en-US" sz="2000" dirty="0"/>
              <a:t>but also claims that he or she is retired, there is a consistency </a:t>
            </a:r>
            <a:r>
              <a:rPr lang="en-US" sz="2000" dirty="0" smtClean="0"/>
              <a:t>problem </a:t>
            </a:r>
            <a:r>
              <a:rPr lang="en-US" sz="2000" dirty="0"/>
              <a:t>between the two answers.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Historical edits</a:t>
            </a:r>
            <a:r>
              <a:rPr lang="en-US" sz="2000" dirty="0"/>
              <a:t>: editors compare survey answers in </a:t>
            </a:r>
            <a:r>
              <a:rPr lang="en-US" sz="2000" dirty="0" smtClean="0"/>
              <a:t>current </a:t>
            </a:r>
            <a:r>
              <a:rPr lang="en-US" sz="2000" dirty="0"/>
              <a:t>and previous surveys. For example, any dramatic changes since </a:t>
            </a:r>
            <a:r>
              <a:rPr lang="en-US" sz="2000" dirty="0" smtClean="0"/>
              <a:t>the </a:t>
            </a:r>
            <a:r>
              <a:rPr lang="en-US" sz="2000" dirty="0"/>
              <a:t>last survey will be flagged.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b="1" dirty="0"/>
              <a:t>Statistical edits</a:t>
            </a:r>
            <a:r>
              <a:rPr lang="en-US" sz="2000" dirty="0"/>
              <a:t>: editors look at the entire data set. </a:t>
            </a:r>
            <a:r>
              <a:rPr lang="en-US" sz="2000" dirty="0" smtClean="0"/>
              <a:t>This </a:t>
            </a:r>
            <a:r>
              <a:rPr lang="en-US" sz="2000" dirty="0"/>
              <a:t>type of edit is performed only after all other edits have been applied </a:t>
            </a:r>
            <a:r>
              <a:rPr lang="en-US" sz="2000" dirty="0" smtClean="0"/>
              <a:t>and </a:t>
            </a:r>
            <a:r>
              <a:rPr lang="en-US" sz="2000" dirty="0"/>
              <a:t>the data have been corrected.</a:t>
            </a:r>
          </a:p>
        </p:txBody>
      </p:sp>
    </p:spTree>
    <p:extLst>
      <p:ext uri="{BB962C8B-B14F-4D97-AF65-F5344CB8AC3E}">
        <p14:creationId xmlns:p14="http://schemas.microsoft.com/office/powerpoint/2010/main" val="3966312594"/>
      </p:ext>
    </p:extLst>
  </p:cSld>
  <p:clrMapOvr>
    <a:masterClrMapping/>
  </p:clrMapOvr>
  <p:transition>
    <p:zoom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482" name="Rectangle 2"/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12192000" cy="688774"/>
          </a:xfrm>
          <a:solidFill>
            <a:schemeClr val="bg1">
              <a:lumMod val="95000"/>
            </a:schemeClr>
          </a:solidFill>
          <a:ln>
            <a:solidFill>
              <a:srgbClr val="FFC000"/>
            </a:solidFill>
          </a:ln>
        </p:spPr>
        <p:txBody>
          <a:bodyPr vert="horz" lIns="90000" tIns="46800" rIns="90000" bIns="46800" rtlCol="0" anchor="b">
            <a:normAutofit/>
          </a:bodyPr>
          <a:lstStyle/>
          <a:p>
            <a:pPr>
              <a:lnSpc>
                <a:spcPct val="93000"/>
              </a:lnSpc>
              <a:buClr>
                <a:srgbClr val="000000"/>
              </a:buClr>
              <a:buSzPct val="45000"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7300" algn="l"/>
                <a:tab pos="5791200" algn="l"/>
                <a:tab pos="6515100" algn="l"/>
                <a:tab pos="7239000" algn="l"/>
              </a:tabLst>
            </a:pPr>
            <a:r>
              <a:rPr lang="en-US" b="1" dirty="0">
                <a:solidFill>
                  <a:srgbClr val="C00000"/>
                </a:solidFill>
              </a:rPr>
              <a:t>Data Preparing</a:t>
            </a:r>
            <a:endParaRPr lang="en-GB" b="1" dirty="0">
              <a:solidFill>
                <a:srgbClr val="FF0000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939421" y="756668"/>
            <a:ext cx="376973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3200" b="1" dirty="0"/>
              <a:t>2</a:t>
            </a:r>
            <a:r>
              <a:rPr lang="en-US" sz="3200" b="1" dirty="0" smtClean="0"/>
              <a:t>. </a:t>
            </a:r>
            <a:r>
              <a:rPr lang="en-US" sz="3200" b="1" smtClean="0"/>
              <a:t>Data Coding</a:t>
            </a:r>
            <a:endParaRPr lang="en-US" sz="3200" b="1" dirty="0"/>
          </a:p>
        </p:txBody>
      </p:sp>
      <p:sp>
        <p:nvSpPr>
          <p:cNvPr id="8" name="Rectangle 7"/>
          <p:cNvSpPr/>
          <p:nvPr/>
        </p:nvSpPr>
        <p:spPr>
          <a:xfrm>
            <a:off x="101561" y="1409337"/>
            <a:ext cx="12090439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/>
              <a:t>Data coding is a process of data processing used for converting </a:t>
            </a:r>
            <a:r>
              <a:rPr lang="en-US" sz="2000" dirty="0" smtClean="0"/>
              <a:t>the </a:t>
            </a:r>
            <a:r>
              <a:rPr lang="en-US" sz="2000" dirty="0"/>
              <a:t>responses recorded in the questionnaire into categories usually expressed </a:t>
            </a:r>
            <a:r>
              <a:rPr lang="en-US" sz="2000" dirty="0" smtClean="0"/>
              <a:t>numerically</a:t>
            </a:r>
            <a:r>
              <a:rPr lang="en-US" sz="2000" dirty="0"/>
              <a:t>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Coding </a:t>
            </a:r>
            <a:r>
              <a:rPr lang="en-US" sz="2000" dirty="0"/>
              <a:t>is a technical procedure for converting verbal information </a:t>
            </a:r>
            <a:r>
              <a:rPr lang="en-US" sz="2000" dirty="0" smtClean="0"/>
              <a:t>into </a:t>
            </a:r>
            <a:r>
              <a:rPr lang="en-US" sz="2000" dirty="0"/>
              <a:t>numbers or other symbols, which can be used more.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Coding </a:t>
            </a:r>
            <a:r>
              <a:rPr lang="en-US" sz="2000" dirty="0"/>
              <a:t>consists of a </a:t>
            </a:r>
            <a:r>
              <a:rPr lang="en-US" sz="2000" dirty="0" smtClean="0"/>
              <a:t>series </a:t>
            </a:r>
            <a:r>
              <a:rPr lang="en-US" sz="2000" dirty="0"/>
              <a:t>of technical procedures that aims to convert verbal responses into </a:t>
            </a:r>
            <a:r>
              <a:rPr lang="en-US" sz="2000" dirty="0" smtClean="0"/>
              <a:t>numerals </a:t>
            </a:r>
            <a:r>
              <a:rPr lang="en-US" sz="2000" dirty="0"/>
              <a:t>or accepted forms of symbols. </a:t>
            </a:r>
            <a:endParaRPr lang="en-US" sz="2000" dirty="0" smtClean="0"/>
          </a:p>
          <a:p>
            <a:pPr marL="342900" lvl="0" indent="-342900" fontAlgn="base">
              <a:buFont typeface="Arial" panose="020B0604020202020204" pitchFamily="34" charset="0"/>
              <a:buChar char="•"/>
            </a:pPr>
            <a:r>
              <a:rPr lang="en-US" sz="2000" dirty="0" smtClean="0"/>
              <a:t>This </a:t>
            </a:r>
            <a:r>
              <a:rPr lang="en-US" sz="2000" dirty="0"/>
              <a:t>helps to make it easier for rapid </a:t>
            </a:r>
            <a:r>
              <a:rPr lang="en-US" sz="2000" dirty="0" smtClean="0"/>
              <a:t>and </a:t>
            </a:r>
            <a:r>
              <a:rPr lang="en-US" sz="2000" dirty="0"/>
              <a:t>flexible storage, retrieval, and tabulation</a:t>
            </a:r>
            <a:endParaRPr lang="en-US" sz="2000" dirty="0" smtClean="0"/>
          </a:p>
        </p:txBody>
      </p:sp>
      <p:sp>
        <p:nvSpPr>
          <p:cNvPr id="5" name="Rectangle 4"/>
          <p:cNvSpPr/>
          <p:nvPr/>
        </p:nvSpPr>
        <p:spPr>
          <a:xfrm>
            <a:off x="101561" y="4135480"/>
            <a:ext cx="12090439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fontAlgn="base"/>
            <a:r>
              <a:rPr lang="en-US" sz="2000" b="1" dirty="0"/>
              <a:t>Principles of data coding </a:t>
            </a:r>
          </a:p>
          <a:p>
            <a:pPr lvl="0" fontAlgn="base"/>
            <a:r>
              <a:rPr lang="en-US" sz="2000" dirty="0" smtClean="0"/>
              <a:t>    Coding </a:t>
            </a:r>
            <a:r>
              <a:rPr lang="en-US" sz="2000" dirty="0"/>
              <a:t>must resolve ambiguity so that the codes can be applied </a:t>
            </a:r>
            <a:r>
              <a:rPr lang="en-US" sz="2000" dirty="0" smtClean="0"/>
              <a:t>consistently</a:t>
            </a:r>
            <a:r>
              <a:rPr lang="en-US" sz="2000" dirty="0"/>
              <a:t>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Symbols </a:t>
            </a:r>
            <a:r>
              <a:rPr lang="en-US" sz="2000" dirty="0"/>
              <a:t>and numerals used in coding must be defined clearly and </a:t>
            </a:r>
            <a:r>
              <a:rPr lang="en-US" sz="2000" dirty="0" smtClean="0"/>
              <a:t>well accepted</a:t>
            </a:r>
            <a:r>
              <a:rPr lang="en-US" sz="2000" dirty="0"/>
              <a:t>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Develop </a:t>
            </a:r>
            <a:r>
              <a:rPr lang="en-US" sz="2000" dirty="0"/>
              <a:t>a coding system as much </a:t>
            </a:r>
            <a:r>
              <a:rPr lang="en-US" sz="2000" dirty="0" smtClean="0"/>
              <a:t>as possible </a:t>
            </a:r>
            <a:r>
              <a:rPr lang="en-US" sz="2000" dirty="0"/>
              <a:t>when designing that data </a:t>
            </a:r>
            <a:r>
              <a:rPr lang="en-US" sz="2000" dirty="0" smtClean="0"/>
              <a:t>collection </a:t>
            </a:r>
            <a:r>
              <a:rPr lang="en-US" sz="2000" dirty="0"/>
              <a:t>instrument. </a:t>
            </a:r>
          </a:p>
          <a:p>
            <a:pPr lvl="0" fontAlgn="base"/>
            <a:r>
              <a:rPr lang="en-US" sz="2000" dirty="0"/>
              <a:t> </a:t>
            </a:r>
            <a:r>
              <a:rPr lang="en-US" sz="2000" dirty="0" smtClean="0"/>
              <a:t>   Develop </a:t>
            </a:r>
            <a:r>
              <a:rPr lang="en-US" sz="2000" dirty="0"/>
              <a:t>a code book to </a:t>
            </a:r>
            <a:r>
              <a:rPr lang="en-US" sz="2000" dirty="0" smtClean="0"/>
              <a:t>facilitate and </a:t>
            </a:r>
            <a:r>
              <a:rPr lang="en-US" sz="2000" dirty="0"/>
              <a:t>well-record the coding system</a:t>
            </a:r>
            <a:endParaRPr lang="en-US" sz="2000" dirty="0" smtClean="0"/>
          </a:p>
        </p:txBody>
      </p:sp>
    </p:spTree>
    <p:extLst>
      <p:ext uri="{BB962C8B-B14F-4D97-AF65-F5344CB8AC3E}">
        <p14:creationId xmlns:p14="http://schemas.microsoft.com/office/powerpoint/2010/main" val="2000502967"/>
      </p:ext>
    </p:extLst>
  </p:cSld>
  <p:clrMapOvr>
    <a:masterClrMapping/>
  </p:clrMapOvr>
  <p:transition>
    <p:zoom/>
  </p:transition>
</p:sld>
</file>

<file path=ppt/theme/theme1.xml><?xml version="1.0" encoding="utf-8"?>
<a:theme xmlns:a="http://schemas.openxmlformats.org/drawingml/2006/main" name="WelcomeDoc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Segoe UI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elcome to PowerPoint.potx" id="{43699C43-EC89-4A55-9A99-3FD944590577}" vid="{3C36ED3A-1C33-4ECB-8650-37D568EF454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57f52a75-1879-4091-8fb6-28c7f04eb7e4" xsi:nil="true"/>
    <lcf76f155ced4ddcb4097134ff3c332f xmlns="9119c549-9603-4c3e-9d0b-9521ee4e19d9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4EF87AA68015F45AC3FC1B11B58A6B8" ma:contentTypeVersion="10" ma:contentTypeDescription="Create a new document." ma:contentTypeScope="" ma:versionID="e1ef67e224c8ccbb4344db1ee8bfd75c">
  <xsd:schema xmlns:xsd="http://www.w3.org/2001/XMLSchema" xmlns:xs="http://www.w3.org/2001/XMLSchema" xmlns:p="http://schemas.microsoft.com/office/2006/metadata/properties" xmlns:ns2="9119c549-9603-4c3e-9d0b-9521ee4e19d9" xmlns:ns3="57f52a75-1879-4091-8fb6-28c7f04eb7e4" targetNamespace="http://schemas.microsoft.com/office/2006/metadata/properties" ma:root="true" ma:fieldsID="2f211af01594a84e74af683d1a82f396" ns2:_="" ns3:_="">
    <xsd:import namespace="9119c549-9603-4c3e-9d0b-9521ee4e19d9"/>
    <xsd:import namespace="57f52a75-1879-4091-8fb6-28c7f04eb7e4"/>
    <xsd:element name="properties">
      <xsd:complexType>
        <xsd:sequence>
          <xsd:element name="documentManagement">
            <xsd:complexType>
              <xsd:all>
                <xsd:element ref="ns2:lcf76f155ced4ddcb4097134ff3c332f" minOccurs="0"/>
                <xsd:element ref="ns3:TaxCatchAll" minOccurs="0"/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119c549-9603-4c3e-9d0b-9521ee4e19d9" elementFormDefault="qualified">
    <xsd:import namespace="http://schemas.microsoft.com/office/2006/documentManagement/types"/>
    <xsd:import namespace="http://schemas.microsoft.com/office/infopath/2007/PartnerControls"/>
    <xsd:element name="lcf76f155ced4ddcb4097134ff3c332f" ma:index="9" nillable="true" ma:taxonomy="true" ma:internalName="lcf76f155ced4ddcb4097134ff3c332f" ma:taxonomyFieldName="MediaServiceImageTags" ma:displayName="Image Tags" ma:readOnly="false" ma:fieldId="{5cf76f15-5ced-4ddc-b409-7134ff3c332f}" ma:taxonomyMulti="true" ma:sspId="d5b2353f-cada-454f-8cb5-bb2181dddec7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3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f52a75-1879-4091-8fb6-28c7f04eb7e4" elementFormDefault="qualified">
    <xsd:import namespace="http://schemas.microsoft.com/office/2006/documentManagement/types"/>
    <xsd:import namespace="http://schemas.microsoft.com/office/infopath/2007/PartnerControls"/>
    <xsd:element name="TaxCatchAll" ma:index="10" nillable="true" ma:displayName="Taxonomy Catch All Column" ma:hidden="true" ma:list="{d1a10c67-7aef-49d9-b151-02e2bbedb5ae}" ma:internalName="TaxCatchAll" ma:showField="CatchAllData" ma:web="57f52a75-1879-4091-8fb6-28c7f04eb7e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B970C04F-E7AC-41AB-9C6D-1B1BB88BFF7F}">
  <ds:schemaRefs>
    <ds:schemaRef ds:uri="http://purl.org/dc/terms/"/>
    <ds:schemaRef ds:uri="http://www.w3.org/XML/1998/namespace"/>
    <ds:schemaRef ds:uri="http://schemas.microsoft.com/office/2006/documentManagement/types"/>
    <ds:schemaRef ds:uri="4873beb7-5857-4685-be1f-d57550cc96cc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dcmitype/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2EA8DB0-3888-4A2A-BAD4-4C3469F9CB0D}"/>
</file>

<file path=customXml/itemProps3.xml><?xml version="1.0" encoding="utf-8"?>
<ds:datastoreItem xmlns:ds="http://schemas.openxmlformats.org/officeDocument/2006/customXml" ds:itemID="{E864B627-415A-4C31-ADB8-4FE53BB418A7}"/>
</file>

<file path=docProps/app.xml><?xml version="1.0" encoding="utf-8"?>
<Properties xmlns="http://schemas.openxmlformats.org/officeDocument/2006/extended-properties" xmlns:vt="http://schemas.openxmlformats.org/officeDocument/2006/docPropsVTypes">
  <Template>Welcome to PowerPoint 2013</Template>
  <TotalTime>4229</TotalTime>
  <Words>2738</Words>
  <Application>Microsoft Office PowerPoint</Application>
  <PresentationFormat>Widescreen</PresentationFormat>
  <Paragraphs>276</Paragraphs>
  <Slides>34</Slides>
  <Notes>34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41" baseType="lpstr">
      <vt:lpstr>Arial</vt:lpstr>
      <vt:lpstr>Avenir Next LT Pro</vt:lpstr>
      <vt:lpstr>Calibri</vt:lpstr>
      <vt:lpstr>Segoe UI</vt:lpstr>
      <vt:lpstr>Segoe UI Light</vt:lpstr>
      <vt:lpstr>Times New Roman</vt:lpstr>
      <vt:lpstr>WelcomeDoc</vt:lpstr>
      <vt:lpstr>Research Methodology- Unit 5 DATA COLLECTION AND ANALYSIS </vt:lpstr>
      <vt:lpstr>Research Methodology- Unit 5 Chapter 5- Quantitative Data Analysis Methods </vt:lpstr>
      <vt:lpstr>Learning Outcome 1</vt:lpstr>
      <vt:lpstr>Quantitative Data Analysis Methods</vt:lpstr>
      <vt:lpstr>Data Organizing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Data Preparing</vt:lpstr>
      <vt:lpstr>End of Chapter 5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Research Methodology</dc:title>
  <dc:creator>Acer</dc:creator>
  <cp:keywords/>
  <cp:lastModifiedBy>Acer</cp:lastModifiedBy>
  <cp:revision>163</cp:revision>
  <dcterms:created xsi:type="dcterms:W3CDTF">2024-11-11T05:00:51Z</dcterms:created>
  <dcterms:modified xsi:type="dcterms:W3CDTF">2025-01-28T08:49:06Z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ternalTags">
    <vt:lpwstr/>
  </property>
  <property fmtid="{D5CDD505-2E9C-101B-9397-08002B2CF9AE}" pid="3" name="_TemplateID">
    <vt:lpwstr>TC029239449991</vt:lpwstr>
  </property>
  <property fmtid="{D5CDD505-2E9C-101B-9397-08002B2CF9AE}" pid="4" name="ContentTypeId">
    <vt:lpwstr>0x01010004EF87AA68015F45AC3FC1B11B58A6B8</vt:lpwstr>
  </property>
  <property fmtid="{D5CDD505-2E9C-101B-9397-08002B2CF9AE}" pid="5" name="FeatureTags">
    <vt:lpwstr/>
  </property>
  <property fmtid="{D5CDD505-2E9C-101B-9397-08002B2CF9AE}" pid="6" name="LocalizationTags">
    <vt:lpwstr/>
  </property>
  <property fmtid="{D5CDD505-2E9C-101B-9397-08002B2CF9AE}" pid="7" name="ScenarioTags">
    <vt:lpwstr/>
  </property>
  <property fmtid="{D5CDD505-2E9C-101B-9397-08002B2CF9AE}" pid="8" name="CampaignTags">
    <vt:lpwstr/>
  </property>
</Properties>
</file>