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732" r:id="rId6"/>
    <p:sldId id="733" r:id="rId7"/>
    <p:sldId id="824" r:id="rId8"/>
    <p:sldId id="825" r:id="rId9"/>
    <p:sldId id="826" r:id="rId10"/>
    <p:sldId id="807" r:id="rId11"/>
    <p:sldId id="808" r:id="rId12"/>
    <p:sldId id="809" r:id="rId13"/>
    <p:sldId id="810" r:id="rId14"/>
    <p:sldId id="811" r:id="rId15"/>
    <p:sldId id="812" r:id="rId16"/>
    <p:sldId id="813" r:id="rId17"/>
    <p:sldId id="814" r:id="rId18"/>
    <p:sldId id="815" r:id="rId19"/>
    <p:sldId id="827" r:id="rId20"/>
    <p:sldId id="828" r:id="rId21"/>
    <p:sldId id="829" r:id="rId22"/>
    <p:sldId id="816" r:id="rId23"/>
    <p:sldId id="830" r:id="rId24"/>
    <p:sldId id="831" r:id="rId25"/>
    <p:sldId id="832" r:id="rId26"/>
    <p:sldId id="6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732"/>
            <p14:sldId id="733"/>
            <p14:sldId id="824"/>
            <p14:sldId id="825"/>
            <p14:sldId id="826"/>
            <p14:sldId id="807"/>
            <p14:sldId id="808"/>
            <p14:sldId id="809"/>
            <p14:sldId id="810"/>
            <p14:sldId id="811"/>
            <p14:sldId id="812"/>
            <p14:sldId id="813"/>
            <p14:sldId id="814"/>
            <p14:sldId id="815"/>
            <p14:sldId id="827"/>
            <p14:sldId id="828"/>
            <p14:sldId id="829"/>
            <p14:sldId id="816"/>
            <p14:sldId id="830"/>
            <p14:sldId id="831"/>
            <p14:sldId id="832"/>
            <p14:sldId id="67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4" autoAdjust="0"/>
    <p:restoredTop sz="94280" autoAdjust="0"/>
  </p:normalViewPr>
  <p:slideViewPr>
    <p:cSldViewPr snapToGrid="0">
      <p:cViewPr varScale="1">
        <p:scale>
          <a:sx n="70" d="100"/>
          <a:sy n="70" d="100"/>
        </p:scale>
        <p:origin x="70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3541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464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23612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631562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6</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489527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2DD45-4ECC-41AE-A6E4-0B20F1D29E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8035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343013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74716EF3-1422-48C0-BC49-14FAC3550FCD}"/>
              </a:ext>
              <a:ext uri="{C183D7F6-B498-43B3-948B-1728B52AA6E4}">
                <adec:decorative xmlns=""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 xmlns:a16="http://schemas.microsoft.com/office/drawing/2014/main" id="{7F2AAFDE-CB45-46CA-8961-8133FCA5F385}"/>
              </a:ext>
              <a:ext uri="{C183D7F6-B498-43B3-948B-1728B52AA6E4}">
                <adec:decorative xmlns=""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72155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1/30/2025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smtClean="0"/>
              <a:t>Research Methodology- Unit </a:t>
            </a:r>
            <a:r>
              <a:rPr lang="en-US" b="1" dirty="0"/>
              <a:t>5</a:t>
            </a:r>
            <a:r>
              <a:rPr lang="en-US" b="1" dirty="0" smtClean="0"/>
              <a:t/>
            </a:r>
            <a:br>
              <a:rPr lang="en-US" b="1" dirty="0" smtClean="0"/>
            </a:br>
            <a:r>
              <a:rPr lang="en-US" sz="4400" dirty="0"/>
              <a:t>DATA COLLECTION </a:t>
            </a:r>
            <a:r>
              <a:rPr lang="en-US" sz="4400" dirty="0" smtClean="0"/>
              <a:t>AND </a:t>
            </a:r>
            <a:r>
              <a:rPr lang="en-US" sz="4400" dirty="0"/>
              <a:t>ANALYSIS </a:t>
            </a:r>
          </a:p>
        </p:txBody>
      </p:sp>
      <p:sp>
        <p:nvSpPr>
          <p:cNvPr id="3" name="Subtitle 2"/>
          <p:cNvSpPr>
            <a:spLocks noGrp="1"/>
          </p:cNvSpPr>
          <p:nvPr>
            <p:ph type="subTitle" idx="1"/>
          </p:nvPr>
        </p:nvSpPr>
        <p:spPr/>
        <p:txBody>
          <a:bodyPr>
            <a:normAutofit/>
          </a:bodyPr>
          <a:lstStyle/>
          <a:p>
            <a:r>
              <a:rPr lang="en-US" dirty="0" smtClean="0"/>
              <a:t>Prime College- BIM 6</a:t>
            </a:r>
            <a:r>
              <a:rPr lang="en-US" baseline="30000" dirty="0" smtClean="0"/>
              <a:t>th</a:t>
            </a:r>
            <a:r>
              <a:rPr lang="en-US" dirty="0" smtClean="0"/>
              <a:t> Semester</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4267200" y="552272"/>
            <a:ext cx="3505200" cy="1200329"/>
          </a:xfrm>
          <a:prstGeom prst="rect">
            <a:avLst/>
          </a:prstGeom>
          <a:solidFill>
            <a:schemeClr val="bg1"/>
          </a:solidFill>
          <a:ln>
            <a:noFill/>
          </a:ln>
          <a:effectLst/>
          <a:extLst/>
        </p:spPr>
        <p:txBody>
          <a:bodyPr>
            <a:spAutoFit/>
          </a:bodyPr>
          <a:lstStyle/>
          <a:p>
            <a:pPr>
              <a:defRPr/>
            </a:pPr>
            <a:r>
              <a:rPr lang="en-US" sz="3600" b="1" dirty="0">
                <a:solidFill>
                  <a:srgbClr val="FF0000"/>
                </a:solidFill>
                <a:latin typeface="Tahoma" pitchFamily="34" charset="0"/>
              </a:rPr>
              <a:t>Descriptive Statistics</a:t>
            </a:r>
          </a:p>
        </p:txBody>
      </p:sp>
      <p:sp>
        <p:nvSpPr>
          <p:cNvPr id="5123" name="Text Box 5"/>
          <p:cNvSpPr txBox="1">
            <a:spLocks noChangeArrowheads="1"/>
          </p:cNvSpPr>
          <p:nvPr/>
        </p:nvSpPr>
        <p:spPr bwMode="auto">
          <a:xfrm>
            <a:off x="5029201" y="1752600"/>
            <a:ext cx="1768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Symbol" pitchFamily="18" charset="2"/>
              </a:defRPr>
            </a:lvl1pPr>
            <a:lvl2pPr marL="742950" indent="-285750" eaLnBrk="0" hangingPunct="0">
              <a:defRPr sz="2400">
                <a:solidFill>
                  <a:schemeClr val="tx1"/>
                </a:solidFill>
                <a:latin typeface="Symbol" pitchFamily="18" charset="2"/>
              </a:defRPr>
            </a:lvl2pPr>
            <a:lvl3pPr marL="1143000" indent="-228600" eaLnBrk="0" hangingPunct="0">
              <a:defRPr sz="2400">
                <a:solidFill>
                  <a:schemeClr val="tx1"/>
                </a:solidFill>
                <a:latin typeface="Symbol" pitchFamily="18" charset="2"/>
              </a:defRPr>
            </a:lvl3pPr>
            <a:lvl4pPr marL="1600200" indent="-228600" eaLnBrk="0" hangingPunct="0">
              <a:defRPr sz="2400">
                <a:solidFill>
                  <a:schemeClr val="tx1"/>
                </a:solidFill>
                <a:latin typeface="Symbol" pitchFamily="18" charset="2"/>
              </a:defRPr>
            </a:lvl4pPr>
            <a:lvl5pPr marL="2057400" indent="-228600" eaLnBrk="0" hangingPunct="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eaLnBrk="1" hangingPunct="1">
              <a:defRPr/>
            </a:pPr>
            <a:r>
              <a:rPr lang="en-US" sz="3600">
                <a:solidFill>
                  <a:srgbClr val="000000"/>
                </a:solidFill>
                <a:latin typeface="Tahoma" pitchFamily="34" charset="0"/>
              </a:rPr>
              <a:t>3 Types</a:t>
            </a:r>
          </a:p>
        </p:txBody>
      </p:sp>
      <p:sp>
        <p:nvSpPr>
          <p:cNvPr id="5124" name="Line 6"/>
          <p:cNvSpPr>
            <a:spLocks noChangeShapeType="1"/>
          </p:cNvSpPr>
          <p:nvPr/>
        </p:nvSpPr>
        <p:spPr bwMode="auto">
          <a:xfrm flipH="1">
            <a:off x="3505200" y="2438400"/>
            <a:ext cx="16764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solidFill>
                <a:srgbClr val="000000"/>
              </a:solidFill>
              <a:latin typeface="Arial"/>
            </a:endParaRPr>
          </a:p>
        </p:txBody>
      </p:sp>
      <p:sp>
        <p:nvSpPr>
          <p:cNvPr id="5125" name="Text Box 7"/>
          <p:cNvSpPr txBox="1">
            <a:spLocks noChangeArrowheads="1"/>
          </p:cNvSpPr>
          <p:nvPr/>
        </p:nvSpPr>
        <p:spPr bwMode="auto">
          <a:xfrm>
            <a:off x="1981200" y="3625333"/>
            <a:ext cx="36295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Symbol" pitchFamily="18" charset="2"/>
              </a:defRPr>
            </a:lvl1pPr>
            <a:lvl2pPr marL="742950" indent="-285750" eaLnBrk="0" hangingPunct="0">
              <a:defRPr sz="2400">
                <a:solidFill>
                  <a:schemeClr val="tx1"/>
                </a:solidFill>
                <a:latin typeface="Symbol" pitchFamily="18" charset="2"/>
              </a:defRPr>
            </a:lvl2pPr>
            <a:lvl3pPr marL="1143000" indent="-228600" eaLnBrk="0" hangingPunct="0">
              <a:defRPr sz="2400">
                <a:solidFill>
                  <a:schemeClr val="tx1"/>
                </a:solidFill>
                <a:latin typeface="Symbol" pitchFamily="18" charset="2"/>
              </a:defRPr>
            </a:lvl3pPr>
            <a:lvl4pPr marL="1600200" indent="-228600" eaLnBrk="0" hangingPunct="0">
              <a:defRPr sz="2400">
                <a:solidFill>
                  <a:schemeClr val="tx1"/>
                </a:solidFill>
                <a:latin typeface="Symbol" pitchFamily="18" charset="2"/>
              </a:defRPr>
            </a:lvl4pPr>
            <a:lvl5pPr marL="2057400" indent="-228600" eaLnBrk="0" hangingPunct="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marL="457200" indent="-457200" eaLnBrk="1" hangingPunct="1">
              <a:buFontTx/>
              <a:buAutoNum type="arabicPeriod"/>
              <a:defRPr/>
            </a:pPr>
            <a:r>
              <a:rPr lang="en-US" sz="2000" b="1" dirty="0">
                <a:solidFill>
                  <a:srgbClr val="000000"/>
                </a:solidFill>
                <a:latin typeface="Tahoma" pitchFamily="34" charset="0"/>
              </a:rPr>
              <a:t>Organize data</a:t>
            </a:r>
          </a:p>
          <a:p>
            <a:pPr eaLnBrk="1" hangingPunct="1">
              <a:defRPr/>
            </a:pPr>
            <a:r>
              <a:rPr lang="en-US" sz="2000" b="1" dirty="0">
                <a:solidFill>
                  <a:srgbClr val="000000"/>
                </a:solidFill>
                <a:latin typeface="Tahoma" pitchFamily="34" charset="0"/>
              </a:rPr>
              <a:t>     Frequency Distributions</a:t>
            </a:r>
          </a:p>
        </p:txBody>
      </p:sp>
      <p:sp>
        <p:nvSpPr>
          <p:cNvPr id="5126" name="Line 8"/>
          <p:cNvSpPr>
            <a:spLocks noChangeShapeType="1"/>
          </p:cNvSpPr>
          <p:nvPr/>
        </p:nvSpPr>
        <p:spPr bwMode="auto">
          <a:xfrm>
            <a:off x="6232232" y="2544763"/>
            <a:ext cx="0" cy="25146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solidFill>
                <a:srgbClr val="000000"/>
              </a:solidFill>
              <a:latin typeface="Arial"/>
            </a:endParaRPr>
          </a:p>
        </p:txBody>
      </p:sp>
      <p:sp>
        <p:nvSpPr>
          <p:cNvPr id="5127" name="Line 9"/>
          <p:cNvSpPr>
            <a:spLocks noChangeShapeType="1"/>
          </p:cNvSpPr>
          <p:nvPr/>
        </p:nvSpPr>
        <p:spPr bwMode="auto">
          <a:xfrm>
            <a:off x="6797675" y="2393950"/>
            <a:ext cx="18288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solidFill>
                <a:srgbClr val="000000"/>
              </a:solidFill>
              <a:latin typeface="Arial"/>
            </a:endParaRPr>
          </a:p>
        </p:txBody>
      </p:sp>
      <p:sp>
        <p:nvSpPr>
          <p:cNvPr id="5128" name="Text Box 10"/>
          <p:cNvSpPr txBox="1">
            <a:spLocks noChangeArrowheads="1"/>
          </p:cNvSpPr>
          <p:nvPr/>
        </p:nvSpPr>
        <p:spPr bwMode="auto">
          <a:xfrm>
            <a:off x="7467600" y="3657601"/>
            <a:ext cx="29258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Symbol" pitchFamily="18" charset="2"/>
              </a:defRPr>
            </a:lvl1pPr>
            <a:lvl2pPr marL="742950" indent="-285750" eaLnBrk="0" hangingPunct="0">
              <a:defRPr sz="2400">
                <a:solidFill>
                  <a:schemeClr val="tx1"/>
                </a:solidFill>
                <a:latin typeface="Symbol" pitchFamily="18" charset="2"/>
              </a:defRPr>
            </a:lvl2pPr>
            <a:lvl3pPr marL="1143000" indent="-228600" eaLnBrk="0" hangingPunct="0">
              <a:defRPr sz="2400">
                <a:solidFill>
                  <a:schemeClr val="tx1"/>
                </a:solidFill>
                <a:latin typeface="Symbol" pitchFamily="18" charset="2"/>
              </a:defRPr>
            </a:lvl3pPr>
            <a:lvl4pPr marL="1600200" indent="-228600" eaLnBrk="0" hangingPunct="0">
              <a:defRPr sz="2400">
                <a:solidFill>
                  <a:schemeClr val="tx1"/>
                </a:solidFill>
                <a:latin typeface="Symbol" pitchFamily="18" charset="2"/>
              </a:defRPr>
            </a:lvl4pPr>
            <a:lvl5pPr marL="2057400" indent="-228600" eaLnBrk="0" hangingPunct="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eaLnBrk="1" hangingPunct="1">
              <a:defRPr/>
            </a:pPr>
            <a:r>
              <a:rPr lang="en-US" b="1" dirty="0">
                <a:solidFill>
                  <a:srgbClr val="000000"/>
                </a:solidFill>
                <a:latin typeface="Tahoma" pitchFamily="34" charset="0"/>
              </a:rPr>
              <a:t>3. Summary Stats</a:t>
            </a:r>
          </a:p>
        </p:txBody>
      </p:sp>
      <p:sp>
        <p:nvSpPr>
          <p:cNvPr id="5129" name="Text Box 11"/>
          <p:cNvSpPr txBox="1">
            <a:spLocks noChangeArrowheads="1"/>
          </p:cNvSpPr>
          <p:nvPr/>
        </p:nvSpPr>
        <p:spPr bwMode="auto">
          <a:xfrm>
            <a:off x="4114800" y="5181601"/>
            <a:ext cx="4660250" cy="461665"/>
          </a:xfrm>
          <a:prstGeom prst="rect">
            <a:avLst/>
          </a:prstGeom>
          <a:solidFill>
            <a:schemeClr val="bg1"/>
          </a:solidFill>
          <a:ln>
            <a:solidFill>
              <a:srgbClr val="FF0000"/>
            </a:solidFill>
          </a:ln>
          <a:effectLst/>
        </p:spPr>
        <p:txBody>
          <a:bodyPr wrap="none">
            <a:spAutoFit/>
          </a:bodyPr>
          <a:lstStyle>
            <a:lvl1pPr eaLnBrk="0" hangingPunct="0">
              <a:defRPr sz="2400">
                <a:solidFill>
                  <a:schemeClr val="tx1"/>
                </a:solidFill>
                <a:latin typeface="Symbol" pitchFamily="18" charset="2"/>
              </a:defRPr>
            </a:lvl1pPr>
            <a:lvl2pPr marL="742950" indent="-285750" eaLnBrk="0" hangingPunct="0">
              <a:defRPr sz="2400">
                <a:solidFill>
                  <a:schemeClr val="tx1"/>
                </a:solidFill>
                <a:latin typeface="Symbol" pitchFamily="18" charset="2"/>
              </a:defRPr>
            </a:lvl2pPr>
            <a:lvl3pPr marL="1143000" indent="-228600" eaLnBrk="0" hangingPunct="0">
              <a:defRPr sz="2400">
                <a:solidFill>
                  <a:schemeClr val="tx1"/>
                </a:solidFill>
                <a:latin typeface="Symbol" pitchFamily="18" charset="2"/>
              </a:defRPr>
            </a:lvl3pPr>
            <a:lvl4pPr marL="1600200" indent="-228600" eaLnBrk="0" hangingPunct="0">
              <a:defRPr sz="2400">
                <a:solidFill>
                  <a:schemeClr val="tx1"/>
                </a:solidFill>
                <a:latin typeface="Symbol" pitchFamily="18" charset="2"/>
              </a:defRPr>
            </a:lvl4pPr>
            <a:lvl5pPr marL="2057400" indent="-228600" eaLnBrk="0" hangingPunct="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eaLnBrk="1" hangingPunct="1">
              <a:defRPr/>
            </a:pPr>
            <a:r>
              <a:rPr lang="en-US" b="1" dirty="0">
                <a:solidFill>
                  <a:srgbClr val="000000"/>
                </a:solidFill>
                <a:latin typeface="Tahoma" pitchFamily="34" charset="0"/>
              </a:rPr>
              <a:t>2. Graphical Representations</a:t>
            </a:r>
          </a:p>
        </p:txBody>
      </p:sp>
      <p:sp>
        <p:nvSpPr>
          <p:cNvPr id="5130" name="Oval 12"/>
          <p:cNvSpPr>
            <a:spLocks noChangeArrowheads="1"/>
          </p:cNvSpPr>
          <p:nvPr/>
        </p:nvSpPr>
        <p:spPr bwMode="auto">
          <a:xfrm>
            <a:off x="1981200" y="4242934"/>
            <a:ext cx="3200400" cy="914400"/>
          </a:xfrm>
          <a:prstGeom prst="ellipse">
            <a:avLst/>
          </a:prstGeom>
          <a:solidFill>
            <a:schemeClr val="bg1"/>
          </a:solidFill>
          <a:ln w="38100">
            <a:solidFill>
              <a:srgbClr val="669900"/>
            </a:solidFill>
            <a:round/>
            <a:headEnd/>
            <a:tailEnd/>
          </a:ln>
        </p:spPr>
        <p:txBody>
          <a:bodyPr wrap="none" anchor="ctr"/>
          <a:lstStyle/>
          <a:p>
            <a:pPr algn="ctr">
              <a:defRPr/>
            </a:pPr>
            <a:r>
              <a:rPr lang="en-US" b="1" i="1" dirty="0">
                <a:solidFill>
                  <a:srgbClr val="000000"/>
                </a:solidFill>
                <a:latin typeface="Tahoma" pitchFamily="34" charset="0"/>
              </a:rPr>
              <a:t># of items that fall</a:t>
            </a:r>
          </a:p>
          <a:p>
            <a:pPr algn="ctr">
              <a:defRPr/>
            </a:pPr>
            <a:r>
              <a:rPr lang="en-US" b="1" i="1" dirty="0">
                <a:solidFill>
                  <a:srgbClr val="000000"/>
                </a:solidFill>
                <a:latin typeface="Tahoma" pitchFamily="34" charset="0"/>
              </a:rPr>
              <a:t>in a particular category</a:t>
            </a:r>
          </a:p>
        </p:txBody>
      </p:sp>
      <p:sp>
        <p:nvSpPr>
          <p:cNvPr id="5131" name="Oval 13"/>
          <p:cNvSpPr>
            <a:spLocks noChangeArrowheads="1"/>
          </p:cNvSpPr>
          <p:nvPr/>
        </p:nvSpPr>
        <p:spPr bwMode="auto">
          <a:xfrm>
            <a:off x="7162800" y="4191000"/>
            <a:ext cx="3230601" cy="914400"/>
          </a:xfrm>
          <a:prstGeom prst="ellipse">
            <a:avLst/>
          </a:prstGeom>
          <a:solidFill>
            <a:schemeClr val="bg1"/>
          </a:solidFill>
          <a:ln w="38100">
            <a:solidFill>
              <a:srgbClr val="FF9966"/>
            </a:solidFill>
            <a:round/>
            <a:headEnd/>
            <a:tailEnd/>
          </a:ln>
        </p:spPr>
        <p:txBody>
          <a:bodyPr wrap="none" anchor="ctr"/>
          <a:lstStyle/>
          <a:p>
            <a:pPr algn="ctr">
              <a:defRPr/>
            </a:pPr>
            <a:r>
              <a:rPr lang="en-US" b="1" i="1" dirty="0">
                <a:solidFill>
                  <a:srgbClr val="000000"/>
                </a:solidFill>
                <a:latin typeface="Tahoma" pitchFamily="34" charset="0"/>
              </a:rPr>
              <a:t>Describe data in just one </a:t>
            </a:r>
          </a:p>
          <a:p>
            <a:pPr algn="ctr">
              <a:defRPr/>
            </a:pPr>
            <a:r>
              <a:rPr lang="en-US" b="1" i="1" dirty="0">
                <a:solidFill>
                  <a:srgbClr val="000000"/>
                </a:solidFill>
                <a:latin typeface="Tahoma" pitchFamily="34" charset="0"/>
              </a:rPr>
              <a:t>number</a:t>
            </a:r>
          </a:p>
        </p:txBody>
      </p:sp>
      <p:sp>
        <p:nvSpPr>
          <p:cNvPr id="5132" name="Oval 14"/>
          <p:cNvSpPr>
            <a:spLocks noChangeArrowheads="1"/>
          </p:cNvSpPr>
          <p:nvPr/>
        </p:nvSpPr>
        <p:spPr bwMode="auto">
          <a:xfrm>
            <a:off x="4495800" y="5638800"/>
            <a:ext cx="2895600" cy="914400"/>
          </a:xfrm>
          <a:prstGeom prst="ellipse">
            <a:avLst/>
          </a:prstGeom>
          <a:solidFill>
            <a:schemeClr val="bg1"/>
          </a:solidFill>
          <a:ln w="38100">
            <a:solidFill>
              <a:srgbClr val="FF0000"/>
            </a:solidFill>
            <a:round/>
            <a:headEnd/>
            <a:tailEnd/>
          </a:ln>
          <a:effectLst/>
        </p:spPr>
        <p:txBody>
          <a:bodyPr wrap="none" anchor="ctr"/>
          <a:lstStyle/>
          <a:p>
            <a:pPr algn="ctr">
              <a:defRPr/>
            </a:pPr>
            <a:r>
              <a:rPr lang="en-US" b="1" i="1">
                <a:solidFill>
                  <a:srgbClr val="000000"/>
                </a:solidFill>
                <a:latin typeface="Tahoma" pitchFamily="34" charset="0"/>
              </a:rPr>
              <a:t>Graphs &amp; Tables</a:t>
            </a:r>
          </a:p>
        </p:txBody>
      </p:sp>
      <p:sp>
        <p:nvSpPr>
          <p:cNvPr id="2" name="Footer Placeholder 1"/>
          <p:cNvSpPr>
            <a:spLocks noGrp="1"/>
          </p:cNvSpPr>
          <p:nvPr>
            <p:ph type="ftr" sz="quarter" idx="10"/>
          </p:nvPr>
        </p:nvSpPr>
        <p:spPr/>
        <p:txBody>
          <a:bodyPr/>
          <a:lstStyle/>
          <a:p>
            <a:pPr algn="r">
              <a:defRPr/>
            </a:pPr>
            <a:r>
              <a:rPr lang="en-US" sz="800">
                <a:solidFill>
                  <a:srgbClr val="000000"/>
                </a:solidFill>
                <a:latin typeface="Arial"/>
              </a:rPr>
              <a:t>Dr Jugindar Singh</a:t>
            </a:r>
          </a:p>
        </p:txBody>
      </p:sp>
    </p:spTree>
    <p:extLst>
      <p:ext uri="{BB962C8B-B14F-4D97-AF65-F5344CB8AC3E}">
        <p14:creationId xmlns:p14="http://schemas.microsoft.com/office/powerpoint/2010/main" val="91773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09775" y="0"/>
            <a:ext cx="7042150" cy="982980"/>
          </a:xfrm>
        </p:spPr>
        <p:txBody>
          <a:bodyPr>
            <a:normAutofit/>
          </a:bodyPr>
          <a:lstStyle/>
          <a:p>
            <a:pPr eaLnBrk="1" hangingPunct="1"/>
            <a:r>
              <a:rPr lang="en-US" sz="4800" b="1" dirty="0"/>
              <a:t>Descriptive Statistics</a:t>
            </a:r>
          </a:p>
        </p:txBody>
      </p:sp>
      <p:sp>
        <p:nvSpPr>
          <p:cNvPr id="17411" name="Rectangle 4"/>
          <p:cNvSpPr>
            <a:spLocks noGrp="1" noChangeArrowheads="1"/>
          </p:cNvSpPr>
          <p:nvPr>
            <p:ph type="body" sz="half" idx="1"/>
          </p:nvPr>
        </p:nvSpPr>
        <p:spPr>
          <a:xfrm>
            <a:off x="2009775" y="1668781"/>
            <a:ext cx="3893820" cy="2926079"/>
          </a:xfrm>
          <a:ln>
            <a:solidFill>
              <a:srgbClr val="FFC000"/>
            </a:solidFill>
          </a:ln>
        </p:spPr>
        <p:txBody>
          <a:bodyPr/>
          <a:lstStyle/>
          <a:p>
            <a:pPr eaLnBrk="1" hangingPunct="1"/>
            <a:r>
              <a:rPr lang="en-US" b="1" dirty="0"/>
              <a:t>Number</a:t>
            </a:r>
          </a:p>
          <a:p>
            <a:pPr eaLnBrk="1" hangingPunct="1"/>
            <a:r>
              <a:rPr lang="en-US" b="1" dirty="0"/>
              <a:t>Frequency Count</a:t>
            </a:r>
          </a:p>
          <a:p>
            <a:pPr eaLnBrk="1" hangingPunct="1"/>
            <a:r>
              <a:rPr lang="en-US" b="1" dirty="0"/>
              <a:t>Percentage</a:t>
            </a:r>
          </a:p>
          <a:p>
            <a:pPr eaLnBrk="1" hangingPunct="1"/>
            <a:r>
              <a:rPr lang="en-US" b="1" dirty="0"/>
              <a:t>Measures of Central Tendency </a:t>
            </a:r>
          </a:p>
          <a:p>
            <a:pPr lvl="1" eaLnBrk="1" hangingPunct="1"/>
            <a:r>
              <a:rPr lang="en-US" b="1" dirty="0"/>
              <a:t>Mean</a:t>
            </a:r>
          </a:p>
          <a:p>
            <a:pPr lvl="1" eaLnBrk="1" hangingPunct="1"/>
            <a:r>
              <a:rPr lang="en-US" b="1" dirty="0"/>
              <a:t>Median</a:t>
            </a:r>
          </a:p>
          <a:p>
            <a:pPr lvl="1" eaLnBrk="1" hangingPunct="1"/>
            <a:r>
              <a:rPr lang="en-US" b="1"/>
              <a:t>Mode</a:t>
            </a:r>
            <a:endParaRPr lang="en-US" b="1" dirty="0"/>
          </a:p>
        </p:txBody>
      </p:sp>
      <p:sp>
        <p:nvSpPr>
          <p:cNvPr id="17412" name="Rectangle 5"/>
          <p:cNvSpPr>
            <a:spLocks noGrp="1" noChangeArrowheads="1"/>
          </p:cNvSpPr>
          <p:nvPr>
            <p:ph type="body" sz="half" idx="2"/>
          </p:nvPr>
        </p:nvSpPr>
        <p:spPr>
          <a:xfrm>
            <a:off x="6347460" y="1668781"/>
            <a:ext cx="3962400" cy="2926079"/>
          </a:xfrm>
          <a:ln>
            <a:solidFill>
              <a:srgbClr val="FFC000"/>
            </a:solidFill>
          </a:ln>
        </p:spPr>
        <p:txBody>
          <a:bodyPr/>
          <a:lstStyle/>
          <a:p>
            <a:pPr eaLnBrk="1" hangingPunct="1"/>
            <a:r>
              <a:rPr lang="en-US" b="1" dirty="0"/>
              <a:t>Variability</a:t>
            </a:r>
          </a:p>
          <a:p>
            <a:pPr eaLnBrk="1" hangingPunct="1"/>
            <a:r>
              <a:rPr lang="en-US" b="1" dirty="0"/>
              <a:t>Variance and standard deviation</a:t>
            </a:r>
          </a:p>
          <a:p>
            <a:pPr eaLnBrk="1" hangingPunct="1"/>
            <a:r>
              <a:rPr lang="en-US" b="1" dirty="0"/>
              <a:t>Graphs</a:t>
            </a:r>
          </a:p>
          <a:p>
            <a:pPr eaLnBrk="1" hangingPunct="1"/>
            <a:r>
              <a:rPr lang="en-US" b="1" dirty="0"/>
              <a:t>Normal Curve</a:t>
            </a:r>
          </a:p>
        </p:txBody>
      </p:sp>
      <p:sp>
        <p:nvSpPr>
          <p:cNvPr id="2" name="Rectangle 1"/>
          <p:cNvSpPr/>
          <p:nvPr/>
        </p:nvSpPr>
        <p:spPr>
          <a:xfrm>
            <a:off x="3048000" y="6348615"/>
            <a:ext cx="5638082" cy="461665"/>
          </a:xfrm>
          <a:prstGeom prst="rect">
            <a:avLst/>
          </a:prstGeom>
        </p:spPr>
        <p:txBody>
          <a:bodyPr wrap="none">
            <a:spAutoFit/>
          </a:bodyPr>
          <a:lstStyle/>
          <a:p>
            <a:pPr>
              <a:defRPr/>
            </a:pPr>
            <a:r>
              <a:rPr lang="en-US" sz="2400" b="1" dirty="0">
                <a:solidFill>
                  <a:srgbClr val="0070C0"/>
                </a:solidFill>
                <a:latin typeface="Arial"/>
              </a:rPr>
              <a:t>Describe what's going on in our data.</a:t>
            </a:r>
          </a:p>
        </p:txBody>
      </p:sp>
      <p:sp>
        <p:nvSpPr>
          <p:cNvPr id="3" name="Rectangle 2"/>
          <p:cNvSpPr/>
          <p:nvPr/>
        </p:nvSpPr>
        <p:spPr>
          <a:xfrm>
            <a:off x="1828800" y="5104184"/>
            <a:ext cx="8686800" cy="1200329"/>
          </a:xfrm>
          <a:prstGeom prst="rect">
            <a:avLst/>
          </a:prstGeom>
          <a:ln>
            <a:solidFill>
              <a:srgbClr val="FF0000"/>
            </a:solidFill>
          </a:ln>
        </p:spPr>
        <p:txBody>
          <a:bodyPr wrap="square">
            <a:spAutoFit/>
          </a:bodyPr>
          <a:lstStyle/>
          <a:p>
            <a:pPr>
              <a:defRPr/>
            </a:pPr>
            <a:r>
              <a:rPr lang="en-US" sz="2400" b="1" dirty="0">
                <a:solidFill>
                  <a:srgbClr val="FF0000"/>
                </a:solidFill>
                <a:latin typeface="Arial"/>
              </a:rPr>
              <a:t>Mode</a:t>
            </a:r>
            <a:r>
              <a:rPr lang="en-US" sz="2400" dirty="0">
                <a:solidFill>
                  <a:srgbClr val="000000"/>
                </a:solidFill>
                <a:latin typeface="Arial"/>
              </a:rPr>
              <a:t> – the most frequently occurring observation</a:t>
            </a:r>
          </a:p>
          <a:p>
            <a:pPr>
              <a:defRPr/>
            </a:pPr>
            <a:r>
              <a:rPr lang="en-US" sz="2400" b="1" dirty="0">
                <a:solidFill>
                  <a:srgbClr val="FF0000"/>
                </a:solidFill>
                <a:latin typeface="Arial"/>
              </a:rPr>
              <a:t>Median </a:t>
            </a:r>
            <a:r>
              <a:rPr lang="en-US" sz="2400" dirty="0">
                <a:solidFill>
                  <a:srgbClr val="000000"/>
                </a:solidFill>
                <a:latin typeface="Arial"/>
              </a:rPr>
              <a:t>– the middle value in the data (50 50  ) </a:t>
            </a:r>
          </a:p>
          <a:p>
            <a:pPr>
              <a:defRPr/>
            </a:pPr>
            <a:r>
              <a:rPr lang="en-US" sz="2400" b="1" dirty="0">
                <a:solidFill>
                  <a:srgbClr val="FF0000"/>
                </a:solidFill>
                <a:latin typeface="Arial"/>
              </a:rPr>
              <a:t>Mean</a:t>
            </a:r>
            <a:r>
              <a:rPr lang="en-US" sz="2400" dirty="0">
                <a:solidFill>
                  <a:srgbClr val="000000"/>
                </a:solidFill>
                <a:latin typeface="Arial"/>
              </a:rPr>
              <a:t> – arithmetic average</a:t>
            </a:r>
          </a:p>
        </p:txBody>
      </p:sp>
    </p:spTree>
    <p:extLst>
      <p:ext uri="{BB962C8B-B14F-4D97-AF65-F5344CB8AC3E}">
        <p14:creationId xmlns:p14="http://schemas.microsoft.com/office/powerpoint/2010/main" val="322492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009775" y="274638"/>
            <a:ext cx="7042150" cy="563562"/>
          </a:xfrm>
        </p:spPr>
        <p:txBody>
          <a:bodyPr>
            <a:normAutofit fontScale="90000"/>
          </a:bodyPr>
          <a:lstStyle/>
          <a:p>
            <a:pPr eaLnBrk="1" hangingPunct="1"/>
            <a:r>
              <a:rPr lang="en-US" dirty="0">
                <a:latin typeface="Arial" charset="0"/>
                <a:ea typeface="ＭＳ Ｐゴシック" pitchFamily="34" charset="-128"/>
                <a:cs typeface="Arial" charset="0"/>
              </a:rPr>
              <a:t>Basic Statistics</a:t>
            </a:r>
          </a:p>
        </p:txBody>
      </p:sp>
      <p:sp>
        <p:nvSpPr>
          <p:cNvPr id="33795" name="Content Placeholder 2"/>
          <p:cNvSpPr>
            <a:spLocks noGrp="1"/>
          </p:cNvSpPr>
          <p:nvPr>
            <p:ph idx="1"/>
          </p:nvPr>
        </p:nvSpPr>
        <p:spPr>
          <a:xfrm>
            <a:off x="449580" y="1334453"/>
            <a:ext cx="8991600" cy="4525963"/>
          </a:xfrm>
        </p:spPr>
        <p:txBody>
          <a:bodyPr>
            <a:normAutofit fontScale="85000" lnSpcReduction="20000"/>
          </a:bodyPr>
          <a:lstStyle/>
          <a:p>
            <a:pPr eaLnBrk="1" hangingPunct="1">
              <a:buFont typeface="Arial" charset="0"/>
              <a:buNone/>
            </a:pPr>
            <a:r>
              <a:rPr lang="en-US" sz="2600" b="1" dirty="0">
                <a:latin typeface="Arial" charset="0"/>
                <a:ea typeface="ＭＳ Ｐゴシック" pitchFamily="34" charset="-128"/>
                <a:cs typeface="Arial" charset="0"/>
              </a:rPr>
              <a:t> </a:t>
            </a:r>
            <a:r>
              <a:rPr lang="en-US" sz="2800" b="1" dirty="0">
                <a:latin typeface="Arial" charset="0"/>
                <a:ea typeface="ＭＳ Ｐゴシック" pitchFamily="34" charset="-128"/>
                <a:cs typeface="Arial" charset="0"/>
              </a:rPr>
              <a:t>Measures of Central Tendency</a:t>
            </a:r>
          </a:p>
          <a:p>
            <a:pPr eaLnBrk="1" hangingPunct="1"/>
            <a:r>
              <a:rPr lang="en-US" sz="2800" dirty="0">
                <a:latin typeface="Arial" charset="0"/>
                <a:ea typeface="ＭＳ Ｐゴシック" pitchFamily="34" charset="-128"/>
                <a:cs typeface="Arial" charset="0"/>
              </a:rPr>
              <a:t>Measures of central tendency are measures of the location of the middle or the </a:t>
            </a:r>
            <a:r>
              <a:rPr lang="en-US" sz="2800" dirty="0" err="1">
                <a:latin typeface="Arial" charset="0"/>
                <a:ea typeface="ＭＳ Ｐゴシック" pitchFamily="34" charset="-128"/>
                <a:cs typeface="Arial" charset="0"/>
              </a:rPr>
              <a:t>centre</a:t>
            </a:r>
            <a:r>
              <a:rPr lang="en-US" sz="2800" dirty="0">
                <a:latin typeface="Arial" charset="0"/>
                <a:ea typeface="ＭＳ Ｐゴシック" pitchFamily="34" charset="-128"/>
                <a:cs typeface="Arial" charset="0"/>
              </a:rPr>
              <a:t> of a distribution.</a:t>
            </a:r>
          </a:p>
          <a:p>
            <a:r>
              <a:rPr lang="en-US" sz="2800" b="1" i="1" dirty="0">
                <a:solidFill>
                  <a:srgbClr val="FF0000"/>
                </a:solidFill>
                <a:latin typeface="Arial" charset="0"/>
                <a:ea typeface="ＭＳ Ｐゴシック" pitchFamily="34" charset="-128"/>
                <a:cs typeface="Arial" charset="0"/>
              </a:rPr>
              <a:t>Mean</a:t>
            </a:r>
          </a:p>
          <a:p>
            <a:pPr lvl="1"/>
            <a:r>
              <a:rPr lang="en-US" sz="2400" dirty="0">
                <a:latin typeface="Arial" charset="0"/>
                <a:cs typeface="Arial" charset="0"/>
              </a:rPr>
              <a:t>The arithmetic mean (AM), commonly known as mean or average, is the most often used measure of central tendency. The mean is computed by adding all the data values together and dividing by n, where n represents the total number of data values. Symbolically,</a:t>
            </a:r>
          </a:p>
          <a:p>
            <a:pPr eaLnBrk="1" hangingPunct="1"/>
            <a:endParaRPr lang="en-US" sz="2600" dirty="0">
              <a:latin typeface="Arial" charset="0"/>
              <a:ea typeface="ＭＳ Ｐゴシック" pitchFamily="34" charset="-128"/>
              <a:cs typeface="Arial" charset="0"/>
            </a:endParaRPr>
          </a:p>
        </p:txBody>
      </p:sp>
      <p:pic>
        <p:nvPicPr>
          <p:cNvPr id="3379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29008" y="5860416"/>
            <a:ext cx="46863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03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81201" y="0"/>
            <a:ext cx="8229600" cy="762000"/>
          </a:xfrm>
        </p:spPr>
        <p:txBody>
          <a:bodyPr/>
          <a:lstStyle/>
          <a:p>
            <a:pPr eaLnBrk="1" hangingPunct="1"/>
            <a:r>
              <a:rPr lang="en-US" sz="4000" b="1" dirty="0">
                <a:latin typeface="Arial" charset="0"/>
                <a:ea typeface="ＭＳ Ｐゴシック" pitchFamily="34" charset="-128"/>
                <a:cs typeface="Arial" charset="0"/>
              </a:rPr>
              <a:t>Median</a:t>
            </a:r>
          </a:p>
        </p:txBody>
      </p:sp>
      <p:sp>
        <p:nvSpPr>
          <p:cNvPr id="34819" name="Content Placeholder 2"/>
          <p:cNvSpPr>
            <a:spLocks noGrp="1"/>
          </p:cNvSpPr>
          <p:nvPr>
            <p:ph idx="1"/>
          </p:nvPr>
        </p:nvSpPr>
        <p:spPr>
          <a:xfrm>
            <a:off x="1505858" y="3200400"/>
            <a:ext cx="9162143" cy="3294040"/>
          </a:xfrm>
          <a:solidFill>
            <a:schemeClr val="bg1"/>
          </a:solidFill>
          <a:ln>
            <a:solidFill>
              <a:srgbClr val="FF0000"/>
            </a:solidFill>
          </a:ln>
        </p:spPr>
        <p:txBody>
          <a:bodyPr>
            <a:normAutofit fontScale="92500"/>
          </a:bodyPr>
          <a:lstStyle/>
          <a:p>
            <a:pPr eaLnBrk="1" hangingPunct="1">
              <a:lnSpc>
                <a:spcPct val="90000"/>
              </a:lnSpc>
            </a:pPr>
            <a:r>
              <a:rPr lang="en-US" sz="2400" dirty="0">
                <a:latin typeface="Arial" charset="0"/>
                <a:ea typeface="ＭＳ Ｐゴシック" pitchFamily="34" charset="-128"/>
                <a:cs typeface="Arial" charset="0"/>
              </a:rPr>
              <a:t>The median of a set of scores represents the middle value (50th percentile) when the scores are arranged as an array in ascending or descending order.</a:t>
            </a:r>
          </a:p>
          <a:p>
            <a:pPr eaLnBrk="1" hangingPunct="1">
              <a:lnSpc>
                <a:spcPct val="90000"/>
              </a:lnSpc>
            </a:pPr>
            <a:r>
              <a:rPr lang="en-US" sz="2400" dirty="0">
                <a:latin typeface="Arial" charset="0"/>
                <a:ea typeface="ＭＳ Ｐゴシック" pitchFamily="34" charset="-128"/>
                <a:cs typeface="Arial" charset="0"/>
              </a:rPr>
              <a:t>To calculate the median, first rank the scores in ascending or descending order and follow these two guidelines:</a:t>
            </a:r>
          </a:p>
          <a:p>
            <a:pPr lvl="1" eaLnBrk="1" hangingPunct="1">
              <a:lnSpc>
                <a:spcPct val="90000"/>
              </a:lnSpc>
            </a:pPr>
            <a:r>
              <a:rPr lang="en-US" sz="2400" dirty="0">
                <a:latin typeface="Arial" charset="0"/>
                <a:cs typeface="Arial" charset="0"/>
              </a:rPr>
              <a:t>For an odd number of scores, the median is the    middle score.</a:t>
            </a:r>
          </a:p>
          <a:p>
            <a:pPr lvl="1" eaLnBrk="1" hangingPunct="1">
              <a:lnSpc>
                <a:spcPct val="90000"/>
              </a:lnSpc>
            </a:pPr>
            <a:r>
              <a:rPr lang="en-US" sz="2400" dirty="0">
                <a:latin typeface="Arial" charset="0"/>
                <a:cs typeface="Arial" charset="0"/>
              </a:rPr>
              <a:t>For an even number of scores, the median is the mean (arithmetic average) of the two middle scores.</a:t>
            </a:r>
            <a:endParaRPr lang="en-US" sz="2000" dirty="0">
              <a:latin typeface="Arial" charset="0"/>
              <a:cs typeface="Arial" charset="0"/>
            </a:endParaRPr>
          </a:p>
        </p:txBody>
      </p:sp>
      <p:sp>
        <p:nvSpPr>
          <p:cNvPr id="2" name="Rectangle 1"/>
          <p:cNvSpPr/>
          <p:nvPr/>
        </p:nvSpPr>
        <p:spPr>
          <a:xfrm>
            <a:off x="815340" y="914936"/>
            <a:ext cx="8991600" cy="2308324"/>
          </a:xfrm>
          <a:prstGeom prst="rect">
            <a:avLst/>
          </a:prstGeom>
        </p:spPr>
        <p:txBody>
          <a:bodyPr wrap="square">
            <a:spAutoFit/>
          </a:bodyPr>
          <a:lstStyle/>
          <a:p>
            <a:pPr marL="342900" indent="-342900" eaLnBrk="0" fontAlgn="base" hangingPunct="0">
              <a:lnSpc>
                <a:spcPts val="2300"/>
              </a:lnSpc>
              <a:spcBef>
                <a:spcPct val="20000"/>
              </a:spcBef>
              <a:spcAft>
                <a:spcPct val="0"/>
              </a:spcAft>
              <a:defRPr/>
            </a:pPr>
            <a:r>
              <a:rPr lang="en-US" sz="2400" b="1" kern="0" dirty="0">
                <a:solidFill>
                  <a:schemeClr val="bg1"/>
                </a:solidFill>
                <a:latin typeface="Arial"/>
              </a:rPr>
              <a:t>Example</a:t>
            </a:r>
          </a:p>
          <a:p>
            <a:pPr marL="342900" indent="-342900" eaLnBrk="0" fontAlgn="base" hangingPunct="0">
              <a:lnSpc>
                <a:spcPts val="2300"/>
              </a:lnSpc>
              <a:spcBef>
                <a:spcPct val="20000"/>
              </a:spcBef>
              <a:spcAft>
                <a:spcPct val="0"/>
              </a:spcAft>
              <a:defRPr/>
            </a:pPr>
            <a:r>
              <a:rPr lang="en-US" sz="2400" kern="0" dirty="0">
                <a:solidFill>
                  <a:srgbClr val="000000"/>
                </a:solidFill>
                <a:latin typeface="Arial"/>
              </a:rPr>
              <a:t>Ordered Array includes:  </a:t>
            </a:r>
          </a:p>
          <a:p>
            <a:pPr marL="342900" indent="-342900" eaLnBrk="0" fontAlgn="base" hangingPunct="0">
              <a:lnSpc>
                <a:spcPts val="2300"/>
              </a:lnSpc>
              <a:spcBef>
                <a:spcPct val="20000"/>
              </a:spcBef>
              <a:spcAft>
                <a:spcPct val="0"/>
              </a:spcAft>
              <a:defRPr/>
            </a:pPr>
            <a:r>
              <a:rPr lang="en-US" sz="2400" kern="0" dirty="0">
                <a:solidFill>
                  <a:srgbClr val="000000"/>
                </a:solidFill>
                <a:latin typeface="Arial"/>
              </a:rPr>
              <a:t>	</a:t>
            </a:r>
            <a:r>
              <a:rPr lang="en-US" sz="2400" kern="0" dirty="0">
                <a:solidFill>
                  <a:srgbClr val="FF0000"/>
                </a:solidFill>
                <a:latin typeface="Arial"/>
              </a:rPr>
              <a:t>3 4 5 7 8 9 11 14 15 16 16 17 19 19 20 21 22</a:t>
            </a:r>
          </a:p>
          <a:p>
            <a:pPr marL="342900" indent="-342900" eaLnBrk="0" fontAlgn="base" hangingPunct="0">
              <a:lnSpc>
                <a:spcPts val="2300"/>
              </a:lnSpc>
              <a:spcBef>
                <a:spcPct val="20000"/>
              </a:spcBef>
              <a:spcAft>
                <a:spcPct val="0"/>
              </a:spcAft>
              <a:buFontTx/>
              <a:buChar char="•"/>
              <a:defRPr/>
            </a:pPr>
            <a:r>
              <a:rPr lang="en-US" sz="2400" kern="0" dirty="0">
                <a:solidFill>
                  <a:srgbClr val="000000"/>
                </a:solidFill>
                <a:latin typeface="Arial"/>
              </a:rPr>
              <a:t>There are 17 terms in the ordered array.</a:t>
            </a:r>
          </a:p>
          <a:p>
            <a:pPr marL="342900" indent="-342900" eaLnBrk="0" fontAlgn="base" hangingPunct="0">
              <a:lnSpc>
                <a:spcPts val="2300"/>
              </a:lnSpc>
              <a:spcBef>
                <a:spcPct val="20000"/>
              </a:spcBef>
              <a:spcAft>
                <a:spcPct val="0"/>
              </a:spcAft>
              <a:buFontTx/>
              <a:buChar char="•"/>
              <a:defRPr/>
            </a:pPr>
            <a:r>
              <a:rPr lang="en-US" sz="2400" kern="0" dirty="0">
                <a:solidFill>
                  <a:srgbClr val="000000"/>
                </a:solidFill>
                <a:latin typeface="Arial"/>
              </a:rPr>
              <a:t>Position of median = (n+1)/2 = (17+1)/2 = 9</a:t>
            </a:r>
          </a:p>
          <a:p>
            <a:pPr marL="342900" indent="-342900" eaLnBrk="0" fontAlgn="base" hangingPunct="0">
              <a:lnSpc>
                <a:spcPts val="2300"/>
              </a:lnSpc>
              <a:spcBef>
                <a:spcPct val="20000"/>
              </a:spcBef>
              <a:spcAft>
                <a:spcPct val="0"/>
              </a:spcAft>
              <a:buFontTx/>
              <a:buChar char="•"/>
              <a:defRPr/>
            </a:pPr>
            <a:r>
              <a:rPr lang="en-US" sz="2400" kern="0" dirty="0">
                <a:solidFill>
                  <a:srgbClr val="000000"/>
                </a:solidFill>
                <a:latin typeface="Arial"/>
              </a:rPr>
              <a:t>The median is the 9th term, 15.</a:t>
            </a:r>
          </a:p>
        </p:txBody>
      </p:sp>
    </p:spTree>
    <p:extLst>
      <p:ext uri="{BB962C8B-B14F-4D97-AF65-F5344CB8AC3E}">
        <p14:creationId xmlns:p14="http://schemas.microsoft.com/office/powerpoint/2010/main" val="202246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3300" b="1" dirty="0">
                <a:latin typeface="Arial" charset="0"/>
                <a:ea typeface="ＭＳ Ｐゴシック" pitchFamily="34" charset="-128"/>
                <a:cs typeface="Arial" charset="0"/>
              </a:rPr>
              <a:t>Mode</a:t>
            </a:r>
          </a:p>
        </p:txBody>
      </p:sp>
      <p:sp>
        <p:nvSpPr>
          <p:cNvPr id="35843" name="Content Placeholder 2"/>
          <p:cNvSpPr>
            <a:spLocks noGrp="1"/>
          </p:cNvSpPr>
          <p:nvPr>
            <p:ph idx="1"/>
          </p:nvPr>
        </p:nvSpPr>
        <p:spPr>
          <a:xfrm>
            <a:off x="396081" y="1173956"/>
            <a:ext cx="8550275" cy="4814888"/>
          </a:xfrm>
        </p:spPr>
        <p:txBody>
          <a:bodyPr/>
          <a:lstStyle/>
          <a:p>
            <a:pPr eaLnBrk="1" hangingPunct="1"/>
            <a:r>
              <a:rPr lang="en-US" sz="2600" dirty="0">
                <a:latin typeface="Arial" charset="0"/>
                <a:ea typeface="ＭＳ Ｐゴシック" pitchFamily="34" charset="-128"/>
                <a:cs typeface="Arial" charset="0"/>
              </a:rPr>
              <a:t>The mode represents the </a:t>
            </a:r>
            <a:r>
              <a:rPr lang="en-US" sz="2600" dirty="0">
                <a:solidFill>
                  <a:srgbClr val="FF0000"/>
                </a:solidFill>
                <a:latin typeface="Arial" charset="0"/>
                <a:ea typeface="ＭＳ Ｐゴシック" pitchFamily="34" charset="-128"/>
                <a:cs typeface="Arial" charset="0"/>
              </a:rPr>
              <a:t>most frequently occurring score. </a:t>
            </a:r>
            <a:r>
              <a:rPr lang="en-US" sz="2600" dirty="0">
                <a:latin typeface="Arial" charset="0"/>
                <a:ea typeface="ＭＳ Ｐゴシック" pitchFamily="34" charset="-128"/>
                <a:cs typeface="Arial" charset="0"/>
              </a:rPr>
              <a:t>When two scores occur with the same greatest frequency, each one equals the mode and the data set is considered bimodal. When more than two scores occur with the greatest frequency, the data set is said to be multimodal.</a:t>
            </a:r>
          </a:p>
        </p:txBody>
      </p:sp>
      <p:sp>
        <p:nvSpPr>
          <p:cNvPr id="4" name="Rectangle 4"/>
          <p:cNvSpPr txBox="1">
            <a:spLocks noChangeArrowheads="1"/>
          </p:cNvSpPr>
          <p:nvPr/>
        </p:nvSpPr>
        <p:spPr bwMode="auto">
          <a:xfrm>
            <a:off x="2580088" y="4313321"/>
            <a:ext cx="5684837"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tabLst>
                <a:tab pos="342900" algn="l"/>
              </a:tabLst>
              <a:defRPr/>
            </a:pPr>
            <a:r>
              <a:rPr lang="en-US" dirty="0">
                <a:solidFill>
                  <a:srgbClr val="000000"/>
                </a:solidFill>
                <a:latin typeface="Arial"/>
              </a:rPr>
              <a:t>The mode is 44.</a:t>
            </a:r>
          </a:p>
          <a:p>
            <a:pPr>
              <a:tabLst>
                <a:tab pos="342900" algn="l"/>
              </a:tabLst>
              <a:defRPr/>
            </a:pPr>
            <a:r>
              <a:rPr lang="en-US" dirty="0">
                <a:solidFill>
                  <a:srgbClr val="000000"/>
                </a:solidFill>
                <a:latin typeface="Arial"/>
              </a:rPr>
              <a:t>There are more 44s </a:t>
            </a:r>
          </a:p>
          <a:p>
            <a:pPr>
              <a:buNone/>
              <a:tabLst>
                <a:tab pos="342900" algn="l"/>
              </a:tabLst>
              <a:defRPr/>
            </a:pPr>
            <a:r>
              <a:rPr lang="en-US" dirty="0">
                <a:solidFill>
                  <a:srgbClr val="000000"/>
                </a:solidFill>
                <a:latin typeface="Arial"/>
              </a:rPr>
              <a:t>	than any other value.</a:t>
            </a:r>
          </a:p>
        </p:txBody>
      </p:sp>
      <p:grpSp>
        <p:nvGrpSpPr>
          <p:cNvPr id="5" name="Group 4"/>
          <p:cNvGrpSpPr>
            <a:grpSpLocks/>
          </p:cNvGrpSpPr>
          <p:nvPr/>
        </p:nvGrpSpPr>
        <p:grpSpPr bwMode="auto">
          <a:xfrm>
            <a:off x="8946356" y="3291840"/>
            <a:ext cx="3067774" cy="2985532"/>
            <a:chOff x="3376" y="1264"/>
            <a:chExt cx="1744" cy="2608"/>
          </a:xfrm>
        </p:grpSpPr>
        <p:sp>
          <p:nvSpPr>
            <p:cNvPr id="6" name="Rectangle 5"/>
            <p:cNvSpPr>
              <a:spLocks noChangeArrowheads="1"/>
            </p:cNvSpPr>
            <p:nvPr/>
          </p:nvSpPr>
          <p:spPr bwMode="auto">
            <a:xfrm>
              <a:off x="3376" y="1264"/>
              <a:ext cx="1744" cy="2608"/>
            </a:xfrm>
            <a:prstGeom prst="rect">
              <a:avLst/>
            </a:prstGeom>
            <a:solidFill>
              <a:srgbClr val="FFFFFF"/>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endParaRPr lang="en-US">
                <a:solidFill>
                  <a:srgbClr val="FFFFFF"/>
                </a:solidFill>
              </a:endParaRPr>
            </a:p>
          </p:txBody>
        </p:sp>
        <p:grpSp>
          <p:nvGrpSpPr>
            <p:cNvPr id="7" name="Group 6"/>
            <p:cNvGrpSpPr>
              <a:grpSpLocks/>
            </p:cNvGrpSpPr>
            <p:nvPr/>
          </p:nvGrpSpPr>
          <p:grpSpPr bwMode="auto">
            <a:xfrm>
              <a:off x="3437" y="1344"/>
              <a:ext cx="1530" cy="2440"/>
              <a:chOff x="3437" y="1344"/>
              <a:chExt cx="1530" cy="2440"/>
            </a:xfrm>
          </p:grpSpPr>
          <p:grpSp>
            <p:nvGrpSpPr>
              <p:cNvPr id="8" name="Group 7"/>
              <p:cNvGrpSpPr>
                <a:grpSpLocks/>
              </p:cNvGrpSpPr>
              <p:nvPr/>
            </p:nvGrpSpPr>
            <p:grpSpPr bwMode="auto">
              <a:xfrm>
                <a:off x="3437" y="1344"/>
                <a:ext cx="200" cy="2440"/>
                <a:chOff x="3437" y="1344"/>
                <a:chExt cx="200" cy="2440"/>
              </a:xfrm>
            </p:grpSpPr>
            <p:sp>
              <p:nvSpPr>
                <p:cNvPr id="30" name="Rectangle 29"/>
                <p:cNvSpPr>
                  <a:spLocks noChangeArrowheads="1"/>
                </p:cNvSpPr>
                <p:nvPr/>
              </p:nvSpPr>
              <p:spPr bwMode="auto">
                <a:xfrm>
                  <a:off x="3437" y="1344"/>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35</a:t>
                  </a:r>
                </a:p>
              </p:txBody>
            </p:sp>
            <p:sp>
              <p:nvSpPr>
                <p:cNvPr id="31" name="Rectangle 30"/>
                <p:cNvSpPr>
                  <a:spLocks noChangeArrowheads="1"/>
                </p:cNvSpPr>
                <p:nvPr/>
              </p:nvSpPr>
              <p:spPr bwMode="auto">
                <a:xfrm>
                  <a:off x="3437" y="1779"/>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37</a:t>
                  </a:r>
                </a:p>
              </p:txBody>
            </p:sp>
            <p:sp>
              <p:nvSpPr>
                <p:cNvPr id="32" name="Rectangle 31"/>
                <p:cNvSpPr>
                  <a:spLocks noChangeArrowheads="1"/>
                </p:cNvSpPr>
                <p:nvPr/>
              </p:nvSpPr>
              <p:spPr bwMode="auto">
                <a:xfrm>
                  <a:off x="3437" y="2214"/>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37</a:t>
                  </a:r>
                </a:p>
              </p:txBody>
            </p:sp>
            <p:sp>
              <p:nvSpPr>
                <p:cNvPr id="33" name="Rectangle 32"/>
                <p:cNvSpPr>
                  <a:spLocks noChangeArrowheads="1"/>
                </p:cNvSpPr>
                <p:nvPr/>
              </p:nvSpPr>
              <p:spPr bwMode="auto">
                <a:xfrm>
                  <a:off x="3437" y="2651"/>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39</a:t>
                  </a:r>
                </a:p>
              </p:txBody>
            </p:sp>
            <p:sp>
              <p:nvSpPr>
                <p:cNvPr id="34" name="Rectangle 33"/>
                <p:cNvSpPr>
                  <a:spLocks noChangeArrowheads="1"/>
                </p:cNvSpPr>
                <p:nvPr/>
              </p:nvSpPr>
              <p:spPr bwMode="auto">
                <a:xfrm>
                  <a:off x="3437" y="3086"/>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40</a:t>
                  </a:r>
                </a:p>
              </p:txBody>
            </p:sp>
            <p:sp>
              <p:nvSpPr>
                <p:cNvPr id="35" name="Rectangle 34"/>
                <p:cNvSpPr>
                  <a:spLocks noChangeArrowheads="1"/>
                </p:cNvSpPr>
                <p:nvPr/>
              </p:nvSpPr>
              <p:spPr bwMode="auto">
                <a:xfrm>
                  <a:off x="3437" y="3523"/>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40</a:t>
                  </a:r>
                </a:p>
              </p:txBody>
            </p:sp>
          </p:grpSp>
          <p:grpSp>
            <p:nvGrpSpPr>
              <p:cNvPr id="9" name="Group 8"/>
              <p:cNvGrpSpPr>
                <a:grpSpLocks/>
              </p:cNvGrpSpPr>
              <p:nvPr/>
            </p:nvGrpSpPr>
            <p:grpSpPr bwMode="auto">
              <a:xfrm>
                <a:off x="3907" y="1344"/>
                <a:ext cx="200" cy="2440"/>
                <a:chOff x="3907" y="1344"/>
                <a:chExt cx="200" cy="2440"/>
              </a:xfrm>
            </p:grpSpPr>
            <p:sp>
              <p:nvSpPr>
                <p:cNvPr id="24" name="Rectangle 23"/>
                <p:cNvSpPr>
                  <a:spLocks noChangeArrowheads="1"/>
                </p:cNvSpPr>
                <p:nvPr/>
              </p:nvSpPr>
              <p:spPr bwMode="auto">
                <a:xfrm>
                  <a:off x="3907" y="1344"/>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41</a:t>
                  </a:r>
                </a:p>
              </p:txBody>
            </p:sp>
            <p:sp>
              <p:nvSpPr>
                <p:cNvPr id="25" name="Rectangle 24"/>
                <p:cNvSpPr>
                  <a:spLocks noChangeArrowheads="1"/>
                </p:cNvSpPr>
                <p:nvPr/>
              </p:nvSpPr>
              <p:spPr bwMode="auto">
                <a:xfrm>
                  <a:off x="3907" y="1779"/>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41</a:t>
                  </a:r>
                </a:p>
              </p:txBody>
            </p:sp>
            <p:sp>
              <p:nvSpPr>
                <p:cNvPr id="26" name="Rectangle 25"/>
                <p:cNvSpPr>
                  <a:spLocks noChangeArrowheads="1"/>
                </p:cNvSpPr>
                <p:nvPr/>
              </p:nvSpPr>
              <p:spPr bwMode="auto">
                <a:xfrm>
                  <a:off x="3907" y="2214"/>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43</a:t>
                  </a:r>
                </a:p>
              </p:txBody>
            </p:sp>
            <p:sp>
              <p:nvSpPr>
                <p:cNvPr id="27" name="Rectangle 26"/>
                <p:cNvSpPr>
                  <a:spLocks noChangeArrowheads="1"/>
                </p:cNvSpPr>
                <p:nvPr/>
              </p:nvSpPr>
              <p:spPr bwMode="auto">
                <a:xfrm>
                  <a:off x="3907" y="2651"/>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43</a:t>
                  </a:r>
                </a:p>
              </p:txBody>
            </p:sp>
            <p:sp>
              <p:nvSpPr>
                <p:cNvPr id="28" name="Rectangle 27"/>
                <p:cNvSpPr>
                  <a:spLocks noChangeArrowheads="1"/>
                </p:cNvSpPr>
                <p:nvPr/>
              </p:nvSpPr>
              <p:spPr bwMode="auto">
                <a:xfrm>
                  <a:off x="3907" y="3086"/>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43</a:t>
                  </a:r>
                </a:p>
              </p:txBody>
            </p:sp>
            <p:sp>
              <p:nvSpPr>
                <p:cNvPr id="29" name="Rectangle 28"/>
                <p:cNvSpPr>
                  <a:spLocks noChangeArrowheads="1"/>
                </p:cNvSpPr>
                <p:nvPr/>
              </p:nvSpPr>
              <p:spPr bwMode="auto">
                <a:xfrm>
                  <a:off x="3907" y="3523"/>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43</a:t>
                  </a:r>
                </a:p>
              </p:txBody>
            </p:sp>
          </p:grpSp>
          <p:grpSp>
            <p:nvGrpSpPr>
              <p:cNvPr id="10" name="Group 9"/>
              <p:cNvGrpSpPr>
                <a:grpSpLocks/>
              </p:cNvGrpSpPr>
              <p:nvPr/>
            </p:nvGrpSpPr>
            <p:grpSpPr bwMode="auto">
              <a:xfrm>
                <a:off x="4328" y="1344"/>
                <a:ext cx="200" cy="2440"/>
                <a:chOff x="4328" y="1344"/>
                <a:chExt cx="200" cy="2440"/>
              </a:xfrm>
            </p:grpSpPr>
            <p:sp>
              <p:nvSpPr>
                <p:cNvPr id="18" name="Rectangle 17"/>
                <p:cNvSpPr>
                  <a:spLocks noChangeArrowheads="1"/>
                </p:cNvSpPr>
                <p:nvPr/>
              </p:nvSpPr>
              <p:spPr bwMode="auto">
                <a:xfrm>
                  <a:off x="4328" y="1344"/>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44</a:t>
                  </a:r>
                </a:p>
              </p:txBody>
            </p:sp>
            <p:sp>
              <p:nvSpPr>
                <p:cNvPr id="19" name="Rectangle 18"/>
                <p:cNvSpPr>
                  <a:spLocks noChangeArrowheads="1"/>
                </p:cNvSpPr>
                <p:nvPr/>
              </p:nvSpPr>
              <p:spPr bwMode="auto">
                <a:xfrm>
                  <a:off x="4328" y="1779"/>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44</a:t>
                  </a:r>
                </a:p>
              </p:txBody>
            </p:sp>
            <p:sp>
              <p:nvSpPr>
                <p:cNvPr id="20" name="Rectangle 19"/>
                <p:cNvSpPr>
                  <a:spLocks noChangeArrowheads="1"/>
                </p:cNvSpPr>
                <p:nvPr/>
              </p:nvSpPr>
              <p:spPr bwMode="auto">
                <a:xfrm>
                  <a:off x="4328" y="2214"/>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44</a:t>
                  </a:r>
                </a:p>
              </p:txBody>
            </p:sp>
            <p:sp>
              <p:nvSpPr>
                <p:cNvPr id="21" name="Rectangle 20"/>
                <p:cNvSpPr>
                  <a:spLocks noChangeArrowheads="1"/>
                </p:cNvSpPr>
                <p:nvPr/>
              </p:nvSpPr>
              <p:spPr bwMode="auto">
                <a:xfrm>
                  <a:off x="4328" y="2651"/>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44</a:t>
                  </a:r>
                </a:p>
              </p:txBody>
            </p:sp>
            <p:sp>
              <p:nvSpPr>
                <p:cNvPr id="22" name="Rectangle 21"/>
                <p:cNvSpPr>
                  <a:spLocks noChangeArrowheads="1"/>
                </p:cNvSpPr>
                <p:nvPr/>
              </p:nvSpPr>
              <p:spPr bwMode="auto">
                <a:xfrm>
                  <a:off x="4328" y="3086"/>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44</a:t>
                  </a:r>
                </a:p>
              </p:txBody>
            </p:sp>
            <p:sp>
              <p:nvSpPr>
                <p:cNvPr id="23" name="Rectangle 22"/>
                <p:cNvSpPr>
                  <a:spLocks noChangeArrowheads="1"/>
                </p:cNvSpPr>
                <p:nvPr/>
              </p:nvSpPr>
              <p:spPr bwMode="auto">
                <a:xfrm>
                  <a:off x="4328" y="3523"/>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45</a:t>
                  </a:r>
                </a:p>
              </p:txBody>
            </p:sp>
          </p:grpSp>
          <p:grpSp>
            <p:nvGrpSpPr>
              <p:cNvPr id="11" name="Group 10"/>
              <p:cNvGrpSpPr>
                <a:grpSpLocks/>
              </p:cNvGrpSpPr>
              <p:nvPr/>
            </p:nvGrpSpPr>
            <p:grpSpPr bwMode="auto">
              <a:xfrm>
                <a:off x="4767" y="1344"/>
                <a:ext cx="200" cy="2440"/>
                <a:chOff x="4767" y="1344"/>
                <a:chExt cx="200" cy="2440"/>
              </a:xfrm>
            </p:grpSpPr>
            <p:sp>
              <p:nvSpPr>
                <p:cNvPr id="12" name="Rectangle 11"/>
                <p:cNvSpPr>
                  <a:spLocks noChangeArrowheads="1"/>
                </p:cNvSpPr>
                <p:nvPr/>
              </p:nvSpPr>
              <p:spPr bwMode="auto">
                <a:xfrm>
                  <a:off x="4767" y="1344"/>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45</a:t>
                  </a:r>
                </a:p>
              </p:txBody>
            </p:sp>
            <p:sp>
              <p:nvSpPr>
                <p:cNvPr id="13" name="Rectangle 12"/>
                <p:cNvSpPr>
                  <a:spLocks noChangeArrowheads="1"/>
                </p:cNvSpPr>
                <p:nvPr/>
              </p:nvSpPr>
              <p:spPr bwMode="auto">
                <a:xfrm>
                  <a:off x="4767" y="1779"/>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46</a:t>
                  </a:r>
                </a:p>
              </p:txBody>
            </p:sp>
            <p:sp>
              <p:nvSpPr>
                <p:cNvPr id="14" name="Rectangle 13"/>
                <p:cNvSpPr>
                  <a:spLocks noChangeArrowheads="1"/>
                </p:cNvSpPr>
                <p:nvPr/>
              </p:nvSpPr>
              <p:spPr bwMode="auto">
                <a:xfrm>
                  <a:off x="4767" y="2214"/>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46</a:t>
                  </a:r>
                </a:p>
              </p:txBody>
            </p:sp>
            <p:sp>
              <p:nvSpPr>
                <p:cNvPr id="15" name="Rectangle 14"/>
                <p:cNvSpPr>
                  <a:spLocks noChangeArrowheads="1"/>
                </p:cNvSpPr>
                <p:nvPr/>
              </p:nvSpPr>
              <p:spPr bwMode="auto">
                <a:xfrm>
                  <a:off x="4767" y="2651"/>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46</a:t>
                  </a:r>
                </a:p>
              </p:txBody>
            </p:sp>
            <p:sp>
              <p:nvSpPr>
                <p:cNvPr id="16" name="Rectangle 15"/>
                <p:cNvSpPr>
                  <a:spLocks noChangeArrowheads="1"/>
                </p:cNvSpPr>
                <p:nvPr/>
              </p:nvSpPr>
              <p:spPr bwMode="auto">
                <a:xfrm>
                  <a:off x="4767" y="3086"/>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46</a:t>
                  </a:r>
                </a:p>
              </p:txBody>
            </p:sp>
            <p:sp>
              <p:nvSpPr>
                <p:cNvPr id="17" name="Rectangle 16"/>
                <p:cNvSpPr>
                  <a:spLocks noChangeArrowheads="1"/>
                </p:cNvSpPr>
                <p:nvPr/>
              </p:nvSpPr>
              <p:spPr bwMode="auto">
                <a:xfrm>
                  <a:off x="4767" y="3523"/>
                  <a:ext cx="200" cy="261"/>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700" b="1">
                      <a:solidFill>
                        <a:srgbClr val="000000"/>
                      </a:solidFill>
                      <a:latin typeface="Arial" charset="0"/>
                    </a:rPr>
                    <a:t>48</a:t>
                  </a:r>
                </a:p>
              </p:txBody>
            </p:sp>
          </p:grpSp>
        </p:grpSp>
      </p:grpSp>
    </p:spTree>
    <p:extLst>
      <p:ext uri="{BB962C8B-B14F-4D97-AF65-F5344CB8AC3E}">
        <p14:creationId xmlns:p14="http://schemas.microsoft.com/office/powerpoint/2010/main" val="383019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865187" y="342900"/>
            <a:ext cx="6962775" cy="769142"/>
          </a:xfrm>
        </p:spPr>
        <p:txBody>
          <a:bodyPr>
            <a:normAutofit/>
          </a:bodyPr>
          <a:lstStyle/>
          <a:p>
            <a:pPr>
              <a:tabLst>
                <a:tab pos="1528763" algn="l"/>
              </a:tabLst>
            </a:pPr>
            <a:r>
              <a:rPr lang="en-US" sz="4000" dirty="0">
                <a:latin typeface="Arial" charset="0"/>
                <a:ea typeface="ＭＳ Ｐゴシック" pitchFamily="34" charset="-128"/>
                <a:cs typeface="Arial" charset="0"/>
              </a:rPr>
              <a:t>Measures of Dispersion</a:t>
            </a:r>
          </a:p>
        </p:txBody>
      </p:sp>
      <p:sp>
        <p:nvSpPr>
          <p:cNvPr id="36867" name="Content Placeholder 2"/>
          <p:cNvSpPr>
            <a:spLocks noGrp="1"/>
          </p:cNvSpPr>
          <p:nvPr>
            <p:ph idx="1"/>
          </p:nvPr>
        </p:nvSpPr>
        <p:spPr>
          <a:xfrm>
            <a:off x="865187" y="1920082"/>
            <a:ext cx="8964613" cy="5715000"/>
          </a:xfrm>
          <a:solidFill>
            <a:schemeClr val="bg1"/>
          </a:solidFill>
        </p:spPr>
        <p:txBody>
          <a:bodyPr/>
          <a:lstStyle/>
          <a:p>
            <a:pPr eaLnBrk="1" hangingPunct="1"/>
            <a:r>
              <a:rPr lang="en-US" sz="2600" dirty="0">
                <a:latin typeface="Arial" charset="0"/>
                <a:ea typeface="ＭＳ Ｐゴシック" pitchFamily="34" charset="-128"/>
                <a:cs typeface="Arial" charset="0"/>
              </a:rPr>
              <a:t>Measures of dispersion or variability give us information about the spread of the scores in our distribution.</a:t>
            </a:r>
          </a:p>
        </p:txBody>
      </p:sp>
      <p:sp>
        <p:nvSpPr>
          <p:cNvPr id="6" name="Title 1"/>
          <p:cNvSpPr txBox="1">
            <a:spLocks/>
          </p:cNvSpPr>
          <p:nvPr/>
        </p:nvSpPr>
        <p:spPr bwMode="auto">
          <a:xfrm>
            <a:off x="1600200" y="944562"/>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lgn="l">
              <a:defRPr/>
            </a:pPr>
            <a:r>
              <a:rPr lang="en-US" sz="3300" dirty="0">
                <a:solidFill>
                  <a:srgbClr val="FF0000"/>
                </a:solidFill>
                <a:latin typeface="Arial" charset="0"/>
                <a:ea typeface="ＭＳ Ｐゴシック" pitchFamily="34" charset="-128"/>
                <a:cs typeface="Arial" charset="0"/>
              </a:rPr>
              <a:t>Standard Deviation</a:t>
            </a:r>
          </a:p>
        </p:txBody>
      </p:sp>
      <p:sp>
        <p:nvSpPr>
          <p:cNvPr id="7" name="Content Placeholder 2"/>
          <p:cNvSpPr txBox="1">
            <a:spLocks/>
          </p:cNvSpPr>
          <p:nvPr/>
        </p:nvSpPr>
        <p:spPr bwMode="auto">
          <a:xfrm>
            <a:off x="1600200" y="3512345"/>
            <a:ext cx="8229600" cy="412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defRPr/>
            </a:pPr>
            <a:r>
              <a:rPr lang="en-US" dirty="0">
                <a:solidFill>
                  <a:srgbClr val="000000"/>
                </a:solidFill>
                <a:latin typeface="Arial" charset="0"/>
                <a:ea typeface="ＭＳ Ｐゴシック" pitchFamily="34" charset="-128"/>
                <a:cs typeface="Arial" charset="0"/>
              </a:rPr>
              <a:t>The standard deviation (SD) plays a dominating role for the study of variation in the data and it is the most widely used measure of dispersion.</a:t>
            </a:r>
          </a:p>
        </p:txBody>
      </p:sp>
    </p:spTree>
    <p:extLst>
      <p:ext uri="{BB962C8B-B14F-4D97-AF65-F5344CB8AC3E}">
        <p14:creationId xmlns:p14="http://schemas.microsoft.com/office/powerpoint/2010/main" val="197309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865187" y="342900"/>
            <a:ext cx="6962775" cy="769142"/>
          </a:xfrm>
        </p:spPr>
        <p:txBody>
          <a:bodyPr>
            <a:normAutofit/>
          </a:bodyPr>
          <a:lstStyle/>
          <a:p>
            <a:pPr>
              <a:tabLst>
                <a:tab pos="1528763" algn="l"/>
              </a:tabLst>
            </a:pPr>
            <a:r>
              <a:rPr lang="en-US" sz="4000" dirty="0" smtClean="0">
                <a:latin typeface="Arial" charset="0"/>
                <a:ea typeface="ＭＳ Ｐゴシック" pitchFamily="34" charset="-128"/>
                <a:cs typeface="Arial" charset="0"/>
              </a:rPr>
              <a:t>In short, </a:t>
            </a:r>
            <a:endParaRPr lang="en-US" sz="4000" dirty="0">
              <a:latin typeface="Arial" charset="0"/>
              <a:ea typeface="ＭＳ Ｐゴシック" pitchFamily="34" charset="-128"/>
              <a:cs typeface="Arial" charset="0"/>
            </a:endParaRPr>
          </a:p>
        </p:txBody>
      </p:sp>
      <p:sp>
        <p:nvSpPr>
          <p:cNvPr id="36867" name="Content Placeholder 2"/>
          <p:cNvSpPr>
            <a:spLocks noGrp="1"/>
          </p:cNvSpPr>
          <p:nvPr>
            <p:ph idx="1"/>
          </p:nvPr>
        </p:nvSpPr>
        <p:spPr>
          <a:xfrm>
            <a:off x="0" y="1851843"/>
            <a:ext cx="11326813" cy="1651012"/>
          </a:xfrm>
          <a:solidFill>
            <a:schemeClr val="bg1"/>
          </a:solidFill>
        </p:spPr>
        <p:txBody>
          <a:bodyPr>
            <a:normAutofit fontScale="85000" lnSpcReduction="10000"/>
          </a:bodyPr>
          <a:lstStyle/>
          <a:p>
            <a:pPr eaLnBrk="1" hangingPunct="1"/>
            <a:r>
              <a:rPr lang="en-US" sz="1800" dirty="0" smtClean="0">
                <a:latin typeface="Arial" charset="0"/>
                <a:ea typeface="ＭＳ Ｐゴシック" pitchFamily="34" charset="-128"/>
                <a:cs typeface="Arial" charset="0"/>
              </a:rPr>
              <a:t>If there are 100-2- or 1000 samples and if we need to calculate an average value; the value that will represent all the samples then that is central tendency. The calculation of central tendency is known as Measurement of Central Tendency. </a:t>
            </a:r>
          </a:p>
          <a:p>
            <a:pPr eaLnBrk="1" hangingPunct="1"/>
            <a:r>
              <a:rPr lang="en-US" sz="1800" dirty="0" smtClean="0">
                <a:latin typeface="Arial" charset="0"/>
                <a:ea typeface="ＭＳ Ｐゴシック" pitchFamily="34" charset="-128"/>
                <a:cs typeface="Arial" charset="0"/>
              </a:rPr>
              <a:t>Methods- Mean, Median and Mode. </a:t>
            </a:r>
            <a:endParaRPr lang="en-US" sz="1800" dirty="0">
              <a:latin typeface="Arial" charset="0"/>
              <a:ea typeface="ＭＳ Ｐゴシック" pitchFamily="34" charset="-128"/>
              <a:cs typeface="Arial" charset="0"/>
            </a:endParaRPr>
          </a:p>
        </p:txBody>
      </p:sp>
      <p:sp>
        <p:nvSpPr>
          <p:cNvPr id="6" name="Title 1"/>
          <p:cNvSpPr txBox="1">
            <a:spLocks/>
          </p:cNvSpPr>
          <p:nvPr/>
        </p:nvSpPr>
        <p:spPr bwMode="auto">
          <a:xfrm>
            <a:off x="399197" y="944562"/>
            <a:ext cx="1039618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lgn="l">
              <a:defRPr/>
            </a:pPr>
            <a:r>
              <a:rPr lang="en-US" sz="3300" dirty="0" smtClean="0">
                <a:solidFill>
                  <a:srgbClr val="FF0000"/>
                </a:solidFill>
                <a:latin typeface="Arial" charset="0"/>
                <a:ea typeface="ＭＳ Ｐゴシック" pitchFamily="34" charset="-128"/>
                <a:cs typeface="Arial" charset="0"/>
              </a:rPr>
              <a:t>Central Tendency</a:t>
            </a:r>
            <a:endParaRPr lang="en-US" sz="3300" dirty="0">
              <a:solidFill>
                <a:srgbClr val="FF0000"/>
              </a:solidFill>
              <a:latin typeface="Arial" charset="0"/>
              <a:ea typeface="ＭＳ Ｐゴシック" pitchFamily="34" charset="-128"/>
              <a:cs typeface="Arial" charset="0"/>
            </a:endParaRPr>
          </a:p>
        </p:txBody>
      </p:sp>
      <p:sp>
        <p:nvSpPr>
          <p:cNvPr id="7" name="Content Placeholder 2"/>
          <p:cNvSpPr txBox="1">
            <a:spLocks/>
          </p:cNvSpPr>
          <p:nvPr/>
        </p:nvSpPr>
        <p:spPr bwMode="auto">
          <a:xfrm>
            <a:off x="0" y="3340805"/>
            <a:ext cx="8229600" cy="58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defRPr/>
            </a:pPr>
            <a:r>
              <a:rPr lang="en-US" dirty="0" smtClean="0">
                <a:solidFill>
                  <a:srgbClr val="000000"/>
                </a:solidFill>
                <a:latin typeface="Arial" charset="0"/>
                <a:ea typeface="ＭＳ Ｐゴシック" pitchFamily="34" charset="-128"/>
                <a:cs typeface="Arial" charset="0"/>
              </a:rPr>
              <a:t>Mean- Most common method</a:t>
            </a:r>
            <a:endParaRPr lang="en-US" dirty="0">
              <a:solidFill>
                <a:srgbClr val="000000"/>
              </a:solidFill>
              <a:latin typeface="Arial" charset="0"/>
              <a:ea typeface="ＭＳ Ｐゴシック" pitchFamily="34" charset="-128"/>
              <a:cs typeface="Arial" charset="0"/>
            </a:endParaRPr>
          </a:p>
        </p:txBody>
      </p:sp>
      <p:sp>
        <p:nvSpPr>
          <p:cNvPr id="8" name="Content Placeholder 2"/>
          <p:cNvSpPr txBox="1">
            <a:spLocks/>
          </p:cNvSpPr>
          <p:nvPr/>
        </p:nvSpPr>
        <p:spPr>
          <a:xfrm>
            <a:off x="124265" y="3930592"/>
            <a:ext cx="11326813" cy="1651012"/>
          </a:xfrm>
          <a:prstGeom prst="rect">
            <a:avLst/>
          </a:prstGeom>
          <a:solidFill>
            <a:schemeClr val="bg1"/>
          </a:solidFill>
        </p:spPr>
        <p:txBody>
          <a:bodyPr vert="horz" lIns="91440" tIns="45720" rIns="91440" bIns="45720" rtlCol="0">
            <a:normAutofit fontScale="92500" lnSpcReduction="1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smtClean="0">
                <a:latin typeface="Arial" charset="0"/>
                <a:ea typeface="ＭＳ Ｐゴシック" pitchFamily="34" charset="-128"/>
                <a:cs typeface="Arial" charset="0"/>
              </a:rPr>
              <a:t>Eg</a:t>
            </a:r>
            <a:r>
              <a:rPr lang="en-US" sz="1800" dirty="0" smtClean="0">
                <a:latin typeface="Arial" charset="0"/>
                <a:ea typeface="ＭＳ Ｐゴシック" pitchFamily="34" charset="-128"/>
                <a:cs typeface="Arial" charset="0"/>
              </a:rPr>
              <a:t>: 9 women having </a:t>
            </a:r>
            <a:r>
              <a:rPr lang="en-US" sz="1800" dirty="0" err="1" smtClean="0">
                <a:latin typeface="Arial" charset="0"/>
                <a:ea typeface="ＭＳ Ｐゴシック" pitchFamily="34" charset="-128"/>
                <a:cs typeface="Arial" charset="0"/>
              </a:rPr>
              <a:t>Haemoglobin</a:t>
            </a:r>
            <a:r>
              <a:rPr lang="en-US" sz="1800" dirty="0" smtClean="0">
                <a:latin typeface="Arial" charset="0"/>
                <a:ea typeface="ＭＳ Ｐゴシック" pitchFamily="34" charset="-128"/>
                <a:cs typeface="Arial" charset="0"/>
              </a:rPr>
              <a:t>- 12, 13, 12, 11.5, 11, 14, 9, 7, 11</a:t>
            </a:r>
          </a:p>
          <a:p>
            <a:r>
              <a:rPr lang="en-US" sz="1800" dirty="0" smtClean="0">
                <a:latin typeface="Arial" charset="0"/>
                <a:ea typeface="ＭＳ Ｐゴシック" pitchFamily="34" charset="-128"/>
                <a:cs typeface="Arial" charset="0"/>
              </a:rPr>
              <a:t>Mean    = (12+13+12+11.5+14+9+7+11)/ 9</a:t>
            </a:r>
          </a:p>
          <a:p>
            <a:r>
              <a:rPr lang="en-US" sz="1800" dirty="0" err="1" smtClean="0">
                <a:latin typeface="Arial" charset="0"/>
                <a:ea typeface="ＭＳ Ｐゴシック" pitchFamily="34" charset="-128"/>
                <a:cs typeface="Arial" charset="0"/>
              </a:rPr>
              <a:t>Eg</a:t>
            </a:r>
            <a:r>
              <a:rPr lang="en-US" sz="1800" dirty="0" smtClean="0">
                <a:latin typeface="Arial" charset="0"/>
                <a:ea typeface="ＭＳ Ｐゴシック" pitchFamily="34" charset="-128"/>
                <a:cs typeface="Arial" charset="0"/>
              </a:rPr>
              <a:t>: 100 adolescent girls </a:t>
            </a:r>
          </a:p>
        </p:txBody>
      </p:sp>
      <p:graphicFrame>
        <p:nvGraphicFramePr>
          <p:cNvPr id="3" name="Table 2"/>
          <p:cNvGraphicFramePr>
            <a:graphicFrameLocks noGrp="1"/>
          </p:cNvGraphicFramePr>
          <p:nvPr>
            <p:extLst>
              <p:ext uri="{D42A27DB-BD31-4B8C-83A1-F6EECF244321}">
                <p14:modId xmlns:p14="http://schemas.microsoft.com/office/powerpoint/2010/main" val="2100554032"/>
              </p:ext>
            </p:extLst>
          </p:nvPr>
        </p:nvGraphicFramePr>
        <p:xfrm>
          <a:off x="4712678" y="4560524"/>
          <a:ext cx="2883852" cy="2042160"/>
        </p:xfrm>
        <a:graphic>
          <a:graphicData uri="http://schemas.openxmlformats.org/drawingml/2006/table">
            <a:tbl>
              <a:tblPr firstRow="1" bandRow="1">
                <a:tableStyleId>{5C22544A-7EE6-4342-B048-85BDC9FD1C3A}</a:tableStyleId>
              </a:tblPr>
              <a:tblGrid>
                <a:gridCol w="961284"/>
                <a:gridCol w="961284"/>
                <a:gridCol w="961284"/>
              </a:tblGrid>
              <a:tr h="444568">
                <a:tc>
                  <a:txBody>
                    <a:bodyPr/>
                    <a:lstStyle/>
                    <a:p>
                      <a:r>
                        <a:rPr lang="en-US" sz="1400" dirty="0" smtClean="0"/>
                        <a:t>Age (year)</a:t>
                      </a:r>
                      <a:endParaRPr lang="en-US" sz="1400" dirty="0"/>
                    </a:p>
                  </a:txBody>
                  <a:tcPr/>
                </a:tc>
                <a:tc>
                  <a:txBody>
                    <a:bodyPr/>
                    <a:lstStyle/>
                    <a:p>
                      <a:r>
                        <a:rPr lang="en-US" sz="1400" dirty="0" smtClean="0"/>
                        <a:t>No. of students</a:t>
                      </a:r>
                      <a:endParaRPr lang="en-US" sz="1400" dirty="0"/>
                    </a:p>
                  </a:txBody>
                  <a:tcPr/>
                </a:tc>
                <a:tc>
                  <a:txBody>
                    <a:bodyPr/>
                    <a:lstStyle/>
                    <a:p>
                      <a:r>
                        <a:rPr lang="en-US" sz="1400" dirty="0" err="1" smtClean="0"/>
                        <a:t>fx</a:t>
                      </a:r>
                      <a:endParaRPr lang="en-US" sz="1400" dirty="0"/>
                    </a:p>
                  </a:txBody>
                  <a:tcPr/>
                </a:tc>
              </a:tr>
              <a:tr h="288121">
                <a:tc>
                  <a:txBody>
                    <a:bodyPr/>
                    <a:lstStyle/>
                    <a:p>
                      <a:r>
                        <a:rPr lang="en-US" sz="1400" dirty="0" smtClean="0"/>
                        <a:t>16</a:t>
                      </a:r>
                      <a:endParaRPr lang="en-US" sz="1400" dirty="0"/>
                    </a:p>
                  </a:txBody>
                  <a:tcPr/>
                </a:tc>
                <a:tc>
                  <a:txBody>
                    <a:bodyPr/>
                    <a:lstStyle/>
                    <a:p>
                      <a:r>
                        <a:rPr lang="en-US" sz="1400" dirty="0" smtClean="0"/>
                        <a:t>35</a:t>
                      </a:r>
                      <a:endParaRPr lang="en-US" sz="1400" dirty="0"/>
                    </a:p>
                  </a:txBody>
                  <a:tcPr/>
                </a:tc>
                <a:tc>
                  <a:txBody>
                    <a:bodyPr/>
                    <a:lstStyle/>
                    <a:p>
                      <a:endParaRPr lang="en-US" sz="1400"/>
                    </a:p>
                  </a:txBody>
                  <a:tcPr/>
                </a:tc>
              </a:tr>
              <a:tr h="288121">
                <a:tc>
                  <a:txBody>
                    <a:bodyPr/>
                    <a:lstStyle/>
                    <a:p>
                      <a:r>
                        <a:rPr lang="en-US" sz="1400" dirty="0" smtClean="0"/>
                        <a:t>17</a:t>
                      </a:r>
                      <a:endParaRPr lang="en-US" sz="1400" dirty="0"/>
                    </a:p>
                  </a:txBody>
                  <a:tcPr/>
                </a:tc>
                <a:tc>
                  <a:txBody>
                    <a:bodyPr/>
                    <a:lstStyle/>
                    <a:p>
                      <a:r>
                        <a:rPr lang="en-US" sz="1400" dirty="0" smtClean="0"/>
                        <a:t>31</a:t>
                      </a:r>
                      <a:endParaRPr lang="en-US" sz="1400" dirty="0"/>
                    </a:p>
                  </a:txBody>
                  <a:tcPr/>
                </a:tc>
                <a:tc>
                  <a:txBody>
                    <a:bodyPr/>
                    <a:lstStyle/>
                    <a:p>
                      <a:endParaRPr lang="en-US" sz="1400" dirty="0"/>
                    </a:p>
                  </a:txBody>
                  <a:tcPr/>
                </a:tc>
              </a:tr>
              <a:tr h="288121">
                <a:tc>
                  <a:txBody>
                    <a:bodyPr/>
                    <a:lstStyle/>
                    <a:p>
                      <a:r>
                        <a:rPr lang="en-US" sz="1400" dirty="0" smtClean="0"/>
                        <a:t>18</a:t>
                      </a:r>
                      <a:endParaRPr lang="en-US" sz="1400" dirty="0"/>
                    </a:p>
                  </a:txBody>
                  <a:tcPr/>
                </a:tc>
                <a:tc>
                  <a:txBody>
                    <a:bodyPr/>
                    <a:lstStyle/>
                    <a:p>
                      <a:r>
                        <a:rPr lang="en-US" sz="1400" dirty="0" smtClean="0"/>
                        <a:t>20</a:t>
                      </a:r>
                      <a:endParaRPr lang="en-US" sz="1400" dirty="0"/>
                    </a:p>
                  </a:txBody>
                  <a:tcPr/>
                </a:tc>
                <a:tc>
                  <a:txBody>
                    <a:bodyPr/>
                    <a:lstStyle/>
                    <a:p>
                      <a:endParaRPr lang="en-US" sz="1400" dirty="0"/>
                    </a:p>
                  </a:txBody>
                  <a:tcPr/>
                </a:tc>
              </a:tr>
              <a:tr h="288121">
                <a:tc>
                  <a:txBody>
                    <a:bodyPr/>
                    <a:lstStyle/>
                    <a:p>
                      <a:r>
                        <a:rPr lang="en-US" sz="1400" dirty="0" smtClean="0"/>
                        <a:t>19</a:t>
                      </a:r>
                    </a:p>
                  </a:txBody>
                  <a:tcPr/>
                </a:tc>
                <a:tc>
                  <a:txBody>
                    <a:bodyPr/>
                    <a:lstStyle/>
                    <a:p>
                      <a:r>
                        <a:rPr lang="en-US" sz="1400" dirty="0" smtClean="0"/>
                        <a:t>74</a:t>
                      </a:r>
                      <a:endParaRPr lang="en-US" sz="1400" dirty="0"/>
                    </a:p>
                  </a:txBody>
                  <a:tcPr/>
                </a:tc>
                <a:tc>
                  <a:txBody>
                    <a:bodyPr/>
                    <a:lstStyle/>
                    <a:p>
                      <a:endParaRPr lang="en-US" sz="1400" dirty="0" smtClean="0"/>
                    </a:p>
                  </a:txBody>
                  <a:tcPr/>
                </a:tc>
              </a:tr>
              <a:tr h="288121">
                <a:tc>
                  <a:txBody>
                    <a:bodyPr/>
                    <a:lstStyle/>
                    <a:p>
                      <a:r>
                        <a:rPr lang="en-US" sz="1400" dirty="0" smtClean="0"/>
                        <a:t>Total</a:t>
                      </a:r>
                      <a:endParaRPr lang="en-US" sz="1400" dirty="0"/>
                    </a:p>
                  </a:txBody>
                  <a:tcPr/>
                </a:tc>
                <a:tc>
                  <a:txBody>
                    <a:bodyPr/>
                    <a:lstStyle/>
                    <a:p>
                      <a:r>
                        <a:rPr lang="en-US" sz="1400" dirty="0" smtClean="0"/>
                        <a:t>100</a:t>
                      </a:r>
                      <a:endParaRPr lang="en-US" sz="1400" dirty="0"/>
                    </a:p>
                  </a:txBody>
                  <a:tcPr/>
                </a:tc>
                <a:tc>
                  <a:txBody>
                    <a:bodyPr/>
                    <a:lstStyle/>
                    <a:p>
                      <a:r>
                        <a:rPr lang="en-US" sz="1400" dirty="0" err="1" smtClean="0"/>
                        <a:t>Efx</a:t>
                      </a:r>
                      <a:endParaRPr lang="en-US" sz="1400" dirty="0"/>
                    </a:p>
                  </a:txBody>
                  <a:tcPr/>
                </a:tc>
              </a:tr>
            </a:tbl>
          </a:graphicData>
        </a:graphic>
      </p:graphicFrame>
    </p:spTree>
    <p:extLst>
      <p:ext uri="{BB962C8B-B14F-4D97-AF65-F5344CB8AC3E}">
        <p14:creationId xmlns:p14="http://schemas.microsoft.com/office/powerpoint/2010/main" val="1828914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865187" y="342900"/>
            <a:ext cx="6962775" cy="769142"/>
          </a:xfrm>
        </p:spPr>
        <p:txBody>
          <a:bodyPr>
            <a:normAutofit/>
          </a:bodyPr>
          <a:lstStyle/>
          <a:p>
            <a:pPr>
              <a:tabLst>
                <a:tab pos="1528763" algn="l"/>
              </a:tabLst>
            </a:pPr>
            <a:r>
              <a:rPr lang="en-US" sz="4000" dirty="0" smtClean="0">
                <a:latin typeface="Arial" charset="0"/>
                <a:ea typeface="ＭＳ Ｐゴシック" pitchFamily="34" charset="-128"/>
                <a:cs typeface="Arial" charset="0"/>
              </a:rPr>
              <a:t>In short, </a:t>
            </a:r>
            <a:endParaRPr lang="en-US" sz="4000" dirty="0">
              <a:latin typeface="Arial" charset="0"/>
              <a:ea typeface="ＭＳ Ｐゴシック" pitchFamily="34" charset="-128"/>
              <a:cs typeface="Arial" charset="0"/>
            </a:endParaRPr>
          </a:p>
        </p:txBody>
      </p:sp>
      <p:sp>
        <p:nvSpPr>
          <p:cNvPr id="7" name="Content Placeholder 2"/>
          <p:cNvSpPr txBox="1">
            <a:spLocks/>
          </p:cNvSpPr>
          <p:nvPr/>
        </p:nvSpPr>
        <p:spPr bwMode="auto">
          <a:xfrm>
            <a:off x="124265" y="1512005"/>
            <a:ext cx="8229600" cy="58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defRPr/>
            </a:pPr>
            <a:r>
              <a:rPr lang="en-US" dirty="0" smtClean="0">
                <a:solidFill>
                  <a:srgbClr val="000000"/>
                </a:solidFill>
                <a:latin typeface="Arial" charset="0"/>
                <a:ea typeface="ＭＳ Ｐゴシック" pitchFamily="34" charset="-128"/>
                <a:cs typeface="Arial" charset="0"/>
              </a:rPr>
              <a:t>Median</a:t>
            </a:r>
            <a:endParaRPr lang="en-US" dirty="0">
              <a:solidFill>
                <a:srgbClr val="000000"/>
              </a:solidFill>
              <a:latin typeface="Arial" charset="0"/>
              <a:ea typeface="ＭＳ Ｐゴシック" pitchFamily="34" charset="-128"/>
              <a:cs typeface="Arial" charset="0"/>
            </a:endParaRPr>
          </a:p>
        </p:txBody>
      </p:sp>
      <p:sp>
        <p:nvSpPr>
          <p:cNvPr id="8" name="Content Placeholder 2"/>
          <p:cNvSpPr txBox="1">
            <a:spLocks/>
          </p:cNvSpPr>
          <p:nvPr/>
        </p:nvSpPr>
        <p:spPr>
          <a:xfrm>
            <a:off x="222739" y="2200266"/>
            <a:ext cx="11326813" cy="3665962"/>
          </a:xfrm>
          <a:prstGeom prst="rect">
            <a:avLst/>
          </a:prstGeom>
          <a:solidFill>
            <a:schemeClr val="bg1"/>
          </a:solidFill>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latin typeface="Arial" charset="0"/>
                <a:ea typeface="ＭＳ Ｐゴシック" pitchFamily="34" charset="-128"/>
                <a:cs typeface="Arial" charset="0"/>
              </a:rPr>
              <a:t>Median= (n+1)/2</a:t>
            </a:r>
          </a:p>
          <a:p>
            <a:r>
              <a:rPr lang="en-US" sz="1800" dirty="0" smtClean="0">
                <a:latin typeface="Arial" charset="0"/>
                <a:ea typeface="ＭＳ Ｐゴシック" pitchFamily="34" charset="-128"/>
                <a:cs typeface="Arial" charset="0"/>
              </a:rPr>
              <a:t>Data set: 10, 20, 30, 20, 40, 20, 10 – Mean= 21.42</a:t>
            </a:r>
          </a:p>
          <a:p>
            <a:r>
              <a:rPr lang="en-US" sz="1800" dirty="0" smtClean="0">
                <a:latin typeface="Arial" charset="0"/>
                <a:ea typeface="ＭＳ Ｐゴシック" pitchFamily="34" charset="-128"/>
                <a:cs typeface="Arial" charset="0"/>
              </a:rPr>
              <a:t>If the no. of data set value is odd, the median is the middle value when arranged in ascending order i.e. </a:t>
            </a:r>
          </a:p>
          <a:p>
            <a:r>
              <a:rPr lang="en-US" sz="1800" dirty="0" smtClean="0">
                <a:latin typeface="Arial" charset="0"/>
                <a:ea typeface="ＭＳ Ｐゴシック" pitchFamily="34" charset="-128"/>
                <a:cs typeface="Arial" charset="0"/>
              </a:rPr>
              <a:t>10, 10, 20, 20, 20, 30, 40, Thus Median= 20</a:t>
            </a:r>
          </a:p>
          <a:p>
            <a:r>
              <a:rPr lang="en-US" sz="1800" dirty="0" smtClean="0">
                <a:latin typeface="Arial" charset="0"/>
                <a:ea typeface="ＭＳ Ｐゴシック" pitchFamily="34" charset="-128"/>
                <a:cs typeface="Arial" charset="0"/>
              </a:rPr>
              <a:t>If the no. of data set value is even, the median is the average of two middle value when arranged in ascending order</a:t>
            </a:r>
          </a:p>
        </p:txBody>
      </p:sp>
    </p:spTree>
    <p:extLst>
      <p:ext uri="{BB962C8B-B14F-4D97-AF65-F5344CB8AC3E}">
        <p14:creationId xmlns:p14="http://schemas.microsoft.com/office/powerpoint/2010/main" val="212647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865187" y="342900"/>
            <a:ext cx="6962775" cy="769142"/>
          </a:xfrm>
        </p:spPr>
        <p:txBody>
          <a:bodyPr>
            <a:normAutofit/>
          </a:bodyPr>
          <a:lstStyle/>
          <a:p>
            <a:pPr>
              <a:tabLst>
                <a:tab pos="1528763" algn="l"/>
              </a:tabLst>
            </a:pPr>
            <a:r>
              <a:rPr lang="en-US" sz="4000" dirty="0" smtClean="0">
                <a:latin typeface="Arial" charset="0"/>
                <a:ea typeface="ＭＳ Ｐゴシック" pitchFamily="34" charset="-128"/>
                <a:cs typeface="Arial" charset="0"/>
              </a:rPr>
              <a:t>In short, </a:t>
            </a:r>
            <a:endParaRPr lang="en-US" sz="4000" dirty="0">
              <a:latin typeface="Arial" charset="0"/>
              <a:ea typeface="ＭＳ Ｐゴシック" pitchFamily="34" charset="-128"/>
              <a:cs typeface="Arial" charset="0"/>
            </a:endParaRPr>
          </a:p>
        </p:txBody>
      </p:sp>
      <p:sp>
        <p:nvSpPr>
          <p:cNvPr id="7" name="Content Placeholder 2"/>
          <p:cNvSpPr txBox="1">
            <a:spLocks/>
          </p:cNvSpPr>
          <p:nvPr/>
        </p:nvSpPr>
        <p:spPr bwMode="auto">
          <a:xfrm>
            <a:off x="124265" y="1512005"/>
            <a:ext cx="8229600" cy="58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defRPr/>
            </a:pPr>
            <a:r>
              <a:rPr lang="en-US" dirty="0" smtClean="0">
                <a:solidFill>
                  <a:srgbClr val="000000"/>
                </a:solidFill>
                <a:latin typeface="Arial" charset="0"/>
                <a:ea typeface="ＭＳ Ｐゴシック" pitchFamily="34" charset="-128"/>
                <a:cs typeface="Arial" charset="0"/>
              </a:rPr>
              <a:t>Mode</a:t>
            </a:r>
            <a:endParaRPr lang="en-US" dirty="0">
              <a:solidFill>
                <a:srgbClr val="000000"/>
              </a:solidFill>
              <a:latin typeface="Arial" charset="0"/>
              <a:ea typeface="ＭＳ Ｐゴシック" pitchFamily="34" charset="-128"/>
              <a:cs typeface="Arial" charset="0"/>
            </a:endParaRPr>
          </a:p>
        </p:txBody>
      </p:sp>
      <p:sp>
        <p:nvSpPr>
          <p:cNvPr id="8" name="Content Placeholder 2"/>
          <p:cNvSpPr txBox="1">
            <a:spLocks/>
          </p:cNvSpPr>
          <p:nvPr/>
        </p:nvSpPr>
        <p:spPr>
          <a:xfrm>
            <a:off x="222739" y="2200266"/>
            <a:ext cx="11326813" cy="3665962"/>
          </a:xfrm>
          <a:prstGeom prst="rect">
            <a:avLst/>
          </a:prstGeom>
          <a:solidFill>
            <a:schemeClr val="bg1"/>
          </a:solidFill>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latin typeface="Arial" charset="0"/>
                <a:ea typeface="ＭＳ Ｐゴシック" pitchFamily="34" charset="-128"/>
                <a:cs typeface="Arial" charset="0"/>
              </a:rPr>
              <a:t>Frequently occurring value: 20</a:t>
            </a:r>
          </a:p>
        </p:txBody>
      </p:sp>
    </p:spTree>
    <p:extLst>
      <p:ext uri="{BB962C8B-B14F-4D97-AF65-F5344CB8AC3E}">
        <p14:creationId xmlns:p14="http://schemas.microsoft.com/office/powerpoint/2010/main" val="3870955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0" y="0"/>
            <a:ext cx="8480425" cy="1239838"/>
          </a:xfrm>
        </p:spPr>
        <p:txBody>
          <a:bodyPr/>
          <a:lstStyle/>
          <a:p>
            <a:pPr algn="l" eaLnBrk="1" hangingPunct="1"/>
            <a:r>
              <a:rPr lang="en-US" sz="3300" b="1" dirty="0">
                <a:latin typeface="Arial" charset="0"/>
                <a:ea typeface="ＭＳ Ｐゴシック" pitchFamily="34" charset="-128"/>
                <a:cs typeface="Arial" charset="0"/>
              </a:rPr>
              <a:t>Variance</a:t>
            </a:r>
          </a:p>
        </p:txBody>
      </p:sp>
      <p:sp>
        <p:nvSpPr>
          <p:cNvPr id="40963" name="Content Placeholder 2"/>
          <p:cNvSpPr>
            <a:spLocks noGrp="1"/>
          </p:cNvSpPr>
          <p:nvPr>
            <p:ph idx="1"/>
          </p:nvPr>
        </p:nvSpPr>
        <p:spPr>
          <a:xfrm>
            <a:off x="2140585" y="1481932"/>
            <a:ext cx="8229600" cy="4392612"/>
          </a:xfrm>
        </p:spPr>
        <p:txBody>
          <a:bodyPr/>
          <a:lstStyle/>
          <a:p>
            <a:pPr eaLnBrk="1" hangingPunct="1"/>
            <a:r>
              <a:rPr lang="en-US" sz="2600" dirty="0">
                <a:latin typeface="Arial" charset="0"/>
                <a:ea typeface="ＭＳ Ｐゴシック" pitchFamily="34" charset="-128"/>
                <a:cs typeface="Arial" charset="0"/>
              </a:rPr>
              <a:t>Variance is another absolute measure of dispersion. It is defined as the average of the squared difference between each of the observations in a set of data and</a:t>
            </a:r>
            <a:br>
              <a:rPr lang="en-US" sz="2600" dirty="0">
                <a:latin typeface="Arial" charset="0"/>
                <a:ea typeface="ＭＳ Ｐゴシック" pitchFamily="34" charset="-128"/>
                <a:cs typeface="Arial" charset="0"/>
              </a:rPr>
            </a:br>
            <a:r>
              <a:rPr lang="en-US" sz="2600" dirty="0">
                <a:latin typeface="Arial" charset="0"/>
                <a:ea typeface="ＭＳ Ｐゴシック" pitchFamily="34" charset="-128"/>
                <a:cs typeface="Arial" charset="0"/>
              </a:rPr>
              <a:t>the mean. The variance is denoted by </a:t>
            </a:r>
            <a:r>
              <a:rPr lang="en-US" sz="2600" i="1" dirty="0">
                <a:latin typeface="Arial" charset="0"/>
                <a:ea typeface="ＭＳ Ｐゴシック" pitchFamily="34" charset="-128"/>
                <a:cs typeface="Arial" charset="0"/>
              </a:rPr>
              <a:t>   </a:t>
            </a:r>
            <a:r>
              <a:rPr lang="en-US" sz="2600" dirty="0">
                <a:latin typeface="Arial" charset="0"/>
                <a:ea typeface="ＭＳ Ｐゴシック" pitchFamily="34" charset="-128"/>
                <a:cs typeface="Arial" charset="0"/>
              </a:rPr>
              <a:t>      and is calculated as:</a:t>
            </a:r>
          </a:p>
          <a:p>
            <a:pPr eaLnBrk="1" hangingPunct="1"/>
            <a:endParaRPr lang="en-US" sz="2600" b="1" dirty="0">
              <a:latin typeface="Arial" charset="0"/>
              <a:ea typeface="ＭＳ Ｐゴシック" pitchFamily="34" charset="-128"/>
              <a:cs typeface="Arial" charset="0"/>
            </a:endParaRPr>
          </a:p>
        </p:txBody>
      </p:sp>
      <p:pic>
        <p:nvPicPr>
          <p:cNvPr id="4096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6225" y="4268391"/>
            <a:ext cx="2755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12125" y="3284538"/>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82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40965"/>
                                        </p:tgtEl>
                                        <p:attrNameLst>
                                          <p:attrName>style.visibility</p:attrName>
                                        </p:attrNameLst>
                                      </p:cBhvr>
                                      <p:to>
                                        <p:strVal val="visible"/>
                                      </p:to>
                                    </p:set>
                                    <p:anim calcmode="lin" valueType="num">
                                      <p:cBhvr additive="base">
                                        <p:cTn id="7" dur="500" fill="hold"/>
                                        <p:tgtEl>
                                          <p:spTgt spid="40965"/>
                                        </p:tgtEl>
                                        <p:attrNameLst>
                                          <p:attrName>ppt_x</p:attrName>
                                        </p:attrNameLst>
                                      </p:cBhvr>
                                      <p:tavLst>
                                        <p:tav tm="0">
                                          <p:val>
                                            <p:strVal val="0-#ppt_w/2"/>
                                          </p:val>
                                        </p:tav>
                                        <p:tav tm="100000">
                                          <p:val>
                                            <p:strVal val="#ppt_x"/>
                                          </p:val>
                                        </p:tav>
                                      </p:tavLst>
                                    </p:anim>
                                    <p:anim calcmode="lin" valueType="num">
                                      <p:cBhvr additive="base">
                                        <p:cTn id="8" dur="500" fill="hold"/>
                                        <p:tgtEl>
                                          <p:spTgt spid="4096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0"/>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smtClean="0"/>
              <a:t>Research Methodology- Unit </a:t>
            </a:r>
            <a:r>
              <a:rPr lang="en-US" b="1" dirty="0"/>
              <a:t>5</a:t>
            </a:r>
            <a:r>
              <a:rPr lang="en-US" b="1" dirty="0" smtClean="0"/>
              <a:t/>
            </a:r>
            <a:br>
              <a:rPr lang="en-US" b="1" dirty="0" smtClean="0"/>
            </a:br>
            <a:r>
              <a:rPr lang="en-US" sz="4400" dirty="0"/>
              <a:t>Chapter </a:t>
            </a:r>
            <a:r>
              <a:rPr lang="en-US" sz="4400" dirty="0" smtClean="0"/>
              <a:t>6- Statistical Analysis-Descriptive Data</a:t>
            </a:r>
            <a:endParaRPr lang="en-US" sz="4400" dirty="0"/>
          </a:p>
        </p:txBody>
      </p:sp>
      <p:sp>
        <p:nvSpPr>
          <p:cNvPr id="3" name="Subtitle 2"/>
          <p:cNvSpPr>
            <a:spLocks noGrp="1"/>
          </p:cNvSpPr>
          <p:nvPr>
            <p:ph type="subTitle" idx="1"/>
          </p:nvPr>
        </p:nvSpPr>
        <p:spPr/>
        <p:txBody>
          <a:bodyPr>
            <a:normAutofit/>
          </a:bodyPr>
          <a:lstStyle/>
          <a:p>
            <a:r>
              <a:rPr lang="en-US" dirty="0" smtClean="0"/>
              <a:t>Prime College- BIM 6</a:t>
            </a:r>
            <a:r>
              <a:rPr lang="en-US" baseline="30000" dirty="0" smtClean="0"/>
              <a:t>th</a:t>
            </a:r>
            <a:r>
              <a:rPr lang="en-US" dirty="0" smtClean="0"/>
              <a:t> Semester</a:t>
            </a:r>
            <a:endParaRPr lang="en-US" dirty="0"/>
          </a:p>
        </p:txBody>
      </p:sp>
    </p:spTree>
    <p:extLst>
      <p:ext uri="{BB962C8B-B14F-4D97-AF65-F5344CB8AC3E}">
        <p14:creationId xmlns:p14="http://schemas.microsoft.com/office/powerpoint/2010/main" val="1757638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0" y="0"/>
            <a:ext cx="8480425" cy="1239838"/>
          </a:xfrm>
        </p:spPr>
        <p:txBody>
          <a:bodyPr/>
          <a:lstStyle/>
          <a:p>
            <a:pPr algn="l" eaLnBrk="1" hangingPunct="1"/>
            <a:r>
              <a:rPr lang="en-US" sz="3300" b="1" dirty="0" smtClean="0">
                <a:latin typeface="Arial" charset="0"/>
                <a:ea typeface="ＭＳ Ｐゴシック" pitchFamily="34" charset="-128"/>
                <a:cs typeface="Arial" charset="0"/>
              </a:rPr>
              <a:t>In short,</a:t>
            </a:r>
            <a:endParaRPr lang="en-US" sz="3300" b="1" dirty="0">
              <a:latin typeface="Arial" charset="0"/>
              <a:ea typeface="ＭＳ Ｐゴシック" pitchFamily="34" charset="-128"/>
              <a:cs typeface="Arial" charset="0"/>
            </a:endParaRPr>
          </a:p>
        </p:txBody>
      </p:sp>
      <p:sp>
        <p:nvSpPr>
          <p:cNvPr id="40963" name="Content Placeholder 2"/>
          <p:cNvSpPr>
            <a:spLocks noGrp="1"/>
          </p:cNvSpPr>
          <p:nvPr>
            <p:ph idx="1"/>
          </p:nvPr>
        </p:nvSpPr>
        <p:spPr>
          <a:xfrm>
            <a:off x="531740" y="2349606"/>
            <a:ext cx="11660259" cy="4392612"/>
          </a:xfrm>
        </p:spPr>
        <p:txBody>
          <a:bodyPr/>
          <a:lstStyle/>
          <a:p>
            <a:pPr marL="457200" indent="-457200" eaLnBrk="1" hangingPunct="1">
              <a:buFontTx/>
              <a:buChar char="-"/>
            </a:pPr>
            <a:r>
              <a:rPr lang="en-US" sz="2600" dirty="0" smtClean="0">
                <a:latin typeface="Arial" charset="0"/>
                <a:ea typeface="ＭＳ Ｐゴシック" pitchFamily="34" charset="-128"/>
                <a:cs typeface="Arial" charset="0"/>
              </a:rPr>
              <a:t>Analyzing how disperse the distribution is for the given set of data</a:t>
            </a:r>
          </a:p>
          <a:p>
            <a:pPr marL="457200" indent="-457200" eaLnBrk="1" hangingPunct="1">
              <a:buFontTx/>
              <a:buChar char="-"/>
            </a:pPr>
            <a:r>
              <a:rPr lang="en-US" sz="2600" dirty="0" smtClean="0">
                <a:latin typeface="Arial" charset="0"/>
                <a:ea typeface="ＭＳ Ｐゴシック" pitchFamily="34" charset="-128"/>
                <a:cs typeface="Arial" charset="0"/>
              </a:rPr>
              <a:t>Measures of central tendency will provide average of data then measure of spread describes how the data is distributed within the set. </a:t>
            </a:r>
          </a:p>
          <a:p>
            <a:pPr marL="457200" indent="-457200" eaLnBrk="1" hangingPunct="1">
              <a:buFontTx/>
              <a:buChar char="-"/>
            </a:pPr>
            <a:r>
              <a:rPr lang="en-US" sz="2600" dirty="0" smtClean="0">
                <a:latin typeface="Arial" charset="0"/>
                <a:ea typeface="ＭＳ Ｐゴシック" pitchFamily="34" charset="-128"/>
                <a:cs typeface="Arial" charset="0"/>
              </a:rPr>
              <a:t>Methods- Range, Variance, Standard Deviation</a:t>
            </a:r>
            <a:endParaRPr lang="en-US" sz="2600" dirty="0">
              <a:latin typeface="Arial" charset="0"/>
              <a:ea typeface="ＭＳ Ｐゴシック" pitchFamily="34" charset="-128"/>
              <a:cs typeface="Arial" charset="0"/>
            </a:endParaRPr>
          </a:p>
        </p:txBody>
      </p:sp>
      <p:sp>
        <p:nvSpPr>
          <p:cNvPr id="6" name="Content Placeholder 2"/>
          <p:cNvSpPr txBox="1">
            <a:spLocks/>
          </p:cNvSpPr>
          <p:nvPr/>
        </p:nvSpPr>
        <p:spPr bwMode="auto">
          <a:xfrm>
            <a:off x="79375" y="1502681"/>
            <a:ext cx="8229600" cy="58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latin typeface="Arial" charset="0"/>
                <a:ea typeface="ＭＳ Ｐゴシック" pitchFamily="34" charset="-128"/>
                <a:cs typeface="Arial" charset="0"/>
              </a:rPr>
              <a:t>Measure of Spread ( Variability)</a:t>
            </a:r>
            <a:endParaRPr lang="en-US" b="1" dirty="0">
              <a:latin typeface="Arial" charset="0"/>
              <a:ea typeface="ＭＳ Ｐゴシック" pitchFamily="34" charset="-128"/>
              <a:cs typeface="Arial" charset="0"/>
            </a:endParaRPr>
          </a:p>
        </p:txBody>
      </p:sp>
    </p:spTree>
    <p:extLst>
      <p:ext uri="{BB962C8B-B14F-4D97-AF65-F5344CB8AC3E}">
        <p14:creationId xmlns:p14="http://schemas.microsoft.com/office/powerpoint/2010/main" val="3128204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0" y="0"/>
            <a:ext cx="8480425" cy="1239838"/>
          </a:xfrm>
        </p:spPr>
        <p:txBody>
          <a:bodyPr/>
          <a:lstStyle/>
          <a:p>
            <a:pPr algn="l" eaLnBrk="1" hangingPunct="1"/>
            <a:r>
              <a:rPr lang="en-US" sz="3300" b="1" dirty="0" smtClean="0">
                <a:latin typeface="Arial" charset="0"/>
                <a:ea typeface="ＭＳ Ｐゴシック" pitchFamily="34" charset="-128"/>
                <a:cs typeface="Arial" charset="0"/>
              </a:rPr>
              <a:t>In short,</a:t>
            </a:r>
            <a:endParaRPr lang="en-US" sz="3300" b="1" dirty="0">
              <a:latin typeface="Arial" charset="0"/>
              <a:ea typeface="ＭＳ Ｐゴシック" pitchFamily="34" charset="-128"/>
              <a:cs typeface="Arial" charset="0"/>
            </a:endParaRPr>
          </a:p>
        </p:txBody>
      </p:sp>
      <p:sp>
        <p:nvSpPr>
          <p:cNvPr id="40963" name="Content Placeholder 2"/>
          <p:cNvSpPr>
            <a:spLocks noGrp="1"/>
          </p:cNvSpPr>
          <p:nvPr>
            <p:ph idx="1"/>
          </p:nvPr>
        </p:nvSpPr>
        <p:spPr>
          <a:xfrm>
            <a:off x="79375" y="2086763"/>
            <a:ext cx="6758153" cy="657200"/>
          </a:xfrm>
        </p:spPr>
        <p:txBody>
          <a:bodyPr>
            <a:normAutofit lnSpcReduction="10000"/>
          </a:bodyPr>
          <a:lstStyle/>
          <a:p>
            <a:pPr eaLnBrk="1" hangingPunct="1"/>
            <a:r>
              <a:rPr lang="en-US" sz="2600" dirty="0" smtClean="0">
                <a:latin typeface="Arial" charset="0"/>
                <a:ea typeface="ＭＳ Ｐゴシック" pitchFamily="34" charset="-128"/>
                <a:cs typeface="Arial" charset="0"/>
              </a:rPr>
              <a:t>Range= Max. Value- Min. Value= 72-49= 23</a:t>
            </a:r>
            <a:endParaRPr lang="en-US" sz="2600" dirty="0">
              <a:latin typeface="Arial" charset="0"/>
              <a:ea typeface="ＭＳ Ｐゴシック" pitchFamily="34" charset="-128"/>
              <a:cs typeface="Arial" charset="0"/>
            </a:endParaRPr>
          </a:p>
        </p:txBody>
      </p:sp>
      <p:sp>
        <p:nvSpPr>
          <p:cNvPr id="6" name="Content Placeholder 2"/>
          <p:cNvSpPr txBox="1">
            <a:spLocks/>
          </p:cNvSpPr>
          <p:nvPr/>
        </p:nvSpPr>
        <p:spPr bwMode="auto">
          <a:xfrm>
            <a:off x="79375" y="1502681"/>
            <a:ext cx="8229600" cy="58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smtClean="0">
                <a:latin typeface="Arial" charset="0"/>
                <a:ea typeface="ＭＳ Ｐゴシック" pitchFamily="34" charset="-128"/>
                <a:cs typeface="Arial" charset="0"/>
              </a:rPr>
              <a:t>Range</a:t>
            </a:r>
            <a:endParaRPr lang="en-US" b="1" dirty="0">
              <a:latin typeface="Arial" charset="0"/>
              <a:ea typeface="ＭＳ Ｐゴシック" pitchFamily="34" charset="-128"/>
              <a:cs typeface="Arial" charset="0"/>
            </a:endParaRPr>
          </a:p>
        </p:txBody>
      </p:sp>
      <p:sp>
        <p:nvSpPr>
          <p:cNvPr id="5" name="Content Placeholder 2"/>
          <p:cNvSpPr txBox="1">
            <a:spLocks/>
          </p:cNvSpPr>
          <p:nvPr/>
        </p:nvSpPr>
        <p:spPr>
          <a:xfrm>
            <a:off x="7125882" y="1897038"/>
            <a:ext cx="4420123" cy="1844946"/>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600" dirty="0" smtClean="0">
                <a:latin typeface="Arial" charset="0"/>
                <a:ea typeface="ＭＳ Ｐゴシック" pitchFamily="34" charset="-128"/>
                <a:cs typeface="Arial" charset="0"/>
              </a:rPr>
              <a:t>Data set</a:t>
            </a:r>
          </a:p>
          <a:p>
            <a:r>
              <a:rPr lang="en-US" sz="2600" dirty="0" smtClean="0">
                <a:latin typeface="Arial" charset="0"/>
                <a:ea typeface="ＭＳ Ｐゴシック" pitchFamily="34" charset="-128"/>
                <a:cs typeface="Arial" charset="0"/>
              </a:rPr>
              <a:t>49,50,58,58,60,62,66,68,70</a:t>
            </a:r>
          </a:p>
          <a:p>
            <a:r>
              <a:rPr lang="en-US" sz="2600" dirty="0" smtClean="0">
                <a:latin typeface="Arial" charset="0"/>
                <a:ea typeface="ＭＳ Ｐゴシック" pitchFamily="34" charset="-128"/>
                <a:cs typeface="Arial" charset="0"/>
              </a:rPr>
              <a:t>Mean= 61.3</a:t>
            </a:r>
          </a:p>
          <a:p>
            <a:endParaRPr lang="en-US" sz="2600" dirty="0">
              <a:latin typeface="Arial" charset="0"/>
              <a:ea typeface="ＭＳ Ｐゴシック" pitchFamily="34" charset="-128"/>
              <a:cs typeface="Arial" charset="0"/>
            </a:endParaRPr>
          </a:p>
        </p:txBody>
      </p:sp>
      <p:sp>
        <p:nvSpPr>
          <p:cNvPr id="7" name="Content Placeholder 2"/>
          <p:cNvSpPr txBox="1">
            <a:spLocks/>
          </p:cNvSpPr>
          <p:nvPr/>
        </p:nvSpPr>
        <p:spPr bwMode="auto">
          <a:xfrm>
            <a:off x="79375" y="4086325"/>
            <a:ext cx="8229600" cy="58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smtClean="0">
                <a:latin typeface="Arial" charset="0"/>
                <a:ea typeface="ＭＳ Ｐゴシック" pitchFamily="34" charset="-128"/>
                <a:cs typeface="Arial" charset="0"/>
              </a:rPr>
              <a:t>Variance</a:t>
            </a:r>
            <a:endParaRPr lang="en-US" b="1" dirty="0">
              <a:latin typeface="Arial" charset="0"/>
              <a:ea typeface="ＭＳ Ｐゴシック" pitchFamily="34" charset="-128"/>
              <a:cs typeface="Arial" charset="0"/>
            </a:endParaRPr>
          </a:p>
        </p:txBody>
      </p:sp>
      <p:sp>
        <p:nvSpPr>
          <p:cNvPr id="8" name="Content Placeholder 2"/>
          <p:cNvSpPr txBox="1">
            <a:spLocks/>
          </p:cNvSpPr>
          <p:nvPr/>
        </p:nvSpPr>
        <p:spPr>
          <a:xfrm>
            <a:off x="79375" y="5896435"/>
            <a:ext cx="6758153" cy="657200"/>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600" dirty="0" smtClean="0">
                <a:latin typeface="Arial" charset="0"/>
                <a:ea typeface="ＭＳ Ｐゴシック" pitchFamily="34" charset="-128"/>
                <a:cs typeface="Arial" charset="0"/>
              </a:rPr>
              <a:t>= [(49-61.3)</a:t>
            </a:r>
            <a:r>
              <a:rPr lang="en-US" sz="2600" baseline="30000" dirty="0" smtClean="0">
                <a:latin typeface="Arial" charset="0"/>
                <a:ea typeface="ＭＳ Ｐゴシック" pitchFamily="34" charset="-128"/>
                <a:cs typeface="Arial" charset="0"/>
              </a:rPr>
              <a:t>2</a:t>
            </a:r>
            <a:r>
              <a:rPr lang="en-US" sz="2600" dirty="0" smtClean="0">
                <a:latin typeface="Arial" charset="0"/>
                <a:ea typeface="ＭＳ Ｐゴシック" pitchFamily="34" charset="-128"/>
                <a:cs typeface="Arial" charset="0"/>
              </a:rPr>
              <a:t> + (50-61.3)</a:t>
            </a:r>
            <a:r>
              <a:rPr lang="en-US" sz="2600" baseline="30000" dirty="0" smtClean="0">
                <a:latin typeface="Arial" charset="0"/>
                <a:ea typeface="ＭＳ Ｐゴシック" pitchFamily="34" charset="-128"/>
                <a:cs typeface="Arial" charset="0"/>
              </a:rPr>
              <a:t>2</a:t>
            </a:r>
            <a:r>
              <a:rPr lang="en-US" sz="2600" dirty="0" smtClean="0">
                <a:latin typeface="Arial" charset="0"/>
                <a:ea typeface="ＭＳ Ｐゴシック" pitchFamily="34" charset="-128"/>
                <a:cs typeface="Arial" charset="0"/>
              </a:rPr>
              <a:t> + …… (72-61.3)</a:t>
            </a:r>
            <a:r>
              <a:rPr lang="en-US" sz="2600" baseline="30000" dirty="0" smtClean="0">
                <a:latin typeface="Arial" charset="0"/>
                <a:ea typeface="ＭＳ Ｐゴシック" pitchFamily="34" charset="-128"/>
                <a:cs typeface="Arial" charset="0"/>
              </a:rPr>
              <a:t>2</a:t>
            </a:r>
            <a:r>
              <a:rPr lang="en-US" sz="2600" dirty="0" smtClean="0">
                <a:latin typeface="Arial" charset="0"/>
                <a:ea typeface="ＭＳ Ｐゴシック" pitchFamily="34" charset="-128"/>
                <a:cs typeface="Arial" charset="0"/>
              </a:rPr>
              <a:t> ]/ n-1  = 62.23</a:t>
            </a:r>
            <a:endParaRPr lang="en-US" sz="2600" baseline="30000" dirty="0">
              <a:latin typeface="Arial" charset="0"/>
              <a:ea typeface="ＭＳ Ｐゴシック" pitchFamily="34" charset="-128"/>
              <a:cs typeface="Arial" charset="0"/>
            </a:endParaRPr>
          </a:p>
        </p:txBody>
      </p:sp>
      <p:pic>
        <p:nvPicPr>
          <p:cNvPr id="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050" y="4731235"/>
            <a:ext cx="2755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a:xfrm>
            <a:off x="2005984" y="4131481"/>
            <a:ext cx="518851" cy="65720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600" b="1" baseline="30000" dirty="0" smtClean="0">
                <a:latin typeface="Arial" charset="0"/>
                <a:ea typeface="ＭＳ Ｐゴシック" pitchFamily="34" charset="-128"/>
                <a:cs typeface="Arial" charset="0"/>
              </a:rPr>
              <a:t>-1</a:t>
            </a:r>
            <a:endParaRPr lang="en-US" sz="2600" b="1" baseline="30000" dirty="0">
              <a:latin typeface="Arial" charset="0"/>
              <a:ea typeface="ＭＳ Ｐゴシック" pitchFamily="34" charset="-128"/>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41" y="2759815"/>
            <a:ext cx="5618570" cy="1498286"/>
          </a:xfrm>
          <a:prstGeom prst="rect">
            <a:avLst/>
          </a:prstGeom>
        </p:spPr>
      </p:pic>
    </p:spTree>
    <p:extLst>
      <p:ext uri="{BB962C8B-B14F-4D97-AF65-F5344CB8AC3E}">
        <p14:creationId xmlns:p14="http://schemas.microsoft.com/office/powerpoint/2010/main" val="366696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0" y="0"/>
            <a:ext cx="8480425" cy="1239838"/>
          </a:xfrm>
        </p:spPr>
        <p:txBody>
          <a:bodyPr/>
          <a:lstStyle/>
          <a:p>
            <a:pPr algn="l" eaLnBrk="1" hangingPunct="1"/>
            <a:r>
              <a:rPr lang="en-US" sz="3300" b="1" dirty="0" smtClean="0">
                <a:latin typeface="Arial" charset="0"/>
                <a:ea typeface="ＭＳ Ｐゴシック" pitchFamily="34" charset="-128"/>
                <a:cs typeface="Arial" charset="0"/>
              </a:rPr>
              <a:t>In short,</a:t>
            </a:r>
            <a:endParaRPr lang="en-US" sz="3300" b="1" dirty="0">
              <a:latin typeface="Arial" charset="0"/>
              <a:ea typeface="ＭＳ Ｐゴシック" pitchFamily="34" charset="-128"/>
              <a:cs typeface="Arial" charset="0"/>
            </a:endParaRPr>
          </a:p>
        </p:txBody>
      </p:sp>
      <p:sp>
        <p:nvSpPr>
          <p:cNvPr id="40963" name="Content Placeholder 2"/>
          <p:cNvSpPr>
            <a:spLocks noGrp="1"/>
          </p:cNvSpPr>
          <p:nvPr>
            <p:ph idx="1"/>
          </p:nvPr>
        </p:nvSpPr>
        <p:spPr>
          <a:xfrm>
            <a:off x="79375" y="2086763"/>
            <a:ext cx="6758153" cy="657200"/>
          </a:xfrm>
        </p:spPr>
        <p:txBody>
          <a:bodyPr>
            <a:normAutofit lnSpcReduction="10000"/>
          </a:bodyPr>
          <a:lstStyle/>
          <a:p>
            <a:pPr eaLnBrk="1" hangingPunct="1"/>
            <a:r>
              <a:rPr lang="en-US" sz="2600" dirty="0" smtClean="0">
                <a:latin typeface="Arial" charset="0"/>
                <a:ea typeface="ＭＳ Ｐゴシック" pitchFamily="34" charset="-128"/>
                <a:cs typeface="Arial" charset="0"/>
              </a:rPr>
              <a:t>Range= Max. Value- Min. Value= 72-49= 23</a:t>
            </a:r>
            <a:endParaRPr lang="en-US" sz="2600" dirty="0">
              <a:latin typeface="Arial" charset="0"/>
              <a:ea typeface="ＭＳ Ｐゴシック" pitchFamily="34" charset="-128"/>
              <a:cs typeface="Arial" charset="0"/>
            </a:endParaRPr>
          </a:p>
        </p:txBody>
      </p:sp>
      <p:sp>
        <p:nvSpPr>
          <p:cNvPr id="6" name="Content Placeholder 2"/>
          <p:cNvSpPr txBox="1">
            <a:spLocks/>
          </p:cNvSpPr>
          <p:nvPr/>
        </p:nvSpPr>
        <p:spPr bwMode="auto">
          <a:xfrm>
            <a:off x="79375" y="1502681"/>
            <a:ext cx="8229600" cy="58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smtClean="0">
                <a:latin typeface="Arial" charset="0"/>
                <a:ea typeface="ＭＳ Ｐゴシック" pitchFamily="34" charset="-128"/>
                <a:cs typeface="Arial" charset="0"/>
              </a:rPr>
              <a:t>Standard Deviation</a:t>
            </a:r>
            <a:endParaRPr lang="en-US" b="1" dirty="0">
              <a:latin typeface="Arial" charset="0"/>
              <a:ea typeface="ＭＳ Ｐゴシック" pitchFamily="34" charset="-128"/>
              <a:cs typeface="Arial" charset="0"/>
            </a:endParaRPr>
          </a:p>
        </p:txBody>
      </p:sp>
      <p:sp>
        <p:nvSpPr>
          <p:cNvPr id="5" name="Content Placeholder 2"/>
          <p:cNvSpPr txBox="1">
            <a:spLocks/>
          </p:cNvSpPr>
          <p:nvPr/>
        </p:nvSpPr>
        <p:spPr>
          <a:xfrm>
            <a:off x="7125882" y="1897038"/>
            <a:ext cx="4420123" cy="184494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600" dirty="0" smtClean="0">
                <a:latin typeface="Arial" charset="0"/>
                <a:ea typeface="ＭＳ Ｐゴシック" pitchFamily="34" charset="-128"/>
                <a:cs typeface="Arial" charset="0"/>
              </a:rPr>
              <a:t>Data set</a:t>
            </a:r>
          </a:p>
          <a:p>
            <a:r>
              <a:rPr lang="en-US" sz="2600" dirty="0" smtClean="0">
                <a:latin typeface="Arial" charset="0"/>
                <a:ea typeface="ＭＳ Ｐゴシック" pitchFamily="34" charset="-128"/>
                <a:cs typeface="Arial" charset="0"/>
              </a:rPr>
              <a:t>49,50,58,58,60,62,66,68,70</a:t>
            </a:r>
          </a:p>
          <a:p>
            <a:endParaRPr lang="en-US" sz="2600" dirty="0">
              <a:latin typeface="Arial" charset="0"/>
              <a:ea typeface="ＭＳ Ｐゴシック" pitchFamily="34" charset="-128"/>
              <a:cs typeface="Arial" charset="0"/>
            </a:endParaRPr>
          </a:p>
        </p:txBody>
      </p:sp>
      <p:sp>
        <p:nvSpPr>
          <p:cNvPr id="7" name="Content Placeholder 2"/>
          <p:cNvSpPr txBox="1">
            <a:spLocks/>
          </p:cNvSpPr>
          <p:nvPr/>
        </p:nvSpPr>
        <p:spPr bwMode="auto">
          <a:xfrm>
            <a:off x="79375" y="2817081"/>
            <a:ext cx="8229600" cy="58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smtClean="0">
                <a:latin typeface="Arial" charset="0"/>
                <a:ea typeface="ＭＳ Ｐゴシック" pitchFamily="34" charset="-128"/>
                <a:cs typeface="Arial" charset="0"/>
              </a:rPr>
              <a:t>Variance</a:t>
            </a:r>
            <a:endParaRPr lang="en-US" b="1" dirty="0">
              <a:latin typeface="Arial" charset="0"/>
              <a:ea typeface="ＭＳ Ｐゴシック" pitchFamily="34" charset="-128"/>
              <a:cs typeface="Arial" charset="0"/>
            </a:endParaRPr>
          </a:p>
        </p:txBody>
      </p:sp>
      <p:sp>
        <p:nvSpPr>
          <p:cNvPr id="8" name="Content Placeholder 2"/>
          <p:cNvSpPr txBox="1">
            <a:spLocks/>
          </p:cNvSpPr>
          <p:nvPr/>
        </p:nvSpPr>
        <p:spPr>
          <a:xfrm>
            <a:off x="79375" y="4627191"/>
            <a:ext cx="6758153" cy="657200"/>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600" dirty="0" smtClean="0">
                <a:latin typeface="Arial" charset="0"/>
                <a:ea typeface="ＭＳ Ｐゴシック" pitchFamily="34" charset="-128"/>
                <a:cs typeface="Arial" charset="0"/>
              </a:rPr>
              <a:t>= [(49-61.3)</a:t>
            </a:r>
            <a:r>
              <a:rPr lang="en-US" sz="2600" baseline="30000" dirty="0" smtClean="0">
                <a:latin typeface="Arial" charset="0"/>
                <a:ea typeface="ＭＳ Ｐゴシック" pitchFamily="34" charset="-128"/>
                <a:cs typeface="Arial" charset="0"/>
              </a:rPr>
              <a:t>2</a:t>
            </a:r>
            <a:r>
              <a:rPr lang="en-US" sz="2600" dirty="0" smtClean="0">
                <a:latin typeface="Arial" charset="0"/>
                <a:ea typeface="ＭＳ Ｐゴシック" pitchFamily="34" charset="-128"/>
                <a:cs typeface="Arial" charset="0"/>
              </a:rPr>
              <a:t> + (50-61.3)</a:t>
            </a:r>
            <a:r>
              <a:rPr lang="en-US" sz="2600" baseline="30000" dirty="0" smtClean="0">
                <a:latin typeface="Arial" charset="0"/>
                <a:ea typeface="ＭＳ Ｐゴシック" pitchFamily="34" charset="-128"/>
                <a:cs typeface="Arial" charset="0"/>
              </a:rPr>
              <a:t>2</a:t>
            </a:r>
            <a:r>
              <a:rPr lang="en-US" sz="2600" dirty="0" smtClean="0">
                <a:latin typeface="Arial" charset="0"/>
                <a:ea typeface="ＭＳ Ｐゴシック" pitchFamily="34" charset="-128"/>
                <a:cs typeface="Arial" charset="0"/>
              </a:rPr>
              <a:t> + …… (72-61.3)</a:t>
            </a:r>
            <a:r>
              <a:rPr lang="en-US" sz="2600" baseline="30000" dirty="0" smtClean="0">
                <a:latin typeface="Arial" charset="0"/>
                <a:ea typeface="ＭＳ Ｐゴシック" pitchFamily="34" charset="-128"/>
                <a:cs typeface="Arial" charset="0"/>
              </a:rPr>
              <a:t>2</a:t>
            </a:r>
            <a:r>
              <a:rPr lang="en-US" sz="2600" dirty="0" smtClean="0">
                <a:latin typeface="Arial" charset="0"/>
                <a:ea typeface="ＭＳ Ｐゴシック" pitchFamily="34" charset="-128"/>
                <a:cs typeface="Arial" charset="0"/>
              </a:rPr>
              <a:t> ]/ n-1  = 62.23</a:t>
            </a:r>
            <a:endParaRPr lang="en-US" sz="2600" baseline="30000" dirty="0">
              <a:latin typeface="Arial" charset="0"/>
              <a:ea typeface="ＭＳ Ｐゴシック" pitchFamily="34" charset="-128"/>
              <a:cs typeface="Arial" charset="0"/>
            </a:endParaRPr>
          </a:p>
        </p:txBody>
      </p:sp>
      <p:pic>
        <p:nvPicPr>
          <p:cNvPr id="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050" y="3461991"/>
            <a:ext cx="2755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a:xfrm>
            <a:off x="2005984" y="4131481"/>
            <a:ext cx="518851" cy="65720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600" b="1" baseline="30000" dirty="0" smtClean="0">
                <a:latin typeface="Arial" charset="0"/>
                <a:ea typeface="ＭＳ Ｐゴシック" pitchFamily="34" charset="-128"/>
                <a:cs typeface="Arial" charset="0"/>
              </a:rPr>
              <a:t>-1</a:t>
            </a:r>
            <a:endParaRPr lang="en-US" sz="2600" b="1" baseline="30000" dirty="0">
              <a:latin typeface="Arial" charset="0"/>
              <a:ea typeface="ＭＳ Ｐゴシック" pitchFamily="34" charset="-128"/>
              <a:cs typeface="Arial" charset="0"/>
            </a:endParaRPr>
          </a:p>
        </p:txBody>
      </p:sp>
    </p:spTree>
    <p:extLst>
      <p:ext uri="{BB962C8B-B14F-4D97-AF65-F5344CB8AC3E}">
        <p14:creationId xmlns:p14="http://schemas.microsoft.com/office/powerpoint/2010/main" val="64243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785359" cy="2192622"/>
          </a:xfrm>
        </p:spPr>
        <p:txBody>
          <a:bodyPr/>
          <a:lstStyle/>
          <a:p>
            <a:r>
              <a:rPr lang="en-US" dirty="0" smtClean="0"/>
              <a:t>End of Chapter 6</a:t>
            </a:r>
            <a:br>
              <a:rPr lang="en-US" dirty="0" smtClean="0"/>
            </a:br>
            <a:endParaRPr lang="en-US"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3480573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 xmlns:a16="http://schemas.microsoft.com/office/drawing/2014/main" id="{8DED76B9-5273-4139-ACC9-B6E36ADE2385}"/>
              </a:ext>
            </a:extLst>
          </p:cNvPr>
          <p:cNvSpPr>
            <a:spLocks noGrp="1"/>
          </p:cNvSpPr>
          <p:nvPr>
            <p:ph type="title"/>
          </p:nvPr>
        </p:nvSpPr>
        <p:spPr>
          <a:xfrm>
            <a:off x="532264" y="776941"/>
            <a:ext cx="3209008" cy="5166659"/>
          </a:xfrm>
        </p:spPr>
        <p:txBody>
          <a:bodyPr/>
          <a:lstStyle/>
          <a:p>
            <a:pPr algn="ctr"/>
            <a:r>
              <a:rPr lang="en-US" dirty="0"/>
              <a:t>Learning Outcome</a:t>
            </a:r>
            <a:br>
              <a:rPr lang="en-US" dirty="0"/>
            </a:br>
            <a:r>
              <a:rPr lang="en-US" dirty="0"/>
              <a:t>1</a:t>
            </a:r>
          </a:p>
        </p:txBody>
      </p:sp>
      <p:sp>
        <p:nvSpPr>
          <p:cNvPr id="20" name="Footer Placeholder 19">
            <a:extLst>
              <a:ext uri="{FF2B5EF4-FFF2-40B4-BE49-F238E27FC236}">
                <a16:creationId xmlns=""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5" name="Picture Placeholder 4" descr="A person standing on a rock">
            <a:extLst>
              <a:ext uri="{FF2B5EF4-FFF2-40B4-BE49-F238E27FC236}">
                <a16:creationId xmlns=""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2879725"/>
          </a:xfrm>
        </p:spPr>
      </p:pic>
      <p:pic>
        <p:nvPicPr>
          <p:cNvPr id="44" name="Picture Placeholder 43" descr="A picture containing mountain, sky, nature, outdoor">
            <a:extLst>
              <a:ext uri="{FF2B5EF4-FFF2-40B4-BE49-F238E27FC236}">
                <a16:creationId xmlns=""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2879725"/>
          </a:xfrm>
        </p:spPr>
      </p:pic>
      <p:sp>
        <p:nvSpPr>
          <p:cNvPr id="18" name="Text Placeholder 17">
            <a:extLst>
              <a:ext uri="{FF2B5EF4-FFF2-40B4-BE49-F238E27FC236}">
                <a16:creationId xmlns="" xmlns:a16="http://schemas.microsoft.com/office/drawing/2014/main" id="{87F2C169-25EA-4609-BC8A-BCA7C433EEE4}"/>
              </a:ext>
            </a:extLst>
          </p:cNvPr>
          <p:cNvSpPr>
            <a:spLocks noGrp="1"/>
          </p:cNvSpPr>
          <p:nvPr>
            <p:ph type="body" sz="quarter" idx="15"/>
          </p:nvPr>
        </p:nvSpPr>
        <p:spPr>
          <a:xfrm>
            <a:off x="4076700" y="2879725"/>
            <a:ext cx="8115300" cy="3476625"/>
          </a:xfrm>
        </p:spPr>
        <p:txBody>
          <a:bodyPr>
            <a:normAutofit/>
          </a:bodyPr>
          <a:lstStyle/>
          <a:p>
            <a:pPr marL="0" indent="0">
              <a:buNone/>
            </a:pPr>
            <a:r>
              <a:rPr lang="en-US" sz="3200" dirty="0">
                <a:solidFill>
                  <a:srgbClr val="002060"/>
                </a:solidFill>
                <a:latin typeface="Times New Roman"/>
                <a:ea typeface="Times New Roman"/>
                <a:cs typeface="Times New Roman"/>
              </a:rPr>
              <a:t>Quantitative Data Analysis Methods </a:t>
            </a:r>
            <a:endParaRPr lang="en-US" sz="3200" dirty="0" smtClean="0">
              <a:solidFill>
                <a:srgbClr val="002060"/>
              </a:solidFill>
              <a:latin typeface="Times New Roman"/>
              <a:ea typeface="Times New Roman"/>
              <a:cs typeface="Times New Roman"/>
            </a:endParaRPr>
          </a:p>
          <a:p>
            <a:pPr>
              <a:buFontTx/>
              <a:buChar char="-"/>
            </a:pPr>
            <a:r>
              <a:rPr lang="en-US" sz="3200" dirty="0" smtClean="0">
                <a:solidFill>
                  <a:srgbClr val="002060"/>
                </a:solidFill>
                <a:latin typeface="Times New Roman"/>
                <a:ea typeface="Times New Roman"/>
                <a:cs typeface="Times New Roman"/>
              </a:rPr>
              <a:t>Descriptive Data Analysis</a:t>
            </a:r>
          </a:p>
          <a:p>
            <a:pPr>
              <a:buFontTx/>
              <a:buChar char="-"/>
            </a:pPr>
            <a:r>
              <a:rPr lang="en-US" sz="3200" dirty="0" smtClean="0">
                <a:solidFill>
                  <a:srgbClr val="002060"/>
                </a:solidFill>
                <a:latin typeface="Times New Roman"/>
                <a:ea typeface="Times New Roman"/>
                <a:cs typeface="Times New Roman"/>
              </a:rPr>
              <a:t>Measures of Central Tendency</a:t>
            </a:r>
          </a:p>
          <a:p>
            <a:pPr>
              <a:buFontTx/>
              <a:buChar char="-"/>
            </a:pPr>
            <a:endParaRPr lang="en-US" sz="3200" dirty="0" smtClean="0">
              <a:solidFill>
                <a:srgbClr val="002060"/>
              </a:solidFill>
              <a:latin typeface="Times New Roman"/>
              <a:ea typeface="Times New Roman"/>
              <a:cs typeface="Times New Roman"/>
            </a:endParaRPr>
          </a:p>
        </p:txBody>
      </p:sp>
      <p:sp>
        <p:nvSpPr>
          <p:cNvPr id="21" name="Slide Number Placeholder 20">
            <a:extLst>
              <a:ext uri="{FF2B5EF4-FFF2-40B4-BE49-F238E27FC236}">
                <a16:creationId xmlns=""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27081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r>
              <a:rPr lang="en-US" sz="4800" b="1" dirty="0">
                <a:solidFill>
                  <a:srgbClr val="FF3300"/>
                </a:solidFill>
              </a:rPr>
              <a:t>Statistical Methods</a:t>
            </a:r>
            <a:endParaRPr lang="en-US" sz="4800" b="1" dirty="0"/>
          </a:p>
        </p:txBody>
      </p:sp>
      <p:sp>
        <p:nvSpPr>
          <p:cNvPr id="5" name="Rectangle 4"/>
          <p:cNvSpPr/>
          <p:nvPr/>
        </p:nvSpPr>
        <p:spPr>
          <a:xfrm>
            <a:off x="312420" y="1336488"/>
            <a:ext cx="11567160" cy="5521512"/>
          </a:xfrm>
          <a:prstGeom prst="rect">
            <a:avLst/>
          </a:prstGeom>
        </p:spPr>
        <p:txBody>
          <a:bodyPr wrap="square">
            <a:spAutoFit/>
          </a:bodyPr>
          <a:lstStyle/>
          <a:p>
            <a:pPr marL="342900" indent="-342900" fontAlgn="base">
              <a:lnSpc>
                <a:spcPct val="90000"/>
              </a:lnSpc>
              <a:buFont typeface="Arial" panose="020B0604020202020204" pitchFamily="34" charset="0"/>
              <a:buChar char="•"/>
            </a:pPr>
            <a:r>
              <a:rPr lang="en-US" sz="2800" dirty="0"/>
              <a:t>Statistics: “meaningful” quantities about a sample of </a:t>
            </a:r>
            <a:r>
              <a:rPr lang="en-US" sz="2800" dirty="0" smtClean="0"/>
              <a:t>objects, things</a:t>
            </a:r>
            <a:r>
              <a:rPr lang="en-US" sz="2800" dirty="0"/>
              <a:t>, persons, events, phenomena, etc. </a:t>
            </a:r>
            <a:endParaRPr lang="en-US" sz="2800" dirty="0" smtClean="0"/>
          </a:p>
          <a:p>
            <a:pPr marL="342900" indent="-342900" fontAlgn="base">
              <a:lnSpc>
                <a:spcPct val="90000"/>
              </a:lnSpc>
              <a:buFont typeface="Arial" panose="020B0604020202020204" pitchFamily="34" charset="0"/>
              <a:buChar char="•"/>
            </a:pPr>
            <a:endParaRPr lang="en-US" sz="2800" dirty="0"/>
          </a:p>
          <a:p>
            <a:pPr marL="342900" indent="-342900" fontAlgn="base">
              <a:lnSpc>
                <a:spcPct val="90000"/>
              </a:lnSpc>
              <a:buFont typeface="Arial" panose="020B0604020202020204" pitchFamily="34" charset="0"/>
              <a:buChar char="•"/>
            </a:pPr>
            <a:r>
              <a:rPr lang="en-US" sz="2800" dirty="0"/>
              <a:t>Widely used in social sciences</a:t>
            </a:r>
            <a:r>
              <a:rPr lang="en-US" sz="2800" dirty="0" smtClean="0"/>
              <a:t>.</a:t>
            </a:r>
          </a:p>
          <a:p>
            <a:pPr fontAlgn="base">
              <a:lnSpc>
                <a:spcPct val="90000"/>
              </a:lnSpc>
            </a:pPr>
            <a:endParaRPr lang="en-US" sz="2800" dirty="0"/>
          </a:p>
          <a:p>
            <a:pPr marL="342900" indent="-342900" fontAlgn="base">
              <a:lnSpc>
                <a:spcPct val="90000"/>
              </a:lnSpc>
              <a:buFont typeface="Arial" panose="020B0604020202020204" pitchFamily="34" charset="0"/>
              <a:buChar char="•"/>
            </a:pPr>
            <a:r>
              <a:rPr lang="en-US" sz="2800" dirty="0"/>
              <a:t>Simple to complex issues. E.g.</a:t>
            </a:r>
          </a:p>
          <a:p>
            <a:pPr fontAlgn="base">
              <a:lnSpc>
                <a:spcPct val="90000"/>
              </a:lnSpc>
              <a:buFont typeface="Wingdings" pitchFamily="2" charset="2"/>
              <a:buNone/>
            </a:pPr>
            <a:r>
              <a:rPr lang="en-US" sz="2800" dirty="0"/>
              <a:t>   * correlation</a:t>
            </a:r>
          </a:p>
          <a:p>
            <a:pPr fontAlgn="base">
              <a:lnSpc>
                <a:spcPct val="90000"/>
              </a:lnSpc>
              <a:buFont typeface="Wingdings" pitchFamily="2" charset="2"/>
              <a:buNone/>
            </a:pPr>
            <a:r>
              <a:rPr lang="en-US" sz="2800" dirty="0"/>
              <a:t>   * </a:t>
            </a:r>
            <a:r>
              <a:rPr lang="en-US" sz="2800" dirty="0" err="1"/>
              <a:t>anova</a:t>
            </a:r>
            <a:endParaRPr lang="en-US" sz="2800" dirty="0"/>
          </a:p>
          <a:p>
            <a:pPr fontAlgn="base">
              <a:lnSpc>
                <a:spcPct val="90000"/>
              </a:lnSpc>
              <a:buFont typeface="Wingdings" pitchFamily="2" charset="2"/>
              <a:buNone/>
            </a:pPr>
            <a:r>
              <a:rPr lang="en-US" sz="2800" dirty="0"/>
              <a:t>   * regression</a:t>
            </a:r>
          </a:p>
          <a:p>
            <a:pPr fontAlgn="base">
              <a:lnSpc>
                <a:spcPct val="90000"/>
              </a:lnSpc>
              <a:buFont typeface="Wingdings" pitchFamily="2" charset="2"/>
              <a:buNone/>
            </a:pPr>
            <a:r>
              <a:rPr lang="en-US" sz="2800" dirty="0"/>
              <a:t>   * econometric </a:t>
            </a:r>
            <a:r>
              <a:rPr lang="en-US" sz="2800" dirty="0" smtClean="0"/>
              <a:t>modelling</a:t>
            </a:r>
          </a:p>
          <a:p>
            <a:pPr fontAlgn="base">
              <a:lnSpc>
                <a:spcPct val="90000"/>
              </a:lnSpc>
              <a:buFont typeface="Wingdings" pitchFamily="2" charset="2"/>
              <a:buNone/>
            </a:pPr>
            <a:endParaRPr lang="en-US" sz="2800" dirty="0"/>
          </a:p>
          <a:p>
            <a:pPr marL="342900" indent="-342900" fontAlgn="base">
              <a:lnSpc>
                <a:spcPct val="90000"/>
              </a:lnSpc>
              <a:buFont typeface="Arial" panose="020B0604020202020204" pitchFamily="34" charset="0"/>
              <a:buChar char="•"/>
            </a:pPr>
            <a:r>
              <a:rPr lang="en-US" sz="2800" dirty="0"/>
              <a:t>Two main categories:</a:t>
            </a:r>
          </a:p>
          <a:p>
            <a:pPr fontAlgn="base">
              <a:lnSpc>
                <a:spcPct val="90000"/>
              </a:lnSpc>
              <a:buFont typeface="Wingdings" pitchFamily="2" charset="2"/>
              <a:buNone/>
            </a:pPr>
            <a:r>
              <a:rPr lang="en-US" sz="2800" dirty="0"/>
              <a:t>   * Descriptive statistics</a:t>
            </a:r>
          </a:p>
          <a:p>
            <a:pPr fontAlgn="base">
              <a:lnSpc>
                <a:spcPct val="90000"/>
              </a:lnSpc>
              <a:buFont typeface="Wingdings" pitchFamily="2" charset="2"/>
              <a:buNone/>
            </a:pPr>
            <a:r>
              <a:rPr lang="en-US" sz="2800" dirty="0"/>
              <a:t>   * Inferential statistics</a:t>
            </a:r>
          </a:p>
        </p:txBody>
      </p:sp>
    </p:spTree>
    <p:extLst>
      <p:ext uri="{BB962C8B-B14F-4D97-AF65-F5344CB8AC3E}">
        <p14:creationId xmlns:p14="http://schemas.microsoft.com/office/powerpoint/2010/main" val="2671431539"/>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r>
              <a:rPr lang="en-US" sz="4800" b="1" dirty="0">
                <a:solidFill>
                  <a:srgbClr val="FF0000"/>
                </a:solidFill>
              </a:rPr>
              <a:t>Descriptive statistics</a:t>
            </a:r>
          </a:p>
        </p:txBody>
      </p:sp>
      <p:sp>
        <p:nvSpPr>
          <p:cNvPr id="4" name="Rectangle 3"/>
          <p:cNvSpPr/>
          <p:nvPr/>
        </p:nvSpPr>
        <p:spPr>
          <a:xfrm>
            <a:off x="220980" y="1513154"/>
            <a:ext cx="4549140" cy="1200329"/>
          </a:xfrm>
          <a:prstGeom prst="rect">
            <a:avLst/>
          </a:prstGeom>
        </p:spPr>
        <p:txBody>
          <a:bodyPr wrap="square">
            <a:spAutoFit/>
          </a:bodyPr>
          <a:lstStyle/>
          <a:p>
            <a:r>
              <a:rPr lang="en-US" sz="2400" dirty="0"/>
              <a:t>Use sample information to explain/make abstraction of population “phenomena”.</a:t>
            </a:r>
          </a:p>
        </p:txBody>
      </p:sp>
      <p:sp>
        <p:nvSpPr>
          <p:cNvPr id="6" name="Rectangle 5"/>
          <p:cNvSpPr/>
          <p:nvPr/>
        </p:nvSpPr>
        <p:spPr>
          <a:xfrm>
            <a:off x="220980" y="2966728"/>
            <a:ext cx="4991100" cy="1323439"/>
          </a:xfrm>
          <a:prstGeom prst="rect">
            <a:avLst/>
          </a:prstGeom>
        </p:spPr>
        <p:txBody>
          <a:bodyPr wrap="square">
            <a:spAutoFit/>
          </a:bodyPr>
          <a:lstStyle/>
          <a:p>
            <a:r>
              <a:rPr lang="en-US" sz="2000" dirty="0"/>
              <a:t>* Association </a:t>
            </a:r>
          </a:p>
          <a:p>
            <a:r>
              <a:rPr lang="en-US" sz="2000" dirty="0"/>
              <a:t>* Tendency (left-skew, right-skew)</a:t>
            </a:r>
          </a:p>
          <a:p>
            <a:r>
              <a:rPr lang="en-US" sz="2000" dirty="0"/>
              <a:t>* Causal relationship (e.g. if X, then, Y)</a:t>
            </a:r>
          </a:p>
          <a:p>
            <a:r>
              <a:rPr lang="en-US" sz="2000" dirty="0"/>
              <a:t>* Trend, pattern, dispersion, range</a:t>
            </a:r>
          </a:p>
        </p:txBody>
      </p:sp>
      <p:sp>
        <p:nvSpPr>
          <p:cNvPr id="7" name="Rectangle 2"/>
          <p:cNvSpPr txBox="1">
            <a:spLocks noChangeArrowheads="1"/>
          </p:cNvSpPr>
          <p:nvPr/>
        </p:nvSpPr>
        <p:spPr>
          <a:xfrm>
            <a:off x="6692900" y="61119"/>
            <a:ext cx="4445000" cy="639762"/>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lgn="l"/>
            <a:r>
              <a:rPr lang="en-US" sz="4300" b="1" dirty="0">
                <a:solidFill>
                  <a:srgbClr val="FF0000"/>
                </a:solidFill>
              </a:rPr>
              <a:t>Inferential statistics</a:t>
            </a:r>
          </a:p>
        </p:txBody>
      </p:sp>
      <p:sp>
        <p:nvSpPr>
          <p:cNvPr id="8" name="Rectangle 7"/>
          <p:cNvSpPr/>
          <p:nvPr/>
        </p:nvSpPr>
        <p:spPr>
          <a:xfrm>
            <a:off x="7180580" y="1513154"/>
            <a:ext cx="5011420" cy="1200329"/>
          </a:xfrm>
          <a:prstGeom prst="rect">
            <a:avLst/>
          </a:prstGeom>
        </p:spPr>
        <p:txBody>
          <a:bodyPr wrap="square">
            <a:spAutoFit/>
          </a:bodyPr>
          <a:lstStyle/>
          <a:p>
            <a:r>
              <a:rPr lang="en-US" sz="2400" dirty="0"/>
              <a:t>Using sample statistics to infer some “phenomena” of population parameters</a:t>
            </a:r>
          </a:p>
        </p:txBody>
      </p:sp>
    </p:spTree>
    <p:extLst>
      <p:ext uri="{BB962C8B-B14F-4D97-AF65-F5344CB8AC3E}">
        <p14:creationId xmlns:p14="http://schemas.microsoft.com/office/powerpoint/2010/main" val="357401067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r>
              <a:rPr lang="en-US" sz="4800" b="1" dirty="0">
                <a:solidFill>
                  <a:srgbClr val="FF0000"/>
                </a:solidFill>
              </a:rPr>
              <a:t>Principles of data analysis </a:t>
            </a:r>
          </a:p>
        </p:txBody>
      </p:sp>
      <p:sp>
        <p:nvSpPr>
          <p:cNvPr id="9" name="Rectangle 3"/>
          <p:cNvSpPr txBox="1">
            <a:spLocks noChangeArrowheads="1"/>
          </p:cNvSpPr>
          <p:nvPr/>
        </p:nvSpPr>
        <p:spPr>
          <a:xfrm>
            <a:off x="381000" y="1554480"/>
            <a:ext cx="838200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800" dirty="0"/>
              <a:t>Basic guide to data analysis:</a:t>
            </a:r>
          </a:p>
          <a:p>
            <a:pPr>
              <a:buFont typeface="Wingdings" pitchFamily="2" charset="2"/>
              <a:buNone/>
            </a:pPr>
            <a:r>
              <a:rPr lang="en-US" sz="2800" dirty="0"/>
              <a:t>   * “</a:t>
            </a:r>
            <a:r>
              <a:rPr lang="en-US" sz="2800" dirty="0" err="1"/>
              <a:t>Analyse</a:t>
            </a:r>
            <a:r>
              <a:rPr lang="en-US" sz="2800" dirty="0"/>
              <a:t>” NOT “narrate”</a:t>
            </a:r>
          </a:p>
          <a:p>
            <a:pPr>
              <a:buFont typeface="Wingdings" pitchFamily="2" charset="2"/>
              <a:buNone/>
            </a:pPr>
            <a:r>
              <a:rPr lang="en-US" sz="2800" dirty="0"/>
              <a:t>   * Go back to research flowchart</a:t>
            </a:r>
          </a:p>
          <a:p>
            <a:pPr>
              <a:buFont typeface="Wingdings" pitchFamily="2" charset="2"/>
              <a:buNone/>
            </a:pPr>
            <a:r>
              <a:rPr lang="en-US" sz="2800" dirty="0"/>
              <a:t>   * Break down into research objectives and </a:t>
            </a:r>
          </a:p>
          <a:p>
            <a:pPr>
              <a:buFont typeface="Wingdings" pitchFamily="2" charset="2"/>
              <a:buNone/>
            </a:pPr>
            <a:r>
              <a:rPr lang="en-US" sz="2800" dirty="0"/>
              <a:t>     research questions</a:t>
            </a:r>
          </a:p>
          <a:p>
            <a:pPr>
              <a:buFont typeface="Wingdings" pitchFamily="2" charset="2"/>
              <a:buNone/>
            </a:pPr>
            <a:r>
              <a:rPr lang="en-US" sz="2800" dirty="0"/>
              <a:t>   * Validate the answers with data</a:t>
            </a:r>
          </a:p>
          <a:p>
            <a:pPr>
              <a:buFont typeface="Wingdings" pitchFamily="2" charset="2"/>
              <a:buNone/>
            </a:pPr>
            <a:r>
              <a:rPr lang="en-US" sz="2800" dirty="0"/>
              <a:t>   * Don’t tell something not supported by </a:t>
            </a:r>
          </a:p>
          <a:p>
            <a:pPr>
              <a:buFont typeface="Wingdings" pitchFamily="2" charset="2"/>
              <a:buNone/>
            </a:pPr>
            <a:r>
              <a:rPr lang="en-US" sz="2800" dirty="0"/>
              <a:t>     data</a:t>
            </a:r>
          </a:p>
        </p:txBody>
      </p:sp>
    </p:spTree>
    <p:extLst>
      <p:ext uri="{BB962C8B-B14F-4D97-AF65-F5344CB8AC3E}">
        <p14:creationId xmlns:p14="http://schemas.microsoft.com/office/powerpoint/2010/main" val="1798820436"/>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Analysis – Uma </a:t>
            </a:r>
            <a:r>
              <a:rPr lang="en-US" b="1" dirty="0" err="1"/>
              <a:t>Sekaran</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481138"/>
            <a:ext cx="9143999" cy="537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0"/>
          </p:nvPr>
        </p:nvSpPr>
        <p:spPr/>
        <p:txBody>
          <a:bodyPr/>
          <a:lstStyle/>
          <a:p>
            <a:pPr algn="r">
              <a:defRPr/>
            </a:pPr>
            <a:r>
              <a:rPr lang="en-US" sz="800">
                <a:solidFill>
                  <a:srgbClr val="000000"/>
                </a:solidFill>
                <a:latin typeface="Arial"/>
              </a:rPr>
              <a:t>Dr Jugindar Singh</a:t>
            </a:r>
          </a:p>
        </p:txBody>
      </p:sp>
    </p:spTree>
    <p:extLst>
      <p:ext uri="{BB962C8B-B14F-4D97-AF65-F5344CB8AC3E}">
        <p14:creationId xmlns:p14="http://schemas.microsoft.com/office/powerpoint/2010/main" val="2229579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Analysis</a:t>
            </a:r>
          </a:p>
        </p:txBody>
      </p:sp>
      <p:sp>
        <p:nvSpPr>
          <p:cNvPr id="3" name="Content Placeholder 2"/>
          <p:cNvSpPr>
            <a:spLocks noGrp="1"/>
          </p:cNvSpPr>
          <p:nvPr>
            <p:ph idx="1"/>
          </p:nvPr>
        </p:nvSpPr>
        <p:spPr>
          <a:xfrm>
            <a:off x="1524000" y="1219201"/>
            <a:ext cx="9144000" cy="2819400"/>
          </a:xfrm>
        </p:spPr>
        <p:txBody>
          <a:bodyPr/>
          <a:lstStyle/>
          <a:p>
            <a:r>
              <a:rPr lang="en-US" dirty="0"/>
              <a:t>In data analysis we have three objectives: </a:t>
            </a:r>
          </a:p>
          <a:p>
            <a:pPr marL="514350" indent="-514350">
              <a:buAutoNum type="arabicPeriod"/>
            </a:pPr>
            <a:r>
              <a:rPr lang="en-US" dirty="0">
                <a:solidFill>
                  <a:srgbClr val="0070C0"/>
                </a:solidFill>
              </a:rPr>
              <a:t>getting a feel for the data,</a:t>
            </a:r>
          </a:p>
          <a:p>
            <a:pPr marL="514350" indent="-514350">
              <a:buAutoNum type="arabicPeriod"/>
            </a:pPr>
            <a:r>
              <a:rPr lang="en-US" dirty="0">
                <a:solidFill>
                  <a:srgbClr val="0070C0"/>
                </a:solidFill>
              </a:rPr>
              <a:t>testing the goodness of data, and </a:t>
            </a:r>
          </a:p>
          <a:p>
            <a:pPr marL="514350" indent="-514350">
              <a:buAutoNum type="arabicPeriod"/>
            </a:pPr>
            <a:r>
              <a:rPr lang="en-US" dirty="0">
                <a:solidFill>
                  <a:srgbClr val="0070C0"/>
                </a:solidFill>
              </a:rPr>
              <a:t>testing the hypotheses developed for the research. </a:t>
            </a:r>
          </a:p>
        </p:txBody>
      </p:sp>
      <p:sp>
        <p:nvSpPr>
          <p:cNvPr id="4" name="Footer Placeholder 3"/>
          <p:cNvSpPr>
            <a:spLocks noGrp="1"/>
          </p:cNvSpPr>
          <p:nvPr>
            <p:ph type="ftr" sz="quarter" idx="10"/>
          </p:nvPr>
        </p:nvSpPr>
        <p:spPr/>
        <p:txBody>
          <a:bodyPr/>
          <a:lstStyle/>
          <a:p>
            <a:pPr algn="r">
              <a:defRPr/>
            </a:pPr>
            <a:r>
              <a:rPr lang="en-US" sz="800">
                <a:solidFill>
                  <a:srgbClr val="000000"/>
                </a:solidFill>
                <a:latin typeface="Arial"/>
              </a:rPr>
              <a:t>Dr Jugindar Singh</a:t>
            </a:r>
          </a:p>
        </p:txBody>
      </p:sp>
      <p:sp>
        <p:nvSpPr>
          <p:cNvPr id="5" name="Rectangle 4"/>
          <p:cNvSpPr/>
          <p:nvPr/>
        </p:nvSpPr>
        <p:spPr>
          <a:xfrm>
            <a:off x="1503218" y="4114800"/>
            <a:ext cx="9164782" cy="1938992"/>
          </a:xfrm>
          <a:prstGeom prst="rect">
            <a:avLst/>
          </a:prstGeom>
          <a:ln>
            <a:solidFill>
              <a:srgbClr val="FF0000"/>
            </a:solidFill>
          </a:ln>
        </p:spPr>
        <p:txBody>
          <a:bodyPr wrap="square">
            <a:spAutoFit/>
          </a:bodyPr>
          <a:lstStyle/>
          <a:p>
            <a:pPr>
              <a:defRPr/>
            </a:pPr>
            <a:r>
              <a:rPr lang="en-US" sz="2400" dirty="0">
                <a:solidFill>
                  <a:srgbClr val="002060"/>
                </a:solidFill>
                <a:latin typeface="Arial"/>
              </a:rPr>
              <a:t>We can classify analysis into three types:</a:t>
            </a:r>
          </a:p>
          <a:p>
            <a:pPr marL="342900" indent="-342900">
              <a:buFont typeface="+mj-lt"/>
              <a:buAutoNum type="arabicPeriod"/>
              <a:defRPr/>
            </a:pPr>
            <a:r>
              <a:rPr lang="en-US" sz="2400" b="1" dirty="0" err="1">
                <a:solidFill>
                  <a:srgbClr val="002060"/>
                </a:solidFill>
                <a:latin typeface="Arial"/>
              </a:rPr>
              <a:t>Univariate</a:t>
            </a:r>
            <a:r>
              <a:rPr lang="en-US" sz="2400" b="1" dirty="0">
                <a:solidFill>
                  <a:srgbClr val="002060"/>
                </a:solidFill>
                <a:latin typeface="Arial"/>
              </a:rPr>
              <a:t> analysis, involving a single variable at one time</a:t>
            </a:r>
          </a:p>
          <a:p>
            <a:pPr marL="342900" indent="-342900">
              <a:buFont typeface="+mj-lt"/>
              <a:buAutoNum type="arabicPeriod"/>
              <a:defRPr/>
            </a:pPr>
            <a:r>
              <a:rPr lang="en-US" sz="2400" b="1" dirty="0">
                <a:solidFill>
                  <a:srgbClr val="002060"/>
                </a:solidFill>
                <a:latin typeface="Arial"/>
              </a:rPr>
              <a:t>Bivariate analysis, involving two variables at a time </a:t>
            </a:r>
          </a:p>
          <a:p>
            <a:pPr marL="342900" indent="-342900">
              <a:buFont typeface="+mj-lt"/>
              <a:buAutoNum type="arabicPeriod"/>
              <a:defRPr/>
            </a:pPr>
            <a:r>
              <a:rPr lang="en-US" sz="2400" b="1" dirty="0">
                <a:solidFill>
                  <a:srgbClr val="002060"/>
                </a:solidFill>
                <a:latin typeface="Arial"/>
              </a:rPr>
              <a:t>Multivariate analysis, involving three or more variables simultaneously</a:t>
            </a:r>
          </a:p>
        </p:txBody>
      </p:sp>
    </p:spTree>
    <p:extLst>
      <p:ext uri="{BB962C8B-B14F-4D97-AF65-F5344CB8AC3E}">
        <p14:creationId xmlns:p14="http://schemas.microsoft.com/office/powerpoint/2010/main" val="251513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182" y="130594"/>
            <a:ext cx="7042150" cy="411162"/>
          </a:xfrm>
        </p:spPr>
        <p:txBody>
          <a:bodyPr>
            <a:normAutofit fontScale="90000"/>
          </a:bodyPr>
          <a:lstStyle/>
          <a:p>
            <a:r>
              <a:rPr lang="en-US" b="1" dirty="0"/>
              <a:t>1. Feel of the data</a:t>
            </a:r>
          </a:p>
        </p:txBody>
      </p:sp>
      <p:sp>
        <p:nvSpPr>
          <p:cNvPr id="4" name="Rectangle 3"/>
          <p:cNvSpPr/>
          <p:nvPr/>
        </p:nvSpPr>
        <p:spPr>
          <a:xfrm>
            <a:off x="297180" y="548580"/>
            <a:ext cx="6414933" cy="6309420"/>
          </a:xfrm>
          <a:prstGeom prst="rect">
            <a:avLst/>
          </a:prstGeom>
          <a:solidFill>
            <a:schemeClr val="bg1"/>
          </a:solidFill>
          <a:ln>
            <a:solidFill>
              <a:srgbClr val="FF0000"/>
            </a:solidFill>
          </a:ln>
        </p:spPr>
        <p:txBody>
          <a:bodyPr wrap="square">
            <a:spAutoFit/>
          </a:bodyPr>
          <a:lstStyle/>
          <a:p>
            <a:pPr>
              <a:defRPr/>
            </a:pPr>
            <a:r>
              <a:rPr lang="en-US" sz="2400" dirty="0">
                <a:solidFill>
                  <a:srgbClr val="0070C0"/>
                </a:solidFill>
                <a:latin typeface="Arial"/>
              </a:rPr>
              <a:t>We can acquire a feel for the data by checking the central tendency and the dispersion</a:t>
            </a:r>
            <a:r>
              <a:rPr lang="en-US" sz="2400" dirty="0">
                <a:solidFill>
                  <a:srgbClr val="000000"/>
                </a:solidFill>
                <a:latin typeface="Arial"/>
              </a:rPr>
              <a:t>.</a:t>
            </a:r>
          </a:p>
          <a:p>
            <a:pPr>
              <a:defRPr/>
            </a:pPr>
            <a:r>
              <a:rPr lang="en-US" sz="2000" dirty="0">
                <a:solidFill>
                  <a:srgbClr val="000000"/>
                </a:solidFill>
                <a:latin typeface="Arial"/>
              </a:rPr>
              <a:t>Examination of the measure of central tendency, and how clustered or dispersed the variables are, gives a good idea of </a:t>
            </a:r>
            <a:r>
              <a:rPr lang="en-US" sz="2000" i="1" u="sng" dirty="0">
                <a:solidFill>
                  <a:srgbClr val="000000"/>
                </a:solidFill>
                <a:latin typeface="Arial"/>
              </a:rPr>
              <a:t>how well the questions were framed for tapping the concept</a:t>
            </a:r>
            <a:endParaRPr lang="en-US" sz="3200" dirty="0">
              <a:solidFill>
                <a:srgbClr val="000000"/>
              </a:solidFill>
              <a:latin typeface="Arial"/>
            </a:endParaRPr>
          </a:p>
          <a:p>
            <a:pPr>
              <a:defRPr/>
            </a:pPr>
            <a:endParaRPr lang="en-US" sz="3200" dirty="0">
              <a:solidFill>
                <a:srgbClr val="000000"/>
              </a:solidFill>
              <a:latin typeface="Arial"/>
            </a:endParaRPr>
          </a:p>
          <a:p>
            <a:pPr>
              <a:defRPr/>
            </a:pPr>
            <a:r>
              <a:rPr lang="en-US" sz="2000" dirty="0">
                <a:solidFill>
                  <a:srgbClr val="000000"/>
                </a:solidFill>
                <a:latin typeface="Arial"/>
              </a:rPr>
              <a:t>The statistics give feel for the data:</a:t>
            </a:r>
            <a:endParaRPr lang="en-US" sz="3200" dirty="0">
              <a:solidFill>
                <a:srgbClr val="000000"/>
              </a:solidFill>
              <a:latin typeface="Arial"/>
            </a:endParaRPr>
          </a:p>
          <a:p>
            <a:pPr marL="742950" lvl="1" indent="-285750">
              <a:buFont typeface="Arial" pitchFamily="34" charset="0"/>
              <a:buChar char="•"/>
              <a:defRPr/>
            </a:pPr>
            <a:r>
              <a:rPr lang="en-US" b="1" dirty="0">
                <a:solidFill>
                  <a:srgbClr val="FF0000"/>
                </a:solidFill>
                <a:latin typeface="Arial"/>
              </a:rPr>
              <a:t>Frequency distributions </a:t>
            </a:r>
            <a:r>
              <a:rPr lang="en-US" sz="2000" dirty="0">
                <a:solidFill>
                  <a:srgbClr val="000000"/>
                </a:solidFill>
                <a:latin typeface="Arial"/>
              </a:rPr>
              <a:t>– For categorical variables</a:t>
            </a:r>
          </a:p>
          <a:p>
            <a:pPr marL="742950" lvl="1" indent="-285750">
              <a:buFont typeface="Arial" pitchFamily="34" charset="0"/>
              <a:buChar char="•"/>
              <a:defRPr/>
            </a:pPr>
            <a:r>
              <a:rPr lang="en-US" sz="2000" dirty="0">
                <a:solidFill>
                  <a:srgbClr val="000000"/>
                </a:solidFill>
                <a:latin typeface="Arial"/>
              </a:rPr>
              <a:t>The </a:t>
            </a:r>
            <a:r>
              <a:rPr lang="en-US" b="1" dirty="0">
                <a:solidFill>
                  <a:srgbClr val="FF0000"/>
                </a:solidFill>
                <a:latin typeface="Arial"/>
              </a:rPr>
              <a:t>mean, standard deviation, range, and variance </a:t>
            </a:r>
            <a:r>
              <a:rPr lang="en-US" sz="2000" dirty="0">
                <a:solidFill>
                  <a:srgbClr val="000000"/>
                </a:solidFill>
                <a:latin typeface="Arial"/>
              </a:rPr>
              <a:t>on the other dependent and independent variables</a:t>
            </a:r>
            <a:endParaRPr lang="en-US" sz="3200" dirty="0">
              <a:solidFill>
                <a:srgbClr val="000000"/>
              </a:solidFill>
              <a:latin typeface="Arial"/>
            </a:endParaRPr>
          </a:p>
          <a:p>
            <a:pPr>
              <a:defRPr/>
            </a:pPr>
            <a:r>
              <a:rPr lang="en-US" sz="2000" dirty="0">
                <a:solidFill>
                  <a:srgbClr val="000000"/>
                </a:solidFill>
                <a:latin typeface="Arial"/>
              </a:rPr>
              <a:t>The mean, the range, the standard deviation, and the variance in the data will give the researcher a good idea of how the respondents have reacted to the items in the questionnaire and how good the items and measures are.  </a:t>
            </a:r>
            <a:r>
              <a:rPr lang="en-US" sz="2000" dirty="0">
                <a:solidFill>
                  <a:srgbClr val="0070C0"/>
                </a:solidFill>
                <a:latin typeface="Arial"/>
              </a:rPr>
              <a:t>Source: </a:t>
            </a:r>
            <a:r>
              <a:rPr lang="en-US" sz="2000" dirty="0" err="1">
                <a:solidFill>
                  <a:srgbClr val="0070C0"/>
                </a:solidFill>
                <a:latin typeface="Arial"/>
              </a:rPr>
              <a:t>Sekaran</a:t>
            </a:r>
            <a:r>
              <a:rPr lang="en-US" sz="2000" dirty="0">
                <a:solidFill>
                  <a:srgbClr val="0070C0"/>
                </a:solidFill>
                <a:latin typeface="Arial"/>
              </a:rPr>
              <a:t>: 2003</a:t>
            </a:r>
            <a:endParaRPr lang="en-US" sz="2400" dirty="0">
              <a:solidFill>
                <a:srgbClr val="0070C0"/>
              </a:solidFill>
              <a:latin typeface="Arial"/>
            </a:endParaRPr>
          </a:p>
        </p:txBody>
      </p:sp>
      <p:sp>
        <p:nvSpPr>
          <p:cNvPr id="3" name="Rectangle 2"/>
          <p:cNvSpPr/>
          <p:nvPr/>
        </p:nvSpPr>
        <p:spPr bwMode="auto">
          <a:xfrm>
            <a:off x="8215952" y="1143000"/>
            <a:ext cx="2209800" cy="609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b="1" dirty="0">
                <a:solidFill>
                  <a:srgbClr val="000000"/>
                </a:solidFill>
                <a:latin typeface="Arial"/>
              </a:rPr>
              <a:t>Frequency Distributions</a:t>
            </a:r>
          </a:p>
        </p:txBody>
      </p:sp>
      <p:sp>
        <p:nvSpPr>
          <p:cNvPr id="5" name="Rectangle 4"/>
          <p:cNvSpPr/>
          <p:nvPr/>
        </p:nvSpPr>
        <p:spPr bwMode="auto">
          <a:xfrm>
            <a:off x="8200196" y="1752600"/>
            <a:ext cx="2209800" cy="609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r>
              <a:rPr lang="en-US" b="1" dirty="0">
                <a:solidFill>
                  <a:srgbClr val="000000"/>
                </a:solidFill>
                <a:latin typeface="Arial"/>
              </a:rPr>
              <a:t>Mean, SD</a:t>
            </a:r>
          </a:p>
          <a:p>
            <a:pPr fontAlgn="base">
              <a:spcBef>
                <a:spcPct val="0"/>
              </a:spcBef>
              <a:spcAft>
                <a:spcPct val="0"/>
              </a:spcAft>
              <a:defRPr/>
            </a:pPr>
            <a:r>
              <a:rPr lang="en-US" b="1" dirty="0">
                <a:solidFill>
                  <a:srgbClr val="000000"/>
                </a:solidFill>
                <a:latin typeface="Arial"/>
              </a:rPr>
              <a:t>Range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933" y="2590801"/>
            <a:ext cx="2763838"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0"/>
          </p:nvPr>
        </p:nvSpPr>
        <p:spPr/>
        <p:txBody>
          <a:bodyPr/>
          <a:lstStyle/>
          <a:p>
            <a:pPr algn="r">
              <a:defRPr/>
            </a:pPr>
            <a:r>
              <a:rPr lang="en-US" sz="800">
                <a:solidFill>
                  <a:srgbClr val="000000"/>
                </a:solidFill>
                <a:latin typeface="Arial"/>
              </a:rPr>
              <a:t>Dr Jugindar Singh</a:t>
            </a:r>
          </a:p>
        </p:txBody>
      </p:sp>
    </p:spTree>
    <p:extLst>
      <p:ext uri="{BB962C8B-B14F-4D97-AF65-F5344CB8AC3E}">
        <p14:creationId xmlns:p14="http://schemas.microsoft.com/office/powerpoint/2010/main" val="206053757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7f52a75-1879-4091-8fb6-28c7f04eb7e4" xsi:nil="true"/>
    <lcf76f155ced4ddcb4097134ff3c332f xmlns="9119c549-9603-4c3e-9d0b-9521ee4e19d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schemas.microsoft.com/office/infopath/2007/PartnerControls"/>
    <ds:schemaRef ds:uri="http://schemas.microsoft.com/office/2006/documentManagement/types"/>
    <ds:schemaRef ds:uri="http://purl.org/dc/dcmitype/"/>
    <ds:schemaRef ds:uri="http://purl.org/dc/terms/"/>
    <ds:schemaRef ds:uri="http://purl.org/dc/elements/1.1/"/>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customXml/itemProps2.xml><?xml version="1.0" encoding="utf-8"?>
<ds:datastoreItem xmlns:ds="http://schemas.openxmlformats.org/officeDocument/2006/customXml" ds:itemID="{4AF542FC-88C0-4B1E-A253-8721BD65DE24}"/>
</file>

<file path=customXml/itemProps3.xml><?xml version="1.0" encoding="utf-8"?>
<ds:datastoreItem xmlns:ds="http://schemas.openxmlformats.org/officeDocument/2006/customXml" ds:itemID="{357051CC-980A-4060-B7E3-804C18942945}"/>
</file>

<file path=docProps/app.xml><?xml version="1.0" encoding="utf-8"?>
<Properties xmlns="http://schemas.openxmlformats.org/officeDocument/2006/extended-properties" xmlns:vt="http://schemas.openxmlformats.org/officeDocument/2006/docPropsVTypes">
  <Template>Welcome to PowerPoint 2013</Template>
  <TotalTime>4366</TotalTime>
  <Words>1242</Words>
  <Application>Microsoft Office PowerPoint</Application>
  <PresentationFormat>Widescreen</PresentationFormat>
  <Paragraphs>209</Paragraphs>
  <Slides>23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ＭＳ Ｐゴシック</vt:lpstr>
      <vt:lpstr>Arial</vt:lpstr>
      <vt:lpstr>Avenir Next LT Pro</vt:lpstr>
      <vt:lpstr>Calibri</vt:lpstr>
      <vt:lpstr>Segoe UI</vt:lpstr>
      <vt:lpstr>Segoe UI Light</vt:lpstr>
      <vt:lpstr>Tahoma</vt:lpstr>
      <vt:lpstr>Times New Roman</vt:lpstr>
      <vt:lpstr>Wingdings</vt:lpstr>
      <vt:lpstr>WelcomeDoc</vt:lpstr>
      <vt:lpstr>Research Methodology- Unit 5 DATA COLLECTION AND ANALYSIS </vt:lpstr>
      <vt:lpstr>Research Methodology- Unit 5 Chapter 6- Statistical Analysis-Descriptive Data</vt:lpstr>
      <vt:lpstr>Learning Outcome 1</vt:lpstr>
      <vt:lpstr>Statistical Methods</vt:lpstr>
      <vt:lpstr>Descriptive statistics</vt:lpstr>
      <vt:lpstr>Principles of data analysis </vt:lpstr>
      <vt:lpstr>Data Analysis – Uma Sekaran</vt:lpstr>
      <vt:lpstr>Data Analysis</vt:lpstr>
      <vt:lpstr>1. Feel of the data</vt:lpstr>
      <vt:lpstr>PowerPoint Presentation</vt:lpstr>
      <vt:lpstr>Descriptive Statistics</vt:lpstr>
      <vt:lpstr>Basic Statistics</vt:lpstr>
      <vt:lpstr>Median</vt:lpstr>
      <vt:lpstr>Mode</vt:lpstr>
      <vt:lpstr>Measures of Dispersion</vt:lpstr>
      <vt:lpstr>In short, </vt:lpstr>
      <vt:lpstr>In short, </vt:lpstr>
      <vt:lpstr>In short, </vt:lpstr>
      <vt:lpstr>Variance</vt:lpstr>
      <vt:lpstr>In short,</vt:lpstr>
      <vt:lpstr>In short,</vt:lpstr>
      <vt:lpstr>In short,</vt:lpstr>
      <vt:lpstr>End of Chapter 6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keywords/>
  <cp:lastModifiedBy>Acer</cp:lastModifiedBy>
  <cp:revision>177</cp:revision>
  <dcterms:created xsi:type="dcterms:W3CDTF">2024-11-11T05:00:51Z</dcterms:created>
  <dcterms:modified xsi:type="dcterms:W3CDTF">2025-01-30T06:59:18Z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0x01010004EF87AA68015F45AC3FC1B11B58A6B8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