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6" r:id="rId5"/>
    <p:sldId id="732" r:id="rId6"/>
    <p:sldId id="733" r:id="rId7"/>
    <p:sldId id="827" r:id="rId8"/>
    <p:sldId id="828" r:id="rId9"/>
    <p:sldId id="826" r:id="rId10"/>
    <p:sldId id="832" r:id="rId11"/>
    <p:sldId id="833" r:id="rId12"/>
    <p:sldId id="834" r:id="rId13"/>
    <p:sldId id="835" r:id="rId14"/>
    <p:sldId id="836" r:id="rId15"/>
    <p:sldId id="837" r:id="rId16"/>
    <p:sldId id="838" r:id="rId17"/>
    <p:sldId id="839" r:id="rId18"/>
    <p:sldId id="840" r:id="rId19"/>
    <p:sldId id="841" r:id="rId20"/>
    <p:sldId id="842" r:id="rId21"/>
    <p:sldId id="843" r:id="rId22"/>
    <p:sldId id="844" r:id="rId23"/>
    <p:sldId id="845" r:id="rId24"/>
    <p:sldId id="846" r:id="rId25"/>
    <p:sldId id="847" r:id="rId26"/>
    <p:sldId id="848" r:id="rId27"/>
    <p:sldId id="849" r:id="rId28"/>
    <p:sldId id="850" r:id="rId29"/>
    <p:sldId id="851" r:id="rId30"/>
    <p:sldId id="852" r:id="rId31"/>
    <p:sldId id="853" r:id="rId32"/>
    <p:sldId id="67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732"/>
            <p14:sldId id="733"/>
            <p14:sldId id="827"/>
            <p14:sldId id="828"/>
            <p14:sldId id="826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8"/>
            <p14:sldId id="849"/>
            <p14:sldId id="850"/>
            <p14:sldId id="851"/>
            <p14:sldId id="852"/>
            <p14:sldId id="853"/>
            <p14:sldId id="6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0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4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2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272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753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85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796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49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063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803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0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2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42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28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93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26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273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262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545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2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88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6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42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2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8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74716EF3-1422-48C0-BC49-14FAC3550F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F2AAFDE-CB45-46CA-8961-8133FCA5F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DATA COLLECTION </a:t>
            </a:r>
            <a:r>
              <a:rPr lang="en-US" sz="4400" dirty="0" smtClean="0"/>
              <a:t>AND </a:t>
            </a:r>
            <a:r>
              <a:rPr lang="en-US" sz="4400" dirty="0"/>
              <a:t>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Application of T-tes</a:t>
            </a:r>
            <a:r>
              <a:rPr lang="en-US" sz="4800" b="1" dirty="0">
                <a:solidFill>
                  <a:srgbClr val="FF0000"/>
                </a:solidFill>
              </a:rPr>
              <a:t>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77" y="1440834"/>
            <a:ext cx="10638935" cy="476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882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Application of T-tes</a:t>
            </a:r>
            <a:r>
              <a:rPr lang="en-US" sz="4800" b="1" dirty="0">
                <a:solidFill>
                  <a:srgbClr val="FF0000"/>
                </a:solidFill>
              </a:rPr>
              <a:t>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66" y="1358305"/>
            <a:ext cx="10788689" cy="515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299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Application of T-tes</a:t>
            </a:r>
            <a:r>
              <a:rPr lang="en-US" sz="4800" b="1" dirty="0">
                <a:solidFill>
                  <a:srgbClr val="FF0000"/>
                </a:solidFill>
              </a:rPr>
              <a:t>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79" y="1475388"/>
            <a:ext cx="11188866" cy="510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52837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Z- Test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41" y="1353489"/>
            <a:ext cx="1102521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9346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F</a:t>
            </a:r>
            <a:r>
              <a:rPr lang="en-US" sz="4800" b="1" dirty="0" smtClean="0">
                <a:solidFill>
                  <a:srgbClr val="FF0000"/>
                </a:solidFill>
              </a:rPr>
              <a:t>- Test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07" y="1533630"/>
            <a:ext cx="11152586" cy="488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5433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Analysis of Variance (ANOVA)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54480"/>
            <a:ext cx="11547143" cy="4241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This tool </a:t>
            </a:r>
            <a:r>
              <a:rPr lang="en-US" sz="2800" dirty="0"/>
              <a:t>was developed by the famous statistician R.A. Fisher.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consists of </a:t>
            </a:r>
            <a:r>
              <a:rPr lang="en-US" sz="2800" dirty="0" smtClean="0"/>
              <a:t>classifying </a:t>
            </a:r>
            <a:r>
              <a:rPr lang="en-US" sz="2800" dirty="0"/>
              <a:t>and cross-classifying statistical results and testing whether the </a:t>
            </a:r>
            <a:r>
              <a:rPr lang="en-US" sz="2800" dirty="0" smtClean="0"/>
              <a:t>means </a:t>
            </a:r>
            <a:r>
              <a:rPr lang="en-US" sz="2800" dirty="0"/>
              <a:t>of a specified classification differ </a:t>
            </a:r>
            <a:r>
              <a:rPr lang="en-US" sz="2800" dirty="0" smtClean="0"/>
              <a:t>significantly.</a:t>
            </a:r>
          </a:p>
          <a:p>
            <a:r>
              <a:rPr lang="en-US" sz="2800" dirty="0" smtClean="0"/>
              <a:t>As </a:t>
            </a:r>
            <a:r>
              <a:rPr lang="en-US" sz="2800" dirty="0"/>
              <a:t>we discussed earlier </a:t>
            </a:r>
            <a:r>
              <a:rPr lang="en-US" sz="2800" dirty="0" smtClean="0"/>
              <a:t>about </a:t>
            </a:r>
            <a:r>
              <a:rPr lang="en-US" sz="2800" dirty="0"/>
              <a:t>the t–test and F–test, these tests are not applicable when more than two </a:t>
            </a:r>
            <a:r>
              <a:rPr lang="en-US" sz="2800" dirty="0" smtClean="0"/>
              <a:t>means </a:t>
            </a:r>
            <a:r>
              <a:rPr lang="en-US" sz="2800" dirty="0"/>
              <a:t>are involved. </a:t>
            </a:r>
            <a:endParaRPr lang="en-US" sz="2800" dirty="0" smtClean="0"/>
          </a:p>
          <a:p>
            <a:r>
              <a:rPr lang="en-US" sz="2800" dirty="0" smtClean="0"/>
              <a:t>This is </a:t>
            </a:r>
            <a:r>
              <a:rPr lang="en-US" sz="2800" dirty="0"/>
              <a:t>a method of testing the </a:t>
            </a:r>
            <a:r>
              <a:rPr lang="en-US" sz="2800" dirty="0" smtClean="0"/>
              <a:t>equality </a:t>
            </a:r>
            <a:r>
              <a:rPr lang="en-US" sz="2800" dirty="0"/>
              <a:t>of three or more population means by analyzing unbiased estimate of </a:t>
            </a:r>
            <a:r>
              <a:rPr lang="en-US" sz="2800" dirty="0" smtClean="0"/>
              <a:t>population </a:t>
            </a:r>
            <a:r>
              <a:rPr lang="en-US" sz="2800" dirty="0"/>
              <a:t>variance. </a:t>
            </a:r>
            <a:endParaRPr lang="en-US" sz="2800" dirty="0" smtClean="0"/>
          </a:p>
          <a:p>
            <a:r>
              <a:rPr lang="en-US" sz="2800" dirty="0" smtClean="0"/>
              <a:t>It can </a:t>
            </a:r>
            <a:r>
              <a:rPr lang="en-US" sz="2800" dirty="0"/>
              <a:t>be One–way ANOVA, Two–way </a:t>
            </a:r>
            <a:r>
              <a:rPr lang="en-US" sz="2800" dirty="0" smtClean="0"/>
              <a:t>ANOVA</a:t>
            </a:r>
            <a:r>
              <a:rPr lang="en-US" sz="2800" dirty="0"/>
              <a:t>, and multi–way ANOVA.</a:t>
            </a:r>
          </a:p>
        </p:txBody>
      </p:sp>
    </p:spTree>
    <p:extLst>
      <p:ext uri="{BB962C8B-B14F-4D97-AF65-F5344CB8AC3E}">
        <p14:creationId xmlns:p14="http://schemas.microsoft.com/office/powerpoint/2010/main" val="311428116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Karl Pearson's correlation coefficient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2428" y="1322467"/>
            <a:ext cx="11547143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This method was developed by Karl Pearson, hence called the Karl Pearson </a:t>
            </a:r>
            <a:r>
              <a:rPr lang="en-US" sz="2000" dirty="0" smtClean="0"/>
              <a:t>correlation </a:t>
            </a:r>
            <a:r>
              <a:rPr lang="en-US" sz="2000" dirty="0"/>
              <a:t>coefficient and denoted by ‘r’.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is a statistical method of </a:t>
            </a:r>
            <a:r>
              <a:rPr lang="en-US" sz="2000" dirty="0" smtClean="0"/>
              <a:t>analyzing </a:t>
            </a:r>
            <a:r>
              <a:rPr lang="en-US" sz="2000" dirty="0"/>
              <a:t>the relationship between variables.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test helps us to assess the </a:t>
            </a:r>
            <a:r>
              <a:rPr lang="en-US" sz="2000" dirty="0" smtClean="0"/>
              <a:t>strength </a:t>
            </a:r>
            <a:r>
              <a:rPr lang="en-US" sz="2000" dirty="0"/>
              <a:t>of the relationship between the variables.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value of ‘r’ ranges from </a:t>
            </a:r>
            <a:r>
              <a:rPr lang="en-US" sz="2000" dirty="0" smtClean="0"/>
              <a:t>+</a:t>
            </a:r>
            <a:r>
              <a:rPr lang="en-US" sz="2000" dirty="0"/>
              <a:t>1 to –1. Interpretation of the relationship is made based on the Karl Pearson </a:t>
            </a:r>
            <a:r>
              <a:rPr lang="en-US" sz="2000" dirty="0" smtClean="0"/>
              <a:t>correlation </a:t>
            </a:r>
            <a:r>
              <a:rPr lang="en-US" sz="2000" dirty="0"/>
              <a:t>coefficient: </a:t>
            </a:r>
          </a:p>
          <a:p>
            <a:pPr marL="0" indent="0">
              <a:buNone/>
            </a:pPr>
            <a:r>
              <a:rPr lang="en-US" sz="2000" dirty="0"/>
              <a:t> If r = +1, there is a perfect positive correlation between the variables. </a:t>
            </a:r>
          </a:p>
          <a:p>
            <a:pPr marL="0" indent="0">
              <a:buNone/>
            </a:pPr>
            <a:r>
              <a:rPr lang="en-US" sz="2000" dirty="0"/>
              <a:t> If r = –1, there is a perfect negative correlation between variables. </a:t>
            </a:r>
          </a:p>
          <a:p>
            <a:pPr marL="0" indent="0">
              <a:buNone/>
            </a:pPr>
            <a:r>
              <a:rPr lang="en-US" sz="2000" dirty="0"/>
              <a:t> If r = 0, there is no relationship between the variables. </a:t>
            </a:r>
          </a:p>
          <a:p>
            <a:pPr marL="0" indent="0">
              <a:buNone/>
            </a:pPr>
            <a:r>
              <a:rPr lang="en-US" sz="2000" dirty="0"/>
              <a:t> If r is closer to +1, generally more than 0.6, there is a high degree </a:t>
            </a:r>
            <a:r>
              <a:rPr lang="en-US" sz="2000" dirty="0" smtClean="0"/>
              <a:t>of positive </a:t>
            </a:r>
            <a:r>
              <a:rPr lang="en-US" sz="2000" dirty="0"/>
              <a:t>correlation. </a:t>
            </a:r>
          </a:p>
          <a:p>
            <a:pPr marL="0" indent="0">
              <a:buNone/>
            </a:pPr>
            <a:r>
              <a:rPr lang="en-US" sz="2000" dirty="0"/>
              <a:t> If r is closer to –1, there is a high degree of negative correlation between variables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dirty="0"/>
              <a:t>Karl Pearson's correlation coefficient can be calculated by using the following </a:t>
            </a:r>
          </a:p>
          <a:p>
            <a:pPr marL="0" indent="0">
              <a:buNone/>
            </a:pPr>
            <a:r>
              <a:rPr lang="en-US" sz="2000" dirty="0"/>
              <a:t>formula: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203" y="5619836"/>
            <a:ext cx="6095260" cy="10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71627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Rank–order coefficient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2428" y="1322467"/>
            <a:ext cx="11547143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Rank–The order coefficient is also called Spearman rho and denoted as ‘U’.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</a:t>
            </a:r>
            <a:r>
              <a:rPr lang="en-US" sz="2000" dirty="0" smtClean="0"/>
              <a:t>helpful </a:t>
            </a:r>
            <a:r>
              <a:rPr lang="en-US" sz="2000" dirty="0"/>
              <a:t>in qualitative attributes having ordinal scale data like beauty, </a:t>
            </a:r>
            <a:r>
              <a:rPr lang="en-US" sz="2000" dirty="0" smtClean="0"/>
              <a:t>intelligence</a:t>
            </a:r>
            <a:r>
              <a:rPr lang="en-US" sz="2000" dirty="0"/>
              <a:t>, honesty, </a:t>
            </a:r>
            <a:r>
              <a:rPr lang="en-US" sz="2000" dirty="0" smtClean="0"/>
              <a:t>etc.</a:t>
            </a:r>
          </a:p>
          <a:p>
            <a:r>
              <a:rPr lang="en-US" sz="2000" dirty="0" smtClean="0"/>
              <a:t>If </a:t>
            </a:r>
            <a:r>
              <a:rPr lang="en-US" sz="2000" dirty="0"/>
              <a:t>measured in order, i.e., ordinal scale, rank order </a:t>
            </a:r>
            <a:r>
              <a:rPr lang="en-US" sz="2000" dirty="0" smtClean="0"/>
              <a:t>correlation</a:t>
            </a:r>
            <a:r>
              <a:rPr lang="en-US" sz="2000" dirty="0"/>
              <a:t>, data becomes more suitable compared to the Karl Pearson </a:t>
            </a:r>
            <a:r>
              <a:rPr lang="en-US" sz="2000" dirty="0" smtClean="0"/>
              <a:t>correlation </a:t>
            </a:r>
            <a:r>
              <a:rPr lang="en-US" sz="2000" dirty="0"/>
              <a:t>coefficient.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value also ranges from +1 to –1, and the </a:t>
            </a:r>
            <a:r>
              <a:rPr lang="en-US" sz="2000" dirty="0" smtClean="0"/>
              <a:t>interpretation </a:t>
            </a:r>
            <a:r>
              <a:rPr lang="en-US" sz="2000" dirty="0"/>
              <a:t>can be the same as in the Pearson coefficient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Spearman </a:t>
            </a:r>
            <a:r>
              <a:rPr lang="en-US" sz="2000" dirty="0"/>
              <a:t>rho can </a:t>
            </a:r>
            <a:r>
              <a:rPr lang="en-US" sz="2000" dirty="0" smtClean="0"/>
              <a:t>be </a:t>
            </a:r>
            <a:r>
              <a:rPr lang="en-US" sz="2000" dirty="0"/>
              <a:t>calculated by applying the formula: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71" y="4158820"/>
            <a:ext cx="7131945" cy="173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0166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Non-parametric statistics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2428" y="1322467"/>
            <a:ext cx="11547143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/>
              <a:t>Non–parametric statistics are applicable if the data are collected on nominal or </a:t>
            </a:r>
            <a:r>
              <a:rPr lang="en-US" sz="2000" dirty="0" smtClean="0"/>
              <a:t>ordinal </a:t>
            </a:r>
            <a:r>
              <a:rPr lang="en-US" sz="2000" dirty="0"/>
              <a:t>scales.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these statistics </a:t>
            </a:r>
            <a:r>
              <a:rPr lang="en-US" sz="2000" dirty="0" smtClean="0"/>
              <a:t>do not </a:t>
            </a:r>
            <a:r>
              <a:rPr lang="en-US" sz="2000" dirty="0"/>
              <a:t>make any assumptions regarding </a:t>
            </a:r>
            <a:r>
              <a:rPr lang="en-US" sz="2000" dirty="0" smtClean="0"/>
              <a:t>population </a:t>
            </a:r>
            <a:r>
              <a:rPr lang="en-US" sz="2000" dirty="0"/>
              <a:t>distribution, they are also called the distribution-free method. </a:t>
            </a:r>
            <a:endParaRPr lang="en-US" sz="2000" dirty="0" smtClean="0"/>
          </a:p>
          <a:p>
            <a:r>
              <a:rPr lang="en-US" sz="2000" dirty="0" smtClean="0"/>
              <a:t>Non–parametric </a:t>
            </a:r>
            <a:r>
              <a:rPr lang="en-US" sz="2000" dirty="0"/>
              <a:t>methods are the statistical methods that are not concerned with the </a:t>
            </a:r>
            <a:r>
              <a:rPr lang="en-US" sz="2000" dirty="0" smtClean="0"/>
              <a:t>estimation </a:t>
            </a:r>
            <a:r>
              <a:rPr lang="en-US" sz="2000" dirty="0"/>
              <a:t>or testing of a hypothesis for one or more parameters of probability </a:t>
            </a:r>
            <a:r>
              <a:rPr lang="en-US" sz="2000" dirty="0" smtClean="0"/>
              <a:t>distribution </a:t>
            </a:r>
            <a:r>
              <a:rPr lang="en-US" sz="2000" dirty="0"/>
              <a:t>functions. </a:t>
            </a:r>
            <a:endParaRPr lang="en-US" sz="2000" dirty="0" smtClean="0"/>
          </a:p>
          <a:p>
            <a:r>
              <a:rPr lang="en-US" sz="2000" dirty="0" smtClean="0"/>
              <a:t>Also known as parametric–less tests.</a:t>
            </a:r>
          </a:p>
          <a:p>
            <a:r>
              <a:rPr lang="en-US" sz="2000" dirty="0" smtClean="0"/>
              <a:t>Non–parametric </a:t>
            </a:r>
            <a:r>
              <a:rPr lang="en-US" sz="2000" dirty="0"/>
              <a:t>statistics are based on the following bases: </a:t>
            </a:r>
          </a:p>
          <a:p>
            <a:pPr marL="0" indent="0">
              <a:buNone/>
            </a:pPr>
            <a:r>
              <a:rPr lang="en-US" sz="2000" dirty="0" smtClean="0"/>
              <a:t>    The </a:t>
            </a:r>
            <a:r>
              <a:rPr lang="en-US" sz="2000" dirty="0"/>
              <a:t>sample size </a:t>
            </a:r>
            <a:r>
              <a:rPr lang="en-US" sz="2000" dirty="0" smtClean="0"/>
              <a:t>is less </a:t>
            </a:r>
            <a:r>
              <a:rPr lang="en-US" sz="2000" dirty="0"/>
              <a:t>than twenty. </a:t>
            </a:r>
          </a:p>
          <a:p>
            <a:pPr marL="0" indent="0">
              <a:buNone/>
            </a:pPr>
            <a:r>
              <a:rPr lang="en-US" sz="2000" dirty="0"/>
              <a:t> </a:t>
            </a:r>
            <a:r>
              <a:rPr lang="en-US" sz="2000" dirty="0" smtClean="0"/>
              <a:t>   No </a:t>
            </a:r>
            <a:r>
              <a:rPr lang="en-US" sz="2000" dirty="0"/>
              <a:t>assumptions are made regarding the population distribution from </a:t>
            </a:r>
            <a:r>
              <a:rPr lang="en-US" sz="2000" dirty="0" smtClean="0"/>
              <a:t>where </a:t>
            </a:r>
            <a:r>
              <a:rPr lang="en-US" sz="2000" dirty="0"/>
              <a:t>the sample is drawn. </a:t>
            </a:r>
          </a:p>
          <a:p>
            <a:pPr marL="0" indent="0">
              <a:buNone/>
            </a:pPr>
            <a:r>
              <a:rPr lang="en-US" sz="2000" dirty="0" smtClean="0"/>
              <a:t>    The </a:t>
            </a:r>
            <a:r>
              <a:rPr lang="en-US" sz="2000" dirty="0"/>
              <a:t>hypothesis does not involve a parameter of the probability function </a:t>
            </a:r>
            <a:r>
              <a:rPr lang="en-US" sz="2000" dirty="0" smtClean="0"/>
              <a:t>of </a:t>
            </a:r>
            <a:r>
              <a:rPr lang="en-US" sz="2000" dirty="0"/>
              <a:t>the population. </a:t>
            </a:r>
          </a:p>
          <a:p>
            <a:pPr marL="0" indent="0">
              <a:buNone/>
            </a:pPr>
            <a:r>
              <a:rPr lang="en-US" sz="2000" dirty="0" smtClean="0"/>
              <a:t>    Measurement </a:t>
            </a:r>
            <a:r>
              <a:rPr lang="en-US" sz="2000" dirty="0"/>
              <a:t>of variables is at most ordinal. </a:t>
            </a:r>
          </a:p>
        </p:txBody>
      </p:sp>
    </p:spTree>
    <p:extLst>
      <p:ext uri="{BB962C8B-B14F-4D97-AF65-F5344CB8AC3E}">
        <p14:creationId xmlns:p14="http://schemas.microsoft.com/office/powerpoint/2010/main" val="63851586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5877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/>
              <a:t>Chi-square Test: Goodness of Fit and Independence </a:t>
            </a:r>
            <a:r>
              <a:rPr lang="en-US" sz="4800" b="1" dirty="0">
                <a:solidFill>
                  <a:srgbClr val="C00000"/>
                </a:solidFill>
              </a:rPr>
              <a:t>of </a:t>
            </a:r>
            <a:r>
              <a:rPr lang="en-US" sz="4800" b="1" dirty="0" smtClean="0">
                <a:solidFill>
                  <a:srgbClr val="C00000"/>
                </a:solidFill>
              </a:rPr>
              <a:t>Attributes</a:t>
            </a:r>
            <a:r>
              <a:rPr lang="en-US" sz="4800" b="1" dirty="0">
                <a:solidFill>
                  <a:srgbClr val="C00000"/>
                </a:solidFill>
              </a:rPr>
              <a:t>; and Statistical Testing of Hypothesis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4065" y="1267877"/>
            <a:ext cx="11547143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Statistical Testing Hypothesis </a:t>
            </a:r>
          </a:p>
          <a:p>
            <a:r>
              <a:rPr lang="en-US" sz="2000" dirty="0"/>
              <a:t>The hypothesis is the testable statements that are claimed with setting research </a:t>
            </a:r>
            <a:r>
              <a:rPr lang="en-US" sz="2000" dirty="0" smtClean="0"/>
              <a:t>objectives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is a picture of research results estimated by the researcher, which can </a:t>
            </a:r>
            <a:r>
              <a:rPr lang="en-US" sz="2000" dirty="0" smtClean="0"/>
              <a:t>be </a:t>
            </a:r>
            <a:r>
              <a:rPr lang="en-US" sz="2000" dirty="0"/>
              <a:t>tested with the application of various inferential statistics. </a:t>
            </a:r>
            <a:endParaRPr lang="en-US" sz="2000" dirty="0" smtClean="0"/>
          </a:p>
          <a:p>
            <a:r>
              <a:rPr lang="en-US" sz="2000" dirty="0" smtClean="0"/>
              <a:t>Setting </a:t>
            </a:r>
            <a:r>
              <a:rPr lang="en-US" sz="2000" dirty="0"/>
              <a:t>up and testing </a:t>
            </a:r>
            <a:r>
              <a:rPr lang="en-US" sz="2000" dirty="0" smtClean="0"/>
              <a:t>a </a:t>
            </a:r>
            <a:r>
              <a:rPr lang="en-US" sz="2000" dirty="0"/>
              <a:t>hypothesis is, thus, an essential part of statistical inference. Hypotheses are tested </a:t>
            </a:r>
            <a:r>
              <a:rPr lang="en-US" sz="2000" dirty="0" smtClean="0"/>
              <a:t>based </a:t>
            </a:r>
            <a:r>
              <a:rPr lang="en-US" sz="2000" dirty="0"/>
              <a:t>on analysis of the sample. </a:t>
            </a:r>
            <a:endParaRPr lang="en-US" sz="2000" dirty="0" smtClean="0"/>
          </a:p>
          <a:p>
            <a:r>
              <a:rPr lang="en-US" sz="2000" dirty="0" smtClean="0"/>
              <a:t>Hypotheses </a:t>
            </a:r>
            <a:r>
              <a:rPr lang="en-US" sz="2000" dirty="0"/>
              <a:t>are tested based on probability value (p-value), though in many cases, </a:t>
            </a:r>
            <a:r>
              <a:rPr lang="en-US" sz="2000" dirty="0" smtClean="0"/>
              <a:t>table </a:t>
            </a:r>
            <a:r>
              <a:rPr lang="en-US" sz="2000" dirty="0"/>
              <a:t>value and computed values are compared to decide regarding acceptance and </a:t>
            </a:r>
            <a:r>
              <a:rPr lang="en-US" sz="2000" dirty="0" smtClean="0"/>
              <a:t>rejection </a:t>
            </a:r>
            <a:r>
              <a:rPr lang="en-US" sz="2000" dirty="0"/>
              <a:t>of the hypothesis. p-value is the numerical measure of the statistical </a:t>
            </a:r>
            <a:r>
              <a:rPr lang="en-US" sz="2000" dirty="0" smtClean="0"/>
              <a:t>significance </a:t>
            </a:r>
            <a:r>
              <a:rPr lang="en-US" sz="2000" dirty="0"/>
              <a:t>of a hypothesis test. </a:t>
            </a:r>
            <a:endParaRPr lang="en-US" sz="2000" dirty="0" smtClean="0"/>
          </a:p>
          <a:p>
            <a:r>
              <a:rPr lang="en-US" sz="2000" dirty="0" smtClean="0"/>
              <a:t>For </a:t>
            </a:r>
            <a:r>
              <a:rPr lang="en-US" sz="2000" dirty="0"/>
              <a:t>testing the hypothesis based on the p-value, the </a:t>
            </a:r>
            <a:r>
              <a:rPr lang="en-US" sz="2000" dirty="0" smtClean="0"/>
              <a:t>researcher </a:t>
            </a:r>
            <a:r>
              <a:rPr lang="en-US" sz="2000" dirty="0"/>
              <a:t>should first decide the significance level or confidence interval. </a:t>
            </a:r>
            <a:endParaRPr lang="en-US" sz="2000" dirty="0" smtClean="0"/>
          </a:p>
          <a:p>
            <a:r>
              <a:rPr lang="en-US" sz="2000" dirty="0" smtClean="0"/>
              <a:t>For instance</a:t>
            </a:r>
            <a:r>
              <a:rPr lang="en-US" sz="2000" dirty="0"/>
              <a:t>, if the confidence level is set to 5%, then the p-value having less than 0.05 </a:t>
            </a:r>
            <a:r>
              <a:rPr lang="en-US" sz="2000" dirty="0" smtClean="0"/>
              <a:t>provides </a:t>
            </a:r>
            <a:r>
              <a:rPr lang="en-US" sz="2000" dirty="0"/>
              <a:t>evidence to reject the hypothesis.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the p-value is more significant than </a:t>
            </a:r>
            <a:r>
              <a:rPr lang="en-US" sz="2000" dirty="0" smtClean="0"/>
              <a:t>0.05</a:t>
            </a:r>
            <a:r>
              <a:rPr lang="en-US" sz="2000" dirty="0"/>
              <a:t>, there will be sufficient evidence to accept the null hypothesis. </a:t>
            </a:r>
          </a:p>
        </p:txBody>
      </p:sp>
    </p:spTree>
    <p:extLst>
      <p:ext uri="{BB962C8B-B14F-4D97-AF65-F5344CB8AC3E}">
        <p14:creationId xmlns:p14="http://schemas.microsoft.com/office/powerpoint/2010/main" val="2782293035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Chapter </a:t>
            </a:r>
            <a:r>
              <a:rPr lang="en-US" sz="4400" dirty="0" smtClean="0"/>
              <a:t>6- Statistical Analysis-Descriptive Data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Procedure in testing hypothesis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98" y="1402729"/>
            <a:ext cx="11253255" cy="531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48497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Procedure in testing hypothesis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065" y="1267877"/>
            <a:ext cx="11547143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ii. Test </a:t>
            </a:r>
            <a:r>
              <a:rPr lang="en-US" sz="2000" b="1" dirty="0"/>
              <a:t>statistic: </a:t>
            </a:r>
            <a:endParaRPr lang="en-US" sz="2000" b="1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test statistic is the formula to compute the value used in </a:t>
            </a:r>
            <a:r>
              <a:rPr lang="en-US" sz="2000" dirty="0" smtClean="0"/>
              <a:t>decision-making</a:t>
            </a:r>
            <a:r>
              <a:rPr lang="en-US" sz="2000" dirty="0"/>
              <a:t>. Do not substitute any values into this formula at this step. </a:t>
            </a:r>
            <a:endParaRPr lang="en-US" sz="2000" dirty="0" smtClean="0"/>
          </a:p>
          <a:p>
            <a:r>
              <a:rPr lang="en-US" sz="2000" dirty="0" smtClean="0"/>
              <a:t>State </a:t>
            </a:r>
            <a:r>
              <a:rPr lang="en-US" sz="2000" dirty="0"/>
              <a:t>the formula for test relevancy and whether it may fit a parametric or </a:t>
            </a:r>
            <a:r>
              <a:rPr lang="en-US" sz="2000" dirty="0" smtClean="0"/>
              <a:t>non-parametric </a:t>
            </a:r>
            <a:r>
              <a:rPr lang="en-US" sz="2000" dirty="0"/>
              <a:t>test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iii. Level of significance</a:t>
            </a:r>
            <a:r>
              <a:rPr lang="en-US" sz="2000" dirty="0"/>
              <a:t>: </a:t>
            </a:r>
            <a:endParaRPr lang="en-US" sz="2000" dirty="0" smtClean="0"/>
          </a:p>
          <a:p>
            <a:r>
              <a:rPr lang="en-US" sz="2000" dirty="0" smtClean="0"/>
              <a:t>State </a:t>
            </a:r>
            <a:r>
              <a:rPr lang="en-US" sz="2000" dirty="0"/>
              <a:t>the significance level for the test.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iv. Calculation: </a:t>
            </a:r>
            <a:endParaRPr lang="en-US" sz="2000" b="1" dirty="0" smtClean="0"/>
          </a:p>
          <a:p>
            <a:r>
              <a:rPr lang="en-US" sz="2000" dirty="0" smtClean="0"/>
              <a:t>Substitute </a:t>
            </a:r>
            <a:r>
              <a:rPr lang="en-US" sz="2000" dirty="0"/>
              <a:t>the sample data into the formula given for the test </a:t>
            </a:r>
            <a:r>
              <a:rPr lang="en-US" sz="2000" dirty="0" smtClean="0"/>
              <a:t>statistic </a:t>
            </a:r>
            <a:r>
              <a:rPr lang="en-US" sz="2000" dirty="0"/>
              <a:t>and obtain a test statistic value. </a:t>
            </a:r>
            <a:endParaRPr lang="en-US" sz="2000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step is often performed by using </a:t>
            </a:r>
            <a:r>
              <a:rPr lang="en-US" sz="2000" dirty="0" smtClean="0"/>
              <a:t>computer </a:t>
            </a:r>
            <a:r>
              <a:rPr lang="en-US" sz="2000" dirty="0"/>
              <a:t>software or manual. Copy the value from the computer output and </a:t>
            </a:r>
            <a:r>
              <a:rPr lang="en-US" sz="2000" dirty="0" smtClean="0"/>
              <a:t>put </a:t>
            </a:r>
            <a:r>
              <a:rPr lang="en-US" sz="2000" dirty="0"/>
              <a:t>it here. </a:t>
            </a:r>
          </a:p>
        </p:txBody>
      </p:sp>
    </p:spTree>
    <p:extLst>
      <p:ext uri="{BB962C8B-B14F-4D97-AF65-F5344CB8AC3E}">
        <p14:creationId xmlns:p14="http://schemas.microsoft.com/office/powerpoint/2010/main" val="3664306756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Procedure in testing hypothesis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065" y="1609071"/>
            <a:ext cx="11547143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v. Decision</a:t>
            </a:r>
            <a:r>
              <a:rPr lang="en-US" sz="2000" dirty="0"/>
              <a:t>: </a:t>
            </a:r>
            <a:endParaRPr lang="en-US" sz="2000" dirty="0" smtClean="0"/>
          </a:p>
          <a:p>
            <a:r>
              <a:rPr lang="en-US" sz="2000" dirty="0" smtClean="0"/>
              <a:t>State </a:t>
            </a:r>
            <a:r>
              <a:rPr lang="en-US" sz="2000" dirty="0"/>
              <a:t>your decision about the null hypothesis. It will either reject </a:t>
            </a:r>
            <a:r>
              <a:rPr lang="en-US" sz="2000" dirty="0" smtClean="0"/>
              <a:t>H0 or </a:t>
            </a:r>
            <a:r>
              <a:rPr lang="en-US" sz="2000" dirty="0"/>
              <a:t>fail to reject H0.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vi. Conclusion: </a:t>
            </a:r>
            <a:endParaRPr lang="en-US" sz="2000" b="1" dirty="0" smtClean="0"/>
          </a:p>
          <a:p>
            <a:r>
              <a:rPr lang="en-US" sz="2000" dirty="0" smtClean="0"/>
              <a:t>There </a:t>
            </a:r>
            <a:r>
              <a:rPr lang="en-US" sz="2000" dirty="0"/>
              <a:t>is (or is not) sufficient evidence to indicate that (followed </a:t>
            </a:r>
            <a:r>
              <a:rPr lang="en-US" sz="2000" dirty="0" smtClean="0"/>
              <a:t>by </a:t>
            </a:r>
            <a:r>
              <a:rPr lang="en-US" sz="2000" dirty="0"/>
              <a:t>the English version of the research hypothesis) to reject (or fail to reject H0) </a:t>
            </a:r>
            <a:r>
              <a:rPr lang="en-US" sz="2000" dirty="0" smtClean="0"/>
              <a:t>indicating </a:t>
            </a:r>
            <a:r>
              <a:rPr lang="en-US" sz="2000" dirty="0"/>
              <a:t>that the productivity of high-wage earner and low-wage earner is not </a:t>
            </a:r>
            <a:r>
              <a:rPr lang="en-US" sz="2000" dirty="0" smtClean="0"/>
              <a:t>significantly </a:t>
            </a:r>
            <a:r>
              <a:rPr lang="en-US" sz="2000" dirty="0"/>
              <a:t>different (or significantly different). </a:t>
            </a:r>
          </a:p>
        </p:txBody>
      </p:sp>
    </p:spTree>
    <p:extLst>
      <p:ext uri="{BB962C8B-B14F-4D97-AF65-F5344CB8AC3E}">
        <p14:creationId xmlns:p14="http://schemas.microsoft.com/office/powerpoint/2010/main" val="24901333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Errors in hypothesis testing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065" y="1609071"/>
            <a:ext cx="11547143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AutoNum type="romanLcPeriod"/>
            </a:pPr>
            <a:r>
              <a:rPr lang="en-US" sz="2000" b="1" dirty="0" smtClean="0"/>
              <a:t>Type </a:t>
            </a:r>
            <a:r>
              <a:rPr lang="en-US" sz="2000" b="1" dirty="0"/>
              <a:t>I Error</a:t>
            </a:r>
            <a:r>
              <a:rPr lang="en-US" sz="2000" dirty="0"/>
              <a:t>: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hypothesis testing, type I error can be denoted by alpha (α) </a:t>
            </a:r>
            <a:r>
              <a:rPr lang="en-US" sz="2000" dirty="0" smtClean="0"/>
              <a:t>and </a:t>
            </a:r>
            <a:r>
              <a:rPr lang="en-US" sz="2000" dirty="0"/>
              <a:t>spelled as α-error. In this type of error, we may reject H0even if H0is true.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probability of type I error is usually determined in advance and is </a:t>
            </a:r>
            <a:r>
              <a:rPr lang="en-US" sz="2000" dirty="0" smtClean="0"/>
              <a:t>understood </a:t>
            </a:r>
            <a:r>
              <a:rPr lang="en-US" sz="2000" dirty="0"/>
              <a:t>as the level of significance of the testing hypothesis. </a:t>
            </a:r>
            <a:endParaRPr lang="en-US" sz="2000" dirty="0" smtClean="0"/>
          </a:p>
          <a:p>
            <a:r>
              <a:rPr lang="en-US" sz="2000" dirty="0" smtClean="0"/>
              <a:t>If </a:t>
            </a:r>
            <a:r>
              <a:rPr lang="en-US" sz="2000" dirty="0"/>
              <a:t>the type I </a:t>
            </a:r>
            <a:r>
              <a:rPr lang="en-US" sz="2000" dirty="0" smtClean="0"/>
              <a:t>error </a:t>
            </a:r>
            <a:r>
              <a:rPr lang="en-US" sz="2000" dirty="0"/>
              <a:t>is fixed at 5 percent, there are about five chances out of a hundred that </a:t>
            </a:r>
            <a:r>
              <a:rPr lang="en-US" sz="2000" dirty="0" smtClean="0"/>
              <a:t>we </a:t>
            </a:r>
            <a:r>
              <a:rPr lang="en-US" sz="2000" dirty="0"/>
              <a:t>will reject H0when H0is true. </a:t>
            </a:r>
            <a:endParaRPr lang="en-US" sz="2000" dirty="0" smtClean="0"/>
          </a:p>
          <a:p>
            <a:r>
              <a:rPr lang="en-US" sz="2000" dirty="0" smtClean="0"/>
              <a:t>Thus, </a:t>
            </a:r>
            <a:r>
              <a:rPr lang="en-US" sz="2000" dirty="0"/>
              <a:t>we can control type I errors by fixing </a:t>
            </a:r>
            <a:r>
              <a:rPr lang="en-US" sz="2000" dirty="0" smtClean="0"/>
              <a:t>their </a:t>
            </a:r>
            <a:r>
              <a:rPr lang="en-US" sz="2000" dirty="0"/>
              <a:t>significance level as low as possible. </a:t>
            </a:r>
          </a:p>
        </p:txBody>
      </p:sp>
    </p:spTree>
    <p:extLst>
      <p:ext uri="{BB962C8B-B14F-4D97-AF65-F5344CB8AC3E}">
        <p14:creationId xmlns:p14="http://schemas.microsoft.com/office/powerpoint/2010/main" val="266068434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Errors in hypothesis testing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065" y="1609071"/>
            <a:ext cx="11547143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ii. Type </a:t>
            </a:r>
            <a:r>
              <a:rPr lang="en-US" sz="2000" b="1" dirty="0"/>
              <a:t>II Error: </a:t>
            </a:r>
            <a:endParaRPr lang="en-US" sz="2000" b="1" dirty="0" smtClean="0"/>
          </a:p>
          <a:p>
            <a:r>
              <a:rPr lang="en-US" sz="2000" dirty="0" smtClean="0"/>
              <a:t>Type </a:t>
            </a:r>
            <a:r>
              <a:rPr lang="en-US" sz="2000" dirty="0"/>
              <a:t>II errors may be </a:t>
            </a:r>
            <a:r>
              <a:rPr lang="en-US" sz="2000" dirty="0" smtClean="0"/>
              <a:t>encountered in </a:t>
            </a:r>
            <a:r>
              <a:rPr lang="en-US" sz="2000" dirty="0"/>
              <a:t>hypothesis testing if we </a:t>
            </a:r>
            <a:r>
              <a:rPr lang="en-US" sz="2000" dirty="0" smtClean="0"/>
              <a:t>accept </a:t>
            </a:r>
            <a:r>
              <a:rPr lang="en-US" sz="2000" dirty="0"/>
              <a:t>H0when H0 is invalid. Type II error is denoted by beta (β) and spelled as </a:t>
            </a:r>
            <a:r>
              <a:rPr lang="en-US" sz="2000" dirty="0" smtClean="0"/>
              <a:t>β–error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we try to reduce type I error in a fixed sample size, the </a:t>
            </a:r>
            <a:r>
              <a:rPr lang="en-US" sz="2000" dirty="0" smtClean="0"/>
              <a:t>probability </a:t>
            </a:r>
            <a:r>
              <a:rPr lang="en-US" sz="2000" dirty="0"/>
              <a:t>of committing type II error increases. </a:t>
            </a:r>
            <a:endParaRPr lang="en-US" sz="2000" dirty="0" smtClean="0"/>
          </a:p>
          <a:p>
            <a:r>
              <a:rPr lang="en-US" sz="2000" dirty="0" smtClean="0"/>
              <a:t>One </a:t>
            </a:r>
            <a:r>
              <a:rPr lang="en-US" sz="2000" dirty="0"/>
              <a:t>of the limitations is that </a:t>
            </a:r>
            <a:r>
              <a:rPr lang="en-US" sz="2000" dirty="0" smtClean="0"/>
              <a:t>both </a:t>
            </a:r>
            <a:r>
              <a:rPr lang="en-US" sz="2000" dirty="0"/>
              <a:t>types of errors cannot be minimized simultaneously; hence there is </a:t>
            </a:r>
            <a:r>
              <a:rPr lang="en-US" sz="2000" dirty="0" smtClean="0"/>
              <a:t>trade–off </a:t>
            </a:r>
            <a:r>
              <a:rPr lang="en-US" sz="2000" dirty="0"/>
              <a:t>between the two types of errors. 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583" y="4137379"/>
            <a:ext cx="6075819" cy="2346218"/>
          </a:xfrm>
          <a:prstGeom prst="rect">
            <a:avLst/>
          </a:prstGeom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4065" y="4137379"/>
            <a:ext cx="6153712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dirty="0" smtClean="0"/>
              <a:t>Thus, </a:t>
            </a:r>
            <a:r>
              <a:rPr lang="en-US" sz="2000" dirty="0"/>
              <a:t>testing the hypothesis, it is </a:t>
            </a:r>
            <a:r>
              <a:rPr lang="en-US" sz="2000" dirty="0" smtClean="0"/>
              <a:t>recommended </a:t>
            </a:r>
            <a:r>
              <a:rPr lang="en-US" sz="2000" dirty="0"/>
              <a:t>to make a possible effort to maintain an appropriate balance </a:t>
            </a:r>
            <a:r>
              <a:rPr lang="en-US" sz="2000" dirty="0" smtClean="0"/>
              <a:t>between </a:t>
            </a:r>
            <a:r>
              <a:rPr lang="en-US" sz="2000" dirty="0"/>
              <a:t>type I and type II errors. </a:t>
            </a:r>
            <a:endParaRPr lang="en-US" sz="2000" dirty="0" smtClean="0"/>
          </a:p>
          <a:p>
            <a:r>
              <a:rPr lang="en-US" sz="2000" dirty="0" smtClean="0"/>
              <a:t>Types </a:t>
            </a:r>
            <a:r>
              <a:rPr lang="en-US" sz="2000" dirty="0"/>
              <a:t>of errors while testing the hypothesis </a:t>
            </a:r>
            <a:r>
              <a:rPr lang="en-US" sz="2000" dirty="0" smtClean="0"/>
              <a:t>can </a:t>
            </a:r>
            <a:r>
              <a:rPr lang="en-US" sz="2000" dirty="0"/>
              <a:t>be presented in tabular structure as below: </a:t>
            </a:r>
          </a:p>
        </p:txBody>
      </p:sp>
    </p:spTree>
    <p:extLst>
      <p:ext uri="{BB962C8B-B14F-4D97-AF65-F5344CB8AC3E}">
        <p14:creationId xmlns:p14="http://schemas.microsoft.com/office/powerpoint/2010/main" val="193549434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Selection of Statistical Methods 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04065" y="1609071"/>
            <a:ext cx="11547143" cy="40274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Before </a:t>
            </a:r>
            <a:r>
              <a:rPr lang="en-US" sz="2000" dirty="0" smtClean="0"/>
              <a:t>selecting </a:t>
            </a:r>
            <a:r>
              <a:rPr lang="en-US" sz="2000" dirty="0"/>
              <a:t>the methods, we should be aware of the following factors: </a:t>
            </a:r>
          </a:p>
          <a:p>
            <a:pPr marL="0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. Variables</a:t>
            </a:r>
            <a:r>
              <a:rPr lang="en-US" sz="2000" dirty="0" smtClean="0"/>
              <a:t>: Independent </a:t>
            </a:r>
            <a:r>
              <a:rPr lang="en-US" sz="2000" dirty="0"/>
              <a:t>variable and Dependent variable </a:t>
            </a:r>
          </a:p>
          <a:p>
            <a:pPr marL="0" indent="0">
              <a:buNone/>
            </a:pPr>
            <a:r>
              <a:rPr lang="en-US" sz="2000" dirty="0"/>
              <a:t>ii.  Measure of variables: Numeric measure (interval and ratio scale data) and </a:t>
            </a:r>
            <a:r>
              <a:rPr lang="en-US" sz="2000" dirty="0" smtClean="0"/>
              <a:t>Attribute </a:t>
            </a:r>
            <a:r>
              <a:rPr lang="en-US" sz="2000" dirty="0"/>
              <a:t>measure (nominal and ordinal scale data) 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16" y="3074202"/>
            <a:ext cx="8761861" cy="350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57226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Selection of Statistical Methods </a:t>
            </a:r>
            <a:endParaRPr lang="en-US" sz="4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5" y="1109239"/>
            <a:ext cx="11109277" cy="54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35526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Selection of Statistical Methods </a:t>
            </a:r>
            <a:endParaRPr lang="en-US" sz="4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21" y="1475290"/>
            <a:ext cx="8398417" cy="50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20824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Selection of Statistical Methods </a:t>
            </a:r>
            <a:endParaRPr lang="en-US" sz="4800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02" y="1332195"/>
            <a:ext cx="10596607" cy="535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5429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785359" cy="2192622"/>
          </a:xfrm>
        </p:spPr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Chapter </a:t>
            </a:r>
            <a:r>
              <a:rPr lang="en-US" dirty="0"/>
              <a:t>7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73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pPr algn="ctr"/>
            <a:r>
              <a:rPr lang="en-US" dirty="0"/>
              <a:t>Learning Outcome</a:t>
            </a:r>
            <a:br>
              <a:rPr lang="en-US" dirty="0"/>
            </a:br>
            <a:r>
              <a:rPr lang="en-US" dirty="0"/>
              <a:t>1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=""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2879725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=""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2879725"/>
          </a:xfr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0" y="2879725"/>
            <a:ext cx="8115300" cy="347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Inferential Statistics &amp; Inferential </a:t>
            </a: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Analysis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- Concept</a:t>
            </a: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Z-test, t-test etc.</a:t>
            </a: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Validity and Reliability testing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8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838200"/>
            <a:ext cx="8229600" cy="2362200"/>
          </a:xfrm>
        </p:spPr>
        <p:txBody>
          <a:bodyPr/>
          <a:lstStyle/>
          <a:p>
            <a:r>
              <a:rPr lang="en-US" sz="8000" b="1" dirty="0">
                <a:solidFill>
                  <a:srgbClr val="FF0000"/>
                </a:solidFill>
              </a:rPr>
              <a:t>Inferential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3382" y="3810001"/>
            <a:ext cx="87630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33CC"/>
                </a:solidFill>
                <a:latin typeface="Arial"/>
              </a:rPr>
              <a:t>We use inferential statistics to </a:t>
            </a:r>
            <a:r>
              <a:rPr lang="en-US" sz="2800" b="1" dirty="0">
                <a:solidFill>
                  <a:srgbClr val="FF0000"/>
                </a:solidFill>
                <a:latin typeface="Arial"/>
              </a:rPr>
              <a:t>make inferences</a:t>
            </a:r>
            <a:r>
              <a:rPr lang="en-US" sz="2800" b="1" dirty="0">
                <a:solidFill>
                  <a:srgbClr val="0033CC"/>
                </a:solidFill>
                <a:latin typeface="Arial"/>
              </a:rPr>
              <a:t> from our data to more general conditions;</a:t>
            </a:r>
          </a:p>
          <a:p>
            <a:pPr>
              <a:defRPr/>
            </a:pPr>
            <a:r>
              <a:rPr lang="en-US" sz="2400" b="1" i="1" dirty="0" err="1">
                <a:solidFill>
                  <a:srgbClr val="0033CC"/>
                </a:solidFill>
                <a:latin typeface="Arial"/>
              </a:rPr>
              <a:t>Eg</a:t>
            </a:r>
            <a:r>
              <a:rPr lang="en-US" sz="2400" b="1" i="1" dirty="0">
                <a:solidFill>
                  <a:srgbClr val="0033CC"/>
                </a:solidFill>
                <a:latin typeface="Arial"/>
              </a:rPr>
              <a:t>: t-test, Analysis of Variance (ANOVA)</a:t>
            </a:r>
          </a:p>
          <a:p>
            <a:pPr>
              <a:defRPr/>
            </a:pPr>
            <a:endParaRPr lang="en-US" sz="2400" b="1" i="1" dirty="0">
              <a:solidFill>
                <a:srgbClr val="0033CC"/>
              </a:solidFill>
              <a:latin typeface="Arial"/>
            </a:endParaRPr>
          </a:p>
          <a:p>
            <a:pPr>
              <a:defRPr/>
            </a:pPr>
            <a:r>
              <a:rPr lang="en-US" sz="2800" b="1" dirty="0">
                <a:solidFill>
                  <a:srgbClr val="0033CC"/>
                </a:solidFill>
                <a:latin typeface="Arial"/>
              </a:rPr>
              <a:t>We use descriptive statistics simply to </a:t>
            </a:r>
            <a:r>
              <a:rPr lang="en-US" sz="2800" b="1" dirty="0">
                <a:solidFill>
                  <a:srgbClr val="FF0000"/>
                </a:solidFill>
                <a:latin typeface="Arial"/>
              </a:rPr>
              <a:t>describe what's going on in our data.</a:t>
            </a:r>
          </a:p>
          <a:p>
            <a:pPr>
              <a:defRPr/>
            </a:pPr>
            <a:r>
              <a:rPr lang="en-US" sz="2400" b="1" i="1" dirty="0" err="1">
                <a:solidFill>
                  <a:srgbClr val="0033CC"/>
                </a:solidFill>
                <a:latin typeface="Arial"/>
              </a:rPr>
              <a:t>Eg</a:t>
            </a:r>
            <a:r>
              <a:rPr lang="en-US" sz="2400" b="1" i="1" dirty="0">
                <a:solidFill>
                  <a:srgbClr val="0033CC"/>
                </a:solidFill>
                <a:latin typeface="Arial"/>
              </a:rPr>
              <a:t>: Mean, Median, Normality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ms-MY" sz="800">
                <a:solidFill>
                  <a:srgbClr val="000000"/>
                </a:solidFill>
                <a:latin typeface="Arial" charset="0"/>
              </a:rPr>
              <a:t>Dr Jugindar Singh</a:t>
            </a:r>
          </a:p>
        </p:txBody>
      </p:sp>
    </p:spTree>
    <p:extLst>
      <p:ext uri="{BB962C8B-B14F-4D97-AF65-F5344CB8AC3E}">
        <p14:creationId xmlns:p14="http://schemas.microsoft.com/office/powerpoint/2010/main" val="170744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992024" y="253424"/>
            <a:ext cx="5200463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eaLnBrk="1" hangingPunct="1">
              <a:defRPr/>
            </a:pPr>
            <a:r>
              <a:rPr lang="en-US" sz="3600" b="1" dirty="0">
                <a:solidFill>
                  <a:srgbClr val="FF0000"/>
                </a:solidFill>
                <a:latin typeface="Comic Sans MS" pitchFamily="66" charset="0"/>
              </a:rPr>
              <a:t>Inferential Statistics </a:t>
            </a:r>
          </a:p>
        </p:txBody>
      </p:sp>
      <p:sp>
        <p:nvSpPr>
          <p:cNvPr id="24579" name="Oval 3"/>
          <p:cNvSpPr>
            <a:spLocks noChangeArrowheads="1"/>
          </p:cNvSpPr>
          <p:nvPr/>
        </p:nvSpPr>
        <p:spPr bwMode="auto">
          <a:xfrm>
            <a:off x="3048000" y="1905000"/>
            <a:ext cx="3276600" cy="1981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solidFill>
                  <a:srgbClr val="000000"/>
                </a:solidFill>
                <a:latin typeface="Comic Sans MS" pitchFamily="66" charset="0"/>
              </a:rPr>
              <a:t>Population</a:t>
            </a:r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2514600" y="3810000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Sample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3429000" y="3276600"/>
            <a:ext cx="762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4343400" y="990600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Sample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6400800" y="2362200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Sample</a:t>
            </a:r>
          </a:p>
        </p:txBody>
      </p:sp>
      <p:sp>
        <p:nvSpPr>
          <p:cNvPr id="24585" name="Oval 9"/>
          <p:cNvSpPr>
            <a:spLocks noChangeArrowheads="1"/>
          </p:cNvSpPr>
          <p:nvPr/>
        </p:nvSpPr>
        <p:spPr bwMode="auto">
          <a:xfrm>
            <a:off x="5943600" y="1295400"/>
            <a:ext cx="990600" cy="838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Sample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4800600"/>
            <a:ext cx="4686300" cy="181588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FFFF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/>
              </a:rPr>
              <a:t>Inferential statistics are used to draw conclusions about a population by examining the sample</a:t>
            </a:r>
          </a:p>
        </p:txBody>
      </p:sp>
      <p:sp>
        <p:nvSpPr>
          <p:cNvPr id="6" name="Up Arrow 5"/>
          <p:cNvSpPr/>
          <p:nvPr/>
        </p:nvSpPr>
        <p:spPr bwMode="auto">
          <a:xfrm>
            <a:off x="4720936" y="4182154"/>
            <a:ext cx="533400" cy="304800"/>
          </a:xfrm>
          <a:prstGeom prst="up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71704" y="3581401"/>
            <a:ext cx="3475515" cy="33547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Types of inferential statistics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Arial"/>
              </a:rPr>
              <a:t>Parametric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T-tests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ANOVA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Correlation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Multiple regression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ANCOVA</a:t>
            </a:r>
          </a:p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Arial"/>
              </a:rPr>
              <a:t>Non-paramet</a:t>
            </a:r>
            <a:r>
              <a:rPr lang="en-US" sz="2000" b="1" dirty="0">
                <a:solidFill>
                  <a:srgbClr val="FF0000"/>
                </a:solidFill>
                <a:latin typeface="Arial"/>
              </a:rPr>
              <a:t>ric</a:t>
            </a:r>
          </a:p>
          <a:p>
            <a:pPr>
              <a:defRPr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Chi-Square</a:t>
            </a:r>
            <a:endParaRPr lang="en-US" sz="2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>
              <a:defRPr/>
            </a:pPr>
            <a:r>
              <a:rPr lang="ms-MY" sz="800">
                <a:solidFill>
                  <a:srgbClr val="000000"/>
                </a:solidFill>
                <a:latin typeface="Arial" charset="0"/>
              </a:rPr>
              <a:t>Dr Jugindar Singh</a:t>
            </a:r>
          </a:p>
        </p:txBody>
      </p:sp>
    </p:spTree>
    <p:extLst>
      <p:ext uri="{BB962C8B-B14F-4D97-AF65-F5344CB8AC3E}">
        <p14:creationId xmlns:p14="http://schemas.microsoft.com/office/powerpoint/2010/main" val="349354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Inferential Statistics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54480"/>
            <a:ext cx="12009120" cy="4241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inferential statistics attempt to make an inference </a:t>
            </a:r>
            <a:r>
              <a:rPr lang="en-US" sz="2800" dirty="0" smtClean="0"/>
              <a:t>about </a:t>
            </a:r>
            <a:r>
              <a:rPr lang="en-US" sz="2800" dirty="0"/>
              <a:t>the data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Inferential statistics are the statistics that help to establish relationships among </a:t>
            </a:r>
            <a:r>
              <a:rPr lang="en-US" sz="2800" dirty="0" smtClean="0"/>
              <a:t>variables </a:t>
            </a:r>
            <a:r>
              <a:rPr lang="en-US" sz="2800" dirty="0"/>
              <a:t>to draw valid conclusions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Inferential statistics can further be </a:t>
            </a:r>
            <a:r>
              <a:rPr lang="en-US" sz="2800" dirty="0" smtClean="0"/>
              <a:t>categorized </a:t>
            </a:r>
            <a:r>
              <a:rPr lang="en-US" sz="2800" dirty="0"/>
              <a:t>into two categories: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a) Parametric </a:t>
            </a:r>
            <a:r>
              <a:rPr lang="en-US" sz="2800" dirty="0"/>
              <a:t>statistics and </a:t>
            </a:r>
            <a:r>
              <a:rPr lang="en-US" sz="2800" dirty="0" smtClean="0"/>
              <a:t>b) non-parametric </a:t>
            </a:r>
            <a:r>
              <a:rPr lang="en-US" sz="2800" dirty="0"/>
              <a:t>statistics. </a:t>
            </a:r>
          </a:p>
        </p:txBody>
      </p:sp>
    </p:spTree>
    <p:extLst>
      <p:ext uri="{BB962C8B-B14F-4D97-AF65-F5344CB8AC3E}">
        <p14:creationId xmlns:p14="http://schemas.microsoft.com/office/powerpoint/2010/main" val="179882043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Parametric </a:t>
            </a:r>
            <a:r>
              <a:rPr lang="en-US" sz="4800" b="1" dirty="0" smtClean="0">
                <a:solidFill>
                  <a:srgbClr val="FF0000"/>
                </a:solidFill>
              </a:rPr>
              <a:t>statistics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1554480"/>
            <a:ext cx="6842760" cy="4241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/>
              <a:t>Parameter’ means a population value. </a:t>
            </a:r>
            <a:endParaRPr lang="en-US" sz="28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all the scores </a:t>
            </a:r>
            <a:r>
              <a:rPr lang="en-US" sz="2800" dirty="0" smtClean="0"/>
              <a:t>of </a:t>
            </a:r>
            <a:r>
              <a:rPr lang="en-US" sz="2800" dirty="0"/>
              <a:t>a defined population are available and a mean is calculated, this mean is a </a:t>
            </a:r>
            <a:r>
              <a:rPr lang="en-US" sz="2800" dirty="0" smtClean="0"/>
              <a:t>parameter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Statistic</a:t>
            </a:r>
            <a:r>
              <a:rPr lang="en-US" sz="2800" dirty="0"/>
              <a:t>, however, means a measure calculated from a sample. In </a:t>
            </a:r>
            <a:r>
              <a:rPr lang="en-US" sz="2800" dirty="0" smtClean="0"/>
              <a:t>the </a:t>
            </a:r>
            <a:r>
              <a:rPr lang="en-US" sz="2800" dirty="0"/>
              <a:t>literal meaning, a parametric statistical makes assumptions about the </a:t>
            </a:r>
            <a:r>
              <a:rPr lang="en-US" sz="2800" dirty="0" smtClean="0"/>
              <a:t>parameters </a:t>
            </a:r>
            <a:r>
              <a:rPr lang="en-US" sz="2800" dirty="0"/>
              <a:t>(defining properties) of the population distribution(s) from which </a:t>
            </a:r>
            <a:r>
              <a:rPr lang="en-US" sz="2800" dirty="0" smtClean="0"/>
              <a:t>one’s </a:t>
            </a:r>
            <a:r>
              <a:rPr lang="en-US" sz="2800" dirty="0"/>
              <a:t>data are drawn.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452360" y="1554480"/>
            <a:ext cx="5288280" cy="4241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Importance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Assumption of Normality</a:t>
            </a:r>
          </a:p>
          <a:p>
            <a:pPr marL="514350" indent="-514350">
              <a:buAutoNum type="arabicPeriod"/>
            </a:pPr>
            <a:r>
              <a:rPr lang="en-US" sz="2800" dirty="0" smtClean="0"/>
              <a:t>Homogeneity of variance</a:t>
            </a:r>
          </a:p>
          <a:p>
            <a:pPr marL="514350" indent="-514350">
              <a:buAutoNum type="arabicPeriod"/>
            </a:pPr>
            <a:r>
              <a:rPr lang="en-US" sz="2800" dirty="0"/>
              <a:t>Continuity and equal intervals of measures</a:t>
            </a:r>
          </a:p>
        </p:txBody>
      </p:sp>
    </p:spTree>
    <p:extLst>
      <p:ext uri="{BB962C8B-B14F-4D97-AF65-F5344CB8AC3E}">
        <p14:creationId xmlns:p14="http://schemas.microsoft.com/office/powerpoint/2010/main" val="305604627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Methods of Parametric Statistics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00" y="1539606"/>
            <a:ext cx="11602409" cy="40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7271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T-Test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1" y="1375932"/>
            <a:ext cx="11946039" cy="42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784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F87AA68015F45AC3FC1B11B58A6B8" ma:contentTypeVersion="10" ma:contentTypeDescription="Create a new document." ma:contentTypeScope="" ma:versionID="e1ef67e224c8ccbb4344db1ee8bfd75c">
  <xsd:schema xmlns:xsd="http://www.w3.org/2001/XMLSchema" xmlns:xs="http://www.w3.org/2001/XMLSchema" xmlns:p="http://schemas.microsoft.com/office/2006/metadata/properties" xmlns:ns2="9119c549-9603-4c3e-9d0b-9521ee4e19d9" xmlns:ns3="57f52a75-1879-4091-8fb6-28c7f04eb7e4" targetNamespace="http://schemas.microsoft.com/office/2006/metadata/properties" ma:root="true" ma:fieldsID="2f211af01594a84e74af683d1a82f396" ns2:_="" ns3:_="">
    <xsd:import namespace="9119c549-9603-4c3e-9d0b-9521ee4e19d9"/>
    <xsd:import namespace="57f52a75-1879-4091-8fb6-28c7f04eb7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9c549-9603-4c3e-9d0b-9521ee4e19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b2353f-cada-454f-8cb5-bb2181ddde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52a75-1879-4091-8fb6-28c7f04eb7e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a10c67-7aef-49d9-b151-02e2bbedb5ae}" ma:internalName="TaxCatchAll" ma:showField="CatchAllData" ma:web="57f52a75-1879-4091-8fb6-28c7f04e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f52a75-1879-4091-8fb6-28c7f04eb7e4" xsi:nil="true"/>
    <lcf76f155ced4ddcb4097134ff3c332f xmlns="9119c549-9603-4c3e-9d0b-9521ee4e19d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AC8215-181C-4662-8B80-6904C840DAE3}"/>
</file>

<file path=customXml/itemProps2.xml><?xml version="1.0" encoding="utf-8"?>
<ds:datastoreItem xmlns:ds="http://schemas.openxmlformats.org/officeDocument/2006/customXml" ds:itemID="{B970C04F-E7AC-41AB-9C6D-1B1BB88BFF7F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DF22509-0AA2-4869-B7D4-F8593E816C8A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4615</TotalTime>
  <Words>1547</Words>
  <Application>Microsoft Office PowerPoint</Application>
  <PresentationFormat>Widescreen</PresentationFormat>
  <Paragraphs>166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Avenir Next LT Pro</vt:lpstr>
      <vt:lpstr>Calibri</vt:lpstr>
      <vt:lpstr>Comic Sans MS</vt:lpstr>
      <vt:lpstr>Segoe UI</vt:lpstr>
      <vt:lpstr>Segoe UI Light</vt:lpstr>
      <vt:lpstr>Times New Roman</vt:lpstr>
      <vt:lpstr>Wingdings</vt:lpstr>
      <vt:lpstr>WelcomeDoc</vt:lpstr>
      <vt:lpstr>Research Methodology- Unit 5 DATA COLLECTION AND ANALYSIS </vt:lpstr>
      <vt:lpstr>Research Methodology- Unit 5 Chapter 6- Statistical Analysis-Descriptive Data</vt:lpstr>
      <vt:lpstr>Learning Outcome 1</vt:lpstr>
      <vt:lpstr>Inferential statistics</vt:lpstr>
      <vt:lpstr>PowerPoint Presentation</vt:lpstr>
      <vt:lpstr>Inferential Statistics</vt:lpstr>
      <vt:lpstr>Parametric statistics</vt:lpstr>
      <vt:lpstr>Methods of Parametric Statistics </vt:lpstr>
      <vt:lpstr>T-Test</vt:lpstr>
      <vt:lpstr>Application of T-test</vt:lpstr>
      <vt:lpstr>Application of T-test</vt:lpstr>
      <vt:lpstr>Application of T-test</vt:lpstr>
      <vt:lpstr>Z- Test</vt:lpstr>
      <vt:lpstr>F- Test</vt:lpstr>
      <vt:lpstr>Analysis of Variance (ANOVA)</vt:lpstr>
      <vt:lpstr>Karl Pearson's correlation coefficient</vt:lpstr>
      <vt:lpstr>Rank–order coefficient</vt:lpstr>
      <vt:lpstr>Non-parametric statistics</vt:lpstr>
      <vt:lpstr>Chi-square Test: Goodness of Fit and Independence of Attributes; and Statistical Testing of Hypothesis </vt:lpstr>
      <vt:lpstr>Procedure in testing hypothesis </vt:lpstr>
      <vt:lpstr>Procedure in testing hypothesis </vt:lpstr>
      <vt:lpstr>Procedure in testing hypothesis </vt:lpstr>
      <vt:lpstr>Errors in hypothesis testing </vt:lpstr>
      <vt:lpstr>Errors in hypothesis testing </vt:lpstr>
      <vt:lpstr>Selection of Statistical Methods </vt:lpstr>
      <vt:lpstr>Selection of Statistical Methods </vt:lpstr>
      <vt:lpstr>Selection of Statistical Methods </vt:lpstr>
      <vt:lpstr>Selection of Statistical Methods </vt:lpstr>
      <vt:lpstr>End of Chapter 7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Acer</dc:creator>
  <cp:keywords/>
  <cp:lastModifiedBy>Acer</cp:lastModifiedBy>
  <cp:revision>186</cp:revision>
  <dcterms:created xsi:type="dcterms:W3CDTF">2024-11-11T05:00:51Z</dcterms:created>
  <dcterms:modified xsi:type="dcterms:W3CDTF">2025-01-30T07:05:27Z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0x01010004EF87AA68015F45AC3FC1B11B58A6B8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