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74" r:id="rId3"/>
    <p:sldId id="275" r:id="rId4"/>
    <p:sldId id="276" r:id="rId5"/>
    <p:sldId id="257" r:id="rId6"/>
    <p:sldId id="258" r:id="rId7"/>
    <p:sldId id="259" r:id="rId8"/>
    <p:sldId id="273" r:id="rId9"/>
    <p:sldId id="272" r:id="rId10"/>
    <p:sldId id="260" r:id="rId11"/>
    <p:sldId id="261" r:id="rId12"/>
    <p:sldId id="262" r:id="rId13"/>
    <p:sldId id="271"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347593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58522"/>
            <a:ext cx="8520600" cy="1075334"/>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4000" b="1" dirty="0">
                <a:solidFill>
                  <a:srgbClr val="FF0000"/>
                </a:solidFill>
              </a:rPr>
              <a:t>Chapter </a:t>
            </a:r>
            <a:r>
              <a:rPr lang="en" sz="4000" b="1" dirty="0" smtClean="0">
                <a:solidFill>
                  <a:srgbClr val="FF0000"/>
                </a:solidFill>
              </a:rPr>
              <a:t>–Two (N </a:t>
            </a:r>
            <a:r>
              <a:rPr lang="en" sz="4000" b="1" dirty="0">
                <a:solidFill>
                  <a:srgbClr val="FF0000"/>
                </a:solidFill>
              </a:rPr>
              <a:t>7</a:t>
            </a:r>
            <a:r>
              <a:rPr lang="en" sz="4000" b="1" dirty="0" smtClean="0">
                <a:solidFill>
                  <a:srgbClr val="FF0000"/>
                </a:solidFill>
              </a:rPr>
              <a:t> </a:t>
            </a:r>
            <a:r>
              <a:rPr lang="en" sz="4000" b="1" dirty="0" smtClean="0">
                <a:solidFill>
                  <a:srgbClr val="FF0000"/>
                </a:solidFill>
              </a:rPr>
              <a:t>to12 marks)</a:t>
            </a:r>
            <a:endParaRPr sz="4000" b="1" dirty="0">
              <a:solidFill>
                <a:srgbClr val="FF0000"/>
              </a:solidFill>
            </a:endParaRPr>
          </a:p>
        </p:txBody>
      </p:sp>
      <p:sp>
        <p:nvSpPr>
          <p:cNvPr id="55" name="Google Shape;55;p13"/>
          <p:cNvSpPr txBox="1">
            <a:spLocks noGrp="1"/>
          </p:cNvSpPr>
          <p:nvPr>
            <p:ph type="subTitle" idx="1"/>
          </p:nvPr>
        </p:nvSpPr>
        <p:spPr>
          <a:xfrm>
            <a:off x="311700" y="1133856"/>
            <a:ext cx="8520600" cy="251642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rPr>
              <a:t>The Financial </a:t>
            </a:r>
            <a:r>
              <a:rPr lang="en" b="1" dirty="0" smtClean="0">
                <a:solidFill>
                  <a:schemeClr val="dk1"/>
                </a:solidFill>
              </a:rPr>
              <a:t>instruments, markets and institutions</a:t>
            </a:r>
            <a:endParaRPr b="1" dirty="0">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299923"/>
            <a:ext cx="8520600" cy="907085"/>
          </a:xfrm>
        </p:spPr>
        <p:txBody>
          <a:bodyPr>
            <a:normAutofit fontScale="90000"/>
          </a:bodyPr>
          <a:lstStyle/>
          <a:p>
            <a:pPr algn="l"/>
            <a:r>
              <a:rPr lang="en-US" b="1" u="sng" dirty="0" smtClean="0">
                <a:solidFill>
                  <a:srgbClr val="FF0000"/>
                </a:solidFill>
              </a:rPr>
              <a:t>Financial Institutions</a:t>
            </a:r>
            <a:endParaRPr lang="en-US" b="1" u="sng" dirty="0">
              <a:solidFill>
                <a:srgbClr val="FF0000"/>
              </a:solidFill>
            </a:endParaRPr>
          </a:p>
        </p:txBody>
      </p:sp>
      <p:sp>
        <p:nvSpPr>
          <p:cNvPr id="3" name="Subtitle 2"/>
          <p:cNvSpPr>
            <a:spLocks noGrp="1"/>
          </p:cNvSpPr>
          <p:nvPr>
            <p:ph type="subTitle" idx="1"/>
          </p:nvPr>
        </p:nvSpPr>
        <p:spPr>
          <a:xfrm>
            <a:off x="0" y="1207008"/>
            <a:ext cx="8832300" cy="3936492"/>
          </a:xfrm>
        </p:spPr>
        <p:txBody>
          <a:bodyPr>
            <a:normAutofit fontScale="92500" lnSpcReduction="20000"/>
          </a:bodyPr>
          <a:lstStyle/>
          <a:p>
            <a:pPr marL="571500" indent="-457200" algn="l">
              <a:buFont typeface="Arial" panose="020B0604020202020204" pitchFamily="34" charset="0"/>
              <a:buChar char="•"/>
            </a:pPr>
            <a:r>
              <a:rPr lang="en-US" dirty="0" smtClean="0">
                <a:solidFill>
                  <a:schemeClr val="tx1"/>
                </a:solidFill>
              </a:rPr>
              <a:t>Financial institution are the organization which issue financial claims against themselves for cash.</a:t>
            </a:r>
          </a:p>
          <a:p>
            <a:pPr marL="571500" indent="-457200" algn="l">
              <a:buFont typeface="Arial" panose="020B0604020202020204" pitchFamily="34" charset="0"/>
              <a:buChar char="•"/>
            </a:pPr>
            <a:r>
              <a:rPr lang="en-US" dirty="0" smtClean="0">
                <a:solidFill>
                  <a:schemeClr val="tx1"/>
                </a:solidFill>
              </a:rPr>
              <a:t>Financial institutions are the specialized firms that facilitate the transfer of  funds from saver to users.</a:t>
            </a:r>
          </a:p>
          <a:p>
            <a:pPr marL="571500" indent="-457200" algn="l">
              <a:buFont typeface="Arial" panose="020B0604020202020204" pitchFamily="34" charset="0"/>
              <a:buChar char="•"/>
            </a:pPr>
            <a:r>
              <a:rPr lang="en-US" dirty="0" smtClean="0">
                <a:solidFill>
                  <a:schemeClr val="tx1"/>
                </a:solidFill>
              </a:rPr>
              <a:t>They offer account to the savers and in turn the money deposited are used to buy the financial assets issued by other.</a:t>
            </a:r>
          </a:p>
          <a:p>
            <a:pPr marL="571500" indent="-457200" algn="l">
              <a:buFont typeface="Arial" panose="020B0604020202020204" pitchFamily="34" charset="0"/>
              <a:buChar char="•"/>
            </a:pPr>
            <a:r>
              <a:rPr lang="en-US" dirty="0" smtClean="0">
                <a:solidFill>
                  <a:schemeClr val="tx1"/>
                </a:solidFill>
              </a:rPr>
              <a:t>Commercial banks, finance companies, insurance companies, credit unions, pension funds, mutual fund, saving and loan association and so on are the examples of financial institution.</a:t>
            </a:r>
            <a:endParaRPr lang="en-US" dirty="0">
              <a:solidFill>
                <a:schemeClr val="tx1"/>
              </a:solidFill>
            </a:endParaRPr>
          </a:p>
        </p:txBody>
      </p:sp>
    </p:spTree>
    <p:extLst>
      <p:ext uri="{BB962C8B-B14F-4D97-AF65-F5344CB8AC3E}">
        <p14:creationId xmlns:p14="http://schemas.microsoft.com/office/powerpoint/2010/main" val="25643082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935" y="190196"/>
            <a:ext cx="8792870" cy="643738"/>
          </a:xfrm>
        </p:spPr>
        <p:txBody>
          <a:bodyPr>
            <a:normAutofit fontScale="90000"/>
          </a:bodyPr>
          <a:lstStyle/>
          <a:p>
            <a:pPr algn="l"/>
            <a:r>
              <a:rPr lang="en-US" sz="3200" u="sng" dirty="0" smtClean="0">
                <a:solidFill>
                  <a:srgbClr val="FF0000"/>
                </a:solidFill>
              </a:rPr>
              <a:t>Role of financial institutions </a:t>
            </a:r>
            <a:endParaRPr lang="en-US" sz="3200" u="sng" dirty="0">
              <a:solidFill>
                <a:srgbClr val="FF0000"/>
              </a:solidFill>
            </a:endParaRPr>
          </a:p>
        </p:txBody>
      </p:sp>
      <p:sp>
        <p:nvSpPr>
          <p:cNvPr id="3" name="Subtitle 2"/>
          <p:cNvSpPr>
            <a:spLocks noGrp="1"/>
          </p:cNvSpPr>
          <p:nvPr>
            <p:ph type="subTitle" idx="1"/>
          </p:nvPr>
        </p:nvSpPr>
        <p:spPr>
          <a:xfrm>
            <a:off x="80467" y="980236"/>
            <a:ext cx="8751833" cy="4163263"/>
          </a:xfrm>
        </p:spPr>
        <p:txBody>
          <a:bodyPr>
            <a:normAutofit fontScale="70000" lnSpcReduction="20000"/>
          </a:bodyPr>
          <a:lstStyle/>
          <a:p>
            <a:pPr marL="571500" indent="-457200" algn="l">
              <a:buFont typeface="Arial" panose="020B0604020202020204" pitchFamily="34" charset="0"/>
              <a:buChar char="•"/>
            </a:pPr>
            <a:r>
              <a:rPr lang="en-US" dirty="0">
                <a:solidFill>
                  <a:schemeClr val="tx1"/>
                </a:solidFill>
              </a:rPr>
              <a:t>The </a:t>
            </a:r>
            <a:r>
              <a:rPr lang="en-US" b="1" dirty="0">
                <a:solidFill>
                  <a:schemeClr val="tx1"/>
                </a:solidFill>
              </a:rPr>
              <a:t>role of financial institutions</a:t>
            </a:r>
            <a:r>
              <a:rPr lang="en-US" dirty="0">
                <a:solidFill>
                  <a:schemeClr val="tx1"/>
                </a:solidFill>
              </a:rPr>
              <a:t> is to support the flow of money and credit in the economy by acting as intermediaries between savers and borrowers. They mobilize savings from individuals and organizations, provide loans and credit to businesses and consumers, and help raise capital for development projects. Financial institutions also facilitate payment systems (such as deposits, withdrawals, and transfers), manage risks through insurance and investment services, and provide liquidity by making funds accessible when needed. Moreover, they contribute to economic stability by regulating money supply, influencing interest rates, and maintaining trust in financial markets. In short, financial institutions play a key role in </a:t>
            </a:r>
            <a:r>
              <a:rPr lang="en-US" b="1" dirty="0">
                <a:solidFill>
                  <a:schemeClr val="tx1"/>
                </a:solidFill>
              </a:rPr>
              <a:t>mobilizing savings, financing investment, enabling transactions, managing risks, and promoting economic growth</a:t>
            </a:r>
            <a:r>
              <a:rPr lang="en-US" dirty="0">
                <a:solidFill>
                  <a:schemeClr val="tx1"/>
                </a:solidFill>
              </a:rPr>
              <a:t>.</a:t>
            </a:r>
            <a:endParaRPr lang="en-US" dirty="0" smtClean="0">
              <a:solidFill>
                <a:schemeClr val="tx1"/>
              </a:solidFill>
            </a:endParaRPr>
          </a:p>
        </p:txBody>
      </p:sp>
    </p:spTree>
    <p:extLst>
      <p:ext uri="{BB962C8B-B14F-4D97-AF65-F5344CB8AC3E}">
        <p14:creationId xmlns:p14="http://schemas.microsoft.com/office/powerpoint/2010/main" val="3405386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219456"/>
            <a:ext cx="8520600" cy="775412"/>
          </a:xfrm>
        </p:spPr>
        <p:txBody>
          <a:bodyPr>
            <a:normAutofit fontScale="90000"/>
          </a:bodyPr>
          <a:lstStyle/>
          <a:p>
            <a:pPr algn="l"/>
            <a:r>
              <a:rPr lang="en-US" sz="4400" u="sng" dirty="0" smtClean="0">
                <a:solidFill>
                  <a:srgbClr val="FF0000"/>
                </a:solidFill>
              </a:rPr>
              <a:t>Types of financial institutions</a:t>
            </a:r>
            <a:endParaRPr lang="en-US" sz="4400" u="sng" dirty="0">
              <a:solidFill>
                <a:srgbClr val="FF0000"/>
              </a:solidFill>
            </a:endParaRPr>
          </a:p>
        </p:txBody>
      </p:sp>
      <p:sp>
        <p:nvSpPr>
          <p:cNvPr id="3" name="Subtitle 2"/>
          <p:cNvSpPr>
            <a:spLocks noGrp="1"/>
          </p:cNvSpPr>
          <p:nvPr>
            <p:ph type="subTitle" idx="1"/>
          </p:nvPr>
        </p:nvSpPr>
        <p:spPr>
          <a:xfrm>
            <a:off x="138989" y="1309421"/>
            <a:ext cx="8844077" cy="3635654"/>
          </a:xfrm>
        </p:spPr>
        <p:txBody>
          <a:bodyPr>
            <a:normAutofit fontScale="77500" lnSpcReduction="20000"/>
          </a:bodyPr>
          <a:lstStyle/>
          <a:p>
            <a:pPr algn="l"/>
            <a:r>
              <a:rPr lang="en-US" dirty="0" smtClean="0"/>
              <a:t> </a:t>
            </a:r>
            <a:r>
              <a:rPr lang="en-US" dirty="0" smtClean="0">
                <a:solidFill>
                  <a:schemeClr val="tx1"/>
                </a:solidFill>
              </a:rPr>
              <a:t>There are two types  of financial intermediaries through which fund flow in financial market</a:t>
            </a:r>
            <a:r>
              <a:rPr lang="en-US" dirty="0" smtClean="0"/>
              <a:t>.</a:t>
            </a:r>
          </a:p>
          <a:p>
            <a:pPr marL="628650" indent="-514350" algn="l">
              <a:buAutoNum type="arabicPeriod"/>
            </a:pPr>
            <a:r>
              <a:rPr lang="en-US" dirty="0" smtClean="0">
                <a:solidFill>
                  <a:srgbClr val="FF0000"/>
                </a:solidFill>
              </a:rPr>
              <a:t>Depository institution:-</a:t>
            </a:r>
          </a:p>
          <a:p>
            <a:pPr marL="571500" indent="-457200" algn="l">
              <a:buFont typeface="Arial" panose="020B0604020202020204" pitchFamily="34" charset="0"/>
              <a:buChar char="•"/>
            </a:pPr>
            <a:r>
              <a:rPr lang="en-US" dirty="0"/>
              <a:t> </a:t>
            </a:r>
            <a:r>
              <a:rPr lang="en-US" dirty="0" smtClean="0">
                <a:solidFill>
                  <a:schemeClr val="tx1"/>
                </a:solidFill>
              </a:rPr>
              <a:t>Commercial banks</a:t>
            </a:r>
          </a:p>
          <a:p>
            <a:pPr marL="571500" indent="-457200" algn="l">
              <a:buFont typeface="Arial" panose="020B0604020202020204" pitchFamily="34" charset="0"/>
              <a:buChar char="•"/>
            </a:pPr>
            <a:r>
              <a:rPr lang="en-US" dirty="0">
                <a:solidFill>
                  <a:schemeClr val="tx1"/>
                </a:solidFill>
              </a:rPr>
              <a:t> C</a:t>
            </a:r>
            <a:r>
              <a:rPr lang="en-US" dirty="0" smtClean="0">
                <a:solidFill>
                  <a:schemeClr val="tx1"/>
                </a:solidFill>
              </a:rPr>
              <a:t>redit unions</a:t>
            </a:r>
          </a:p>
          <a:p>
            <a:pPr marL="571500" indent="-457200" algn="l">
              <a:buFont typeface="Arial" panose="020B0604020202020204" pitchFamily="34" charset="0"/>
              <a:buChar char="•"/>
            </a:pPr>
            <a:r>
              <a:rPr lang="en-US" dirty="0">
                <a:solidFill>
                  <a:schemeClr val="tx1"/>
                </a:solidFill>
              </a:rPr>
              <a:t> S</a:t>
            </a:r>
            <a:r>
              <a:rPr lang="en-US" dirty="0" smtClean="0">
                <a:solidFill>
                  <a:schemeClr val="tx1"/>
                </a:solidFill>
              </a:rPr>
              <a:t>aving and loan Association</a:t>
            </a:r>
          </a:p>
          <a:p>
            <a:pPr marL="571500" indent="-457200" algn="l">
              <a:buFont typeface="Arial" panose="020B0604020202020204" pitchFamily="34" charset="0"/>
              <a:buChar char="•"/>
            </a:pPr>
            <a:r>
              <a:rPr lang="en-US" dirty="0">
                <a:solidFill>
                  <a:schemeClr val="tx1"/>
                </a:solidFill>
              </a:rPr>
              <a:t> M</a:t>
            </a:r>
            <a:r>
              <a:rPr lang="en-US" dirty="0" smtClean="0">
                <a:solidFill>
                  <a:schemeClr val="tx1"/>
                </a:solidFill>
              </a:rPr>
              <a:t>utual saving banks</a:t>
            </a:r>
          </a:p>
          <a:p>
            <a:pPr marL="114300" indent="0" algn="l"/>
            <a:r>
              <a:rPr lang="en-US" dirty="0" smtClean="0"/>
              <a:t>2. </a:t>
            </a:r>
            <a:r>
              <a:rPr lang="en-US" dirty="0" smtClean="0">
                <a:solidFill>
                  <a:srgbClr val="FF0000"/>
                </a:solidFill>
              </a:rPr>
              <a:t>Non Depository  Institutions:-</a:t>
            </a:r>
          </a:p>
          <a:p>
            <a:pPr marL="571500" indent="-457200" algn="l">
              <a:buFont typeface="Arial" panose="020B0604020202020204" pitchFamily="34" charset="0"/>
              <a:buChar char="•"/>
            </a:pPr>
            <a:r>
              <a:rPr lang="en-US" dirty="0"/>
              <a:t> </a:t>
            </a:r>
            <a:r>
              <a:rPr lang="en-US" dirty="0" smtClean="0">
                <a:solidFill>
                  <a:schemeClr val="tx1"/>
                </a:solidFill>
              </a:rPr>
              <a:t>Insurance companies</a:t>
            </a:r>
          </a:p>
          <a:p>
            <a:pPr marL="571500" indent="-457200" algn="l">
              <a:buFont typeface="Arial" panose="020B0604020202020204" pitchFamily="34" charset="0"/>
              <a:buChar char="•"/>
            </a:pPr>
            <a:r>
              <a:rPr lang="en-US" dirty="0">
                <a:solidFill>
                  <a:schemeClr val="tx1"/>
                </a:solidFill>
              </a:rPr>
              <a:t> P</a:t>
            </a:r>
            <a:r>
              <a:rPr lang="en-US" dirty="0" smtClean="0">
                <a:solidFill>
                  <a:schemeClr val="tx1"/>
                </a:solidFill>
              </a:rPr>
              <a:t>ension funds </a:t>
            </a:r>
          </a:p>
          <a:p>
            <a:pPr marL="571500" indent="-457200" algn="l">
              <a:buFont typeface="Arial" panose="020B0604020202020204" pitchFamily="34" charset="0"/>
              <a:buChar char="•"/>
            </a:pPr>
            <a:r>
              <a:rPr lang="en-US" dirty="0">
                <a:solidFill>
                  <a:schemeClr val="tx1"/>
                </a:solidFill>
              </a:rPr>
              <a:t> F</a:t>
            </a:r>
            <a:r>
              <a:rPr lang="en-US" dirty="0" smtClean="0">
                <a:solidFill>
                  <a:schemeClr val="tx1"/>
                </a:solidFill>
              </a:rPr>
              <a:t>inance  companies</a:t>
            </a:r>
          </a:p>
          <a:p>
            <a:pPr marL="571500" indent="-457200" algn="l">
              <a:buFont typeface="Arial" panose="020B0604020202020204" pitchFamily="34" charset="0"/>
              <a:buChar char="•"/>
            </a:pPr>
            <a:r>
              <a:rPr lang="en-US" dirty="0">
                <a:solidFill>
                  <a:schemeClr val="tx1"/>
                </a:solidFill>
              </a:rPr>
              <a:t> </a:t>
            </a:r>
            <a:r>
              <a:rPr lang="en-US" dirty="0" smtClean="0">
                <a:solidFill>
                  <a:schemeClr val="tx1"/>
                </a:solidFill>
              </a:rPr>
              <a:t>Mutual funds</a:t>
            </a:r>
            <a:endParaRPr lang="en-US" dirty="0">
              <a:solidFill>
                <a:schemeClr val="tx1"/>
              </a:solidFill>
            </a:endParaRPr>
          </a:p>
        </p:txBody>
      </p:sp>
    </p:spTree>
    <p:extLst>
      <p:ext uri="{BB962C8B-B14F-4D97-AF65-F5344CB8AC3E}">
        <p14:creationId xmlns:p14="http://schemas.microsoft.com/office/powerpoint/2010/main" val="668357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i="1" dirty="0" smtClean="0">
                <a:solidFill>
                  <a:srgbClr val="FF5050"/>
                </a:solidFill>
              </a:rPr>
              <a:t>The End</a:t>
            </a:r>
            <a:endParaRPr lang="en-US" sz="4400" b="1" i="1" dirty="0">
              <a:solidFill>
                <a:srgbClr val="FF5050"/>
              </a:solidFill>
            </a:endParaRPr>
          </a:p>
        </p:txBody>
      </p:sp>
    </p:spTree>
    <p:extLst>
      <p:ext uri="{BB962C8B-B14F-4D97-AF65-F5344CB8AC3E}">
        <p14:creationId xmlns:p14="http://schemas.microsoft.com/office/powerpoint/2010/main" val="1520707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270663"/>
            <a:ext cx="8520600" cy="790041"/>
          </a:xfrm>
        </p:spPr>
        <p:txBody>
          <a:bodyPr>
            <a:normAutofit fontScale="90000"/>
          </a:bodyPr>
          <a:lstStyle/>
          <a:p>
            <a:pPr algn="l"/>
            <a:r>
              <a:rPr lang="en-US" sz="4000" u="sng" dirty="0" smtClean="0">
                <a:solidFill>
                  <a:srgbClr val="FF0000"/>
                </a:solidFill>
              </a:rPr>
              <a:t>Concept of financial instruments</a:t>
            </a:r>
            <a:endParaRPr lang="en-US" sz="4000" u="sng" dirty="0">
              <a:solidFill>
                <a:srgbClr val="FF0000"/>
              </a:solidFill>
            </a:endParaRPr>
          </a:p>
        </p:txBody>
      </p:sp>
      <p:sp>
        <p:nvSpPr>
          <p:cNvPr id="3" name="Subtitle 2"/>
          <p:cNvSpPr>
            <a:spLocks noGrp="1"/>
          </p:cNvSpPr>
          <p:nvPr>
            <p:ph type="subTitle" idx="1"/>
          </p:nvPr>
        </p:nvSpPr>
        <p:spPr>
          <a:xfrm>
            <a:off x="245872" y="1060704"/>
            <a:ext cx="8520600" cy="3855110"/>
          </a:xfrm>
        </p:spPr>
        <p:txBody>
          <a:bodyPr>
            <a:noAutofit/>
          </a:bodyPr>
          <a:lstStyle/>
          <a:p>
            <a:pPr marL="571500" indent="-457200" algn="l">
              <a:buFont typeface="Arial" panose="020B0604020202020204" pitchFamily="34" charset="0"/>
              <a:buChar char="•"/>
            </a:pPr>
            <a:r>
              <a:rPr lang="en-US" sz="2000" dirty="0">
                <a:solidFill>
                  <a:schemeClr val="tx1"/>
                </a:solidFill>
              </a:rPr>
              <a:t>A </a:t>
            </a:r>
            <a:r>
              <a:rPr lang="en-US" sz="2000" b="1" dirty="0">
                <a:solidFill>
                  <a:schemeClr val="tx1"/>
                </a:solidFill>
              </a:rPr>
              <a:t>financial instrument</a:t>
            </a:r>
            <a:r>
              <a:rPr lang="en-US" sz="2000" dirty="0">
                <a:solidFill>
                  <a:schemeClr val="tx1"/>
                </a:solidFill>
              </a:rPr>
              <a:t> is a tradable contract or asset that holds monetary value and represents a financial agreement between two or more parties. It can be in the form of </a:t>
            </a:r>
            <a:r>
              <a:rPr lang="en-US" sz="2000" b="1" dirty="0">
                <a:solidFill>
                  <a:schemeClr val="tx1"/>
                </a:solidFill>
              </a:rPr>
              <a:t>equity (shares representing ownership), debt (bonds or loans representing borrowed funds), or derivatives (contracts like futures and options whose value depends on underlying assets)</a:t>
            </a:r>
            <a:r>
              <a:rPr lang="en-US" sz="2000" dirty="0">
                <a:solidFill>
                  <a:schemeClr val="tx1"/>
                </a:solidFill>
              </a:rPr>
              <a:t>. Financial instruments are used for raising capital, investing, saving, and managing risk, and they can be traded in primary or secondary markets. In short, they are essential tools that connect investors, borrowers, and institutions in the financial system.</a:t>
            </a:r>
          </a:p>
        </p:txBody>
      </p:sp>
    </p:spTree>
    <p:extLst>
      <p:ext uri="{BB962C8B-B14F-4D97-AF65-F5344CB8AC3E}">
        <p14:creationId xmlns:p14="http://schemas.microsoft.com/office/powerpoint/2010/main" val="407580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270664"/>
            <a:ext cx="8520600" cy="468172"/>
          </a:xfrm>
        </p:spPr>
        <p:txBody>
          <a:bodyPr>
            <a:normAutofit fontScale="90000"/>
          </a:bodyPr>
          <a:lstStyle/>
          <a:p>
            <a:pPr algn="l"/>
            <a:r>
              <a:rPr lang="en-US" sz="4000" u="sng" dirty="0" smtClean="0">
                <a:solidFill>
                  <a:srgbClr val="FF0000"/>
                </a:solidFill>
              </a:rPr>
              <a:t>Functions of finanical instruments</a:t>
            </a:r>
            <a:endParaRPr lang="en-US" sz="4000" u="sng" dirty="0">
              <a:solidFill>
                <a:srgbClr val="FF0000"/>
              </a:solidFill>
            </a:endParaRPr>
          </a:p>
        </p:txBody>
      </p:sp>
      <p:sp>
        <p:nvSpPr>
          <p:cNvPr id="3" name="Subtitle 2"/>
          <p:cNvSpPr>
            <a:spLocks noGrp="1"/>
          </p:cNvSpPr>
          <p:nvPr>
            <p:ph type="subTitle" idx="1"/>
          </p:nvPr>
        </p:nvSpPr>
        <p:spPr>
          <a:xfrm>
            <a:off x="245872" y="738836"/>
            <a:ext cx="8520600" cy="4176978"/>
          </a:xfrm>
        </p:spPr>
        <p:txBody>
          <a:bodyPr>
            <a:noAutofit/>
          </a:bodyPr>
          <a:lstStyle/>
          <a:p>
            <a:pPr algn="l"/>
            <a:r>
              <a:rPr lang="en-US" sz="1600" dirty="0">
                <a:solidFill>
                  <a:schemeClr val="tx1"/>
                </a:solidFill>
              </a:rPr>
              <a:t>The </a:t>
            </a:r>
            <a:r>
              <a:rPr lang="en-US" sz="1600" b="1" dirty="0">
                <a:solidFill>
                  <a:schemeClr val="tx1"/>
                </a:solidFill>
              </a:rPr>
              <a:t>functions of financial instruments</a:t>
            </a:r>
            <a:r>
              <a:rPr lang="en-US" sz="1600" dirty="0">
                <a:solidFill>
                  <a:schemeClr val="tx1"/>
                </a:solidFill>
              </a:rPr>
              <a:t> can be explained as follows:</a:t>
            </a:r>
          </a:p>
          <a:p>
            <a:pPr marL="114300" indent="0" algn="l"/>
            <a:r>
              <a:rPr lang="en-US" sz="1600" b="1" dirty="0" smtClean="0">
                <a:solidFill>
                  <a:schemeClr val="tx1"/>
                </a:solidFill>
              </a:rPr>
              <a:t>1. Facilitate </a:t>
            </a:r>
            <a:r>
              <a:rPr lang="en-US" sz="1600" b="1" dirty="0">
                <a:solidFill>
                  <a:schemeClr val="tx1"/>
                </a:solidFill>
              </a:rPr>
              <a:t>Investment &amp; Savings</a:t>
            </a:r>
            <a:r>
              <a:rPr lang="en-US" sz="1600" dirty="0">
                <a:solidFill>
                  <a:schemeClr val="tx1"/>
                </a:solidFill>
              </a:rPr>
              <a:t> – They provide individuals and institutions with avenues to save money and earn returns (e.g., shares, bonds, deposits).</a:t>
            </a:r>
          </a:p>
          <a:p>
            <a:pPr marL="114300" indent="0" algn="l"/>
            <a:r>
              <a:rPr lang="en-US" sz="1600" b="1" dirty="0" smtClean="0">
                <a:solidFill>
                  <a:schemeClr val="tx1"/>
                </a:solidFill>
              </a:rPr>
              <a:t>2. Raise </a:t>
            </a:r>
            <a:r>
              <a:rPr lang="en-US" sz="1600" b="1" dirty="0">
                <a:solidFill>
                  <a:schemeClr val="tx1"/>
                </a:solidFill>
              </a:rPr>
              <a:t>Capital</a:t>
            </a:r>
            <a:r>
              <a:rPr lang="en-US" sz="1600" dirty="0">
                <a:solidFill>
                  <a:schemeClr val="tx1"/>
                </a:solidFill>
              </a:rPr>
              <a:t> – Companies and governments use them to raise funds for business expansion or public projects (e.g., issuing shares or bonds).</a:t>
            </a:r>
          </a:p>
          <a:p>
            <a:pPr marL="114300" indent="0" algn="l"/>
            <a:r>
              <a:rPr lang="en-US" sz="1600" b="1" dirty="0" smtClean="0">
                <a:solidFill>
                  <a:schemeClr val="tx1"/>
                </a:solidFill>
              </a:rPr>
              <a:t>3. Provide </a:t>
            </a:r>
            <a:r>
              <a:rPr lang="en-US" sz="1600" b="1" dirty="0">
                <a:solidFill>
                  <a:schemeClr val="tx1"/>
                </a:solidFill>
              </a:rPr>
              <a:t>Liquidity</a:t>
            </a:r>
            <a:r>
              <a:rPr lang="en-US" sz="1600" dirty="0">
                <a:solidFill>
                  <a:schemeClr val="tx1"/>
                </a:solidFill>
              </a:rPr>
              <a:t> – Many financial instruments can be easily bought or sold in markets, allowing investors to quickly convert them into cash.</a:t>
            </a:r>
          </a:p>
          <a:p>
            <a:pPr marL="114300" indent="0" algn="l"/>
            <a:r>
              <a:rPr lang="en-US" sz="1600" b="1" dirty="0" smtClean="0">
                <a:solidFill>
                  <a:schemeClr val="tx1"/>
                </a:solidFill>
              </a:rPr>
              <a:t>4. Transfer </a:t>
            </a:r>
            <a:r>
              <a:rPr lang="en-US" sz="1600" b="1" dirty="0">
                <a:solidFill>
                  <a:schemeClr val="tx1"/>
                </a:solidFill>
              </a:rPr>
              <a:t>Risk</a:t>
            </a:r>
            <a:r>
              <a:rPr lang="en-US" sz="1600" dirty="0">
                <a:solidFill>
                  <a:schemeClr val="tx1"/>
                </a:solidFill>
              </a:rPr>
              <a:t> – Through instruments like derivatives and insurance, investors and firms can hedge against uncertainties such as price fluctuations or credit risks.</a:t>
            </a:r>
          </a:p>
          <a:p>
            <a:pPr marL="114300" indent="0" algn="l"/>
            <a:r>
              <a:rPr lang="en-US" sz="1600" b="1" dirty="0" smtClean="0">
                <a:solidFill>
                  <a:schemeClr val="tx1"/>
                </a:solidFill>
              </a:rPr>
              <a:t>5. Enable </a:t>
            </a:r>
            <a:r>
              <a:rPr lang="en-US" sz="1600" b="1" dirty="0">
                <a:solidFill>
                  <a:schemeClr val="tx1"/>
                </a:solidFill>
              </a:rPr>
              <a:t>Income Generation</a:t>
            </a:r>
            <a:r>
              <a:rPr lang="en-US" sz="1600" dirty="0">
                <a:solidFill>
                  <a:schemeClr val="tx1"/>
                </a:solidFill>
              </a:rPr>
              <a:t> – They generate regular income for investors in the form of interest, dividends, or capital gains.</a:t>
            </a:r>
          </a:p>
          <a:p>
            <a:pPr marL="114300" indent="0" algn="l"/>
            <a:r>
              <a:rPr lang="en-US" sz="1600" b="1" dirty="0" smtClean="0">
                <a:solidFill>
                  <a:schemeClr val="tx1"/>
                </a:solidFill>
              </a:rPr>
              <a:t>6. Facilitate </a:t>
            </a:r>
            <a:r>
              <a:rPr lang="en-US" sz="1600" b="1" dirty="0">
                <a:solidFill>
                  <a:schemeClr val="tx1"/>
                </a:solidFill>
              </a:rPr>
              <a:t>Price Discovery</a:t>
            </a:r>
            <a:r>
              <a:rPr lang="en-US" sz="1600" dirty="0">
                <a:solidFill>
                  <a:schemeClr val="tx1"/>
                </a:solidFill>
              </a:rPr>
              <a:t> – By trading instruments in financial markets, the true value of assets is determined through supply and demand.</a:t>
            </a:r>
          </a:p>
          <a:p>
            <a:pPr marL="114300" indent="0" algn="l"/>
            <a:r>
              <a:rPr lang="en-US" sz="1600" b="1" dirty="0" smtClean="0">
                <a:solidFill>
                  <a:schemeClr val="tx1"/>
                </a:solidFill>
              </a:rPr>
              <a:t>7. Support </a:t>
            </a:r>
            <a:r>
              <a:rPr lang="en-US" sz="1600" b="1" dirty="0">
                <a:solidFill>
                  <a:schemeClr val="tx1"/>
                </a:solidFill>
              </a:rPr>
              <a:t>Economic Growth</a:t>
            </a:r>
            <a:r>
              <a:rPr lang="en-US" sz="1600" dirty="0">
                <a:solidFill>
                  <a:schemeClr val="tx1"/>
                </a:solidFill>
              </a:rPr>
              <a:t> – By channeling savings into productive investments, they help mobilize resources and drive overall economic development.</a:t>
            </a:r>
          </a:p>
          <a:p>
            <a:pPr marL="571500" indent="-457200" algn="l">
              <a:buFont typeface="Arial" panose="020B0604020202020204" pitchFamily="34" charset="0"/>
              <a:buChar char="•"/>
            </a:pPr>
            <a:endParaRPr lang="en-US" sz="1600" dirty="0">
              <a:solidFill>
                <a:schemeClr val="tx1"/>
              </a:solidFill>
            </a:endParaRPr>
          </a:p>
        </p:txBody>
      </p:sp>
    </p:spTree>
    <p:extLst>
      <p:ext uri="{BB962C8B-B14F-4D97-AF65-F5344CB8AC3E}">
        <p14:creationId xmlns:p14="http://schemas.microsoft.com/office/powerpoint/2010/main" val="215731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270664"/>
            <a:ext cx="8520600" cy="468172"/>
          </a:xfrm>
        </p:spPr>
        <p:txBody>
          <a:bodyPr>
            <a:normAutofit fontScale="90000"/>
          </a:bodyPr>
          <a:lstStyle/>
          <a:p>
            <a:pPr algn="l"/>
            <a:r>
              <a:rPr lang="en-US" sz="4000" u="sng" dirty="0" smtClean="0">
                <a:solidFill>
                  <a:srgbClr val="FF0000"/>
                </a:solidFill>
              </a:rPr>
              <a:t>Types of finanical instruments</a:t>
            </a:r>
            <a:endParaRPr lang="en-US" sz="4000" u="sng" dirty="0">
              <a:solidFill>
                <a:srgbClr val="FF0000"/>
              </a:solidFill>
            </a:endParaRPr>
          </a:p>
        </p:txBody>
      </p:sp>
      <p:sp>
        <p:nvSpPr>
          <p:cNvPr id="3" name="Subtitle 2"/>
          <p:cNvSpPr>
            <a:spLocks noGrp="1"/>
          </p:cNvSpPr>
          <p:nvPr>
            <p:ph type="subTitle" idx="1"/>
          </p:nvPr>
        </p:nvSpPr>
        <p:spPr>
          <a:xfrm>
            <a:off x="245872" y="738836"/>
            <a:ext cx="8520600" cy="4176978"/>
          </a:xfrm>
        </p:spPr>
        <p:txBody>
          <a:bodyPr>
            <a:noAutofit/>
          </a:bodyPr>
          <a:lstStyle/>
          <a:p>
            <a:pPr algn="l"/>
            <a:r>
              <a:rPr lang="en-US" sz="1400" dirty="0" smtClean="0">
                <a:solidFill>
                  <a:schemeClr val="tx1"/>
                </a:solidFill>
              </a:rPr>
              <a:t>The </a:t>
            </a:r>
            <a:r>
              <a:rPr lang="en-US" sz="1400" b="1" dirty="0">
                <a:solidFill>
                  <a:schemeClr val="tx1"/>
                </a:solidFill>
              </a:rPr>
              <a:t>types of financial instruments</a:t>
            </a:r>
            <a:r>
              <a:rPr lang="en-US" sz="1400" dirty="0">
                <a:solidFill>
                  <a:schemeClr val="tx1"/>
                </a:solidFill>
              </a:rPr>
              <a:t> can be classified in the following ways:</a:t>
            </a:r>
          </a:p>
          <a:p>
            <a:pPr marL="114300" indent="0" algn="l"/>
            <a:r>
              <a:rPr lang="en-US" sz="1400" b="1" dirty="0" smtClean="0">
                <a:solidFill>
                  <a:schemeClr val="tx1"/>
                </a:solidFill>
              </a:rPr>
              <a:t>A. Based </a:t>
            </a:r>
            <a:r>
              <a:rPr lang="en-US" sz="1400" b="1" dirty="0">
                <a:solidFill>
                  <a:schemeClr val="tx1"/>
                </a:solidFill>
              </a:rPr>
              <a:t>on Nature</a:t>
            </a:r>
            <a:endParaRPr lang="en-US" sz="1400" dirty="0">
              <a:solidFill>
                <a:schemeClr val="tx1"/>
              </a:solidFill>
            </a:endParaRPr>
          </a:p>
          <a:p>
            <a:pPr marL="457200" lvl="1" indent="0" algn="l"/>
            <a:r>
              <a:rPr lang="en-US" sz="1400" b="1" dirty="0" err="1" smtClean="0">
                <a:solidFill>
                  <a:schemeClr val="tx1"/>
                </a:solidFill>
              </a:rPr>
              <a:t>i</a:t>
            </a:r>
            <a:r>
              <a:rPr lang="en-US" sz="1400" b="1" dirty="0" smtClean="0">
                <a:solidFill>
                  <a:schemeClr val="tx1"/>
                </a:solidFill>
              </a:rPr>
              <a:t>. Cash </a:t>
            </a:r>
            <a:r>
              <a:rPr lang="en-US" sz="1400" b="1" dirty="0">
                <a:solidFill>
                  <a:schemeClr val="tx1"/>
                </a:solidFill>
              </a:rPr>
              <a:t>Instruments</a:t>
            </a:r>
            <a:r>
              <a:rPr lang="en-US" sz="1400" dirty="0">
                <a:solidFill>
                  <a:schemeClr val="tx1"/>
                </a:solidFill>
              </a:rPr>
              <a:t> – Their value is directly determined by the market (e.g., stocks, bonds, deposits).</a:t>
            </a:r>
          </a:p>
          <a:p>
            <a:pPr marL="457200" lvl="1" indent="0" algn="l"/>
            <a:r>
              <a:rPr lang="en-US" sz="1400" b="1" dirty="0" smtClean="0">
                <a:solidFill>
                  <a:schemeClr val="tx1"/>
                </a:solidFill>
              </a:rPr>
              <a:t>ii. Derivative </a:t>
            </a:r>
            <a:r>
              <a:rPr lang="en-US" sz="1400" b="1" dirty="0">
                <a:solidFill>
                  <a:schemeClr val="tx1"/>
                </a:solidFill>
              </a:rPr>
              <a:t>Instruments</a:t>
            </a:r>
            <a:r>
              <a:rPr lang="en-US" sz="1400" dirty="0">
                <a:solidFill>
                  <a:schemeClr val="tx1"/>
                </a:solidFill>
              </a:rPr>
              <a:t> – Their value is derived from underlying assets such as commodities, currencies, or interest rates (e.g., futures, options, swaps).</a:t>
            </a:r>
          </a:p>
          <a:p>
            <a:pPr marL="114300" indent="0" algn="l"/>
            <a:r>
              <a:rPr lang="en-US" sz="1400" b="1" dirty="0" smtClean="0">
                <a:solidFill>
                  <a:schemeClr val="tx1"/>
                </a:solidFill>
              </a:rPr>
              <a:t>B. Based </a:t>
            </a:r>
            <a:r>
              <a:rPr lang="en-US" sz="1400" b="1" dirty="0">
                <a:solidFill>
                  <a:schemeClr val="tx1"/>
                </a:solidFill>
              </a:rPr>
              <a:t>on Asset Class</a:t>
            </a:r>
            <a:endParaRPr lang="en-US" sz="1400" dirty="0">
              <a:solidFill>
                <a:schemeClr val="tx1"/>
              </a:solidFill>
            </a:endParaRPr>
          </a:p>
          <a:p>
            <a:pPr marL="457200" lvl="1" indent="0" algn="l"/>
            <a:r>
              <a:rPr lang="en-US" sz="1400" b="1" dirty="0" err="1" smtClean="0">
                <a:solidFill>
                  <a:schemeClr val="tx1"/>
                </a:solidFill>
              </a:rPr>
              <a:t>i</a:t>
            </a:r>
            <a:r>
              <a:rPr lang="en-US" sz="1400" b="1" dirty="0" smtClean="0">
                <a:solidFill>
                  <a:schemeClr val="tx1"/>
                </a:solidFill>
              </a:rPr>
              <a:t>. Equity </a:t>
            </a:r>
            <a:r>
              <a:rPr lang="en-US" sz="1400" b="1" dirty="0">
                <a:solidFill>
                  <a:schemeClr val="tx1"/>
                </a:solidFill>
              </a:rPr>
              <a:t>Instruments</a:t>
            </a:r>
            <a:r>
              <a:rPr lang="en-US" sz="1400" dirty="0">
                <a:solidFill>
                  <a:schemeClr val="tx1"/>
                </a:solidFill>
              </a:rPr>
              <a:t> – Represent ownership in a company (e.g., shares).</a:t>
            </a:r>
          </a:p>
          <a:p>
            <a:pPr marL="457200" lvl="1" indent="0" algn="l"/>
            <a:r>
              <a:rPr lang="en-US" sz="1400" b="1" dirty="0" smtClean="0">
                <a:solidFill>
                  <a:schemeClr val="tx1"/>
                </a:solidFill>
              </a:rPr>
              <a:t>ii. Debt </a:t>
            </a:r>
            <a:r>
              <a:rPr lang="en-US" sz="1400" b="1" dirty="0">
                <a:solidFill>
                  <a:schemeClr val="tx1"/>
                </a:solidFill>
              </a:rPr>
              <a:t>Instruments</a:t>
            </a:r>
            <a:r>
              <a:rPr lang="en-US" sz="1400" dirty="0">
                <a:solidFill>
                  <a:schemeClr val="tx1"/>
                </a:solidFill>
              </a:rPr>
              <a:t> – Represent borrowed funds that must be repaid with interest (e.g., bonds, debentures, treasury bills, loans).</a:t>
            </a:r>
          </a:p>
          <a:p>
            <a:pPr marL="457200" lvl="1" indent="0" algn="l"/>
            <a:r>
              <a:rPr lang="en-US" sz="1400" b="1" dirty="0" smtClean="0">
                <a:solidFill>
                  <a:schemeClr val="tx1"/>
                </a:solidFill>
              </a:rPr>
              <a:t>iii. Hybrid </a:t>
            </a:r>
            <a:r>
              <a:rPr lang="en-US" sz="1400" b="1" dirty="0">
                <a:solidFill>
                  <a:schemeClr val="tx1"/>
                </a:solidFill>
              </a:rPr>
              <a:t>Instruments</a:t>
            </a:r>
            <a:r>
              <a:rPr lang="en-US" sz="1400" dirty="0">
                <a:solidFill>
                  <a:schemeClr val="tx1"/>
                </a:solidFill>
              </a:rPr>
              <a:t> – Combine features of both debt and equity (e.g., preference shares, convertible bonds).</a:t>
            </a:r>
          </a:p>
          <a:p>
            <a:pPr marL="114300" indent="0" algn="l"/>
            <a:r>
              <a:rPr lang="en-US" sz="1400" b="1" dirty="0" smtClean="0">
                <a:solidFill>
                  <a:schemeClr val="tx1"/>
                </a:solidFill>
              </a:rPr>
              <a:t>C. Based </a:t>
            </a:r>
            <a:r>
              <a:rPr lang="en-US" sz="1400" b="1" dirty="0">
                <a:solidFill>
                  <a:schemeClr val="tx1"/>
                </a:solidFill>
              </a:rPr>
              <a:t>on Market</a:t>
            </a:r>
            <a:endParaRPr lang="en-US" sz="1400" dirty="0">
              <a:solidFill>
                <a:schemeClr val="tx1"/>
              </a:solidFill>
            </a:endParaRPr>
          </a:p>
          <a:p>
            <a:pPr marL="457200" lvl="1" indent="0" algn="l"/>
            <a:r>
              <a:rPr lang="en-US" sz="1400" b="1" dirty="0" err="1" smtClean="0">
                <a:solidFill>
                  <a:schemeClr val="tx1"/>
                </a:solidFill>
              </a:rPr>
              <a:t>i</a:t>
            </a:r>
            <a:r>
              <a:rPr lang="en-US" sz="1400" b="1" dirty="0" smtClean="0">
                <a:solidFill>
                  <a:schemeClr val="tx1"/>
                </a:solidFill>
              </a:rPr>
              <a:t>. Primary </a:t>
            </a:r>
            <a:r>
              <a:rPr lang="en-US" sz="1400" b="1" dirty="0">
                <a:solidFill>
                  <a:schemeClr val="tx1"/>
                </a:solidFill>
              </a:rPr>
              <a:t>Market Instruments</a:t>
            </a:r>
            <a:r>
              <a:rPr lang="en-US" sz="1400" dirty="0">
                <a:solidFill>
                  <a:schemeClr val="tx1"/>
                </a:solidFill>
              </a:rPr>
              <a:t> – Issued for the first time to raise capital (e.g., IPO shares, government securities).</a:t>
            </a:r>
          </a:p>
          <a:p>
            <a:pPr marL="457200" lvl="1" indent="0" algn="l"/>
            <a:r>
              <a:rPr lang="en-US" sz="1400" b="1" dirty="0" smtClean="0">
                <a:solidFill>
                  <a:schemeClr val="tx1"/>
                </a:solidFill>
              </a:rPr>
              <a:t>ii. Secondary </a:t>
            </a:r>
            <a:r>
              <a:rPr lang="en-US" sz="1400" b="1" dirty="0">
                <a:solidFill>
                  <a:schemeClr val="tx1"/>
                </a:solidFill>
              </a:rPr>
              <a:t>Market Instruments</a:t>
            </a:r>
            <a:r>
              <a:rPr lang="en-US" sz="1400" dirty="0">
                <a:solidFill>
                  <a:schemeClr val="tx1"/>
                </a:solidFill>
              </a:rPr>
              <a:t> – Already issued and traded among investors (e.g., shares and bonds in stock exchanges).</a:t>
            </a:r>
          </a:p>
          <a:p>
            <a:pPr marL="571500" indent="-457200" algn="l">
              <a:buFont typeface="Arial" panose="020B0604020202020204" pitchFamily="34" charset="0"/>
              <a:buChar char="•"/>
            </a:pPr>
            <a:endParaRPr lang="en-US" sz="1000" dirty="0">
              <a:solidFill>
                <a:schemeClr val="tx1"/>
              </a:solidFill>
            </a:endParaRPr>
          </a:p>
        </p:txBody>
      </p:sp>
    </p:spTree>
    <p:extLst>
      <p:ext uri="{BB962C8B-B14F-4D97-AF65-F5344CB8AC3E}">
        <p14:creationId xmlns:p14="http://schemas.microsoft.com/office/powerpoint/2010/main" val="377232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197511"/>
            <a:ext cx="8520600" cy="716889"/>
          </a:xfrm>
        </p:spPr>
        <p:txBody>
          <a:bodyPr>
            <a:normAutofit fontScale="90000"/>
          </a:bodyPr>
          <a:lstStyle/>
          <a:p>
            <a:pPr algn="l"/>
            <a:r>
              <a:rPr lang="en-US" sz="4800" u="sng" dirty="0" smtClean="0">
                <a:solidFill>
                  <a:srgbClr val="FF0000"/>
                </a:solidFill>
              </a:rPr>
              <a:t>Concept of Financial Markets</a:t>
            </a:r>
            <a:endParaRPr lang="en-US" sz="4800" u="sng" dirty="0">
              <a:solidFill>
                <a:srgbClr val="FF0000"/>
              </a:solidFill>
            </a:endParaRPr>
          </a:p>
        </p:txBody>
      </p:sp>
      <p:sp>
        <p:nvSpPr>
          <p:cNvPr id="3" name="Subtitle 2"/>
          <p:cNvSpPr>
            <a:spLocks noGrp="1"/>
          </p:cNvSpPr>
          <p:nvPr>
            <p:ph type="subTitle" idx="1"/>
          </p:nvPr>
        </p:nvSpPr>
        <p:spPr>
          <a:xfrm>
            <a:off x="311708" y="1060704"/>
            <a:ext cx="8520600" cy="3950207"/>
          </a:xfrm>
        </p:spPr>
        <p:txBody>
          <a:bodyPr>
            <a:normAutofit fontScale="92500" lnSpcReduction="20000"/>
          </a:bodyPr>
          <a:lstStyle/>
          <a:p>
            <a:pPr lvl="0" indent="-325755" algn="l">
              <a:lnSpc>
                <a:spcPct val="115000"/>
              </a:lnSpc>
              <a:buClr>
                <a:srgbClr val="000000"/>
              </a:buClr>
              <a:buSzPct val="100000"/>
              <a:buFont typeface="Arial"/>
              <a:buChar char="●"/>
            </a:pPr>
            <a:r>
              <a:rPr lang="en-US" sz="1500" dirty="0" smtClean="0">
                <a:solidFill>
                  <a:srgbClr val="000000"/>
                </a:solidFill>
              </a:rPr>
              <a:t>Every </a:t>
            </a:r>
            <a:r>
              <a:rPr lang="en-US" sz="1500" dirty="0">
                <a:solidFill>
                  <a:srgbClr val="000000"/>
                </a:solidFill>
              </a:rPr>
              <a:t>individual organization or government unit needs money on investment. </a:t>
            </a:r>
          </a:p>
          <a:p>
            <a:pPr lvl="0" indent="-325755" algn="l">
              <a:lnSpc>
                <a:spcPct val="115000"/>
              </a:lnSpc>
              <a:buClr>
                <a:srgbClr val="000000"/>
              </a:buClr>
              <a:buSzPct val="100000"/>
              <a:buFont typeface="Arial"/>
              <a:buChar char="●"/>
            </a:pPr>
            <a:r>
              <a:rPr lang="en-US" sz="1500" dirty="0">
                <a:solidFill>
                  <a:srgbClr val="000000"/>
                </a:solidFill>
              </a:rPr>
              <a:t>The mechanism that helps to manage capital and credit is called financial market. In other words financial market is places where financial securities such as bond , shares, commercial </a:t>
            </a:r>
            <a:r>
              <a:rPr lang="en-US" sz="1500" dirty="0" smtClean="0">
                <a:solidFill>
                  <a:srgbClr val="000000"/>
                </a:solidFill>
              </a:rPr>
              <a:t>paper, warrants, </a:t>
            </a:r>
            <a:r>
              <a:rPr lang="en-US" sz="1500" dirty="0">
                <a:solidFill>
                  <a:srgbClr val="000000"/>
                </a:solidFill>
              </a:rPr>
              <a:t>options </a:t>
            </a:r>
            <a:r>
              <a:rPr lang="en-US" sz="1500" dirty="0" smtClean="0">
                <a:solidFill>
                  <a:srgbClr val="000000"/>
                </a:solidFill>
              </a:rPr>
              <a:t>etc. </a:t>
            </a:r>
            <a:r>
              <a:rPr lang="en-US" sz="1500" dirty="0">
                <a:solidFill>
                  <a:srgbClr val="000000"/>
                </a:solidFill>
              </a:rPr>
              <a:t>are buy and sell</a:t>
            </a:r>
            <a:r>
              <a:rPr lang="en-US" sz="1500" dirty="0" smtClean="0">
                <a:solidFill>
                  <a:srgbClr val="000000"/>
                </a:solidFill>
              </a:rPr>
              <a:t>.</a:t>
            </a:r>
          </a:p>
          <a:p>
            <a:pPr marL="400050" lvl="0" indent="-285750" algn="l">
              <a:buClr>
                <a:srgbClr val="595959"/>
              </a:buClr>
              <a:buFont typeface="Arial" panose="020B0604020202020204" pitchFamily="34" charset="0"/>
              <a:buChar char="•"/>
            </a:pPr>
            <a:r>
              <a:rPr lang="en-US" sz="1600" dirty="0">
                <a:solidFill>
                  <a:schemeClr val="tx1"/>
                </a:solidFill>
                <a:latin typeface="+mj-lt"/>
                <a:cs typeface="Times New Roman" panose="02020603050405020304" pitchFamily="18" charset="0"/>
              </a:rPr>
              <a:t>Financial markets are platforms or systems where individuals, institutions, and governments trade financial assets such as stocks, bonds, currencies, commodities, and derivatives. These markets play a crucial role in allocating capital, determining prices, and facilitating the transfer of risk</a:t>
            </a:r>
            <a:r>
              <a:rPr lang="en-US" sz="1600" dirty="0" smtClean="0">
                <a:solidFill>
                  <a:schemeClr val="tx1"/>
                </a:solidFill>
                <a:latin typeface="+mj-lt"/>
                <a:cs typeface="Times New Roman" panose="02020603050405020304" pitchFamily="18" charset="0"/>
              </a:rPr>
              <a:t>.</a:t>
            </a:r>
            <a:endParaRPr lang="en-US" sz="1500" dirty="0">
              <a:solidFill>
                <a:srgbClr val="000000"/>
              </a:solidFill>
            </a:endParaRPr>
          </a:p>
          <a:p>
            <a:pPr lvl="0" indent="-325755" algn="l">
              <a:lnSpc>
                <a:spcPct val="115000"/>
              </a:lnSpc>
              <a:buClr>
                <a:srgbClr val="000000"/>
              </a:buClr>
              <a:buSzPct val="100000"/>
              <a:buFont typeface="Arial"/>
              <a:buChar char="●"/>
            </a:pPr>
            <a:r>
              <a:rPr lang="en-US" sz="1500" dirty="0">
                <a:solidFill>
                  <a:srgbClr val="000000"/>
                </a:solidFill>
              </a:rPr>
              <a:t>Financial markets exist to bring buyer and seller of financial assets and services together.</a:t>
            </a:r>
          </a:p>
          <a:p>
            <a:pPr lvl="0" indent="-325755" algn="l">
              <a:lnSpc>
                <a:spcPct val="115000"/>
              </a:lnSpc>
              <a:buClr>
                <a:srgbClr val="000000"/>
              </a:buClr>
              <a:buSzPct val="100000"/>
              <a:buFont typeface="Arial"/>
              <a:buChar char="●"/>
            </a:pPr>
            <a:r>
              <a:rPr lang="en-US" sz="1500" dirty="0">
                <a:solidFill>
                  <a:srgbClr val="000000"/>
                </a:solidFill>
              </a:rPr>
              <a:t>They provide mechanism to facilitate the exchange of financial assets and add the liquidity of financial assets.</a:t>
            </a:r>
          </a:p>
          <a:p>
            <a:pPr lvl="0" indent="-325755" algn="l">
              <a:lnSpc>
                <a:spcPct val="115000"/>
              </a:lnSpc>
              <a:buClr>
                <a:srgbClr val="000000"/>
              </a:buClr>
              <a:buSzPct val="100000"/>
              <a:buFont typeface="Arial"/>
              <a:buChar char="●"/>
            </a:pPr>
            <a:r>
              <a:rPr lang="en-US" sz="1500" dirty="0">
                <a:solidFill>
                  <a:srgbClr val="000000"/>
                </a:solidFill>
              </a:rPr>
              <a:t>Financial markets facilitate the flow of funds from surplus units to deficit unit of the economy.</a:t>
            </a:r>
          </a:p>
          <a:p>
            <a:pPr lvl="0" indent="-325755" algn="l">
              <a:lnSpc>
                <a:spcPct val="115000"/>
              </a:lnSpc>
              <a:buClr>
                <a:srgbClr val="000000"/>
              </a:buClr>
              <a:buSzPct val="100000"/>
              <a:buFont typeface="Arial"/>
              <a:buChar char="●"/>
            </a:pPr>
            <a:r>
              <a:rPr lang="en-US" sz="1500" dirty="0">
                <a:solidFill>
                  <a:srgbClr val="000000"/>
                </a:solidFill>
              </a:rPr>
              <a:t>The examples of financial markets are OTC market,NEPSE, </a:t>
            </a:r>
            <a:r>
              <a:rPr lang="en-US" sz="1500" dirty="0" smtClean="0">
                <a:solidFill>
                  <a:srgbClr val="000000"/>
                </a:solidFill>
              </a:rPr>
              <a:t>New work </a:t>
            </a:r>
            <a:r>
              <a:rPr lang="en-US" sz="1500" dirty="0">
                <a:solidFill>
                  <a:srgbClr val="000000"/>
                </a:solidFill>
              </a:rPr>
              <a:t>stock exchange, American stock exchange etc</a:t>
            </a:r>
            <a:r>
              <a:rPr lang="en-US" sz="1500" dirty="0" smtClean="0">
                <a:solidFill>
                  <a:srgbClr val="000000"/>
                </a:solidFill>
              </a:rPr>
              <a:t>.</a:t>
            </a:r>
          </a:p>
          <a:p>
            <a:pPr marL="131445" lvl="0" indent="0" algn="l">
              <a:lnSpc>
                <a:spcPct val="115000"/>
              </a:lnSpc>
              <a:buClr>
                <a:srgbClr val="000000"/>
              </a:buClr>
              <a:buSzPct val="100000"/>
            </a:pPr>
            <a:r>
              <a:rPr lang="en-US" sz="1500" dirty="0" smtClean="0">
                <a:solidFill>
                  <a:srgbClr val="FF0000"/>
                </a:solidFill>
              </a:rPr>
              <a:t>Types of assets</a:t>
            </a:r>
          </a:p>
          <a:p>
            <a:pPr marL="474345" lvl="0" algn="l">
              <a:lnSpc>
                <a:spcPct val="115000"/>
              </a:lnSpc>
              <a:buClr>
                <a:srgbClr val="000000"/>
              </a:buClr>
              <a:buSzPct val="100000"/>
              <a:buAutoNum type="arabicPeriod"/>
            </a:pPr>
            <a:r>
              <a:rPr lang="en-US" sz="1500" b="1" dirty="0" smtClean="0">
                <a:solidFill>
                  <a:srgbClr val="FF0000"/>
                </a:solidFill>
              </a:rPr>
              <a:t>Real assets:- plant and equipment, land and building </a:t>
            </a:r>
            <a:r>
              <a:rPr lang="en-US" sz="1500" b="1" dirty="0" err="1" smtClean="0">
                <a:solidFill>
                  <a:srgbClr val="FF0000"/>
                </a:solidFill>
              </a:rPr>
              <a:t>etc</a:t>
            </a:r>
            <a:endParaRPr lang="en-US" sz="1500" b="1" dirty="0" smtClean="0">
              <a:solidFill>
                <a:srgbClr val="FF0000"/>
              </a:solidFill>
            </a:endParaRPr>
          </a:p>
          <a:p>
            <a:pPr marL="474345" lvl="0" algn="l">
              <a:lnSpc>
                <a:spcPct val="115000"/>
              </a:lnSpc>
              <a:buClr>
                <a:srgbClr val="000000"/>
              </a:buClr>
              <a:buSzPct val="100000"/>
              <a:buAutoNum type="arabicPeriod"/>
            </a:pPr>
            <a:r>
              <a:rPr lang="en-US" sz="1500" b="1" dirty="0">
                <a:solidFill>
                  <a:srgbClr val="FF0000"/>
                </a:solidFill>
              </a:rPr>
              <a:t> </a:t>
            </a:r>
            <a:r>
              <a:rPr lang="en-US" sz="1500" b="1" dirty="0" smtClean="0">
                <a:solidFill>
                  <a:srgbClr val="FF0000"/>
                </a:solidFill>
              </a:rPr>
              <a:t>Financial assets:- stock, bond ,debentures , money market instrument ,capital market instrument </a:t>
            </a:r>
            <a:r>
              <a:rPr lang="en-US" sz="1500" b="1" dirty="0" err="1" smtClean="0">
                <a:solidFill>
                  <a:srgbClr val="FF0000"/>
                </a:solidFill>
              </a:rPr>
              <a:t>etc</a:t>
            </a:r>
            <a:endParaRPr lang="en-US" sz="1500" b="1" dirty="0">
              <a:solidFill>
                <a:srgbClr val="FF0000"/>
              </a:solidFill>
            </a:endParaRPr>
          </a:p>
          <a:p>
            <a:pPr marL="571500" indent="-457200" algn="l">
              <a:buFont typeface="Arial" panose="020B0604020202020204" pitchFamily="34" charset="0"/>
              <a:buChar char="•"/>
            </a:pPr>
            <a:endParaRPr lang="en-US" b="1" dirty="0">
              <a:solidFill>
                <a:srgbClr val="FF0000"/>
              </a:solidFill>
            </a:endParaRPr>
          </a:p>
        </p:txBody>
      </p:sp>
    </p:spTree>
    <p:extLst>
      <p:ext uri="{BB962C8B-B14F-4D97-AF65-F5344CB8AC3E}">
        <p14:creationId xmlns:p14="http://schemas.microsoft.com/office/powerpoint/2010/main" val="4005228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80467"/>
            <a:ext cx="8520600" cy="1082650"/>
          </a:xfrm>
        </p:spPr>
        <p:txBody>
          <a:bodyPr>
            <a:normAutofit/>
          </a:bodyPr>
          <a:lstStyle/>
          <a:p>
            <a:r>
              <a:rPr lang="en" b="1" u="sng" dirty="0">
                <a:solidFill>
                  <a:srgbClr val="FF0000"/>
                </a:solidFill>
              </a:rPr>
              <a:t>Types of financial markets</a:t>
            </a:r>
            <a:endParaRPr lang="en-US" dirty="0"/>
          </a:p>
        </p:txBody>
      </p:sp>
      <p:sp>
        <p:nvSpPr>
          <p:cNvPr id="3" name="Subtitle 2"/>
          <p:cNvSpPr>
            <a:spLocks noGrp="1"/>
          </p:cNvSpPr>
          <p:nvPr>
            <p:ph type="subTitle" idx="1"/>
          </p:nvPr>
        </p:nvSpPr>
        <p:spPr>
          <a:xfrm>
            <a:off x="311700" y="1163117"/>
            <a:ext cx="8520600" cy="3877056"/>
          </a:xfrm>
        </p:spPr>
        <p:txBody>
          <a:bodyPr>
            <a:normAutofit fontScale="77500" lnSpcReduction="20000"/>
          </a:bodyPr>
          <a:lstStyle/>
          <a:p>
            <a:pPr marL="0" lvl="0" indent="0" algn="l"/>
            <a:r>
              <a:rPr lang="en-US" dirty="0">
                <a:solidFill>
                  <a:schemeClr val="tx1"/>
                </a:solidFill>
              </a:rPr>
              <a:t>Financial markets are classified  in different ways.</a:t>
            </a:r>
          </a:p>
          <a:p>
            <a:pPr lvl="0" algn="l">
              <a:spcBef>
                <a:spcPts val="1200"/>
              </a:spcBef>
              <a:buSzPts val="1800"/>
              <a:buAutoNum type="arabicPeriod"/>
            </a:pPr>
            <a:r>
              <a:rPr lang="en-US" b="1" u="sng" dirty="0">
                <a:solidFill>
                  <a:srgbClr val="FF0000"/>
                </a:solidFill>
              </a:rPr>
              <a:t>Primary market and secondary market;-</a:t>
            </a:r>
          </a:p>
          <a:p>
            <a:pPr lvl="0" algn="l">
              <a:buSzPts val="1800"/>
              <a:buChar char="●"/>
            </a:pPr>
            <a:r>
              <a:rPr lang="en-US" b="1" dirty="0">
                <a:solidFill>
                  <a:schemeClr val="tx1"/>
                </a:solidFill>
              </a:rPr>
              <a:t>Primary markets</a:t>
            </a:r>
            <a:r>
              <a:rPr lang="en-US" dirty="0">
                <a:solidFill>
                  <a:schemeClr val="tx1"/>
                </a:solidFill>
              </a:rPr>
              <a:t> are the markets where corporations raise new capital by selling securities. The proceeds from the issue in these markets go to raising corporation.</a:t>
            </a:r>
          </a:p>
          <a:p>
            <a:pPr lvl="0" algn="l">
              <a:buSzPts val="1800"/>
              <a:buChar char="●"/>
            </a:pPr>
            <a:r>
              <a:rPr lang="en-US" b="1" dirty="0">
                <a:solidFill>
                  <a:schemeClr val="tx1"/>
                </a:solidFill>
              </a:rPr>
              <a:t>Secondary markets</a:t>
            </a:r>
            <a:r>
              <a:rPr lang="en-US" dirty="0">
                <a:solidFill>
                  <a:schemeClr val="tx1"/>
                </a:solidFill>
              </a:rPr>
              <a:t> are the market of trading on outstanding securities, where the trading between buyers and sellers of securities take place. The original issuer does not participate in secondary markets and proceeds from the securities transactions do not go to the issuer</a:t>
            </a:r>
            <a:r>
              <a:rPr lang="en-US" dirty="0" smtClean="0">
                <a:solidFill>
                  <a:schemeClr val="tx1"/>
                </a:solidFill>
              </a:rPr>
              <a:t>.</a:t>
            </a:r>
          </a:p>
          <a:p>
            <a:pPr lvl="0" algn="l">
              <a:buSzPts val="1800"/>
              <a:buChar char="●"/>
            </a:pPr>
            <a:r>
              <a:rPr lang="en-US" dirty="0" smtClean="0">
                <a:solidFill>
                  <a:schemeClr val="tx1"/>
                </a:solidFill>
              </a:rPr>
              <a:t>secondary </a:t>
            </a:r>
            <a:r>
              <a:rPr lang="en-US" dirty="0">
                <a:solidFill>
                  <a:schemeClr val="tx1"/>
                </a:solidFill>
              </a:rPr>
              <a:t>markets may be classified as organized securities </a:t>
            </a:r>
            <a:r>
              <a:rPr lang="en-US" dirty="0" smtClean="0">
                <a:solidFill>
                  <a:schemeClr val="tx1"/>
                </a:solidFill>
              </a:rPr>
              <a:t>exchange </a:t>
            </a:r>
            <a:r>
              <a:rPr lang="en-US" dirty="0" err="1" smtClean="0">
                <a:solidFill>
                  <a:schemeClr val="tx1"/>
                </a:solidFill>
              </a:rPr>
              <a:t>ie</a:t>
            </a:r>
            <a:r>
              <a:rPr lang="en-US" dirty="0" smtClean="0">
                <a:solidFill>
                  <a:schemeClr val="tx1"/>
                </a:solidFill>
              </a:rPr>
              <a:t>(NEPSE)  </a:t>
            </a:r>
            <a:r>
              <a:rPr lang="en-US" dirty="0">
                <a:solidFill>
                  <a:schemeClr val="tx1"/>
                </a:solidFill>
              </a:rPr>
              <a:t>and over the counter  market(OTC).</a:t>
            </a:r>
          </a:p>
          <a:p>
            <a:endParaRPr lang="en-US" dirty="0"/>
          </a:p>
        </p:txBody>
      </p:sp>
    </p:spTree>
    <p:extLst>
      <p:ext uri="{BB962C8B-B14F-4D97-AF65-F5344CB8AC3E}">
        <p14:creationId xmlns:p14="http://schemas.microsoft.com/office/powerpoint/2010/main" val="42178353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1700" y="80466"/>
            <a:ext cx="8520600" cy="5391303"/>
          </a:xfrm>
        </p:spPr>
        <p:txBody>
          <a:bodyPr>
            <a:normAutofit fontScale="77500" lnSpcReduction="20000"/>
          </a:bodyPr>
          <a:lstStyle/>
          <a:p>
            <a:pPr algn="l"/>
            <a:r>
              <a:rPr lang="en" dirty="0">
                <a:solidFill>
                  <a:srgbClr val="FF0000"/>
                </a:solidFill>
              </a:rPr>
              <a:t>2. </a:t>
            </a:r>
            <a:r>
              <a:rPr lang="en" u="sng" dirty="0">
                <a:solidFill>
                  <a:srgbClr val="FF0000"/>
                </a:solidFill>
              </a:rPr>
              <a:t>Money markets and Capital markets</a:t>
            </a:r>
            <a:r>
              <a:rPr lang="en" u="sng" dirty="0" smtClean="0">
                <a:solidFill>
                  <a:srgbClr val="FF0000"/>
                </a:solidFill>
              </a:rPr>
              <a:t>;-</a:t>
            </a:r>
          </a:p>
          <a:p>
            <a:pPr lvl="0" indent="-334327" algn="l">
              <a:buClr>
                <a:schemeClr val="dk1"/>
              </a:buClr>
              <a:buSzPct val="100000"/>
              <a:buChar char="●"/>
            </a:pPr>
            <a:r>
              <a:rPr lang="en-US" b="1" dirty="0">
                <a:solidFill>
                  <a:schemeClr val="dk1"/>
                </a:solidFill>
              </a:rPr>
              <a:t>Money markets </a:t>
            </a:r>
            <a:r>
              <a:rPr lang="en-US" dirty="0">
                <a:solidFill>
                  <a:schemeClr val="dk1"/>
                </a:solidFill>
              </a:rPr>
              <a:t>are the markets for borrowing and lending for relatively short period ,usually less than one year. Money market instrument includes Treasury </a:t>
            </a:r>
            <a:r>
              <a:rPr lang="en-US" dirty="0" smtClean="0">
                <a:solidFill>
                  <a:schemeClr val="dk1"/>
                </a:solidFill>
              </a:rPr>
              <a:t>bill, commercial </a:t>
            </a:r>
            <a:r>
              <a:rPr lang="en-US" dirty="0">
                <a:solidFill>
                  <a:schemeClr val="dk1"/>
                </a:solidFill>
              </a:rPr>
              <a:t>paper ,certificate of deposit, banker’s acceptance etc. these instrument  are actively traded in primary as well as secondary markets.</a:t>
            </a:r>
          </a:p>
          <a:p>
            <a:pPr lvl="0" indent="-334327" algn="l">
              <a:buClr>
                <a:schemeClr val="dk1"/>
              </a:buClr>
              <a:buSzPct val="100000"/>
              <a:buChar char="●"/>
            </a:pPr>
            <a:r>
              <a:rPr lang="en-US" b="1" dirty="0">
                <a:solidFill>
                  <a:schemeClr val="dk1"/>
                </a:solidFill>
              </a:rPr>
              <a:t>Capital markets </a:t>
            </a:r>
            <a:r>
              <a:rPr lang="en-US" dirty="0">
                <a:solidFill>
                  <a:schemeClr val="dk1"/>
                </a:solidFill>
              </a:rPr>
              <a:t>are the markets for long term securities. Common stock, preferred stock, corporate bonds are the capital market instruments.</a:t>
            </a:r>
          </a:p>
          <a:p>
            <a:pPr marL="0" lvl="0" indent="0" algn="l">
              <a:spcBef>
                <a:spcPts val="1200"/>
              </a:spcBef>
            </a:pPr>
            <a:r>
              <a:rPr lang="en-US" b="1" dirty="0">
                <a:solidFill>
                  <a:srgbClr val="FF0000"/>
                </a:solidFill>
              </a:rPr>
              <a:t>3.</a:t>
            </a:r>
            <a:r>
              <a:rPr lang="en-US" dirty="0">
                <a:solidFill>
                  <a:srgbClr val="FF0000"/>
                </a:solidFill>
              </a:rPr>
              <a:t> </a:t>
            </a:r>
            <a:r>
              <a:rPr lang="en-US" b="1" u="sng" dirty="0">
                <a:solidFill>
                  <a:srgbClr val="FF0000"/>
                </a:solidFill>
              </a:rPr>
              <a:t>National Market and International financial markets;-</a:t>
            </a:r>
          </a:p>
          <a:p>
            <a:pPr lvl="0" indent="-334327" algn="l">
              <a:spcBef>
                <a:spcPts val="1200"/>
              </a:spcBef>
              <a:buClr>
                <a:schemeClr val="dk1"/>
              </a:buClr>
              <a:buSzPct val="100000"/>
              <a:buChar char="●"/>
            </a:pPr>
            <a:r>
              <a:rPr lang="en-US" dirty="0">
                <a:solidFill>
                  <a:schemeClr val="dk1"/>
                </a:solidFill>
              </a:rPr>
              <a:t>A national market is one where domestic investors and corporations participate as the supplier  and users of short term and long term funds.</a:t>
            </a:r>
          </a:p>
          <a:p>
            <a:pPr lvl="0" indent="-334327" algn="l">
              <a:buClr>
                <a:schemeClr val="dk1"/>
              </a:buClr>
              <a:buSzPct val="100000"/>
              <a:buChar char="●"/>
            </a:pPr>
            <a:r>
              <a:rPr lang="en-US" dirty="0">
                <a:solidFill>
                  <a:schemeClr val="dk1"/>
                </a:solidFill>
              </a:rPr>
              <a:t>International financial market is a market where individual and institutional investors trade securities internationally. It is the market where financial  instruments are traded between countries.</a:t>
            </a:r>
          </a:p>
          <a:p>
            <a:pPr algn="l"/>
            <a:endParaRPr lang="en-US" dirty="0"/>
          </a:p>
        </p:txBody>
      </p:sp>
    </p:spTree>
    <p:extLst>
      <p:ext uri="{BB962C8B-B14F-4D97-AF65-F5344CB8AC3E}">
        <p14:creationId xmlns:p14="http://schemas.microsoft.com/office/powerpoint/2010/main" val="3074701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7809" y="87782"/>
            <a:ext cx="8520600" cy="5391303"/>
          </a:xfrm>
        </p:spPr>
        <p:txBody>
          <a:bodyPr>
            <a:noAutofit/>
          </a:bodyPr>
          <a:lstStyle/>
          <a:p>
            <a:pPr algn="l"/>
            <a:r>
              <a:rPr lang="en" sz="1600" b="1" u="sng" dirty="0" smtClean="0">
                <a:solidFill>
                  <a:srgbClr val="FF0000"/>
                </a:solidFill>
                <a:latin typeface="+mj-lt"/>
              </a:rPr>
              <a:t>Functions of  Finanical markets</a:t>
            </a:r>
          </a:p>
          <a:p>
            <a:pPr algn="l">
              <a:buFont typeface="Arial" panose="020B0604020202020204" pitchFamily="34" charset="0"/>
              <a:buChar char="•"/>
            </a:pPr>
            <a:r>
              <a:rPr lang="en-US" sz="1800" dirty="0">
                <a:solidFill>
                  <a:srgbClr val="0D0D0D"/>
                </a:solidFill>
                <a:latin typeface="+mj-lt"/>
                <a:cs typeface="Times New Roman" panose="02020603050405020304" pitchFamily="18" charset="0"/>
              </a:rPr>
              <a:t>Financial markets serve several crucial functions that are essential for the functioning of economies and the efficient allocation of resources. Here are the primary functions of financial markets</a:t>
            </a:r>
            <a:r>
              <a:rPr lang="en-US" sz="1800" dirty="0" smtClean="0">
                <a:solidFill>
                  <a:srgbClr val="0D0D0D"/>
                </a:solidFill>
                <a:latin typeface="+mj-lt"/>
                <a:cs typeface="Times New Roman" panose="02020603050405020304" pitchFamily="18" charset="0"/>
              </a:rPr>
              <a:t>:</a:t>
            </a:r>
            <a:endParaRPr lang="en-US" sz="1100" dirty="0" smtClean="0">
              <a:solidFill>
                <a:srgbClr val="0D0D0D"/>
              </a:solidFill>
              <a:latin typeface="+mj-lt"/>
              <a:cs typeface="Times New Roman" panose="02020603050405020304" pitchFamily="18" charset="0"/>
            </a:endParaRPr>
          </a:p>
          <a:p>
            <a:pPr algn="l">
              <a:buFont typeface="+mj-lt"/>
              <a:buAutoNum type="arabicPeriod"/>
            </a:pPr>
            <a:r>
              <a:rPr lang="en-US" sz="1600" b="1" dirty="0">
                <a:solidFill>
                  <a:srgbClr val="0D0D0D"/>
                </a:solidFill>
                <a:latin typeface="+mj-lt"/>
                <a:cs typeface="Times New Roman" panose="02020603050405020304" pitchFamily="18" charset="0"/>
              </a:rPr>
              <a:t>Capital </a:t>
            </a:r>
            <a:r>
              <a:rPr lang="en-US" sz="1600" b="1" dirty="0" smtClean="0">
                <a:solidFill>
                  <a:srgbClr val="0D0D0D"/>
                </a:solidFill>
                <a:latin typeface="+mj-lt"/>
                <a:cs typeface="Times New Roman" panose="02020603050405020304" pitchFamily="18" charset="0"/>
              </a:rPr>
              <a:t>Allocation: </a:t>
            </a:r>
            <a:r>
              <a:rPr lang="en-US" sz="1600" dirty="0" smtClean="0">
                <a:solidFill>
                  <a:srgbClr val="0D0D0D"/>
                </a:solidFill>
                <a:latin typeface="+mj-lt"/>
                <a:cs typeface="Times New Roman" panose="02020603050405020304" pitchFamily="18" charset="0"/>
              </a:rPr>
              <a:t>Financial </a:t>
            </a:r>
            <a:r>
              <a:rPr lang="en-US" sz="1600" dirty="0">
                <a:solidFill>
                  <a:srgbClr val="0D0D0D"/>
                </a:solidFill>
                <a:latin typeface="+mj-lt"/>
                <a:cs typeface="Times New Roman" panose="02020603050405020304" pitchFamily="18" charset="0"/>
              </a:rPr>
              <a:t>markets facilitate the efficient allocation of capital by channeling savings from individuals, businesses, and governments to borrowers such as corporations, governments, and other entities in need of funds for investment or </a:t>
            </a:r>
            <a:r>
              <a:rPr lang="en-US" sz="1600" dirty="0" smtClean="0">
                <a:solidFill>
                  <a:srgbClr val="0D0D0D"/>
                </a:solidFill>
                <a:latin typeface="+mj-lt"/>
                <a:cs typeface="Times New Roman" panose="02020603050405020304" pitchFamily="18" charset="0"/>
              </a:rPr>
              <a:t>consumption. This </a:t>
            </a:r>
            <a:r>
              <a:rPr lang="en-US" sz="1600" dirty="0">
                <a:solidFill>
                  <a:srgbClr val="0D0D0D"/>
                </a:solidFill>
                <a:latin typeface="+mj-lt"/>
                <a:cs typeface="Times New Roman" panose="02020603050405020304" pitchFamily="18" charset="0"/>
              </a:rPr>
              <a:t>process helps direct funds towards productive activities, infrastructure projects, innovation, and economic development, thereby contributing to overall economic growth and prosperity.</a:t>
            </a:r>
          </a:p>
          <a:p>
            <a:pPr algn="l">
              <a:buFont typeface="+mj-lt"/>
              <a:buAutoNum type="arabicPeriod"/>
            </a:pPr>
            <a:r>
              <a:rPr lang="en-US" sz="1600" b="1" dirty="0">
                <a:solidFill>
                  <a:srgbClr val="0D0D0D"/>
                </a:solidFill>
                <a:latin typeface="+mj-lt"/>
                <a:cs typeface="Times New Roman" panose="02020603050405020304" pitchFamily="18" charset="0"/>
              </a:rPr>
              <a:t>Price </a:t>
            </a:r>
            <a:r>
              <a:rPr lang="en-US" sz="1600" b="1" dirty="0" smtClean="0">
                <a:solidFill>
                  <a:srgbClr val="0D0D0D"/>
                </a:solidFill>
                <a:latin typeface="+mj-lt"/>
                <a:cs typeface="Times New Roman" panose="02020603050405020304" pitchFamily="18" charset="0"/>
              </a:rPr>
              <a:t>Discovery: Financial</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markets play a critical role in determining the prices of financial assets such as stocks, bonds, currencies, commodities, and </a:t>
            </a:r>
            <a:r>
              <a:rPr lang="en-US" sz="1600" dirty="0" smtClean="0">
                <a:solidFill>
                  <a:srgbClr val="0D0D0D"/>
                </a:solidFill>
                <a:latin typeface="+mj-lt"/>
                <a:cs typeface="Times New Roman" panose="02020603050405020304" pitchFamily="18" charset="0"/>
              </a:rPr>
              <a:t>derivatives. Through </a:t>
            </a:r>
            <a:r>
              <a:rPr lang="en-US" sz="1600" dirty="0">
                <a:solidFill>
                  <a:srgbClr val="0D0D0D"/>
                </a:solidFill>
                <a:latin typeface="+mj-lt"/>
                <a:cs typeface="Times New Roman" panose="02020603050405020304" pitchFamily="18" charset="0"/>
              </a:rPr>
              <a:t>the interaction of supply and demand forces, market participants contribute to price discovery, reflecting the perceived value, expectations, and risk assessments associated with various assets.</a:t>
            </a:r>
          </a:p>
          <a:p>
            <a:pPr algn="l">
              <a:buFont typeface="+mj-lt"/>
              <a:buAutoNum type="arabicPeriod"/>
            </a:pPr>
            <a:r>
              <a:rPr lang="en-US" sz="1600" b="1" dirty="0">
                <a:solidFill>
                  <a:srgbClr val="0D0D0D"/>
                </a:solidFill>
                <a:latin typeface="+mj-lt"/>
                <a:cs typeface="Times New Roman" panose="02020603050405020304" pitchFamily="18" charset="0"/>
              </a:rPr>
              <a:t>Risk </a:t>
            </a:r>
            <a:r>
              <a:rPr lang="en-US" sz="1600" b="1" dirty="0" smtClean="0">
                <a:solidFill>
                  <a:srgbClr val="0D0D0D"/>
                </a:solidFill>
                <a:latin typeface="+mj-lt"/>
                <a:cs typeface="Times New Roman" panose="02020603050405020304" pitchFamily="18" charset="0"/>
              </a:rPr>
              <a:t>Management: Financial</a:t>
            </a:r>
            <a:r>
              <a:rPr lang="en-US" sz="1600" dirty="0" smtClean="0">
                <a:solidFill>
                  <a:srgbClr val="0D0D0D"/>
                </a:solidFill>
                <a:latin typeface="+mj-lt"/>
                <a:cs typeface="Times New Roman" panose="02020603050405020304" pitchFamily="18" charset="0"/>
              </a:rPr>
              <a:t> </a:t>
            </a:r>
            <a:r>
              <a:rPr lang="en-US" sz="1600" dirty="0">
                <a:solidFill>
                  <a:srgbClr val="0D0D0D"/>
                </a:solidFill>
                <a:latin typeface="+mj-lt"/>
                <a:cs typeface="Times New Roman" panose="02020603050405020304" pitchFamily="18" charset="0"/>
              </a:rPr>
              <a:t>markets offer instruments and mechanisms for managing various types of risks faced by individuals, businesses, and </a:t>
            </a:r>
            <a:r>
              <a:rPr lang="en-US" sz="1600" dirty="0" smtClean="0">
                <a:solidFill>
                  <a:srgbClr val="0D0D0D"/>
                </a:solidFill>
                <a:latin typeface="+mj-lt"/>
                <a:cs typeface="Times New Roman" panose="02020603050405020304" pitchFamily="18" charset="0"/>
              </a:rPr>
              <a:t>institutions. Derivatives, </a:t>
            </a:r>
            <a:r>
              <a:rPr lang="en-US" sz="1600" dirty="0">
                <a:solidFill>
                  <a:srgbClr val="0D0D0D"/>
                </a:solidFill>
                <a:latin typeface="+mj-lt"/>
                <a:cs typeface="Times New Roman" panose="02020603050405020304" pitchFamily="18" charset="0"/>
              </a:rPr>
              <a:t>insurance products, hedging strategies, and risk-sharing arrangements enable market participants to mitigate risks such as market risk, credit risk, interest rate risk, currency risk, and liquidity risk.</a:t>
            </a:r>
          </a:p>
          <a:p>
            <a:pPr marL="114300" indent="0" algn="l"/>
            <a:endParaRPr lang="en-US" sz="1100" dirty="0">
              <a:solidFill>
                <a:srgbClr val="0D0D0D"/>
              </a:solidFill>
              <a:latin typeface="+mj-lt"/>
              <a:cs typeface="Times New Roman" panose="02020603050405020304" pitchFamily="18" charset="0"/>
            </a:endParaRPr>
          </a:p>
          <a:p>
            <a:pPr marL="114300" indent="0" algn="l"/>
            <a:endParaRPr lang="en-US" sz="1600" b="1" dirty="0" smtClean="0">
              <a:solidFill>
                <a:srgbClr val="0D0D0D"/>
              </a:solidFill>
              <a:latin typeface="+mj-lt"/>
              <a:cs typeface="Times New Roman" panose="02020603050405020304" pitchFamily="18" charset="0"/>
            </a:endParaRPr>
          </a:p>
        </p:txBody>
      </p:sp>
    </p:spTree>
    <p:extLst>
      <p:ext uri="{BB962C8B-B14F-4D97-AF65-F5344CB8AC3E}">
        <p14:creationId xmlns:p14="http://schemas.microsoft.com/office/powerpoint/2010/main" val="2272092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0467" y="73152"/>
            <a:ext cx="8990381" cy="4857293"/>
          </a:xfrm>
        </p:spPr>
        <p:txBody>
          <a:bodyPr>
            <a:normAutofit fontScale="55000" lnSpcReduction="20000"/>
          </a:bodyPr>
          <a:lstStyle/>
          <a:p>
            <a:pPr marL="114300" indent="0" algn="l"/>
            <a:r>
              <a:rPr lang="en-US" b="1" dirty="0" smtClean="0">
                <a:solidFill>
                  <a:schemeClr val="tx1"/>
                </a:solidFill>
                <a:latin typeface="+mj-lt"/>
                <a:cs typeface="Times New Roman" panose="02020603050405020304" pitchFamily="18" charset="0"/>
              </a:rPr>
              <a:t>4. Liquidity Provision: Financial</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markets provide liquidity, allowing investors to buy or sell financial assets quickly and at fair market </a:t>
            </a:r>
            <a:r>
              <a:rPr lang="en-US" dirty="0" smtClean="0">
                <a:solidFill>
                  <a:schemeClr val="tx1"/>
                </a:solidFill>
                <a:latin typeface="+mj-lt"/>
                <a:cs typeface="Times New Roman" panose="02020603050405020304" pitchFamily="18" charset="0"/>
              </a:rPr>
              <a:t>prices. Liquidity </a:t>
            </a:r>
            <a:r>
              <a:rPr lang="en-US" dirty="0">
                <a:solidFill>
                  <a:schemeClr val="tx1"/>
                </a:solidFill>
                <a:latin typeface="+mj-lt"/>
                <a:cs typeface="Times New Roman" panose="02020603050405020304" pitchFamily="18" charset="0"/>
              </a:rPr>
              <a:t>enhances market efficiency, reduces transaction costs, and supports price stability by ensuring that there are enough buyers and sellers to facilitate trading activities.</a:t>
            </a:r>
          </a:p>
          <a:p>
            <a:pPr marL="114300" indent="0" algn="l"/>
            <a:r>
              <a:rPr lang="en-US" b="1" dirty="0" smtClean="0">
                <a:solidFill>
                  <a:schemeClr val="tx1"/>
                </a:solidFill>
                <a:latin typeface="+mj-lt"/>
                <a:cs typeface="Times New Roman" panose="02020603050405020304" pitchFamily="18" charset="0"/>
              </a:rPr>
              <a:t>5. Efficient </a:t>
            </a:r>
            <a:r>
              <a:rPr lang="en-US" b="1" dirty="0">
                <a:solidFill>
                  <a:schemeClr val="tx1"/>
                </a:solidFill>
                <a:latin typeface="+mj-lt"/>
                <a:cs typeface="Times New Roman" panose="02020603050405020304" pitchFamily="18" charset="0"/>
              </a:rPr>
              <a:t>Price </a:t>
            </a:r>
            <a:r>
              <a:rPr lang="en-US" b="1" dirty="0" smtClean="0">
                <a:solidFill>
                  <a:schemeClr val="tx1"/>
                </a:solidFill>
                <a:latin typeface="+mj-lt"/>
                <a:cs typeface="Times New Roman" panose="02020603050405020304" pitchFamily="18" charset="0"/>
              </a:rPr>
              <a:t>Formation: Efficient</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financial markets contribute to the rapid and accurate incorporation of new information into asset </a:t>
            </a:r>
            <a:r>
              <a:rPr lang="en-US" dirty="0" smtClean="0">
                <a:solidFill>
                  <a:schemeClr val="tx1"/>
                </a:solidFill>
                <a:latin typeface="+mj-lt"/>
                <a:cs typeface="Times New Roman" panose="02020603050405020304" pitchFamily="18" charset="0"/>
              </a:rPr>
              <a:t>prices. Market </a:t>
            </a:r>
            <a:r>
              <a:rPr lang="en-US" dirty="0">
                <a:solidFill>
                  <a:schemeClr val="tx1"/>
                </a:solidFill>
                <a:latin typeface="+mj-lt"/>
                <a:cs typeface="Times New Roman" panose="02020603050405020304" pitchFamily="18" charset="0"/>
              </a:rPr>
              <a:t>participants, through buying and selling activities, incorporate public information, economic indicators, corporate earnings reports, geopolitical events, and other factors into asset valuations, leading to efficient price formation.</a:t>
            </a:r>
          </a:p>
          <a:p>
            <a:pPr marL="114300" indent="0" algn="l"/>
            <a:r>
              <a:rPr lang="en-US" b="1" dirty="0" smtClean="0">
                <a:solidFill>
                  <a:schemeClr val="tx1"/>
                </a:solidFill>
                <a:latin typeface="+mj-lt"/>
                <a:cs typeface="Times New Roman" panose="02020603050405020304" pitchFamily="18" charset="0"/>
              </a:rPr>
              <a:t>6. Investor </a:t>
            </a:r>
            <a:r>
              <a:rPr lang="en-US" b="1" dirty="0">
                <a:solidFill>
                  <a:schemeClr val="tx1"/>
                </a:solidFill>
                <a:latin typeface="+mj-lt"/>
                <a:cs typeface="Times New Roman" panose="02020603050405020304" pitchFamily="18" charset="0"/>
              </a:rPr>
              <a:t>Participation and </a:t>
            </a:r>
            <a:r>
              <a:rPr lang="en-US" b="1" dirty="0" smtClean="0">
                <a:solidFill>
                  <a:schemeClr val="tx1"/>
                </a:solidFill>
                <a:latin typeface="+mj-lt"/>
                <a:cs typeface="Times New Roman" panose="02020603050405020304" pitchFamily="18" charset="0"/>
              </a:rPr>
              <a:t>Diversification: Financial</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markets offer opportunities for investors to participate in a wide range of asset classes, including stocks, bonds, commodities, currencies, real estate, and alternative </a:t>
            </a:r>
            <a:r>
              <a:rPr lang="en-US" dirty="0" smtClean="0">
                <a:solidFill>
                  <a:schemeClr val="tx1"/>
                </a:solidFill>
                <a:latin typeface="+mj-lt"/>
                <a:cs typeface="Times New Roman" panose="02020603050405020304" pitchFamily="18" charset="0"/>
              </a:rPr>
              <a:t>investments. Investors </a:t>
            </a:r>
            <a:r>
              <a:rPr lang="en-US" dirty="0">
                <a:solidFill>
                  <a:schemeClr val="tx1"/>
                </a:solidFill>
                <a:latin typeface="+mj-lt"/>
                <a:cs typeface="Times New Roman" panose="02020603050405020304" pitchFamily="18" charset="0"/>
              </a:rPr>
              <a:t>can diversify their portfolios to spread risk across different assets and asset classes, aiming to achieve a balance between risk and return based on their investment objectives and risk tolerance.</a:t>
            </a:r>
          </a:p>
          <a:p>
            <a:pPr marL="114300" indent="0" algn="l"/>
            <a:r>
              <a:rPr lang="en-US" b="1" dirty="0" smtClean="0">
                <a:solidFill>
                  <a:schemeClr val="tx1"/>
                </a:solidFill>
                <a:latin typeface="+mj-lt"/>
                <a:cs typeface="Times New Roman" panose="02020603050405020304" pitchFamily="18" charset="0"/>
              </a:rPr>
              <a:t>7. Facilitating </a:t>
            </a:r>
            <a:r>
              <a:rPr lang="en-US" b="1" dirty="0">
                <a:solidFill>
                  <a:schemeClr val="tx1"/>
                </a:solidFill>
                <a:latin typeface="+mj-lt"/>
                <a:cs typeface="Times New Roman" panose="02020603050405020304" pitchFamily="18" charset="0"/>
              </a:rPr>
              <a:t>Economic Growth and </a:t>
            </a:r>
            <a:r>
              <a:rPr lang="en-US" b="1" dirty="0" smtClean="0">
                <a:solidFill>
                  <a:schemeClr val="tx1"/>
                </a:solidFill>
                <a:latin typeface="+mj-lt"/>
                <a:cs typeface="Times New Roman" panose="02020603050405020304" pitchFamily="18" charset="0"/>
              </a:rPr>
              <a:t>Development: By</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efficiently allocating capital, managing risks, and fostering investor participation, financial markets contribute to economic growth, job creation, innovation, and </a:t>
            </a:r>
            <a:r>
              <a:rPr lang="en-US" dirty="0" smtClean="0">
                <a:solidFill>
                  <a:schemeClr val="tx1"/>
                </a:solidFill>
                <a:latin typeface="+mj-lt"/>
                <a:cs typeface="Times New Roman" panose="02020603050405020304" pitchFamily="18" charset="0"/>
              </a:rPr>
              <a:t>entrepreneurship. Access </a:t>
            </a:r>
            <a:r>
              <a:rPr lang="en-US" dirty="0">
                <a:solidFill>
                  <a:schemeClr val="tx1"/>
                </a:solidFill>
                <a:latin typeface="+mj-lt"/>
                <a:cs typeface="Times New Roman" panose="02020603050405020304" pitchFamily="18" charset="0"/>
              </a:rPr>
              <a:t>to financing through financial markets enables businesses to invest in expansion, research and development, technology adoption, and infrastructure projects, driving long-term economic development.</a:t>
            </a:r>
          </a:p>
          <a:p>
            <a:pPr marL="114300" indent="0" algn="l"/>
            <a:r>
              <a:rPr lang="en-US" b="1" dirty="0" smtClean="0">
                <a:solidFill>
                  <a:schemeClr val="tx1"/>
                </a:solidFill>
                <a:latin typeface="+mj-lt"/>
                <a:cs typeface="Times New Roman" panose="02020603050405020304" pitchFamily="18" charset="0"/>
              </a:rPr>
              <a:t>8. Wealth </a:t>
            </a:r>
            <a:r>
              <a:rPr lang="en-US" b="1" dirty="0">
                <a:solidFill>
                  <a:schemeClr val="tx1"/>
                </a:solidFill>
                <a:latin typeface="+mj-lt"/>
                <a:cs typeface="Times New Roman" panose="02020603050405020304" pitchFamily="18" charset="0"/>
              </a:rPr>
              <a:t>Creation and </a:t>
            </a:r>
            <a:r>
              <a:rPr lang="en-US" b="1" dirty="0" smtClean="0">
                <a:solidFill>
                  <a:schemeClr val="tx1"/>
                </a:solidFill>
                <a:latin typeface="+mj-lt"/>
                <a:cs typeface="Times New Roman" panose="02020603050405020304" pitchFamily="18" charset="0"/>
              </a:rPr>
              <a:t>Preservation: Financial</a:t>
            </a:r>
            <a:r>
              <a:rPr lang="en-US" dirty="0" smtClean="0">
                <a:solidFill>
                  <a:schemeClr val="tx1"/>
                </a:solidFill>
                <a:latin typeface="+mj-lt"/>
                <a:cs typeface="Times New Roman" panose="02020603050405020304" pitchFamily="18" charset="0"/>
              </a:rPr>
              <a:t> </a:t>
            </a:r>
            <a:r>
              <a:rPr lang="en-US" dirty="0">
                <a:solidFill>
                  <a:schemeClr val="tx1"/>
                </a:solidFill>
                <a:latin typeface="+mj-lt"/>
                <a:cs typeface="Times New Roman" panose="02020603050405020304" pitchFamily="18" charset="0"/>
              </a:rPr>
              <a:t>markets provide opportunities for individuals and institutions to invest funds and generate returns over </a:t>
            </a:r>
            <a:r>
              <a:rPr lang="en-US" dirty="0" smtClean="0">
                <a:solidFill>
                  <a:schemeClr val="tx1"/>
                </a:solidFill>
                <a:latin typeface="+mj-lt"/>
                <a:cs typeface="Times New Roman" panose="02020603050405020304" pitchFamily="18" charset="0"/>
              </a:rPr>
              <a:t>time. Through </a:t>
            </a:r>
            <a:r>
              <a:rPr lang="en-US" dirty="0">
                <a:solidFill>
                  <a:schemeClr val="tx1"/>
                </a:solidFill>
                <a:latin typeface="+mj-lt"/>
                <a:cs typeface="Times New Roman" panose="02020603050405020304" pitchFamily="18" charset="0"/>
              </a:rPr>
              <a:t>investments in financial assets such as stocks, bonds, mutual funds, and retirement accounts, investors aim to build wealth, preserve purchasing power, fund retirement needs, and achieve financial goals.</a:t>
            </a:r>
          </a:p>
          <a:p>
            <a:pPr algn="l"/>
            <a:r>
              <a:rPr lang="en-US" dirty="0">
                <a:solidFill>
                  <a:schemeClr val="tx1"/>
                </a:solidFill>
                <a:latin typeface="+mj-lt"/>
                <a:cs typeface="Times New Roman" panose="02020603050405020304" pitchFamily="18" charset="0"/>
              </a:rPr>
              <a:t>In essence, financial markets play a pivotal role in mobilizing savings, allocating capital efficiently, managing risks, determining asset prices, promoting liquidity, supporting economic growth, and enabling individuals and organizations to achieve financial objectives and prosperity.</a:t>
            </a:r>
          </a:p>
          <a:p>
            <a:pPr algn="l"/>
            <a:endParaRPr lang="en-US" b="1" u="sng" dirty="0" smtClean="0">
              <a:solidFill>
                <a:srgbClr val="FF0000"/>
              </a:solidFill>
              <a:latin typeface="+mj-lt"/>
              <a:cs typeface="Times New Roman" panose="02020603050405020304" pitchFamily="18" charset="0"/>
            </a:endParaRPr>
          </a:p>
        </p:txBody>
      </p:sp>
    </p:spTree>
    <p:extLst>
      <p:ext uri="{BB962C8B-B14F-4D97-AF65-F5344CB8AC3E}">
        <p14:creationId xmlns:p14="http://schemas.microsoft.com/office/powerpoint/2010/main" val="17355998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1189</TotalTime>
  <Words>1833</Words>
  <Application>Microsoft Office PowerPoint</Application>
  <PresentationFormat>On-screen Show (16:9)</PresentationFormat>
  <Paragraphs>79</Paragraphs>
  <Slides>13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Times New Roman</vt:lpstr>
      <vt:lpstr>Simple Light</vt:lpstr>
      <vt:lpstr>Chapter –Two (N 7 to12 marks)</vt:lpstr>
      <vt:lpstr>Concept of financial instruments</vt:lpstr>
      <vt:lpstr>Functions of finanical instruments</vt:lpstr>
      <vt:lpstr>Types of finanical instruments</vt:lpstr>
      <vt:lpstr>Concept of Financial Markets</vt:lpstr>
      <vt:lpstr>Types of financial markets</vt:lpstr>
      <vt:lpstr>PowerPoint Presentation</vt:lpstr>
      <vt:lpstr>PowerPoint Presentation</vt:lpstr>
      <vt:lpstr>PowerPoint Presentation</vt:lpstr>
      <vt:lpstr>Financial Institutions</vt:lpstr>
      <vt:lpstr>Role of financial institutions </vt:lpstr>
      <vt:lpstr>Types of financial institutions</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Hp</dc:creator>
  <cp:lastModifiedBy>Microsoft account</cp:lastModifiedBy>
  <cp:revision>81</cp:revision>
  <dcterms:modified xsi:type="dcterms:W3CDTF">2025-08-18T09:31:43Z</dcterms:modified>
</cp:coreProperties>
</file>