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6" r:id="rId4"/>
    <p:sldId id="274" r:id="rId5"/>
    <p:sldId id="257" r:id="rId6"/>
    <p:sldId id="258" r:id="rId7"/>
    <p:sldId id="282" r:id="rId8"/>
    <p:sldId id="283" r:id="rId9"/>
    <p:sldId id="259" r:id="rId10"/>
    <p:sldId id="260" r:id="rId11"/>
    <p:sldId id="261" r:id="rId12"/>
    <p:sldId id="262" r:id="rId13"/>
    <p:sldId id="263" r:id="rId14"/>
    <p:sldId id="264" r:id="rId15"/>
    <p:sldId id="281" r:id="rId16"/>
    <p:sldId id="277" r:id="rId17"/>
    <p:sldId id="278" r:id="rId18"/>
    <p:sldId id="280" r:id="rId19"/>
    <p:sldId id="279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>
      <p:cViewPr varScale="1">
        <p:scale>
          <a:sx n="66" d="100"/>
          <a:sy n="66" d="100"/>
        </p:scale>
        <p:origin x="13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C8F03BC-DB0E-411A-8974-39BEC0F950E3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6FF7C3-D7A8-4557-BCFA-44BFC3E585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olvencyratio.asp" TargetMode="External"/><Relationship Id="rId2" Type="http://schemas.openxmlformats.org/officeDocument/2006/relationships/hyperlink" Target="https://www.investopedia.com/terms/l/liquidityratios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e/efficiencyratio.a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09600"/>
            <a:ext cx="8077200" cy="991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Chapter –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81200"/>
            <a:ext cx="9144000" cy="3200399"/>
          </a:xfrm>
        </p:spPr>
        <p:txBody>
          <a:bodyPr>
            <a:noAutofit/>
          </a:bodyPr>
          <a:lstStyle/>
          <a:p>
            <a:pPr algn="l"/>
            <a:r>
              <a:rPr lang="en-GB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Financial </a:t>
            </a:r>
            <a:r>
              <a:rPr lang="en-GB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Statement </a:t>
            </a:r>
            <a:r>
              <a:rPr lang="en-GB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Analysis</a:t>
            </a:r>
          </a:p>
          <a:p>
            <a:r>
              <a:rPr lang="en-GB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[</a:t>
            </a:r>
            <a:r>
              <a:rPr lang="en-GB" sz="3600" b="1" smtClean="0">
                <a:solidFill>
                  <a:srgbClr val="FF0000"/>
                </a:solidFill>
                <a:latin typeface="Algerian" panose="04020705040A02060702" pitchFamily="82" charset="0"/>
              </a:rPr>
              <a:t>N </a:t>
            </a:r>
            <a:r>
              <a:rPr lang="en-GB" sz="3600" b="1" smtClean="0">
                <a:solidFill>
                  <a:srgbClr val="FF0000"/>
                </a:solidFill>
                <a:latin typeface="Algerian" panose="04020705040A02060702" pitchFamily="82" charset="0"/>
              </a:rPr>
              <a:t>-10 </a:t>
            </a:r>
            <a:r>
              <a:rPr lang="en-GB" sz="3600" b="1" smtClean="0">
                <a:solidFill>
                  <a:srgbClr val="FF0000"/>
                </a:solidFill>
                <a:latin typeface="Algerian" panose="04020705040A02060702" pitchFamily="82" charset="0"/>
              </a:rPr>
              <a:t>to </a:t>
            </a:r>
            <a:r>
              <a:rPr lang="en-GB" sz="3600" b="1" smtClean="0">
                <a:solidFill>
                  <a:srgbClr val="FF0000"/>
                </a:solidFill>
                <a:latin typeface="Algerian" panose="04020705040A02060702" pitchFamily="82" charset="0"/>
              </a:rPr>
              <a:t>12 </a:t>
            </a:r>
            <a:r>
              <a:rPr lang="en-GB" sz="3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marks]</a:t>
            </a:r>
          </a:p>
          <a:p>
            <a:endParaRPr lang="en-US" sz="36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695" t="24749" r="19560" b="13799"/>
          <a:stretch>
            <a:fillRect/>
          </a:stretch>
        </p:blipFill>
        <p:spPr bwMode="auto">
          <a:xfrm>
            <a:off x="228600" y="1219200"/>
            <a:ext cx="8915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B.    </a:t>
            </a:r>
            <a:r>
              <a:rPr lang="en-GB" b="1" u="sng" dirty="0">
                <a:solidFill>
                  <a:srgbClr val="FF0000"/>
                </a:solidFill>
              </a:rPr>
              <a:t>Debt Management Ratios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21" t="22834" r="27103" b="14872"/>
          <a:stretch>
            <a:fillRect/>
          </a:stretch>
        </p:blipFill>
        <p:spPr bwMode="auto">
          <a:xfrm>
            <a:off x="190500" y="1066799"/>
            <a:ext cx="8763000" cy="571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1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C. 	</a:t>
            </a:r>
            <a:r>
              <a:rPr lang="en-GB" u="sng" dirty="0">
                <a:solidFill>
                  <a:srgbClr val="FF0000"/>
                </a:solidFill>
              </a:rPr>
              <a:t>Assets Management Ratios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9021" t="31989" r="24409" b="22553"/>
          <a:stretch>
            <a:fillRect/>
          </a:stretch>
        </p:blipFill>
        <p:spPr bwMode="auto">
          <a:xfrm>
            <a:off x="533400" y="1371600"/>
            <a:ext cx="8001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D. 	</a:t>
            </a:r>
            <a:r>
              <a:rPr lang="en-GB" u="sng" dirty="0">
                <a:solidFill>
                  <a:srgbClr val="FF0000"/>
                </a:solidFill>
              </a:rPr>
              <a:t>Profitability Ratios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368" t="24518" r="31144" b="19923"/>
          <a:stretch>
            <a:fillRect/>
          </a:stretch>
        </p:blipFill>
        <p:spPr bwMode="auto">
          <a:xfrm>
            <a:off x="228601" y="12192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E. 	</a:t>
            </a:r>
            <a:r>
              <a:rPr lang="en-GB" b="1" u="sng" dirty="0">
                <a:solidFill>
                  <a:srgbClr val="FF0000"/>
                </a:solidFill>
              </a:rPr>
              <a:t>Market Value </a:t>
            </a:r>
            <a:r>
              <a:rPr lang="en-GB" b="1" u="sng" dirty="0" smtClean="0">
                <a:solidFill>
                  <a:srgbClr val="FF0000"/>
                </a:solidFill>
              </a:rPr>
              <a:t>Ratios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/>
              <a:t>a</a:t>
            </a:r>
            <a:r>
              <a:rPr lang="en-GB" i="1" dirty="0"/>
              <a:t>.	</a:t>
            </a:r>
            <a:r>
              <a:rPr lang="en-GB" i="1" dirty="0" smtClean="0"/>
              <a:t>Useful </a:t>
            </a:r>
            <a:r>
              <a:rPr lang="en-GB" i="1" dirty="0"/>
              <a:t>in analysis of financial statement: </a:t>
            </a:r>
            <a:endParaRPr lang="en-US" dirty="0"/>
          </a:p>
          <a:p>
            <a:pPr>
              <a:buNone/>
            </a:pPr>
            <a:r>
              <a:rPr lang="en-GB" i="1" dirty="0"/>
              <a:t>b. 	Express financial trend</a:t>
            </a:r>
            <a:r>
              <a:rPr lang="en-GB" i="1" dirty="0" smtClean="0"/>
              <a:t>:</a:t>
            </a:r>
            <a:endParaRPr lang="en-US" dirty="0"/>
          </a:p>
          <a:p>
            <a:pPr>
              <a:buNone/>
            </a:pPr>
            <a:r>
              <a:rPr lang="en-GB" i="1" dirty="0"/>
              <a:t>c</a:t>
            </a:r>
            <a:r>
              <a:rPr lang="en-GB" i="1" dirty="0" smtClean="0"/>
              <a:t>.    Helpful </a:t>
            </a:r>
            <a:r>
              <a:rPr lang="en-GB" i="1" dirty="0"/>
              <a:t>in planning: </a:t>
            </a:r>
            <a:endParaRPr lang="en-US" dirty="0"/>
          </a:p>
          <a:p>
            <a:pPr>
              <a:buNone/>
            </a:pPr>
            <a:r>
              <a:rPr lang="en-GB" i="1" dirty="0"/>
              <a:t>d</a:t>
            </a:r>
            <a:r>
              <a:rPr lang="en-GB" i="1" dirty="0" smtClean="0"/>
              <a:t>.</a:t>
            </a:r>
            <a:r>
              <a:rPr lang="en-GB" i="1" dirty="0"/>
              <a:t>	</a:t>
            </a:r>
            <a:r>
              <a:rPr lang="en-GB" i="1" dirty="0" smtClean="0"/>
              <a:t>Facilitate </a:t>
            </a:r>
            <a:r>
              <a:rPr lang="en-GB" i="1" dirty="0"/>
              <a:t>in comparison: </a:t>
            </a:r>
            <a:endParaRPr lang="en-US" dirty="0"/>
          </a:p>
          <a:p>
            <a:pPr>
              <a:buNone/>
            </a:pPr>
            <a:r>
              <a:rPr lang="en-GB" i="1" dirty="0"/>
              <a:t>e</a:t>
            </a:r>
            <a:r>
              <a:rPr lang="en-GB" i="1" dirty="0" smtClean="0"/>
              <a:t>.</a:t>
            </a:r>
            <a:r>
              <a:rPr lang="en-GB" i="1" dirty="0"/>
              <a:t>	</a:t>
            </a:r>
            <a:r>
              <a:rPr lang="en-GB" i="1" dirty="0" smtClean="0"/>
              <a:t>Communicate </a:t>
            </a:r>
            <a:r>
              <a:rPr lang="en-GB" i="1" dirty="0"/>
              <a:t>strength and weakness: </a:t>
            </a:r>
            <a:endParaRPr lang="en-US" dirty="0"/>
          </a:p>
          <a:p>
            <a:pPr>
              <a:buNone/>
            </a:pPr>
            <a:r>
              <a:rPr lang="en-GB" i="1" dirty="0"/>
              <a:t>f</a:t>
            </a:r>
            <a:r>
              <a:rPr lang="en-GB" i="1" dirty="0" smtClean="0"/>
              <a:t>.</a:t>
            </a:r>
            <a:r>
              <a:rPr lang="en-GB" i="1"/>
              <a:t>	</a:t>
            </a:r>
            <a:r>
              <a:rPr lang="en-GB" i="1" smtClean="0"/>
              <a:t>     Develop </a:t>
            </a:r>
            <a:r>
              <a:rPr lang="en-GB" i="1" dirty="0"/>
              <a:t>control mechanism: </a:t>
            </a:r>
            <a:endParaRPr lang="en-US" dirty="0"/>
          </a:p>
          <a:p>
            <a:pPr>
              <a:buNone/>
            </a:pPr>
            <a:r>
              <a:rPr lang="en-GB" i="1" dirty="0"/>
              <a:t>g</a:t>
            </a:r>
            <a:r>
              <a:rPr lang="en-GB" i="1" dirty="0" smtClean="0"/>
              <a:t>.</a:t>
            </a:r>
            <a:r>
              <a:rPr lang="en-GB" i="1" dirty="0"/>
              <a:t>	</a:t>
            </a:r>
            <a:r>
              <a:rPr lang="en-GB" i="1" dirty="0" smtClean="0"/>
              <a:t>Helpful </a:t>
            </a:r>
            <a:r>
              <a:rPr lang="en-GB" i="1" dirty="0"/>
              <a:t>in decision-making: 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Uses and importance of </a:t>
            </a:r>
            <a:r>
              <a:rPr lang="en-US" sz="3600" u="sng" dirty="0" smtClean="0">
                <a:solidFill>
                  <a:srgbClr val="FF0000"/>
                </a:solidFill>
              </a:rPr>
              <a:t>Ratio Analysis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231F20"/>
                </a:solidFill>
              </a:rPr>
              <a:t>1. Ratio </a:t>
            </a:r>
            <a:r>
              <a:rPr lang="en-US" dirty="0">
                <a:solidFill>
                  <a:srgbClr val="231F20"/>
                </a:solidFill>
              </a:rPr>
              <a:t>analysis information is historic – it is not current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231F20"/>
                </a:solidFill>
              </a:rPr>
              <a:t>2. Ratio </a:t>
            </a:r>
            <a:r>
              <a:rPr lang="en-US" dirty="0">
                <a:solidFill>
                  <a:srgbClr val="231F20"/>
                </a:solidFill>
              </a:rPr>
              <a:t>analysis does not take into account external factors such as a worldwide </a:t>
            </a:r>
            <a:r>
              <a:rPr lang="en-US" b="1" dirty="0">
                <a:solidFill>
                  <a:srgbClr val="231F20"/>
                </a:solidFill>
              </a:rPr>
              <a:t>recession</a:t>
            </a:r>
            <a:endParaRPr lang="en-US" dirty="0">
              <a:solidFill>
                <a:srgbClr val="231F2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231F20"/>
                </a:solidFill>
              </a:rPr>
              <a:t>3. Ratio </a:t>
            </a:r>
            <a:r>
              <a:rPr lang="en-US" dirty="0">
                <a:solidFill>
                  <a:srgbClr val="231F20"/>
                </a:solidFill>
              </a:rPr>
              <a:t>analysis does not measure the human element of a firm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231F20"/>
                </a:solidFill>
              </a:rPr>
              <a:t>4. Ratio </a:t>
            </a:r>
            <a:r>
              <a:rPr lang="en-US" dirty="0">
                <a:solidFill>
                  <a:srgbClr val="231F20"/>
                </a:solidFill>
              </a:rPr>
              <a:t>analysis can only be used for comparison with other firms of the same size and type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231F20"/>
                </a:solidFill>
              </a:rPr>
              <a:t>5. it </a:t>
            </a:r>
            <a:r>
              <a:rPr lang="en-US" dirty="0">
                <a:solidFill>
                  <a:srgbClr val="231F20"/>
                </a:solidFill>
              </a:rPr>
              <a:t>may be difficult to compare with other businesses as they may not be willing to share the </a:t>
            </a:r>
            <a:r>
              <a:rPr lang="en-US" dirty="0" smtClean="0">
                <a:solidFill>
                  <a:srgbClr val="231F20"/>
                </a:solidFill>
              </a:rPr>
              <a:t>information</a:t>
            </a:r>
            <a:r>
              <a:rPr lang="en-US" b="1" dirty="0">
                <a:solidFill>
                  <a:srgbClr val="000000"/>
                </a:solidFill>
                <a:latin typeface="ReithSans"/>
              </a:rPr>
              <a:t/>
            </a:r>
            <a:br>
              <a:rPr lang="en-US" b="1" dirty="0">
                <a:solidFill>
                  <a:srgbClr val="000000"/>
                </a:solidFill>
                <a:latin typeface="ReithSans"/>
              </a:rPr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Limitation of Ratio Analysis</a:t>
            </a:r>
            <a:endParaRPr lang="en-US" sz="36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81328"/>
                <a:ext cx="84582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GB" dirty="0" smtClean="0"/>
                  <a:t>Du Pont system present an integrated view on financial analysis, planning and controlling process of a firm. This system of financial analysis was first propounded and used by DuPont Corporation. </a:t>
                </a:r>
              </a:p>
              <a:p>
                <a:r>
                  <a:rPr lang="en-GB" dirty="0" smtClean="0"/>
                  <a:t>This system of ratio analysis is more popular for making classified assessment of financial performance of a firm. This provides a summary of firm’s profitability in terms of return on asset(ROA) and Return on equity(ROE).</a:t>
                </a:r>
              </a:p>
              <a:p>
                <a:pPr>
                  <a:buNone/>
                </a:pPr>
                <a:r>
                  <a:rPr lang="en-GB" b="1" u="sng" dirty="0" smtClean="0">
                    <a:solidFill>
                      <a:srgbClr val="FF0000"/>
                    </a:solidFill>
                  </a:rPr>
                  <a:t>Under DuPont Equation</a:t>
                </a:r>
              </a:p>
              <a:p>
                <a:pPr>
                  <a:buNone/>
                </a:pPr>
                <a:r>
                  <a:rPr lang="en-GB" b="1" dirty="0" smtClean="0">
                    <a:solidFill>
                      <a:srgbClr val="FF0000"/>
                    </a:solidFill>
                  </a:rPr>
                  <a:t>1.ROA = Profit margin </a:t>
                </a:r>
                <a:r>
                  <a:rPr lang="en-GB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× Total assets Turnover</a:t>
                </a:r>
              </a:p>
              <a:p>
                <a:pPr>
                  <a:buNone/>
                </a:pPr>
                <a:r>
                  <a:rPr lang="en-GB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ROE = ROA </a:t>
                </a:r>
                <a:r>
                  <a:rPr lang="en-GB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× </a:t>
                </a:r>
                <a:r>
                  <a:rPr lang="en-GB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Equity Multiplier(EM)</a:t>
                </a:r>
              </a:p>
              <a:p>
                <a:pPr>
                  <a:buNone/>
                </a:pPr>
                <a:r>
                  <a:rPr lang="en-GB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pPr marL="148590" lvl="0" indent="0">
                  <a:lnSpc>
                    <a:spcPct val="115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None/>
                </a:pPr>
                <a:r>
                  <a:rPr lang="en-GB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assets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a:rPr lang="en-US" sz="3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3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148590" lvl="0" indent="0">
                  <a:lnSpc>
                    <a:spcPct val="115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Or EM = 1 + D/E ratio </a:t>
                </a:r>
              </a:p>
              <a:p>
                <a:pPr marL="148590" lvl="0" indent="0">
                  <a:lnSpc>
                    <a:spcPct val="115000"/>
                  </a:lnSpc>
                  <a:spcBef>
                    <a:spcPts val="0"/>
                  </a:spcBef>
                  <a:buClr>
                    <a:srgbClr val="000000"/>
                  </a:buClr>
                  <a:buSzPct val="100000"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Or 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36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Debt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ratio</m:t>
                        </m:r>
                        <m:r>
                          <m:rPr>
                            <m:nor/>
                          </m:rPr>
                          <a:rPr lang="en-US" sz="36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1328"/>
                <a:ext cx="8458200" cy="4525963"/>
              </a:xfrm>
              <a:blipFill rotWithShape="0">
                <a:blip r:embed="rId2"/>
                <a:stretch>
                  <a:fillRect t="-1617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The DuPont Equation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7912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1900" dirty="0" smtClean="0"/>
                  <a:t>1. Current Ratio(CR)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𝐶𝑢𝑟𝑟𝑒𝑛𝑡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𝐴𝑠𝑠𝑒𝑡𝑠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𝐶𝐴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𝐶𝑢𝑟𝑟𝑒𝑛𝑡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𝑙𝑖𝑎𝑏𝑖𝑙𝑖𝑡𝑒𝑠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𝐶𝐿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900" dirty="0" smtClean="0"/>
                  <a:t>=..</a:t>
                </a:r>
                <a:r>
                  <a:rPr lang="en-US" sz="1800" dirty="0" smtClean="0"/>
                  <a:t>times</a:t>
                </a:r>
              </a:p>
              <a:p>
                <a:pPr marL="109728" indent="0">
                  <a:buNone/>
                </a:pPr>
                <a:r>
                  <a:rPr lang="en-US" sz="2600" dirty="0" smtClean="0"/>
                  <a:t>2. </a:t>
                </a:r>
                <a:r>
                  <a:rPr lang="en-US" sz="1900" dirty="0" smtClean="0"/>
                  <a:t>Quick Ratio(QR) </a:t>
                </a:r>
                <a:r>
                  <a:rPr lang="en-US" sz="2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𝐶𝑢𝑟𝑟𝑒𝑛𝑡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𝐴𝑠𝑠𝑒𝑡𝑠</m:t>
                        </m:r>
                        <m:d>
                          <m:dPr>
                            <m:ctrlPr>
                              <a:rPr lang="en-US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sz="22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𝐶𝐴</m:t>
                            </m:r>
                          </m:e>
                        </m:d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𝐼𝑛𝑣𝑒𝑛𝑡𝑜𝑟𝑦</m:t>
                        </m:r>
                      </m:num>
                      <m:den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𝐶𝑢𝑟𝑟𝑒𝑛𝑡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𝑙𝑖𝑎𝑏𝑖𝑙𝑖𝑡𝑒𝑠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𝐶𝐿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900" dirty="0">
                    <a:solidFill>
                      <a:prstClr val="black"/>
                    </a:solidFill>
                  </a:rPr>
                  <a:t>=..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times</a:t>
                </a:r>
                <a:endParaRPr lang="en-US" sz="2600" dirty="0" smtClean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600" dirty="0" smtClean="0">
                    <a:solidFill>
                      <a:prstClr val="black"/>
                    </a:solidFill>
                  </a:rPr>
                  <a:t>       Or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𝑄𝑢𝑖𝑐𝑘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𝐴𝑠𝑠𝑒𝑡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𝑖𝑒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(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𝑐𝑎𝑠h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𝑅𝑒𝑐𝑒𝑖𝑣𝑎𝑏𝑙𝑒𝑠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𝐼𝑛𝑣𝑒𝑛𝑡𝑜𝑟𝑦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𝐶𝑢𝑟𝑟𝑒𝑛𝑡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𝑙𝑖𝑎𝑏𝑖𝑙𝑖𝑡𝑒𝑠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𝐶𝐿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900" dirty="0">
                    <a:solidFill>
                      <a:prstClr val="black"/>
                    </a:solidFill>
                  </a:rPr>
                  <a:t>=..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1900" dirty="0" smtClean="0">
                    <a:solidFill>
                      <a:prstClr val="black"/>
                    </a:solidFill>
                  </a:rPr>
                  <a:t>3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. </a:t>
                </a:r>
                <a:r>
                  <a:rPr lang="en-US" sz="1900" dirty="0" smtClean="0">
                    <a:solidFill>
                      <a:prstClr val="black"/>
                    </a:solidFill>
                  </a:rPr>
                  <a:t>Inventory turnover 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𝐶𝑂𝐺𝑆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𝑜𝑟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𝑠𝑎𝑙𝑒𝑠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𝐼𝑛𝑣𝑒𝑛𝑡𝑜𝑟𝑦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 =….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600" dirty="0" smtClean="0">
                    <a:solidFill>
                      <a:prstClr val="black"/>
                    </a:solidFill>
                  </a:rPr>
                  <a:t>4. 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Receivables turnover 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𝐶𝑟𝑒𝑑𝑖𝑡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𝑠𝑎𝑙𝑒𝑠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𝑜𝑟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𝑠𝑎𝑙𝑒𝑠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𝐴𝑐𝑐𝑜𝑢𝑛𝑡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𝑅𝑒𝑐𝑖𝑣𝑎𝑏𝑙𝑒𝑠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=…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600" dirty="0" smtClean="0">
                    <a:solidFill>
                      <a:prstClr val="black"/>
                    </a:solidFill>
                  </a:rPr>
                  <a:t>5. 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Days sales Outstanding(DSO)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𝑅𝑒𝑐𝑒𝑖𝑏𝑎𝑏𝑙𝑒𝑠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×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𝐷𝑎𝑦𝑠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𝑖𝑛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𝑦𝑒𝑎𝑟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Days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Or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𝐷𝑎𝑦𝑠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𝑖𝑛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𝑦𝑒𝑎𝑟</m:t>
                        </m:r>
                      </m:num>
                      <m:den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𝑅𝑒𝑐𝑒𝑖𝑣𝑎𝑏𝑙𝑒𝑠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𝑡𝑢𝑟𝑛𝑜𝑣𝑒𝑟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𝑟𝑎𝑡𝑖𝑜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= …. days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6. Fixed assets turnover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𝑠𝑎𝑙𝑒𝑠</m:t>
                        </m:r>
                      </m:num>
                      <m:den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𝑁𝑒𝑡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𝐹𝑖𝑥𝑒𝑑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=.. Times</a:t>
                </a:r>
              </a:p>
              <a:p>
                <a:pPr marL="566928" lvl="0" indent="-457200">
                  <a:buClr>
                    <a:srgbClr val="2DA2BF"/>
                  </a:buClr>
                  <a:buAutoNum type="arabicPeriod" startAt="7"/>
                </a:pPr>
                <a:r>
                  <a:rPr lang="en-US" sz="2100" dirty="0" smtClean="0">
                    <a:solidFill>
                      <a:prstClr val="black"/>
                    </a:solidFill>
                  </a:rPr>
                  <a:t>Total assets </a:t>
                </a:r>
                <a:r>
                  <a:rPr lang="en-US" sz="2100" dirty="0">
                    <a:solidFill>
                      <a:prstClr val="black"/>
                    </a:solidFill>
                  </a:rPr>
                  <a:t>turnover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𝑠𝑎𝑙𝑒𝑠</m:t>
                        </m:r>
                      </m:num>
                      <m:den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prstClr val="black"/>
                    </a:solidFill>
                  </a:rPr>
                  <a:t>=.. </a:t>
                </a:r>
                <a:r>
                  <a:rPr lang="en-US" sz="21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566928" lvl="0" indent="-457200">
                  <a:buClr>
                    <a:srgbClr val="2DA2BF"/>
                  </a:buClr>
                  <a:buAutoNum type="arabicPeriod" startAt="7"/>
                </a:pPr>
                <a:endParaRPr lang="en-US" sz="21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791200"/>
              </a:xfrm>
              <a:blipFill rotWithShape="0">
                <a:blip r:embed="rId2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List of formulas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04800"/>
                <a:ext cx="9144000" cy="6477000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en-US" sz="1900" dirty="0" smtClean="0"/>
                  <a:t>8. Debt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𝑑𝑒𝑏𝑡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800" dirty="0" smtClean="0"/>
                  <a:t>=..% or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𝐷𝑒𝑏𝑡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𝑒𝑞𝑢𝑖𝑡𝑦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𝐷𝐸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(1+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𝐷𝐸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sz="1200" dirty="0"/>
              </a:p>
              <a:p>
                <a:pPr marL="109728" indent="0">
                  <a:buNone/>
                </a:pPr>
                <a:r>
                  <a:rPr lang="en-US" sz="2000" dirty="0" smtClean="0"/>
                  <a:t>9. </a:t>
                </a:r>
                <a:r>
                  <a:rPr lang="en-US" sz="1900" dirty="0" smtClean="0"/>
                  <a:t>Equity Multiplier(EM) </a:t>
                </a:r>
                <a:r>
                  <a:rPr lang="en-US" sz="26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𝐴𝑠𝑠𝑒𝑡𝑠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𝑐𝑜𝑚𝑚𝑜𝑛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𝑒𝑞𝑢𝑖𝑡𝑦</m:t>
                        </m:r>
                      </m:den>
                    </m:f>
                  </m:oMath>
                </a14:m>
                <a:r>
                  <a:rPr lang="en-US" sz="3900" dirty="0">
                    <a:solidFill>
                      <a:prstClr val="black"/>
                    </a:solidFill>
                  </a:rPr>
                  <a:t>=..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indent="0">
                  <a:buNone/>
                </a:pP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                              or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(1</m:t>
                        </m:r>
                        <m:r>
                          <a:rPr lang="en-US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−</m:t>
                        </m:r>
                        <m: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</m:t>
                        </m:r>
                        <m:r>
                          <a:rPr lang="en-US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𝑒𝑏𝑡</m:t>
                        </m:r>
                        <m:r>
                          <a:rPr lang="en-US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𝑟𝑎𝑡𝑖𝑜</m:t>
                        </m:r>
                        <m:r>
                          <a:rPr lang="en-US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  <m:r>
                      <a:rPr lang="en-US" sz="18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or</m:t>
                    </m:r>
                    <m:r>
                      <a:rPr lang="en-US" sz="18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=(1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+DE ratio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1900" dirty="0" smtClean="0">
                    <a:solidFill>
                      <a:prstClr val="black"/>
                    </a:solidFill>
                  </a:rPr>
                  <a:t>10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.</a:t>
                </a:r>
                <a:r>
                  <a:rPr lang="en-US" sz="1800" dirty="0" smtClean="0">
                    <a:solidFill>
                      <a:prstClr val="black"/>
                    </a:solidFill>
                  </a:rPr>
                  <a:t>Timed interest earned ratio(TIE)</a:t>
                </a:r>
                <a:r>
                  <a:rPr lang="en-US" sz="1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𝐼𝑛𝑡𝑒𝑟𝑒𝑠𝑡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𝑒𝑥𝑝𝑒𝑛𝑠𝑒𝑠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 =….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11. 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Cash coverage ratio </a:t>
                </a:r>
                <a:r>
                  <a:rPr lang="en-US" sz="26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𝐸𝐵𝐼𝑇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𝐷𝑒𝑝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𝐼𝑛𝑡𝑒𝑟𝑠𝑡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=…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12.Net profit margin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𝑁𝑒𝑡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𝑖𝑛𝑐𝑜𝑚𝑒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13.Gross </a:t>
                </a:r>
                <a:r>
                  <a:rPr lang="en-US" sz="2000" dirty="0">
                    <a:solidFill>
                      <a:prstClr val="black"/>
                    </a:solidFill>
                  </a:rPr>
                  <a:t>profit margin</a:t>
                </a:r>
                <a:r>
                  <a:rPr lang="en-US" sz="17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𝐺𝑟𝑜𝑠𝑠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𝑝𝑟𝑜𝑓𝑖𝑡</m:t>
                        </m:r>
                      </m:num>
                      <m:den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14. Operating profit margin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𝑂𝑝𝑒𝑎𝑡𝑖𝑛𝑔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𝑝𝑟𝑜𝑓𝑖𝑡</m:t>
                        </m:r>
                      </m:num>
                      <m:den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𝑆𝑎𝑙𝑒𝑠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15. Basic earing power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𝐸𝐵𝐼𝑇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16. Return on Assets(ROA)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𝑁𝑒𝑡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𝑝𝑟𝑜𝑓𝑖𝑡</m:t>
                        </m:r>
                      </m:num>
                      <m:den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𝑎𝑠𝑠𝑒𝑡𝑠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17. Return on  equity(ROE)</a:t>
                </a:r>
                <a:r>
                  <a:rPr lang="en-US" sz="2000" dirty="0">
                    <a:solidFill>
                      <a:prstClr val="black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𝑁𝑒𝑡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𝑝𝑟𝑜𝑓𝑖𝑡</m:t>
                        </m:r>
                      </m:num>
                      <m:den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𝑇𝑜𝑡𝑎𝑙</m:t>
                        </m:r>
                        <m:r>
                          <a:rPr lang="en-US" sz="2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𝑒𝑞𝑢𝑖𝑡𝑦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%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18. P/E ratio =</a:t>
                </a:r>
                <a:r>
                  <a:rPr lang="en-US" sz="17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𝑀𝑃𝑆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𝑜𝑟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𝑃𝑜</m:t>
                        </m:r>
                      </m:num>
                      <m:den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𝐸𝑎𝑟𝑛𝑖𝑛𝑔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𝑝𝑒𝑟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𝑠h𝑎𝑟𝑒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𝐸𝑃𝑆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prstClr val="black"/>
                    </a:solidFill>
                  </a:rPr>
                  <a:t> =…. 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Times</a:t>
                </a:r>
              </a:p>
              <a:p>
                <a:pPr marL="109728" lvl="0" indent="0">
                  <a:buClr>
                    <a:srgbClr val="2DA2BF"/>
                  </a:buClr>
                  <a:buNone/>
                </a:pPr>
                <a:r>
                  <a:rPr lang="en-US" sz="1700" dirty="0" smtClean="0">
                    <a:solidFill>
                      <a:prstClr val="black"/>
                    </a:solidFill>
                  </a:rPr>
                  <a:t>19. Market to Book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𝑀𝑃𝑆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𝑜𝑟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𝑃𝑜</m:t>
                        </m:r>
                      </m:num>
                      <m:den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𝐵𝑉𝑃𝑆</m:t>
                        </m:r>
                      </m:den>
                    </m:f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</a:rPr>
                  <a:t>=…. </a:t>
                </a:r>
                <a:r>
                  <a:rPr lang="en-US" sz="1700" dirty="0" smtClean="0">
                    <a:solidFill>
                      <a:prstClr val="black"/>
                    </a:solidFill>
                  </a:rPr>
                  <a:t>times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1700" dirty="0" smtClean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17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109728" lvl="0" indent="0">
                  <a:buClr>
                    <a:srgbClr val="2DA2B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109728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4800"/>
                <a:ext cx="9144000" cy="6477000"/>
              </a:xfrm>
              <a:blipFill rotWithShape="0">
                <a:blip r:embed="rId2"/>
                <a:stretch>
                  <a:fillRect t="-847" b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7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477000"/>
          </a:xfrm>
        </p:spPr>
        <p:txBody>
          <a:bodyPr>
            <a:normAutofit/>
          </a:bodyPr>
          <a:lstStyle/>
          <a:p>
            <a:pPr marL="109728" lvl="0" indent="0">
              <a:buClr>
                <a:srgbClr val="2DA2BF"/>
              </a:buClr>
              <a:buNone/>
            </a:pPr>
            <a:endParaRPr lang="en-US" sz="17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 smtClean="0">
              <a:solidFill>
                <a:prstClr val="black"/>
              </a:solidFill>
            </a:endParaRPr>
          </a:p>
          <a:p>
            <a:pPr marL="109728" lvl="0" indent="0">
              <a:buClr>
                <a:srgbClr val="2DA2BF"/>
              </a:buClr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109728" indent="0"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312019"/>
                <a:ext cx="8305800" cy="4840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" lvl="0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US" sz="1700" dirty="0" smtClean="0">
                    <a:solidFill>
                      <a:prstClr val="black"/>
                    </a:solidFill>
                  </a:rPr>
                  <a:t>20. Book Value per share(BVPS)  </a:t>
                </a:r>
                <a:r>
                  <a:rPr lang="en-US" sz="17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𝑆h𝑎𝑟𝑒h𝑜𝑙𝑑𝑒𝑟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𝑒𝑞𝑢𝑖𝑡𝑦</m:t>
                        </m:r>
                      </m:num>
                      <m:den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𝑁𝑢𝑚𝑏𝑒𝑟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𝑜𝑓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𝑠h𝑎𝑟𝑒𝑠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𝑜𝑢𝑡𝑠𝑡𝑎𝑛𝑑𝑖𝑛𝑔</m:t>
                        </m:r>
                      </m:den>
                    </m:f>
                    <m:r>
                      <a:rPr lang="en-US" sz="19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19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Rs</m:t>
                    </m:r>
                    <m:r>
                      <a:rPr lang="en-US" sz="1900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 …</m:t>
                    </m:r>
                  </m:oMath>
                </a14:m>
                <a:endParaRPr lang="en-US" sz="1900" b="0" kern="0" dirty="0" smtClean="0">
                  <a:solidFill>
                    <a:srgbClr val="000000"/>
                  </a:solidFill>
                  <a:sym typeface="Arial"/>
                </a:endParaRP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dirty="0" smtClean="0"/>
                  <a:t>21. Earning per share(EPS)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𝑁𝑒𝑡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𝑖𝑛𝑐𝑜𝑚𝑒</m:t>
                        </m:r>
                      </m:num>
                      <m:den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𝑁𝑢𝑚𝑏𝑒𝑟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𝑜𝑓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𝑠h𝑎𝑟𝑒𝑠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𝑜𝑢𝑡𝑠𝑡𝑎𝑛𝑑𝑖𝑛𝑔</m:t>
                        </m:r>
                      </m:den>
                    </m:f>
                    <m:r>
                      <a:rPr lang="en-US" sz="19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</m:oMath>
                </a14:m>
                <a:r>
                  <a:rPr lang="en-GB" sz="1900" dirty="0" smtClean="0"/>
                  <a:t> </a:t>
                </a:r>
                <a:r>
                  <a:rPr lang="en-GB" sz="1900" dirty="0" err="1" smtClean="0"/>
                  <a:t>Rs</a:t>
                </a:r>
                <a:r>
                  <a:rPr lang="en-GB" sz="1900" dirty="0" smtClean="0"/>
                  <a:t>…</a:t>
                </a: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dirty="0" smtClean="0"/>
                  <a:t>22. Dividend per share(DPS)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𝐷𝑖𝑣𝑖𝑑𝑒𝑛𝑑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𝑎𝑚𝑜𝑢𝑛𝑡</m:t>
                        </m:r>
                      </m:num>
                      <m:den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𝑚𝑏𝑒𝑟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𝑜𝑓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𝑠h𝑎𝑟𝑒𝑠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19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𝑜𝑢𝑡𝑠𝑡𝑎𝑛𝑑𝑖𝑛𝑔</m:t>
                        </m:r>
                      </m:den>
                    </m:f>
                    <m:r>
                      <a:rPr lang="en-US" sz="19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</m:oMath>
                </a14:m>
                <a:r>
                  <a:rPr lang="en-GB" sz="1900" dirty="0" err="1" smtClean="0"/>
                  <a:t>Rs</a:t>
                </a:r>
                <a:r>
                  <a:rPr lang="en-GB" sz="1900" dirty="0" smtClean="0"/>
                  <a:t> ….</a:t>
                </a: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b="1" u="sng" dirty="0" smtClean="0">
                    <a:solidFill>
                      <a:srgbClr val="FF0000"/>
                    </a:solidFill>
                  </a:rPr>
                  <a:t>Under </a:t>
                </a:r>
                <a:r>
                  <a:rPr lang="en-GB" sz="1900" b="1" u="sng" dirty="0">
                    <a:solidFill>
                      <a:srgbClr val="FF0000"/>
                    </a:solidFill>
                  </a:rPr>
                  <a:t>DuPont Equation</a:t>
                </a: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b="1" dirty="0">
                    <a:solidFill>
                      <a:srgbClr val="FF0000"/>
                    </a:solidFill>
                  </a:rPr>
                  <a:t>1.ROA = Profit margin </a:t>
                </a:r>
                <a:r>
                  <a:rPr lang="en-GB" sz="19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× Total assets Turnover</a:t>
                </a: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ROE = ROA × Equity Multiplier(EM)</a:t>
                </a:r>
              </a:p>
              <a:p>
                <a:pPr marL="365760" lvl="0" indent="-256032">
                  <a:spcBef>
                    <a:spcPts val="400"/>
                  </a:spcBef>
                  <a:buClr>
                    <a:srgbClr val="2DA2BF"/>
                  </a:buClr>
                  <a:buSzPct val="68000"/>
                </a:pPr>
                <a:r>
                  <a:rPr lang="en-GB" sz="19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Where,</a:t>
                </a:r>
              </a:p>
              <a:p>
                <a:pPr marL="148590" lvl="0">
                  <a:lnSpc>
                    <a:spcPct val="115000"/>
                  </a:lnSpc>
                  <a:buClr>
                    <a:srgbClr val="000000"/>
                  </a:buClr>
                  <a:buSzPct val="100000"/>
                </a:pPr>
                <a:r>
                  <a:rPr lang="en-GB" sz="19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assets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Total</m:t>
                        </m:r>
                        <m:r>
                          <a:rPr lang="en-US" sz="2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a:rPr lang="en-US" sz="2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𝐸𝑞𝑢𝑖𝑡𝑦</m:t>
                        </m:r>
                      </m:den>
                    </m:f>
                  </m:oMath>
                </a14:m>
                <a:r>
                  <a:rPr lang="en-US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148590" lvl="0">
                  <a:lnSpc>
                    <a:spcPct val="115000"/>
                  </a:lnSpc>
                  <a:buClr>
                    <a:srgbClr val="000000"/>
                  </a:buClr>
                  <a:buSzPct val="100000"/>
                </a:pPr>
                <a:r>
                  <a:rPr lang="en-US" sz="1900" dirty="0">
                    <a:solidFill>
                      <a:prstClr val="black"/>
                    </a:solidFill>
                  </a:rPr>
                  <a:t>Or EM = 1 + D/E ratio </a:t>
                </a:r>
              </a:p>
              <a:p>
                <a:pPr marL="148590" lvl="0">
                  <a:lnSpc>
                    <a:spcPct val="115000"/>
                  </a:lnSpc>
                  <a:buClr>
                    <a:srgbClr val="000000"/>
                  </a:buClr>
                  <a:buSzPct val="100000"/>
                </a:pPr>
                <a:r>
                  <a:rPr lang="en-US" sz="1900" dirty="0">
                    <a:solidFill>
                      <a:prstClr val="black"/>
                    </a:solidFill>
                  </a:rPr>
                  <a:t>Or EM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Debt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ratio</m:t>
                        </m:r>
                        <m:r>
                          <m:rPr>
                            <m:nor/>
                          </m:rPr>
                          <a:rPr lang="en-US" sz="2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den>
                    </m:f>
                  </m:oMath>
                </a14:m>
                <a:endParaRPr lang="en-US" sz="17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019"/>
                <a:ext cx="8305800" cy="48406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1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7162800" cy="6858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Concept of Financial Statement</a:t>
            </a:r>
            <a:endParaRPr lang="en-US" sz="36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4267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Financial Statements provide a representation of a company’s financial performance over time</a:t>
            </a:r>
            <a:r>
              <a:rPr lang="en-US" sz="1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/>
              <a:t>Financial statements are written reports created by a company’s management to summarize the business’s financial condition over a certain period (quarter, six-monthly, or yearly).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Financial manager’s goal is to maximize the wealth of shareholders about the corporations affairs.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Corporation prepares various kinds of reports for reporting to the shareholders.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financial statements contain the basic financial information about revenues, expenses, assets, liabilities and cash flows during a specified period.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Financial statement provides the strength and weakness of the company.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 Financial statement includes income statement, balance sheet, cash flows statement and Retained earning statement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00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BEST OF LUCK</a:t>
            </a:r>
            <a:b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THANK YOU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"/>
            <a:ext cx="8077200" cy="457200"/>
          </a:xfrm>
        </p:spPr>
        <p:txBody>
          <a:bodyPr>
            <a:noAutofit/>
          </a:bodyPr>
          <a:lstStyle/>
          <a:p>
            <a:pPr algn="l"/>
            <a:r>
              <a:rPr lang="en-US" sz="1600" u="sng" dirty="0" smtClean="0">
                <a:solidFill>
                  <a:srgbClr val="FF0000"/>
                </a:solidFill>
              </a:rPr>
              <a:t>Format of balance sheet ,income statement and Cash flow statement 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0"/>
            <a:ext cx="8458200" cy="5943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1"/>
            <a:ext cx="8991600" cy="2133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4" y="2362200"/>
            <a:ext cx="4015740" cy="419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43200"/>
            <a:ext cx="504778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1"/>
          </a:xfrm>
        </p:spPr>
        <p:txBody>
          <a:bodyPr>
            <a:normAutofit fontScale="4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3800" dirty="0" smtClean="0"/>
              <a:t> </a:t>
            </a:r>
            <a:r>
              <a:rPr lang="en-US" sz="5800" dirty="0" smtClean="0"/>
              <a:t>Useful in investment decision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5800" dirty="0"/>
              <a:t> </a:t>
            </a:r>
            <a:r>
              <a:rPr lang="en-US" sz="5800" dirty="0" smtClean="0"/>
              <a:t>Useful in reporting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5800" dirty="0"/>
              <a:t> U</a:t>
            </a:r>
            <a:r>
              <a:rPr lang="en-US" sz="5800" dirty="0" smtClean="0"/>
              <a:t>seful in formulating plans and polices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5800" dirty="0"/>
              <a:t> </a:t>
            </a:r>
            <a:r>
              <a:rPr lang="en-US" sz="5800" dirty="0" smtClean="0"/>
              <a:t>Useful in expansion of credit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5800" dirty="0"/>
              <a:t> </a:t>
            </a:r>
            <a:r>
              <a:rPr lang="en-US" sz="5800" dirty="0" smtClean="0"/>
              <a:t>Useful in taxation decision																						</a:t>
            </a:r>
            <a:r>
              <a:rPr lang="en-US" sz="3800" dirty="0" smtClean="0"/>
              <a:t>				</a:t>
            </a:r>
            <a:r>
              <a:rPr lang="en-US" dirty="0" smtClean="0"/>
              <a:t>																																																		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Uses of Financial Statement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827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Financial analysis is a process of </a:t>
            </a:r>
            <a:r>
              <a:rPr lang="en-GB" dirty="0" smtClean="0"/>
              <a:t>evaluating financial </a:t>
            </a:r>
            <a:r>
              <a:rPr lang="en-GB" dirty="0"/>
              <a:t>statement to obtain better understanding of a firm's position and performance. </a:t>
            </a:r>
            <a:endParaRPr lang="en-US" dirty="0"/>
          </a:p>
          <a:p>
            <a:r>
              <a:rPr lang="en-GB" dirty="0"/>
              <a:t>There are various tools and techniques to analyze the financial statements. </a:t>
            </a:r>
            <a:endParaRPr lang="en-US" dirty="0"/>
          </a:p>
          <a:p>
            <a:r>
              <a:rPr lang="en-GB" dirty="0" smtClean="0"/>
              <a:t>Computation </a:t>
            </a:r>
            <a:r>
              <a:rPr lang="en-GB" dirty="0"/>
              <a:t>of different ratios by taking different but related accounting figures from balance sheet and income statement and interpretation of ratio is known as ratio analysis. </a:t>
            </a:r>
            <a:endParaRPr lang="en-US" dirty="0"/>
          </a:p>
          <a:p>
            <a:r>
              <a:rPr lang="en-GB" dirty="0" smtClean="0"/>
              <a:t>Financial analysis </a:t>
            </a:r>
            <a:r>
              <a:rPr lang="en-GB" dirty="0"/>
              <a:t>is a tool of measurement of financial strengths and weaknesses of the firm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FF0000"/>
                </a:solidFill>
              </a:rPr>
              <a:t>Concept of Financial </a:t>
            </a:r>
            <a:r>
              <a:rPr lang="en-GB" u="sng" dirty="0" smtClean="0">
                <a:solidFill>
                  <a:srgbClr val="FF0000"/>
                </a:solidFill>
              </a:rPr>
              <a:t>Analysis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A</a:t>
            </a:r>
            <a:r>
              <a:rPr lang="en-GB" b="1" dirty="0"/>
              <a:t>. 	Liquidity Ratios</a:t>
            </a:r>
            <a:endParaRPr lang="en-US" dirty="0"/>
          </a:p>
          <a:p>
            <a:pPr>
              <a:buNone/>
            </a:pPr>
            <a:r>
              <a:rPr lang="en-GB" b="1" dirty="0"/>
              <a:t>B.   </a:t>
            </a:r>
            <a:r>
              <a:rPr lang="en-GB" b="1" dirty="0" smtClean="0"/>
              <a:t>	Debt </a:t>
            </a:r>
            <a:r>
              <a:rPr lang="en-GB" b="1" dirty="0"/>
              <a:t>Management Ratios	</a:t>
            </a:r>
            <a:endParaRPr lang="en-US" dirty="0"/>
          </a:p>
          <a:p>
            <a:pPr>
              <a:buNone/>
            </a:pPr>
            <a:r>
              <a:rPr lang="en-GB" b="1" dirty="0"/>
              <a:t>C. 	Assets Management Ratios</a:t>
            </a:r>
            <a:endParaRPr lang="en-US" b="1" dirty="0"/>
          </a:p>
          <a:p>
            <a:pPr>
              <a:buNone/>
            </a:pPr>
            <a:r>
              <a:rPr lang="en-GB" b="1" dirty="0"/>
              <a:t>D. 	Profitability Ratios</a:t>
            </a:r>
            <a:endParaRPr lang="en-US" b="1" dirty="0"/>
          </a:p>
          <a:p>
            <a:pPr>
              <a:buNone/>
            </a:pPr>
            <a:r>
              <a:rPr lang="en-GB" b="1" dirty="0"/>
              <a:t>E. 	Market Value Ratios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solidFill>
                  <a:srgbClr val="FF0000"/>
                </a:solidFill>
              </a:rPr>
              <a:t>Types of Ratios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8229600" cy="838199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rgbClr val="FF0000"/>
                </a:solidFill>
              </a:rPr>
              <a:t>1.Liquidity Ratios:-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25617"/>
            <a:ext cx="8382000" cy="3955983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33A6"/>
                </a:solidFill>
                <a:latin typeface="Cabin-semi-bold"/>
                <a:hlinkClick r:id="rId2"/>
              </a:rPr>
              <a:t>Liquidity ratios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 measure a company's ability to pay off its short-term debts as they become due, using the company's current or quick assets. Liquidity ratios include the current ratio, quick ratio, and working capital ratio</a:t>
            </a:r>
            <a:r>
              <a:rPr lang="en-US" dirty="0" smtClean="0">
                <a:solidFill>
                  <a:srgbClr val="111111"/>
                </a:solidFill>
                <a:latin typeface="SourceSansPro"/>
              </a:rPr>
              <a:t>.</a:t>
            </a:r>
          </a:p>
          <a:p>
            <a:pPr algn="l"/>
            <a:r>
              <a:rPr lang="en-US" b="1" u="sng" dirty="0">
                <a:solidFill>
                  <a:srgbClr val="FF0000"/>
                </a:solidFill>
                <a:latin typeface="Cabin-semi-bold"/>
              </a:rPr>
              <a:t>2. Solvency </a:t>
            </a:r>
            <a:r>
              <a:rPr lang="en-US" b="1" u="sng" dirty="0" smtClean="0">
                <a:solidFill>
                  <a:srgbClr val="FF0000"/>
                </a:solidFill>
                <a:latin typeface="Cabin-semi-bold"/>
              </a:rPr>
              <a:t>Ratios/Debt Management Ratios:-</a:t>
            </a:r>
            <a:endParaRPr lang="en-US" b="1" u="sng" dirty="0">
              <a:solidFill>
                <a:srgbClr val="FF0000"/>
              </a:solidFill>
              <a:latin typeface="Cabin-semi-bold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Also called financial leverage ratios, </a:t>
            </a:r>
            <a:r>
              <a:rPr lang="en-US" b="1" u="sng" dirty="0">
                <a:solidFill>
                  <a:srgbClr val="2C40D0"/>
                </a:solidFill>
                <a:latin typeface="Cabin-semi-bold"/>
                <a:hlinkClick r:id="rId3"/>
              </a:rPr>
              <a:t>solvency ratios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 compare a company's debt levels with its assets, equity, and earnings, to evaluate the likelihood of a company staying afloat over the long haul, by paying off its long-term debt as well as the interest on its debt. Examples of solvency ratios include: debt-equity ratios, debt-assets ratios, and interest coverage ratios.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74"/>
            <a:ext cx="8305800" cy="5001126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111111"/>
              </a:solidFill>
              <a:latin typeface="SourceSansPro"/>
            </a:endParaRPr>
          </a:p>
          <a:p>
            <a:pPr algn="l"/>
            <a:r>
              <a:rPr lang="en-US" sz="38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3.</a:t>
            </a:r>
            <a:r>
              <a:rPr lang="en-US" sz="3800" b="1" u="sng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Assets management Ratio</a:t>
            </a:r>
            <a:endParaRPr lang="en-US" sz="1600" dirty="0">
              <a:solidFill>
                <a:srgbClr val="FF0000"/>
              </a:solidFill>
              <a:latin typeface="SourceSans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11111"/>
                </a:solidFill>
                <a:latin typeface="SourceSansPro"/>
              </a:rPr>
              <a:t>Also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called activity ratios, </a:t>
            </a:r>
            <a:r>
              <a:rPr lang="en-US" u="sng" dirty="0">
                <a:solidFill>
                  <a:schemeClr val="tx1"/>
                </a:solidFill>
                <a:latin typeface="Cabin-semi-bold"/>
                <a:hlinkClick r:id="rId2"/>
              </a:rPr>
              <a:t>efficiency ratios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 evaluate how efficiently a company uses its assets and liabilities to generate sales and maximize profits. Key efficiency ratios include: turnover ratio, inventory turnover, and days' sales in inventory</a:t>
            </a:r>
            <a:r>
              <a:rPr lang="en-US" dirty="0" smtClean="0">
                <a:solidFill>
                  <a:srgbClr val="111111"/>
                </a:solidFill>
                <a:latin typeface="SourceSansPro"/>
              </a:rPr>
              <a:t>.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  <a:latin typeface="SourceSansPro"/>
              </a:rPr>
              <a:t>4</a:t>
            </a:r>
            <a:r>
              <a:rPr lang="en-US" dirty="0">
                <a:solidFill>
                  <a:srgbClr val="FF0000"/>
                </a:solidFill>
                <a:latin typeface="SourceSansPro"/>
              </a:rPr>
              <a:t>. </a:t>
            </a:r>
            <a:r>
              <a:rPr lang="en-US" b="1" dirty="0" smtClean="0">
                <a:solidFill>
                  <a:srgbClr val="FF0000"/>
                </a:solidFill>
                <a:latin typeface="SourceSansPro"/>
              </a:rPr>
              <a:t>Profitability Ratio:-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11111"/>
                </a:solidFill>
                <a:latin typeface="SourceSansPro"/>
              </a:rPr>
              <a:t>These 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ratios convey how well a company can generate profits from its operations. Profit margin, return on assets, return on equity, return on capital employed, and gross margin ratios are all examples of profitability ratios</a:t>
            </a:r>
            <a:r>
              <a:rPr lang="en-US" dirty="0" smtClean="0">
                <a:solidFill>
                  <a:srgbClr val="111111"/>
                </a:solidFill>
                <a:latin typeface="SourceSansPro"/>
              </a:rPr>
              <a:t>.</a:t>
            </a:r>
          </a:p>
          <a:p>
            <a:pPr marL="365760" marR="0" lvl="0" indent="-256032" algn="l">
              <a:buClr>
                <a:srgbClr val="2DA2BF"/>
              </a:buClr>
            </a:pPr>
            <a:r>
              <a:rPr lang="en-US" dirty="0" smtClean="0">
                <a:solidFill>
                  <a:srgbClr val="FF0000"/>
                </a:solidFill>
                <a:latin typeface="SourceSansPro"/>
              </a:rPr>
              <a:t>5. </a:t>
            </a:r>
            <a:r>
              <a:rPr lang="en-GB" b="1" dirty="0">
                <a:solidFill>
                  <a:srgbClr val="FF0000"/>
                </a:solidFill>
              </a:rPr>
              <a:t>Market Value </a:t>
            </a:r>
            <a:r>
              <a:rPr lang="en-GB" b="1" dirty="0" smtClean="0">
                <a:solidFill>
                  <a:srgbClr val="FF0000"/>
                </a:solidFill>
              </a:rPr>
              <a:t>Ratios:-</a:t>
            </a:r>
          </a:p>
          <a:p>
            <a:pPr marL="566928" marR="0" lvl="0" indent="-457200" algn="l">
              <a:buClr>
                <a:srgbClr val="2DA2B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These are the most commonly used ratios in fundamental analysis. They include dividend yield, P/E ratio, earnings per share (EPS), and dividend payout ratio. Investors use these metrics to predict earnings and future performance.</a:t>
            </a:r>
          </a:p>
          <a:p>
            <a:pPr algn="l"/>
            <a:endParaRPr lang="en-US" dirty="0">
              <a:solidFill>
                <a:srgbClr val="111111"/>
              </a:solidFill>
              <a:latin typeface="SourceSansPro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A. 	</a:t>
            </a:r>
            <a:r>
              <a:rPr lang="en-GB" b="1" u="sng" dirty="0">
                <a:solidFill>
                  <a:srgbClr val="FF0000"/>
                </a:solidFill>
              </a:rPr>
              <a:t>Liquidity </a:t>
            </a:r>
            <a:r>
              <a:rPr lang="en-GB" b="1" u="sng" dirty="0" smtClean="0">
                <a:solidFill>
                  <a:srgbClr val="FF0000"/>
                </a:solidFill>
              </a:rPr>
              <a:t>Ratios</a:t>
            </a:r>
            <a:endParaRPr 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 l="29375" t="40625" r="28750" b="34375"/>
          <a:stretch>
            <a:fillRect/>
          </a:stretch>
        </p:blipFill>
        <p:spPr bwMode="auto">
          <a:xfrm>
            <a:off x="344090" y="1600200"/>
            <a:ext cx="845581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637</TotalTime>
  <Words>460</Words>
  <Application>Microsoft Office PowerPoint</Application>
  <PresentationFormat>On-screen Show (4:3)</PresentationFormat>
  <Paragraphs>124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Algerian</vt:lpstr>
      <vt:lpstr>Arial</vt:lpstr>
      <vt:lpstr>Arial Black</vt:lpstr>
      <vt:lpstr>Cabin-semi-bold</vt:lpstr>
      <vt:lpstr>Cambria Math</vt:lpstr>
      <vt:lpstr>Lucida Sans Unicode</vt:lpstr>
      <vt:lpstr>ReithSans</vt:lpstr>
      <vt:lpstr>SourceSansPro</vt:lpstr>
      <vt:lpstr>Verdana</vt:lpstr>
      <vt:lpstr>Wingdings 2</vt:lpstr>
      <vt:lpstr>Wingdings 3</vt:lpstr>
      <vt:lpstr>Concourse</vt:lpstr>
      <vt:lpstr>Equation</vt:lpstr>
      <vt:lpstr>Chapter – Three </vt:lpstr>
      <vt:lpstr>Concept of Financial Statement</vt:lpstr>
      <vt:lpstr>Format of balance sheet ,income statement and Cash flow statement </vt:lpstr>
      <vt:lpstr>Uses of Financial Statement</vt:lpstr>
      <vt:lpstr>Concept of Financial Analysis</vt:lpstr>
      <vt:lpstr>Types of Ratios</vt:lpstr>
      <vt:lpstr>1.Liquidity Ratios:-</vt:lpstr>
      <vt:lpstr>PowerPoint Presentation</vt:lpstr>
      <vt:lpstr>A.  Liquidity Ratios</vt:lpstr>
      <vt:lpstr>B.    Debt Management Ratios</vt:lpstr>
      <vt:lpstr>C.  Assets Management Ratios</vt:lpstr>
      <vt:lpstr>D.  Profitability Ratios</vt:lpstr>
      <vt:lpstr>E.  Market Value Ratios</vt:lpstr>
      <vt:lpstr>Uses and importance of Ratio Analysis</vt:lpstr>
      <vt:lpstr>Limitation of Ratio Analysis</vt:lpstr>
      <vt:lpstr>The DuPont Equation</vt:lpstr>
      <vt:lpstr>List of formulas</vt:lpstr>
      <vt:lpstr>PowerPoint Presentation</vt:lpstr>
      <vt:lpstr>PowerPoint Presentation</vt:lpstr>
      <vt:lpstr>BEST OF LUCK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Microsoft account</cp:lastModifiedBy>
  <cp:revision>83</cp:revision>
  <dcterms:created xsi:type="dcterms:W3CDTF">2021-05-09T08:59:39Z</dcterms:created>
  <dcterms:modified xsi:type="dcterms:W3CDTF">2023-06-28T07:13:00Z</dcterms:modified>
</cp:coreProperties>
</file>