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4"/>
    <p:sldMasterId id="2147483706" r:id="rId5"/>
    <p:sldMasterId id="2147483716" r:id="rId6"/>
  </p:sldMasterIdLst>
  <p:notesMasterIdLst>
    <p:notesMasterId r:id="rId32"/>
  </p:notesMasterIdLst>
  <p:sldIdLst>
    <p:sldId id="256" r:id="rId7"/>
    <p:sldId id="257" r:id="rId8"/>
    <p:sldId id="297" r:id="rId9"/>
    <p:sldId id="259" r:id="rId10"/>
    <p:sldId id="298" r:id="rId11"/>
    <p:sldId id="260" r:id="rId12"/>
    <p:sldId id="261" r:id="rId13"/>
    <p:sldId id="262" r:id="rId14"/>
    <p:sldId id="263" r:id="rId15"/>
    <p:sldId id="264" r:id="rId16"/>
    <p:sldId id="299" r:id="rId17"/>
    <p:sldId id="265" r:id="rId18"/>
    <p:sldId id="266" r:id="rId19"/>
    <p:sldId id="267" r:id="rId20"/>
    <p:sldId id="268" r:id="rId21"/>
    <p:sldId id="269" r:id="rId22"/>
    <p:sldId id="270" r:id="rId23"/>
    <p:sldId id="271" r:id="rId24"/>
    <p:sldId id="305" r:id="rId25"/>
    <p:sldId id="306" r:id="rId26"/>
    <p:sldId id="300" r:id="rId27"/>
    <p:sldId id="301" r:id="rId28"/>
    <p:sldId id="302" r:id="rId29"/>
    <p:sldId id="303" r:id="rId30"/>
    <p:sldId id="296"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6" d="100"/>
          <a:sy n="66" d="100"/>
        </p:scale>
        <p:origin x="1280" y="4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 Type="http://schemas.openxmlformats.org/officeDocument/2006/relationships/customXml" Target="../customXml/item3.xml"/><Relationship Id="rId21" Type="http://schemas.openxmlformats.org/officeDocument/2006/relationships/slide" Target="slides/slide15.xml"/><Relationship Id="rId34" Type="http://schemas.openxmlformats.org/officeDocument/2006/relationships/viewProps" Target="viewProp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notesMaster" Target="notesMasters/notesMaster1.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tableStyles" Target="tableStyles.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theme" Target="theme/them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D6A42A5-C30D-4BD1-AA30-33B8D64C0C63}" type="datetimeFigureOut">
              <a:rPr lang="en-US" smtClean="0"/>
              <a:t>2/11/2023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CCC72CF-92EA-4AA1-8DB7-27378B7C3957}" type="slidenum">
              <a:rPr lang="en-US" smtClean="0"/>
              <a:t>‹#›</a:t>
            </a:fld>
            <a:endParaRPr lang="en-US"/>
          </a:p>
        </p:txBody>
      </p:sp>
    </p:spTree>
    <p:extLst>
      <p:ext uri="{BB962C8B-B14F-4D97-AF65-F5344CB8AC3E}">
        <p14:creationId xmlns:p14="http://schemas.microsoft.com/office/powerpoint/2010/main" val="15803542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CCC72CF-92EA-4AA1-8DB7-27378B7C3957}" type="slidenum">
              <a:rPr lang="en-US" smtClean="0"/>
              <a:t>5</a:t>
            </a:fld>
            <a:endParaRPr lang="en-US"/>
          </a:p>
        </p:txBody>
      </p:sp>
    </p:spTree>
    <p:extLst>
      <p:ext uri="{BB962C8B-B14F-4D97-AF65-F5344CB8AC3E}">
        <p14:creationId xmlns:p14="http://schemas.microsoft.com/office/powerpoint/2010/main" val="21949452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C0B9377-C211-42D6-B361-CAF9C1927B13}" type="datetimeFigureOut">
              <a:rPr lang="en-US" smtClean="0"/>
              <a:t>2/11/2023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1D64DA-BBB7-4712-BAF0-EC45C2429C81}"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76163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C0B9377-C211-42D6-B361-CAF9C1927B13}" type="datetimeFigureOut">
              <a:rPr lang="en-US" smtClean="0"/>
              <a:t>2/11/2023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1D64DA-BBB7-4712-BAF0-EC45C2429C81}" type="slidenum">
              <a:rPr lang="en-US" smtClean="0"/>
              <a:t>‹#›</a:t>
            </a:fld>
            <a:endParaRPr lang="en-US"/>
          </a:p>
        </p:txBody>
      </p:sp>
    </p:spTree>
    <p:extLst>
      <p:ext uri="{BB962C8B-B14F-4D97-AF65-F5344CB8AC3E}">
        <p14:creationId xmlns:p14="http://schemas.microsoft.com/office/powerpoint/2010/main" val="13069211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C0B9377-C211-42D6-B361-CAF9C1927B13}" type="datetimeFigureOut">
              <a:rPr lang="en-US" smtClean="0"/>
              <a:t>2/11/2023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1D64DA-BBB7-4712-BAF0-EC45C2429C81}" type="slidenum">
              <a:rPr lang="en-US" smtClean="0"/>
              <a:t>‹#›</a:t>
            </a:fld>
            <a:endParaRPr lang="en-US"/>
          </a:p>
        </p:txBody>
      </p:sp>
    </p:spTree>
    <p:extLst>
      <p:ext uri="{BB962C8B-B14F-4D97-AF65-F5344CB8AC3E}">
        <p14:creationId xmlns:p14="http://schemas.microsoft.com/office/powerpoint/2010/main" val="27593746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992767"/>
            <a:ext cx="8520600" cy="27368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3778833"/>
            <a:ext cx="8520600" cy="10568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6217623"/>
            <a:ext cx="5487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solidFill>
                  <a:srgbClr val="595959"/>
                </a:solidFill>
              </a:rPr>
              <a:pPr/>
              <a:t>‹#›</a:t>
            </a:fld>
            <a:endParaRPr>
              <a:solidFill>
                <a:srgbClr val="595959"/>
              </a:solidFill>
            </a:endParaRPr>
          </a:p>
        </p:txBody>
      </p:sp>
    </p:spTree>
    <p:extLst>
      <p:ext uri="{BB962C8B-B14F-4D97-AF65-F5344CB8AC3E}">
        <p14:creationId xmlns:p14="http://schemas.microsoft.com/office/powerpoint/2010/main" val="12264773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593367"/>
            <a:ext cx="8520600" cy="7636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536633"/>
            <a:ext cx="3999900" cy="45552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536633"/>
            <a:ext cx="3999900" cy="45552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6217623"/>
            <a:ext cx="5487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solidFill>
                  <a:srgbClr val="595959"/>
                </a:solidFill>
              </a:rPr>
              <a:pPr/>
              <a:t>‹#›</a:t>
            </a:fld>
            <a:endParaRPr>
              <a:solidFill>
                <a:srgbClr val="595959"/>
              </a:solidFill>
            </a:endParaRPr>
          </a:p>
        </p:txBody>
      </p:sp>
    </p:spTree>
    <p:extLst>
      <p:ext uri="{BB962C8B-B14F-4D97-AF65-F5344CB8AC3E}">
        <p14:creationId xmlns:p14="http://schemas.microsoft.com/office/powerpoint/2010/main" val="5152931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593367"/>
            <a:ext cx="8520600" cy="7636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6217623"/>
            <a:ext cx="5487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solidFill>
                  <a:srgbClr val="595959"/>
                </a:solidFill>
              </a:rPr>
              <a:pPr/>
              <a:t>‹#›</a:t>
            </a:fld>
            <a:endParaRPr>
              <a:solidFill>
                <a:srgbClr val="595959"/>
              </a:solidFill>
            </a:endParaRPr>
          </a:p>
        </p:txBody>
      </p:sp>
    </p:spTree>
    <p:extLst>
      <p:ext uri="{BB962C8B-B14F-4D97-AF65-F5344CB8AC3E}">
        <p14:creationId xmlns:p14="http://schemas.microsoft.com/office/powerpoint/2010/main" val="28030850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740800"/>
            <a:ext cx="2808000" cy="10076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852800"/>
            <a:ext cx="2808000" cy="42392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6217623"/>
            <a:ext cx="5487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solidFill>
                  <a:srgbClr val="595959"/>
                </a:solidFill>
              </a:rPr>
              <a:pPr/>
              <a:t>‹#›</a:t>
            </a:fld>
            <a:endParaRPr>
              <a:solidFill>
                <a:srgbClr val="595959"/>
              </a:solidFill>
            </a:endParaRPr>
          </a:p>
        </p:txBody>
      </p:sp>
    </p:spTree>
    <p:extLst>
      <p:ext uri="{BB962C8B-B14F-4D97-AF65-F5344CB8AC3E}">
        <p14:creationId xmlns:p14="http://schemas.microsoft.com/office/powerpoint/2010/main" val="38791762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600200"/>
            <a:ext cx="6367800" cy="54544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6217623"/>
            <a:ext cx="5487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solidFill>
                  <a:srgbClr val="595959"/>
                </a:solidFill>
              </a:rPr>
              <a:pPr/>
              <a:t>‹#›</a:t>
            </a:fld>
            <a:endParaRPr>
              <a:solidFill>
                <a:srgbClr val="595959"/>
              </a:solidFill>
            </a:endParaRPr>
          </a:p>
        </p:txBody>
      </p:sp>
    </p:spTree>
    <p:extLst>
      <p:ext uri="{BB962C8B-B14F-4D97-AF65-F5344CB8AC3E}">
        <p14:creationId xmlns:p14="http://schemas.microsoft.com/office/powerpoint/2010/main" val="36739450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35"/>
        <p:cNvGrpSpPr/>
        <p:nvPr/>
      </p:nvGrpSpPr>
      <p:grpSpPr>
        <a:xfrm>
          <a:off x="0" y="0"/>
          <a:ext cx="0" cy="0"/>
          <a:chOff x="0" y="0"/>
          <a:chExt cx="0" cy="0"/>
        </a:xfrm>
      </p:grpSpPr>
      <p:sp>
        <p:nvSpPr>
          <p:cNvPr id="36" name="Google Shape;36;p9"/>
          <p:cNvSpPr/>
          <p:nvPr/>
        </p:nvSpPr>
        <p:spPr>
          <a:xfrm>
            <a:off x="4572000" y="-167"/>
            <a:ext cx="4572000" cy="6858000"/>
          </a:xfrm>
          <a:prstGeom prst="rect">
            <a:avLst/>
          </a:prstGeom>
          <a:solidFill>
            <a:schemeClr val="lt2"/>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37" name="Google Shape;37;p9"/>
          <p:cNvSpPr txBox="1">
            <a:spLocks noGrp="1"/>
          </p:cNvSpPr>
          <p:nvPr>
            <p:ph type="title"/>
          </p:nvPr>
        </p:nvSpPr>
        <p:spPr>
          <a:xfrm>
            <a:off x="265500" y="1644233"/>
            <a:ext cx="4045200" cy="19764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3737433"/>
            <a:ext cx="4045200" cy="16468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965433"/>
            <a:ext cx="3837000" cy="49268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6217623"/>
            <a:ext cx="5487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solidFill>
                  <a:srgbClr val="595959"/>
                </a:solidFill>
              </a:rPr>
              <a:pPr/>
              <a:t>‹#›</a:t>
            </a:fld>
            <a:endParaRPr>
              <a:solidFill>
                <a:srgbClr val="595959"/>
              </a:solidFill>
            </a:endParaRPr>
          </a:p>
        </p:txBody>
      </p:sp>
    </p:spTree>
    <p:extLst>
      <p:ext uri="{BB962C8B-B14F-4D97-AF65-F5344CB8AC3E}">
        <p14:creationId xmlns:p14="http://schemas.microsoft.com/office/powerpoint/2010/main" val="227854328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5640767"/>
            <a:ext cx="5998800" cy="806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6217623"/>
            <a:ext cx="5487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solidFill>
                  <a:srgbClr val="595959"/>
                </a:solidFill>
              </a:rPr>
              <a:pPr/>
              <a:t>‹#›</a:t>
            </a:fld>
            <a:endParaRPr>
              <a:solidFill>
                <a:srgbClr val="595959"/>
              </a:solidFill>
            </a:endParaRPr>
          </a:p>
        </p:txBody>
      </p:sp>
    </p:spTree>
    <p:extLst>
      <p:ext uri="{BB962C8B-B14F-4D97-AF65-F5344CB8AC3E}">
        <p14:creationId xmlns:p14="http://schemas.microsoft.com/office/powerpoint/2010/main" val="389829108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474833"/>
            <a:ext cx="8520600" cy="26180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4202967"/>
            <a:ext cx="8520600" cy="17344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6217623"/>
            <a:ext cx="5487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solidFill>
                  <a:srgbClr val="595959"/>
                </a:solidFill>
              </a:rPr>
              <a:pPr/>
              <a:t>‹#›</a:t>
            </a:fld>
            <a:endParaRPr>
              <a:solidFill>
                <a:srgbClr val="595959"/>
              </a:solidFill>
            </a:endParaRPr>
          </a:p>
        </p:txBody>
      </p:sp>
    </p:spTree>
    <p:extLst>
      <p:ext uri="{BB962C8B-B14F-4D97-AF65-F5344CB8AC3E}">
        <p14:creationId xmlns:p14="http://schemas.microsoft.com/office/powerpoint/2010/main" val="3535169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FC0B9377-C211-42D6-B361-CAF9C1927B13}" type="datetimeFigureOut">
              <a:rPr lang="en-US" smtClean="0"/>
              <a:t>2/11/2023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1D64DA-BBB7-4712-BAF0-EC45C2429C81}" type="slidenum">
              <a:rPr lang="en-US" smtClean="0"/>
              <a:t>‹#›</a:t>
            </a:fld>
            <a:endParaRPr lang="en-US"/>
          </a:p>
        </p:txBody>
      </p:sp>
    </p:spTree>
    <p:extLst>
      <p:ext uri="{BB962C8B-B14F-4D97-AF65-F5344CB8AC3E}">
        <p14:creationId xmlns:p14="http://schemas.microsoft.com/office/powerpoint/2010/main" val="401882999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6217623"/>
            <a:ext cx="5487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solidFill>
                  <a:srgbClr val="595959"/>
                </a:solidFill>
              </a:rPr>
              <a:pPr/>
              <a:t>‹#›</a:t>
            </a:fld>
            <a:endParaRPr>
              <a:solidFill>
                <a:srgbClr val="595959"/>
              </a:solidFill>
            </a:endParaRPr>
          </a:p>
        </p:txBody>
      </p:sp>
    </p:spTree>
    <p:extLst>
      <p:ext uri="{BB962C8B-B14F-4D97-AF65-F5344CB8AC3E}">
        <p14:creationId xmlns:p14="http://schemas.microsoft.com/office/powerpoint/2010/main" val="398140105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992767"/>
            <a:ext cx="8520600" cy="27368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3778833"/>
            <a:ext cx="8520600" cy="10568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6217623"/>
            <a:ext cx="5487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solidFill>
                  <a:srgbClr val="595959"/>
                </a:solidFill>
              </a:rPr>
              <a:pPr/>
              <a:t>‹#›</a:t>
            </a:fld>
            <a:endParaRPr>
              <a:solidFill>
                <a:srgbClr val="595959"/>
              </a:solidFill>
            </a:endParaRPr>
          </a:p>
        </p:txBody>
      </p:sp>
    </p:spTree>
    <p:extLst>
      <p:ext uri="{BB962C8B-B14F-4D97-AF65-F5344CB8AC3E}">
        <p14:creationId xmlns:p14="http://schemas.microsoft.com/office/powerpoint/2010/main" val="145546277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593367"/>
            <a:ext cx="8520600" cy="7636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536633"/>
            <a:ext cx="3999900" cy="45552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536633"/>
            <a:ext cx="3999900" cy="45552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6217623"/>
            <a:ext cx="5487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solidFill>
                  <a:srgbClr val="595959"/>
                </a:solidFill>
              </a:rPr>
              <a:pPr/>
              <a:t>‹#›</a:t>
            </a:fld>
            <a:endParaRPr>
              <a:solidFill>
                <a:srgbClr val="595959"/>
              </a:solidFill>
            </a:endParaRPr>
          </a:p>
        </p:txBody>
      </p:sp>
    </p:spTree>
    <p:extLst>
      <p:ext uri="{BB962C8B-B14F-4D97-AF65-F5344CB8AC3E}">
        <p14:creationId xmlns:p14="http://schemas.microsoft.com/office/powerpoint/2010/main" val="236243011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593367"/>
            <a:ext cx="8520600" cy="7636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6217623"/>
            <a:ext cx="5487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solidFill>
                  <a:srgbClr val="595959"/>
                </a:solidFill>
              </a:rPr>
              <a:pPr/>
              <a:t>‹#›</a:t>
            </a:fld>
            <a:endParaRPr>
              <a:solidFill>
                <a:srgbClr val="595959"/>
              </a:solidFill>
            </a:endParaRPr>
          </a:p>
        </p:txBody>
      </p:sp>
    </p:spTree>
    <p:extLst>
      <p:ext uri="{BB962C8B-B14F-4D97-AF65-F5344CB8AC3E}">
        <p14:creationId xmlns:p14="http://schemas.microsoft.com/office/powerpoint/2010/main" val="399301775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740800"/>
            <a:ext cx="2808000" cy="10076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852800"/>
            <a:ext cx="2808000" cy="42392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6217623"/>
            <a:ext cx="5487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solidFill>
                  <a:srgbClr val="595959"/>
                </a:solidFill>
              </a:rPr>
              <a:pPr/>
              <a:t>‹#›</a:t>
            </a:fld>
            <a:endParaRPr>
              <a:solidFill>
                <a:srgbClr val="595959"/>
              </a:solidFill>
            </a:endParaRPr>
          </a:p>
        </p:txBody>
      </p:sp>
    </p:spTree>
    <p:extLst>
      <p:ext uri="{BB962C8B-B14F-4D97-AF65-F5344CB8AC3E}">
        <p14:creationId xmlns:p14="http://schemas.microsoft.com/office/powerpoint/2010/main" val="234133629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600200"/>
            <a:ext cx="6367800" cy="54544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6217623"/>
            <a:ext cx="5487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solidFill>
                  <a:srgbClr val="595959"/>
                </a:solidFill>
              </a:rPr>
              <a:pPr/>
              <a:t>‹#›</a:t>
            </a:fld>
            <a:endParaRPr>
              <a:solidFill>
                <a:srgbClr val="595959"/>
              </a:solidFill>
            </a:endParaRPr>
          </a:p>
        </p:txBody>
      </p:sp>
    </p:spTree>
    <p:extLst>
      <p:ext uri="{BB962C8B-B14F-4D97-AF65-F5344CB8AC3E}">
        <p14:creationId xmlns:p14="http://schemas.microsoft.com/office/powerpoint/2010/main" val="416044695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35"/>
        <p:cNvGrpSpPr/>
        <p:nvPr/>
      </p:nvGrpSpPr>
      <p:grpSpPr>
        <a:xfrm>
          <a:off x="0" y="0"/>
          <a:ext cx="0" cy="0"/>
          <a:chOff x="0" y="0"/>
          <a:chExt cx="0" cy="0"/>
        </a:xfrm>
      </p:grpSpPr>
      <p:sp>
        <p:nvSpPr>
          <p:cNvPr id="36" name="Google Shape;36;p9"/>
          <p:cNvSpPr/>
          <p:nvPr/>
        </p:nvSpPr>
        <p:spPr>
          <a:xfrm>
            <a:off x="4572000" y="-167"/>
            <a:ext cx="4572000" cy="6858000"/>
          </a:xfrm>
          <a:prstGeom prst="rect">
            <a:avLst/>
          </a:prstGeom>
          <a:solidFill>
            <a:schemeClr val="lt2"/>
          </a:solidFill>
          <a:ln>
            <a:noFill/>
          </a:ln>
        </p:spPr>
        <p:txBody>
          <a:bodyPr spcFirstLastPara="1" wrap="square" lIns="91425" tIns="91425" rIns="91425" bIns="91425" anchor="ctr" anchorCtr="0">
            <a:noAutofit/>
          </a:bodyPr>
          <a:lstStyle/>
          <a:p>
            <a:pPr>
              <a:buClr>
                <a:srgbClr val="000000"/>
              </a:buClr>
              <a:buFont typeface="Arial"/>
              <a:buNone/>
            </a:pPr>
            <a:endParaRPr sz="1400" kern="0">
              <a:solidFill>
                <a:srgbClr val="000000"/>
              </a:solidFill>
              <a:cs typeface="Arial"/>
              <a:sym typeface="Arial"/>
            </a:endParaRPr>
          </a:p>
        </p:txBody>
      </p:sp>
      <p:sp>
        <p:nvSpPr>
          <p:cNvPr id="37" name="Google Shape;37;p9"/>
          <p:cNvSpPr txBox="1">
            <a:spLocks noGrp="1"/>
          </p:cNvSpPr>
          <p:nvPr>
            <p:ph type="title"/>
          </p:nvPr>
        </p:nvSpPr>
        <p:spPr>
          <a:xfrm>
            <a:off x="265500" y="1644233"/>
            <a:ext cx="4045200" cy="19764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3737433"/>
            <a:ext cx="4045200" cy="16468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965433"/>
            <a:ext cx="3837000" cy="49268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6217623"/>
            <a:ext cx="5487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solidFill>
                  <a:srgbClr val="595959"/>
                </a:solidFill>
              </a:rPr>
              <a:pPr/>
              <a:t>‹#›</a:t>
            </a:fld>
            <a:endParaRPr>
              <a:solidFill>
                <a:srgbClr val="595959"/>
              </a:solidFill>
            </a:endParaRPr>
          </a:p>
        </p:txBody>
      </p:sp>
    </p:spTree>
    <p:extLst>
      <p:ext uri="{BB962C8B-B14F-4D97-AF65-F5344CB8AC3E}">
        <p14:creationId xmlns:p14="http://schemas.microsoft.com/office/powerpoint/2010/main" val="357001921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5640767"/>
            <a:ext cx="5998800" cy="806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6217623"/>
            <a:ext cx="5487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solidFill>
                  <a:srgbClr val="595959"/>
                </a:solidFill>
              </a:rPr>
              <a:pPr/>
              <a:t>‹#›</a:t>
            </a:fld>
            <a:endParaRPr>
              <a:solidFill>
                <a:srgbClr val="595959"/>
              </a:solidFill>
            </a:endParaRPr>
          </a:p>
        </p:txBody>
      </p:sp>
    </p:spTree>
    <p:extLst>
      <p:ext uri="{BB962C8B-B14F-4D97-AF65-F5344CB8AC3E}">
        <p14:creationId xmlns:p14="http://schemas.microsoft.com/office/powerpoint/2010/main" val="218336284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474833"/>
            <a:ext cx="8520600" cy="26180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4202967"/>
            <a:ext cx="8520600" cy="17344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6217623"/>
            <a:ext cx="5487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solidFill>
                  <a:srgbClr val="595959"/>
                </a:solidFill>
              </a:rPr>
              <a:pPr/>
              <a:t>‹#›</a:t>
            </a:fld>
            <a:endParaRPr>
              <a:solidFill>
                <a:srgbClr val="595959"/>
              </a:solidFill>
            </a:endParaRPr>
          </a:p>
        </p:txBody>
      </p:sp>
    </p:spTree>
    <p:extLst>
      <p:ext uri="{BB962C8B-B14F-4D97-AF65-F5344CB8AC3E}">
        <p14:creationId xmlns:p14="http://schemas.microsoft.com/office/powerpoint/2010/main" val="413066337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6217623"/>
            <a:ext cx="5487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a:solidFill>
                  <a:srgbClr val="595959"/>
                </a:solidFill>
              </a:rPr>
              <a:pPr/>
              <a:t>‹#›</a:t>
            </a:fld>
            <a:endParaRPr>
              <a:solidFill>
                <a:srgbClr val="595959"/>
              </a:solidFill>
            </a:endParaRPr>
          </a:p>
        </p:txBody>
      </p:sp>
    </p:spTree>
    <p:extLst>
      <p:ext uri="{BB962C8B-B14F-4D97-AF65-F5344CB8AC3E}">
        <p14:creationId xmlns:p14="http://schemas.microsoft.com/office/powerpoint/2010/main" val="3476216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FC0B9377-C211-42D6-B361-CAF9C1927B13}" type="datetimeFigureOut">
              <a:rPr lang="en-US" smtClean="0"/>
              <a:t>2/11/2023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41D64DA-BBB7-4712-BAF0-EC45C2429C81}"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734426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FC0B9377-C211-42D6-B361-CAF9C1927B13}" type="datetimeFigureOut">
              <a:rPr lang="en-US" smtClean="0"/>
              <a:t>2/11/2023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1D64DA-BBB7-4712-BAF0-EC45C2429C81}" type="slidenum">
              <a:rPr lang="en-US" smtClean="0"/>
              <a:t>‹#›</a:t>
            </a:fld>
            <a:endParaRPr lang="en-US"/>
          </a:p>
        </p:txBody>
      </p:sp>
    </p:spTree>
    <p:extLst>
      <p:ext uri="{BB962C8B-B14F-4D97-AF65-F5344CB8AC3E}">
        <p14:creationId xmlns:p14="http://schemas.microsoft.com/office/powerpoint/2010/main" val="6595792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22960" y="2582334"/>
            <a:ext cx="3703320" cy="32867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C0B9377-C211-42D6-B361-CAF9C1927B13}" type="datetimeFigureOut">
              <a:rPr lang="en-US" smtClean="0"/>
              <a:t>2/11/2023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41D64DA-BBB7-4712-BAF0-EC45C2429C81}" type="slidenum">
              <a:rPr lang="en-US" smtClean="0"/>
              <a:t>‹#›</a:t>
            </a:fld>
            <a:endParaRPr lang="en-US"/>
          </a:p>
        </p:txBody>
      </p:sp>
    </p:spTree>
    <p:extLst>
      <p:ext uri="{BB962C8B-B14F-4D97-AF65-F5344CB8AC3E}">
        <p14:creationId xmlns:p14="http://schemas.microsoft.com/office/powerpoint/2010/main" val="3670682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FC0B9377-C211-42D6-B361-CAF9C1927B13}" type="datetimeFigureOut">
              <a:rPr lang="en-US" smtClean="0"/>
              <a:t>2/11/2023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41D64DA-BBB7-4712-BAF0-EC45C2429C81}" type="slidenum">
              <a:rPr lang="en-US" smtClean="0"/>
              <a:t>‹#›</a:t>
            </a:fld>
            <a:endParaRPr lang="en-US"/>
          </a:p>
        </p:txBody>
      </p:sp>
    </p:spTree>
    <p:extLst>
      <p:ext uri="{BB962C8B-B14F-4D97-AF65-F5344CB8AC3E}">
        <p14:creationId xmlns:p14="http://schemas.microsoft.com/office/powerpoint/2010/main" val="15910938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FC0B9377-C211-42D6-B361-CAF9C1927B13}" type="datetimeFigureOut">
              <a:rPr lang="en-US" smtClean="0"/>
              <a:t>2/11/2023</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C41D64DA-BBB7-4712-BAF0-EC45C2429C81}" type="slidenum">
              <a:rPr lang="en-US" smtClean="0"/>
              <a:t>‹#›</a:t>
            </a:fld>
            <a:endParaRPr lang="en-US"/>
          </a:p>
        </p:txBody>
      </p:sp>
    </p:spTree>
    <p:extLst>
      <p:ext uri="{BB962C8B-B14F-4D97-AF65-F5344CB8AC3E}">
        <p14:creationId xmlns:p14="http://schemas.microsoft.com/office/powerpoint/2010/main" val="37562568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FC0B9377-C211-42D6-B361-CAF9C1927B13}" type="datetimeFigureOut">
              <a:rPr lang="en-US" smtClean="0"/>
              <a:t>2/11/2023</a:t>
            </a:fld>
            <a:endParaRPr 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41D64DA-BBB7-4712-BAF0-EC45C2429C81}" type="slidenum">
              <a:rPr lang="en-US" smtClean="0"/>
              <a:t>‹#›</a:t>
            </a:fld>
            <a:endParaRPr lang="en-US"/>
          </a:p>
        </p:txBody>
      </p:sp>
    </p:spTree>
    <p:extLst>
      <p:ext uri="{BB962C8B-B14F-4D97-AF65-F5344CB8AC3E}">
        <p14:creationId xmlns:p14="http://schemas.microsoft.com/office/powerpoint/2010/main" val="13785309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FC0B9377-C211-42D6-B361-CAF9C1927B13}" type="datetimeFigureOut">
              <a:rPr lang="en-US" smtClean="0"/>
              <a:t>2/11/2023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41D64DA-BBB7-4712-BAF0-EC45C2429C81}" type="slidenum">
              <a:rPr lang="en-US" smtClean="0"/>
              <a:t>‹#›</a:t>
            </a:fld>
            <a:endParaRPr lang="en-US"/>
          </a:p>
        </p:txBody>
      </p:sp>
    </p:spTree>
    <p:extLst>
      <p:ext uri="{BB962C8B-B14F-4D97-AF65-F5344CB8AC3E}">
        <p14:creationId xmlns:p14="http://schemas.microsoft.com/office/powerpoint/2010/main" val="10947053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10"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8.xml"/><Relationship Id="rId3" Type="http://schemas.openxmlformats.org/officeDocument/2006/relationships/slideLayout" Target="../slideLayouts/slideLayout23.xml"/><Relationship Id="rId7" Type="http://schemas.openxmlformats.org/officeDocument/2006/relationships/slideLayout" Target="../slideLayouts/slideLayout27.xml"/><Relationship Id="rId2" Type="http://schemas.openxmlformats.org/officeDocument/2006/relationships/slideLayout" Target="../slideLayouts/slideLayout22.xml"/><Relationship Id="rId1" Type="http://schemas.openxmlformats.org/officeDocument/2006/relationships/slideLayout" Target="../slideLayouts/slideLayout21.xml"/><Relationship Id="rId6" Type="http://schemas.openxmlformats.org/officeDocument/2006/relationships/slideLayout" Target="../slideLayouts/slideLayout26.xml"/><Relationship Id="rId5" Type="http://schemas.openxmlformats.org/officeDocument/2006/relationships/slideLayout" Target="../slideLayouts/slideLayout25.xml"/><Relationship Id="rId10" Type="http://schemas.openxmlformats.org/officeDocument/2006/relationships/theme" Target="../theme/theme3.xml"/><Relationship Id="rId4" Type="http://schemas.openxmlformats.org/officeDocument/2006/relationships/slideLayout" Target="../slideLayouts/slideLayout24.xml"/><Relationship Id="rId9"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FC0B9377-C211-42D6-B361-CAF9C1927B13}" type="datetimeFigureOut">
              <a:rPr lang="en-US" smtClean="0"/>
              <a:t>2/11/2023</a:t>
            </a:fld>
            <a:endParaRPr lang="en-US"/>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C41D64DA-BBB7-4712-BAF0-EC45C2429C81}" type="slidenum">
              <a:rPr lang="en-US" smtClean="0"/>
              <a:t>‹#›</a:t>
            </a:fld>
            <a:endParaRPr lang="en-US"/>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18601753"/>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593367"/>
            <a:ext cx="8520600" cy="7636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536633"/>
            <a:ext cx="8520600" cy="45552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6217623"/>
            <a:ext cx="548700" cy="5248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a:buClr>
                <a:srgbClr val="000000"/>
              </a:buClr>
              <a:buFont typeface="Arial"/>
              <a:buNone/>
            </a:pPr>
            <a:fld id="{00000000-1234-1234-1234-123412341234}" type="slidenum">
              <a:rPr lang="en" kern="0">
                <a:solidFill>
                  <a:srgbClr val="595959"/>
                </a:solidFill>
                <a:cs typeface="Arial"/>
                <a:sym typeface="Arial"/>
              </a:rPr>
              <a:pPr>
                <a:buClr>
                  <a:srgbClr val="000000"/>
                </a:buClr>
                <a:buFont typeface="Arial"/>
                <a:buNone/>
              </a:pPr>
              <a:t>‹#›</a:t>
            </a:fld>
            <a:endParaRPr kern="0">
              <a:solidFill>
                <a:srgbClr val="595959"/>
              </a:solidFill>
              <a:cs typeface="Arial"/>
              <a:sym typeface="Arial"/>
            </a:endParaRPr>
          </a:p>
        </p:txBody>
      </p:sp>
    </p:spTree>
    <p:extLst>
      <p:ext uri="{BB962C8B-B14F-4D97-AF65-F5344CB8AC3E}">
        <p14:creationId xmlns:p14="http://schemas.microsoft.com/office/powerpoint/2010/main" val="1722835541"/>
      </p:ext>
    </p:extLst>
  </p:cSld>
  <p:clrMap bg1="lt1" tx1="dk1" bg2="dk2" tx2="lt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593367"/>
            <a:ext cx="8520600" cy="7636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536633"/>
            <a:ext cx="8520600" cy="45552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6217623"/>
            <a:ext cx="548700" cy="5248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a:buClr>
                <a:srgbClr val="000000"/>
              </a:buClr>
              <a:buFont typeface="Arial"/>
              <a:buNone/>
            </a:pPr>
            <a:fld id="{00000000-1234-1234-1234-123412341234}" type="slidenum">
              <a:rPr lang="en" kern="0">
                <a:solidFill>
                  <a:srgbClr val="595959"/>
                </a:solidFill>
                <a:cs typeface="Arial"/>
                <a:sym typeface="Arial"/>
              </a:rPr>
              <a:pPr>
                <a:buClr>
                  <a:srgbClr val="000000"/>
                </a:buClr>
                <a:buFont typeface="Arial"/>
                <a:buNone/>
              </a:pPr>
              <a:t>‹#›</a:t>
            </a:fld>
            <a:endParaRPr kern="0">
              <a:solidFill>
                <a:srgbClr val="595959"/>
              </a:solidFill>
              <a:cs typeface="Arial"/>
              <a:sym typeface="Arial"/>
            </a:endParaRPr>
          </a:p>
        </p:txBody>
      </p:sp>
    </p:spTree>
    <p:extLst>
      <p:ext uri="{BB962C8B-B14F-4D97-AF65-F5344CB8AC3E}">
        <p14:creationId xmlns:p14="http://schemas.microsoft.com/office/powerpoint/2010/main" val="54339370"/>
      </p:ext>
    </p:extLst>
  </p:cSld>
  <p:clrMap bg1="lt1" tx1="dk1" bg2="dk2" tx2="lt2" accent1="accent1" accent2="accent2" accent3="accent3" accent4="accent4" accent5="accent5" accent6="accent6" hlink="hlink" folHlink="folHlink"/>
  <p:sldLayoutIdLst>
    <p:sldLayoutId id="2147483717" r:id="rId1"/>
    <p:sldLayoutId id="2147483718" r:id="rId2"/>
    <p:sldLayoutId id="2147483719" r:id="rId3"/>
    <p:sldLayoutId id="2147483720" r:id="rId4"/>
    <p:sldLayoutId id="2147483721" r:id="rId5"/>
    <p:sldLayoutId id="2147483722" r:id="rId6"/>
    <p:sldLayoutId id="2147483723" r:id="rId7"/>
    <p:sldLayoutId id="2147483724" r:id="rId8"/>
    <p:sldLayoutId id="2147483725"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1.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Chapter -  Three</a:t>
            </a:r>
            <a:endParaRPr lang="en-US" dirty="0"/>
          </a:p>
        </p:txBody>
      </p:sp>
      <p:sp>
        <p:nvSpPr>
          <p:cNvPr id="3" name="Subtitle 2"/>
          <p:cNvSpPr>
            <a:spLocks noGrp="1"/>
          </p:cNvSpPr>
          <p:nvPr>
            <p:ph type="subTitle" idx="1"/>
          </p:nvPr>
        </p:nvSpPr>
        <p:spPr>
          <a:xfrm>
            <a:off x="825038" y="4455620"/>
            <a:ext cx="7543800" cy="1716579"/>
          </a:xfrm>
        </p:spPr>
        <p:txBody>
          <a:bodyPr>
            <a:normAutofit/>
          </a:bodyPr>
          <a:lstStyle/>
          <a:p>
            <a:r>
              <a:rPr lang="en-US" sz="3200" dirty="0" smtClean="0">
                <a:solidFill>
                  <a:srgbClr val="002060"/>
                </a:solidFill>
                <a:latin typeface="Arial Black" panose="020B0A04020102020204" pitchFamily="34" charset="0"/>
              </a:rPr>
              <a:t>The Time value of money</a:t>
            </a:r>
          </a:p>
          <a:p>
            <a:r>
              <a:rPr lang="en-US" sz="3200" dirty="0">
                <a:solidFill>
                  <a:srgbClr val="002060"/>
                </a:solidFill>
                <a:latin typeface="Arial Black" panose="020B0A04020102020204" pitchFamily="34" charset="0"/>
              </a:rPr>
              <a:t>	</a:t>
            </a:r>
            <a:r>
              <a:rPr lang="en-US" sz="3200" dirty="0" smtClean="0">
                <a:solidFill>
                  <a:srgbClr val="002060"/>
                </a:solidFill>
                <a:latin typeface="Arial Black" panose="020B0A04020102020204" pitchFamily="34" charset="0"/>
              </a:rPr>
              <a:t>		</a:t>
            </a:r>
            <a:r>
              <a:rPr lang="en-US" sz="1800" b="1" i="1" dirty="0" smtClean="0">
                <a:solidFill>
                  <a:srgbClr val="FF0000"/>
                </a:solidFill>
                <a:latin typeface="Times New Roman" panose="02020603050405020304" pitchFamily="18" charset="0"/>
                <a:cs typeface="Times New Roman" panose="02020603050405020304" pitchFamily="18" charset="0"/>
              </a:rPr>
              <a:t>numerical	=5  to 10  marks</a:t>
            </a:r>
          </a:p>
          <a:p>
            <a:r>
              <a:rPr lang="en-US" sz="1800" b="1" i="1" dirty="0">
                <a:solidFill>
                  <a:srgbClr val="FF0000"/>
                </a:solidFill>
                <a:latin typeface="Times New Roman" panose="02020603050405020304" pitchFamily="18" charset="0"/>
                <a:cs typeface="Times New Roman" panose="02020603050405020304" pitchFamily="18" charset="0"/>
              </a:rPr>
              <a:t>	</a:t>
            </a:r>
            <a:r>
              <a:rPr lang="en-US" sz="1800" b="1" i="1" dirty="0" smtClean="0">
                <a:solidFill>
                  <a:srgbClr val="FF0000"/>
                </a:solidFill>
                <a:latin typeface="Times New Roman" panose="02020603050405020304" pitchFamily="18" charset="0"/>
                <a:cs typeface="Times New Roman" panose="02020603050405020304" pitchFamily="18" charset="0"/>
              </a:rPr>
              <a:t>			</a:t>
            </a:r>
            <a:endParaRPr lang="en-US" sz="1800" b="1" i="1" dirty="0">
              <a:solidFill>
                <a:srgbClr val="FF0000"/>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286605"/>
            <a:ext cx="8321040" cy="856396"/>
          </a:xfrm>
        </p:spPr>
        <p:txBody>
          <a:bodyPr>
            <a:normAutofit/>
          </a:bodyPr>
          <a:lstStyle/>
          <a:p>
            <a:r>
              <a:rPr lang="en-GB" sz="4000" dirty="0" smtClean="0">
                <a:solidFill>
                  <a:schemeClr val="accent1"/>
                </a:solidFill>
                <a:latin typeface="Algerian" panose="04020705040A02060702" pitchFamily="82" charset="0"/>
              </a:rPr>
              <a:t> </a:t>
            </a:r>
            <a:r>
              <a:rPr lang="en-GB" sz="4000" u="sng" dirty="0" smtClean="0">
                <a:solidFill>
                  <a:schemeClr val="accent1"/>
                </a:solidFill>
                <a:latin typeface="Algerian" panose="04020705040A02060702" pitchFamily="82" charset="0"/>
              </a:rPr>
              <a:t>Uneven </a:t>
            </a:r>
            <a:r>
              <a:rPr lang="en-GB" sz="4000" u="sng" dirty="0">
                <a:solidFill>
                  <a:schemeClr val="accent1"/>
                </a:solidFill>
                <a:latin typeface="Algerian" panose="04020705040A02060702" pitchFamily="82" charset="0"/>
              </a:rPr>
              <a:t>Cash Flows Method</a:t>
            </a:r>
            <a:endParaRPr lang="en-US" sz="4000" u="sng" dirty="0">
              <a:solidFill>
                <a:schemeClr val="accent1"/>
              </a:solidFill>
              <a:latin typeface="Algerian" panose="04020705040A02060702" pitchFamily="82" charset="0"/>
            </a:endParaRPr>
          </a:p>
        </p:txBody>
      </p:sp>
      <p:pic>
        <p:nvPicPr>
          <p:cNvPr id="4099" name="Picture 3"/>
          <p:cNvPicPr>
            <a:picLocks noGrp="1" noChangeAspect="1" noChangeArrowheads="1"/>
          </p:cNvPicPr>
          <p:nvPr>
            <p:ph idx="1"/>
          </p:nvPr>
        </p:nvPicPr>
        <p:blipFill>
          <a:blip r:embed="rId2"/>
          <a:srcRect l="7333" t="25417" r="59333" b="53333"/>
          <a:stretch>
            <a:fillRect/>
          </a:stretch>
        </p:blipFill>
        <p:spPr bwMode="auto">
          <a:xfrm>
            <a:off x="0" y="1676400"/>
            <a:ext cx="9144000" cy="4495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86605"/>
            <a:ext cx="8061960" cy="551595"/>
          </a:xfrm>
        </p:spPr>
        <p:txBody>
          <a:bodyPr>
            <a:normAutofit fontScale="90000"/>
          </a:bodyPr>
          <a:lstStyle/>
          <a:p>
            <a:pPr algn="ctr"/>
            <a:r>
              <a:rPr lang="en-US" b="1" u="sng" dirty="0" smtClean="0">
                <a:solidFill>
                  <a:srgbClr val="FF0000"/>
                </a:solidFill>
              </a:rPr>
              <a:t>Annuity </a:t>
            </a:r>
            <a:endParaRPr lang="en-US" b="1" u="sng" dirty="0">
              <a:solidFill>
                <a:srgbClr val="FF0000"/>
              </a:solidFill>
            </a:endParaRPr>
          </a:p>
        </p:txBody>
      </p:sp>
      <p:sp>
        <p:nvSpPr>
          <p:cNvPr id="3" name="Content Placeholder 2"/>
          <p:cNvSpPr>
            <a:spLocks noGrp="1"/>
          </p:cNvSpPr>
          <p:nvPr>
            <p:ph idx="1"/>
          </p:nvPr>
        </p:nvSpPr>
        <p:spPr>
          <a:xfrm>
            <a:off x="0" y="1143000"/>
            <a:ext cx="8915400" cy="4726094"/>
          </a:xfrm>
        </p:spPr>
        <p:txBody>
          <a:bodyPr>
            <a:normAutofit/>
          </a:bodyPr>
          <a:lstStyle/>
          <a:p>
            <a:pPr>
              <a:buFont typeface="Wingdings" panose="05000000000000000000" pitchFamily="2" charset="2"/>
              <a:buChar char="§"/>
            </a:pPr>
            <a:r>
              <a:rPr lang="en-US" dirty="0"/>
              <a:t> </a:t>
            </a:r>
            <a:r>
              <a:rPr lang="en-US" dirty="0" smtClean="0">
                <a:solidFill>
                  <a:schemeClr val="tx1"/>
                </a:solidFill>
              </a:rPr>
              <a:t>Annuity is a series of payment of equal amount at fixed intervals for a specified number of periods.</a:t>
            </a:r>
          </a:p>
          <a:p>
            <a:pPr>
              <a:buFont typeface="Wingdings" panose="05000000000000000000" pitchFamily="2" charset="2"/>
              <a:buChar char="§"/>
            </a:pPr>
            <a:r>
              <a:rPr lang="en-US" dirty="0">
                <a:solidFill>
                  <a:schemeClr val="tx1"/>
                </a:solidFill>
              </a:rPr>
              <a:t> </a:t>
            </a:r>
            <a:r>
              <a:rPr lang="en-US" dirty="0" smtClean="0">
                <a:solidFill>
                  <a:schemeClr val="tx1"/>
                </a:solidFill>
              </a:rPr>
              <a:t>Equal monthly payment of loan and insurance premium are the examples of annuity.</a:t>
            </a:r>
          </a:p>
          <a:p>
            <a:pPr>
              <a:buFont typeface="Wingdings" panose="05000000000000000000" pitchFamily="2" charset="2"/>
              <a:buChar char="§"/>
            </a:pPr>
            <a:r>
              <a:rPr lang="en-US" dirty="0" smtClean="0">
                <a:solidFill>
                  <a:schemeClr val="tx1"/>
                </a:solidFill>
              </a:rPr>
              <a:t>Annuity is of two types : ordinary annuity and annuity due.</a:t>
            </a:r>
          </a:p>
          <a:p>
            <a:pPr marL="0" indent="0">
              <a:buNone/>
            </a:pPr>
            <a:r>
              <a:rPr lang="en-US" b="1" u="sng" dirty="0" smtClean="0">
                <a:solidFill>
                  <a:schemeClr val="tx1"/>
                </a:solidFill>
              </a:rPr>
              <a:t>1. Ordinary annuity:-</a:t>
            </a:r>
          </a:p>
          <a:p>
            <a:pPr>
              <a:buFont typeface="Wingdings" panose="05000000000000000000" pitchFamily="2" charset="2"/>
              <a:buChar char="§"/>
            </a:pPr>
            <a:r>
              <a:rPr lang="en-US" dirty="0">
                <a:solidFill>
                  <a:schemeClr val="tx1"/>
                </a:solidFill>
              </a:rPr>
              <a:t> </a:t>
            </a:r>
            <a:r>
              <a:rPr lang="en-US" dirty="0" smtClean="0">
                <a:solidFill>
                  <a:schemeClr val="tx1"/>
                </a:solidFill>
              </a:rPr>
              <a:t>An annuity whose payment occur at the end of each period is called  ordinary annuity.</a:t>
            </a:r>
          </a:p>
          <a:p>
            <a:pPr marL="0" indent="0">
              <a:buNone/>
            </a:pPr>
            <a:r>
              <a:rPr lang="en-US" dirty="0" smtClean="0">
                <a:solidFill>
                  <a:schemeClr val="tx1"/>
                </a:solidFill>
              </a:rPr>
              <a:t>2. </a:t>
            </a:r>
            <a:r>
              <a:rPr lang="en-US" b="1" u="sng" dirty="0" smtClean="0">
                <a:solidFill>
                  <a:schemeClr val="tx1"/>
                </a:solidFill>
              </a:rPr>
              <a:t>Annuity due:-</a:t>
            </a:r>
          </a:p>
          <a:p>
            <a:pPr>
              <a:buFont typeface="Wingdings" panose="05000000000000000000" pitchFamily="2" charset="2"/>
              <a:buChar char="§"/>
            </a:pPr>
            <a:r>
              <a:rPr lang="en-US" dirty="0"/>
              <a:t> </a:t>
            </a:r>
            <a:r>
              <a:rPr lang="en-US" dirty="0" smtClean="0">
                <a:solidFill>
                  <a:schemeClr val="tx1"/>
                </a:solidFill>
              </a:rPr>
              <a:t>An annuity whose payment occur at the beginning of each period is called annuity due. </a:t>
            </a:r>
            <a:endParaRPr lang="en-US" dirty="0">
              <a:solidFill>
                <a:schemeClr val="tx1"/>
              </a:solidFill>
            </a:endParaRPr>
          </a:p>
        </p:txBody>
      </p:sp>
    </p:spTree>
    <p:extLst>
      <p:ext uri="{BB962C8B-B14F-4D97-AF65-F5344CB8AC3E}">
        <p14:creationId xmlns:p14="http://schemas.microsoft.com/office/powerpoint/2010/main" val="282195326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srcRect l="22500" t="41406" r="25000" b="24219"/>
          <a:stretch>
            <a:fillRect/>
          </a:stretch>
        </p:blipFill>
        <p:spPr bwMode="auto">
          <a:xfrm>
            <a:off x="67408" y="1066800"/>
            <a:ext cx="8991600" cy="6172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8839200" cy="1477962"/>
          </a:xfrm>
        </p:spPr>
        <p:txBody>
          <a:bodyPr>
            <a:noAutofit/>
          </a:bodyPr>
          <a:lstStyle/>
          <a:p>
            <a:pPr algn="l"/>
            <a:r>
              <a:rPr lang="en-GB" sz="2400" i="1" dirty="0" smtClean="0">
                <a:solidFill>
                  <a:schemeClr val="tx1"/>
                </a:solidFill>
              </a:rPr>
              <a:t>1.</a:t>
            </a:r>
            <a:r>
              <a:rPr lang="en-GB" sz="2400" i="1" dirty="0">
                <a:solidFill>
                  <a:schemeClr val="tx1"/>
                </a:solidFill>
                <a:latin typeface="Times New Roman" panose="02020603050405020304" pitchFamily="18" charset="0"/>
                <a:cs typeface="Times New Roman" panose="02020603050405020304" pitchFamily="18" charset="0"/>
              </a:rPr>
              <a:t> </a:t>
            </a:r>
            <a:r>
              <a:rPr lang="en-GB" sz="2400" i="1" dirty="0" smtClean="0">
                <a:solidFill>
                  <a:schemeClr val="tx1"/>
                </a:solidFill>
                <a:latin typeface="Times New Roman" panose="02020603050405020304" pitchFamily="18" charset="0"/>
                <a:cs typeface="Times New Roman" panose="02020603050405020304" pitchFamily="18" charset="0"/>
              </a:rPr>
              <a:t>Equal </a:t>
            </a:r>
            <a:r>
              <a:rPr lang="en-GB" sz="2400" i="1" dirty="0">
                <a:solidFill>
                  <a:schemeClr val="tx1"/>
                </a:solidFill>
                <a:latin typeface="Times New Roman" panose="02020603050405020304" pitchFamily="18" charset="0"/>
                <a:cs typeface="Times New Roman" panose="02020603050405020304" pitchFamily="18" charset="0"/>
              </a:rPr>
              <a:t>cash flows are made in equal interval of time</a:t>
            </a:r>
            <a:r>
              <a:rPr lang="en-US" sz="2400" dirty="0">
                <a:solidFill>
                  <a:schemeClr val="tx1"/>
                </a:solidFill>
                <a:latin typeface="Times New Roman" panose="02020603050405020304" pitchFamily="18" charset="0"/>
                <a:cs typeface="Times New Roman" panose="02020603050405020304" pitchFamily="18" charset="0"/>
              </a:rPr>
              <a:t/>
            </a:r>
            <a:br>
              <a:rPr lang="en-US" sz="2400" dirty="0">
                <a:solidFill>
                  <a:schemeClr val="tx1"/>
                </a:solidFill>
                <a:latin typeface="Times New Roman" panose="02020603050405020304" pitchFamily="18" charset="0"/>
                <a:cs typeface="Times New Roman" panose="02020603050405020304" pitchFamily="18" charset="0"/>
              </a:rPr>
            </a:br>
            <a:r>
              <a:rPr lang="en-GB" sz="2400" i="1" dirty="0" smtClean="0">
                <a:solidFill>
                  <a:schemeClr val="tx1"/>
                </a:solidFill>
                <a:latin typeface="Times New Roman" panose="02020603050405020304" pitchFamily="18" charset="0"/>
                <a:cs typeface="Times New Roman" panose="02020603050405020304" pitchFamily="18" charset="0"/>
              </a:rPr>
              <a:t>2. Cash </a:t>
            </a:r>
            <a:r>
              <a:rPr lang="en-GB" sz="2400" i="1" dirty="0">
                <a:solidFill>
                  <a:schemeClr val="tx1"/>
                </a:solidFill>
                <a:latin typeface="Times New Roman" panose="02020603050405020304" pitchFamily="18" charset="0"/>
                <a:cs typeface="Times New Roman" panose="02020603050405020304" pitchFamily="18" charset="0"/>
              </a:rPr>
              <a:t>flows occur at the end of the each period</a:t>
            </a:r>
            <a:r>
              <a:rPr lang="en-US" sz="2400" dirty="0">
                <a:solidFill>
                  <a:schemeClr val="tx1"/>
                </a:solidFill>
                <a:latin typeface="Times New Roman" panose="02020603050405020304" pitchFamily="18" charset="0"/>
                <a:cs typeface="Times New Roman" panose="02020603050405020304" pitchFamily="18" charset="0"/>
              </a:rPr>
              <a:t/>
            </a:r>
            <a:br>
              <a:rPr lang="en-US" sz="2400" dirty="0">
                <a:solidFill>
                  <a:schemeClr val="tx1"/>
                </a:solidFill>
                <a:latin typeface="Times New Roman" panose="02020603050405020304" pitchFamily="18" charset="0"/>
                <a:cs typeface="Times New Roman" panose="02020603050405020304" pitchFamily="18" charset="0"/>
              </a:rPr>
            </a:br>
            <a:r>
              <a:rPr lang="en-GB" sz="2400" i="1" dirty="0">
                <a:solidFill>
                  <a:schemeClr val="tx1"/>
                </a:solidFill>
                <a:latin typeface="Times New Roman" panose="02020603050405020304" pitchFamily="18" charset="0"/>
                <a:cs typeface="Times New Roman" panose="02020603050405020304" pitchFamily="18" charset="0"/>
              </a:rPr>
              <a:t>3</a:t>
            </a:r>
            <a:r>
              <a:rPr lang="en-GB" sz="2400" i="1" dirty="0" smtClean="0">
                <a:solidFill>
                  <a:schemeClr val="tx1"/>
                </a:solidFill>
                <a:latin typeface="Times New Roman" panose="02020603050405020304" pitchFamily="18" charset="0"/>
                <a:cs typeface="Times New Roman" panose="02020603050405020304" pitchFamily="18" charset="0"/>
              </a:rPr>
              <a:t>. Interest </a:t>
            </a:r>
            <a:r>
              <a:rPr lang="en-GB" sz="2400" i="1" dirty="0">
                <a:solidFill>
                  <a:schemeClr val="tx1"/>
                </a:solidFill>
                <a:latin typeface="Times New Roman" panose="02020603050405020304" pitchFamily="18" charset="0"/>
                <a:cs typeface="Times New Roman" panose="02020603050405020304" pitchFamily="18" charset="0"/>
              </a:rPr>
              <a:t>rate also is the effective periodic rate as the </a:t>
            </a:r>
            <a:r>
              <a:rPr lang="en-GB" sz="2400" i="1" dirty="0" smtClean="0">
                <a:solidFill>
                  <a:schemeClr val="tx1"/>
                </a:solidFill>
                <a:latin typeface="Times New Roman" panose="02020603050405020304" pitchFamily="18" charset="0"/>
                <a:cs typeface="Times New Roman" panose="02020603050405020304" pitchFamily="18" charset="0"/>
              </a:rPr>
              <a:t>	periodic </a:t>
            </a:r>
            <a:r>
              <a:rPr lang="en-GB" sz="2400" i="1" dirty="0">
                <a:solidFill>
                  <a:schemeClr val="tx1"/>
                </a:solidFill>
                <a:latin typeface="Times New Roman" panose="02020603050405020304" pitchFamily="18" charset="0"/>
                <a:cs typeface="Times New Roman" panose="02020603050405020304" pitchFamily="18" charset="0"/>
              </a:rPr>
              <a:t>cash flows </a:t>
            </a:r>
            <a:r>
              <a:rPr lang="en-GB" sz="2400" i="1" dirty="0" smtClean="0">
                <a:solidFill>
                  <a:schemeClr val="tx1"/>
                </a:solidFill>
                <a:latin typeface="Times New Roman" panose="02020603050405020304" pitchFamily="18" charset="0"/>
                <a:cs typeface="Times New Roman" panose="02020603050405020304" pitchFamily="18" charset="0"/>
              </a:rPr>
              <a:t>	and </a:t>
            </a:r>
            <a:r>
              <a:rPr lang="en-GB" sz="2400" i="1" dirty="0">
                <a:solidFill>
                  <a:schemeClr val="tx1"/>
                </a:solidFill>
                <a:latin typeface="Times New Roman" panose="02020603050405020304" pitchFamily="18" charset="0"/>
                <a:cs typeface="Times New Roman" panose="02020603050405020304" pitchFamily="18" charset="0"/>
              </a:rPr>
              <a:t>it should remain constant </a:t>
            </a:r>
            <a:r>
              <a:rPr lang="en-GB" sz="2400" i="1" dirty="0" smtClean="0">
                <a:solidFill>
                  <a:schemeClr val="tx1"/>
                </a:solidFill>
                <a:latin typeface="Times New Roman" panose="02020603050405020304" pitchFamily="18" charset="0"/>
                <a:cs typeface="Times New Roman" panose="02020603050405020304" pitchFamily="18" charset="0"/>
              </a:rPr>
              <a:t>for over the period</a:t>
            </a:r>
            <a:endParaRPr lang="en-US" sz="2400" dirty="0">
              <a:solidFill>
                <a:schemeClr val="tx1"/>
              </a:solidFill>
              <a:latin typeface="Times New Roman" panose="02020603050405020304" pitchFamily="18" charset="0"/>
              <a:cs typeface="Times New Roman" panose="02020603050405020304" pitchFamily="18" charset="0"/>
            </a:endParaRPr>
          </a:p>
        </p:txBody>
      </p:sp>
      <p:pic>
        <p:nvPicPr>
          <p:cNvPr id="6146" name="Picture 2"/>
          <p:cNvPicPr>
            <a:picLocks noChangeAspect="1" noChangeArrowheads="1"/>
          </p:cNvPicPr>
          <p:nvPr/>
        </p:nvPicPr>
        <p:blipFill>
          <a:blip r:embed="rId2"/>
          <a:srcRect l="31875" t="40625" r="22500" b="39844"/>
          <a:stretch>
            <a:fillRect/>
          </a:stretch>
        </p:blipFill>
        <p:spPr bwMode="auto">
          <a:xfrm>
            <a:off x="190500" y="1371600"/>
            <a:ext cx="8991600" cy="4876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srcRect l="23125" t="36719" r="35625" b="39062"/>
          <a:stretch>
            <a:fillRect/>
          </a:stretch>
        </p:blipFill>
        <p:spPr bwMode="auto">
          <a:xfrm>
            <a:off x="326923" y="1295400"/>
            <a:ext cx="8664677" cy="4495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286605"/>
            <a:ext cx="7543800" cy="932596"/>
          </a:xfrm>
        </p:spPr>
        <p:txBody>
          <a:bodyPr>
            <a:normAutofit/>
          </a:bodyPr>
          <a:lstStyle/>
          <a:p>
            <a:r>
              <a:rPr lang="x-none" b="1" dirty="0">
                <a:solidFill>
                  <a:schemeClr val="accent2"/>
                </a:solidFill>
                <a:latin typeface="Algerian" panose="04020705040A02060702" pitchFamily="82" charset="0"/>
              </a:rPr>
              <a:t>2. 	Annuity </a:t>
            </a:r>
            <a:r>
              <a:rPr lang="x-none" b="1" smtClean="0">
                <a:solidFill>
                  <a:schemeClr val="accent2"/>
                </a:solidFill>
                <a:latin typeface="Algerian" panose="04020705040A02060702" pitchFamily="82" charset="0"/>
              </a:rPr>
              <a:t>Due</a:t>
            </a:r>
            <a:r>
              <a:rPr lang="en-US" b="1" dirty="0" smtClean="0">
                <a:solidFill>
                  <a:schemeClr val="accent2"/>
                </a:solidFill>
                <a:latin typeface="Algerian" panose="04020705040A02060702" pitchFamily="82" charset="0"/>
              </a:rPr>
              <a:t> method</a:t>
            </a:r>
            <a:endParaRPr lang="en-US" dirty="0">
              <a:solidFill>
                <a:schemeClr val="accent2"/>
              </a:solidFill>
              <a:latin typeface="Algerian" panose="04020705040A02060702" pitchFamily="82" charset="0"/>
            </a:endParaRPr>
          </a:p>
        </p:txBody>
      </p:sp>
      <p:pic>
        <p:nvPicPr>
          <p:cNvPr id="8194" name="Picture 2"/>
          <p:cNvPicPr>
            <a:picLocks noGrp="1" noChangeAspect="1" noChangeArrowheads="1"/>
          </p:cNvPicPr>
          <p:nvPr>
            <p:ph idx="1"/>
          </p:nvPr>
        </p:nvPicPr>
        <p:blipFill>
          <a:blip r:embed="rId2"/>
          <a:srcRect l="24629" t="35631" r="22622" b="34339"/>
          <a:stretch>
            <a:fillRect/>
          </a:stretch>
        </p:blipFill>
        <p:spPr bwMode="auto">
          <a:xfrm>
            <a:off x="304800" y="1676400"/>
            <a:ext cx="8991600" cy="487679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86605"/>
            <a:ext cx="8763000" cy="627795"/>
          </a:xfrm>
        </p:spPr>
        <p:txBody>
          <a:bodyPr>
            <a:normAutofit/>
          </a:bodyPr>
          <a:lstStyle/>
          <a:p>
            <a:r>
              <a:rPr lang="en-GB" sz="2800" dirty="0">
                <a:solidFill>
                  <a:schemeClr val="accent2"/>
                </a:solidFill>
                <a:latin typeface="Algerian" panose="04020705040A02060702" pitchFamily="82" charset="0"/>
              </a:rPr>
              <a:t>C. 	</a:t>
            </a:r>
            <a:r>
              <a:rPr lang="en-GB" sz="2800" b="1" u="sng" dirty="0">
                <a:solidFill>
                  <a:schemeClr val="accent2"/>
                </a:solidFill>
                <a:latin typeface="Algerian" panose="04020705040A02060702" pitchFamily="82" charset="0"/>
              </a:rPr>
              <a:t>Present value of perpetual cash flows</a:t>
            </a:r>
            <a:endParaRPr lang="en-US" sz="2800" b="1" u="sng" dirty="0">
              <a:solidFill>
                <a:schemeClr val="accent2"/>
              </a:solidFill>
              <a:latin typeface="Algerian" panose="04020705040A02060702" pitchFamily="82" charset="0"/>
            </a:endParaRPr>
          </a:p>
        </p:txBody>
      </p:sp>
      <p:pic>
        <p:nvPicPr>
          <p:cNvPr id="9218" name="Picture 2"/>
          <p:cNvPicPr>
            <a:picLocks noGrp="1" noChangeAspect="1" noChangeArrowheads="1"/>
          </p:cNvPicPr>
          <p:nvPr>
            <p:ph idx="1"/>
          </p:nvPr>
        </p:nvPicPr>
        <p:blipFill>
          <a:blip r:embed="rId2"/>
          <a:srcRect l="23062" t="38723" r="20368" b="34339"/>
          <a:stretch>
            <a:fillRect/>
          </a:stretch>
        </p:blipFill>
        <p:spPr bwMode="auto">
          <a:xfrm>
            <a:off x="609600" y="1143000"/>
            <a:ext cx="8458200" cy="4876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86605"/>
            <a:ext cx="8915400" cy="703996"/>
          </a:xfrm>
        </p:spPr>
        <p:txBody>
          <a:bodyPr>
            <a:normAutofit fontScale="90000"/>
          </a:bodyPr>
          <a:lstStyle/>
          <a:p>
            <a:r>
              <a:rPr lang="en-GB" sz="3600" dirty="0" smtClean="0">
                <a:solidFill>
                  <a:schemeClr val="accent2"/>
                </a:solidFill>
                <a:latin typeface="Algerian" panose="04020705040A02060702" pitchFamily="82" charset="0"/>
              </a:rPr>
              <a:t>D. </a:t>
            </a:r>
            <a:r>
              <a:rPr lang="en-GB" sz="3600" b="1" u="sng" dirty="0" smtClean="0">
                <a:solidFill>
                  <a:schemeClr val="accent2"/>
                </a:solidFill>
                <a:latin typeface="Algerian" panose="04020705040A02060702" pitchFamily="82" charset="0"/>
              </a:rPr>
              <a:t>Uneven </a:t>
            </a:r>
            <a:r>
              <a:rPr lang="en-GB" sz="3600" b="1" u="sng" dirty="0">
                <a:solidFill>
                  <a:schemeClr val="accent2"/>
                </a:solidFill>
                <a:latin typeface="Algerian" panose="04020705040A02060702" pitchFamily="82" charset="0"/>
              </a:rPr>
              <a:t>cash flows annuity methods</a:t>
            </a:r>
            <a:endParaRPr lang="en-US" sz="3600" b="1" u="sng" dirty="0">
              <a:solidFill>
                <a:schemeClr val="accent2"/>
              </a:solidFill>
              <a:latin typeface="Algerian" panose="04020705040A02060702" pitchFamily="82" charset="0"/>
            </a:endParaRPr>
          </a:p>
        </p:txBody>
      </p:sp>
      <p:pic>
        <p:nvPicPr>
          <p:cNvPr id="10242" name="Picture 2"/>
          <p:cNvPicPr>
            <a:picLocks noGrp="1" noChangeAspect="1" noChangeArrowheads="1"/>
          </p:cNvPicPr>
          <p:nvPr>
            <p:ph idx="1"/>
          </p:nvPr>
        </p:nvPicPr>
        <p:blipFill>
          <a:blip r:embed="rId2"/>
          <a:srcRect l="23333" t="20000" r="30000" b="23333"/>
          <a:stretch>
            <a:fillRect/>
          </a:stretch>
        </p:blipFill>
        <p:spPr bwMode="auto">
          <a:xfrm>
            <a:off x="0" y="1066800"/>
            <a:ext cx="8915400" cy="548422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839200" cy="990601"/>
          </a:xfrm>
        </p:spPr>
        <p:txBody>
          <a:bodyPr>
            <a:normAutofit fontScale="90000"/>
          </a:bodyPr>
          <a:lstStyle/>
          <a:p>
            <a:r>
              <a:rPr lang="en-US" b="1" u="sng" dirty="0">
                <a:solidFill>
                  <a:srgbClr val="FF0000"/>
                </a:solidFill>
                <a:latin typeface="Algerian" panose="04020705040A02060702" pitchFamily="82" charset="0"/>
              </a:rPr>
              <a:t>Amortization </a:t>
            </a:r>
            <a:r>
              <a:rPr lang="en-US" b="1" u="sng" dirty="0" smtClean="0">
                <a:solidFill>
                  <a:srgbClr val="FF0000"/>
                </a:solidFill>
                <a:latin typeface="Algerian" panose="04020705040A02060702" pitchFamily="82" charset="0"/>
              </a:rPr>
              <a:t>Loan </a:t>
            </a:r>
            <a:r>
              <a:rPr lang="en-GB" b="1" u="sng" dirty="0" smtClean="0">
                <a:solidFill>
                  <a:srgbClr val="FF0000"/>
                </a:solidFill>
                <a:latin typeface="Algerian" panose="04020705040A02060702" pitchFamily="82" charset="0"/>
              </a:rPr>
              <a:t>Schedule</a:t>
            </a:r>
            <a:endParaRPr lang="en-US" b="1" u="sng" dirty="0">
              <a:solidFill>
                <a:srgbClr val="FF0000"/>
              </a:solidFill>
              <a:latin typeface="Algerian" panose="04020705040A02060702" pitchFamily="82" charset="0"/>
            </a:endParaRPr>
          </a:p>
        </p:txBody>
      </p:sp>
      <mc:AlternateContent xmlns:mc="http://schemas.openxmlformats.org/markup-compatibility/2006" xmlns:a14="http://schemas.microsoft.com/office/drawing/2010/main">
        <mc:Choice Requires="a14">
          <p:sp>
            <p:nvSpPr>
              <p:cNvPr id="3" name="Rectangle 2"/>
              <p:cNvSpPr/>
              <p:nvPr/>
            </p:nvSpPr>
            <p:spPr>
              <a:xfrm>
                <a:off x="304800" y="1143000"/>
                <a:ext cx="8686800" cy="5105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342900" indent="-342900">
                  <a:buFont typeface="Arial" panose="020B0604020202020204" pitchFamily="34" charset="0"/>
                  <a:buChar char="•"/>
                </a:pPr>
                <a:r>
                  <a:rPr lang="en-US" sz="2400" dirty="0" smtClean="0">
                    <a:ln w="0"/>
                    <a:solidFill>
                      <a:srgbClr val="FF0000"/>
                    </a:solidFill>
                    <a:effectLst>
                      <a:outerShdw blurRad="38100" dist="19050" dir="2700000" algn="tl" rotWithShape="0">
                        <a:schemeClr val="dk1">
                          <a:alpha val="40000"/>
                        </a:schemeClr>
                      </a:outerShdw>
                    </a:effectLst>
                  </a:rPr>
                  <a:t>Amortized loan:- </a:t>
                </a:r>
                <a:r>
                  <a:rPr lang="en-US" sz="2400" dirty="0" smtClean="0">
                    <a:ln w="0"/>
                    <a:solidFill>
                      <a:schemeClr val="tx1"/>
                    </a:solidFill>
                    <a:effectLst>
                      <a:outerShdw blurRad="38100" dist="19050" dir="2700000" algn="tl" rotWithShape="0">
                        <a:schemeClr val="dk1">
                          <a:alpha val="40000"/>
                        </a:schemeClr>
                      </a:outerShdw>
                    </a:effectLst>
                  </a:rPr>
                  <a:t>Amortized loan refers to the loan that is to be repaid in equal  periodic installment including both principal and interest throughout the given period.,</a:t>
                </a:r>
              </a:p>
              <a:p>
                <a:pPr marL="342900" indent="-342900">
                  <a:buFont typeface="Arial" panose="020B0604020202020204" pitchFamily="34" charset="0"/>
                  <a:buChar char="•"/>
                </a:pPr>
                <a:r>
                  <a:rPr lang="en-US" sz="2400" dirty="0">
                    <a:solidFill>
                      <a:srgbClr val="202124"/>
                    </a:solidFill>
                    <a:latin typeface="arial" panose="020B0604020202020204" pitchFamily="34" charset="0"/>
                  </a:rPr>
                  <a:t>A </a:t>
                </a:r>
                <a:r>
                  <a:rPr lang="en-US" sz="2400" dirty="0" smtClean="0">
                    <a:solidFill>
                      <a:srgbClr val="202124"/>
                    </a:solidFill>
                    <a:latin typeface="arial" panose="020B0604020202020204" pitchFamily="34" charset="0"/>
                  </a:rPr>
                  <a:t> </a:t>
                </a:r>
                <a:r>
                  <a:rPr lang="en-US" sz="2400" dirty="0">
                    <a:solidFill>
                      <a:srgbClr val="202124"/>
                    </a:solidFill>
                    <a:latin typeface="arial" panose="020B0604020202020204" pitchFamily="34" charset="0"/>
                  </a:rPr>
                  <a:t>amortization schedule is </a:t>
                </a:r>
                <a:r>
                  <a:rPr lang="en-US" sz="2400" b="1" dirty="0">
                    <a:solidFill>
                      <a:srgbClr val="202124"/>
                    </a:solidFill>
                    <a:latin typeface="arial" panose="020B0604020202020204" pitchFamily="34" charset="0"/>
                  </a:rPr>
                  <a:t>a table that lists each regular payment on a </a:t>
                </a:r>
                <a:r>
                  <a:rPr lang="en-US" sz="2400" b="1" dirty="0" smtClean="0">
                    <a:solidFill>
                      <a:srgbClr val="202124"/>
                    </a:solidFill>
                    <a:latin typeface="arial" panose="020B0604020202020204" pitchFamily="34" charset="0"/>
                  </a:rPr>
                  <a:t>loan </a:t>
                </a:r>
                <a:r>
                  <a:rPr lang="en-US" sz="2400" b="1" dirty="0">
                    <a:solidFill>
                      <a:srgbClr val="202124"/>
                    </a:solidFill>
                    <a:latin typeface="arial" panose="020B0604020202020204" pitchFamily="34" charset="0"/>
                  </a:rPr>
                  <a:t>over time</a:t>
                </a:r>
                <a:r>
                  <a:rPr lang="en-US" sz="2400" dirty="0">
                    <a:solidFill>
                      <a:srgbClr val="202124"/>
                    </a:solidFill>
                    <a:latin typeface="arial" panose="020B0604020202020204" pitchFamily="34" charset="0"/>
                  </a:rPr>
                  <a:t>. A portion of each payment is applied toward the principal balance and interest, and the </a:t>
                </a:r>
                <a:r>
                  <a:rPr lang="en-US" sz="2400" dirty="0" smtClean="0">
                    <a:solidFill>
                      <a:srgbClr val="202124"/>
                    </a:solidFill>
                    <a:latin typeface="arial" panose="020B0604020202020204" pitchFamily="34" charset="0"/>
                  </a:rPr>
                  <a:t> </a:t>
                </a:r>
                <a:r>
                  <a:rPr lang="en-US" sz="2400" dirty="0">
                    <a:solidFill>
                      <a:srgbClr val="202124"/>
                    </a:solidFill>
                    <a:latin typeface="arial" panose="020B0604020202020204" pitchFamily="34" charset="0"/>
                  </a:rPr>
                  <a:t>loan amortization schedule details how much will go toward each component of your </a:t>
                </a:r>
                <a:r>
                  <a:rPr lang="en-US" sz="2400" dirty="0" smtClean="0">
                    <a:solidFill>
                      <a:srgbClr val="202124"/>
                    </a:solidFill>
                    <a:latin typeface="arial" panose="020B0604020202020204" pitchFamily="34" charset="0"/>
                  </a:rPr>
                  <a:t>loan </a:t>
                </a:r>
                <a:r>
                  <a:rPr lang="en-US" sz="2400" dirty="0">
                    <a:solidFill>
                      <a:srgbClr val="202124"/>
                    </a:solidFill>
                    <a:latin typeface="arial" panose="020B0604020202020204" pitchFamily="34" charset="0"/>
                  </a:rPr>
                  <a:t>payment</a:t>
                </a:r>
                <a:r>
                  <a:rPr lang="en-US" sz="2400" dirty="0" smtClean="0">
                    <a:solidFill>
                      <a:srgbClr val="202124"/>
                    </a:solidFill>
                    <a:latin typeface="arial" panose="020B0604020202020204" pitchFamily="34" charset="0"/>
                  </a:rPr>
                  <a:t>.</a:t>
                </a:r>
              </a:p>
              <a:p>
                <a:pPr marL="685800" lvl="0" indent="-571500">
                  <a:buClr>
                    <a:srgbClr val="595959"/>
                  </a:buClr>
                  <a:buSzPts val="2800"/>
                  <a:buFont typeface="Arial"/>
                  <a:buAutoNum type="romanLcPeriod"/>
                </a:pPr>
                <a:r>
                  <a:rPr lang="en-US" sz="2400" u="sng" kern="0" dirty="0">
                    <a:solidFill>
                      <a:srgbClr val="FF0000"/>
                    </a:solidFill>
                    <a:latin typeface="Arial"/>
                    <a:cs typeface="Arial"/>
                    <a:sym typeface="Arial"/>
                  </a:rPr>
                  <a:t>If installment payment at the end of each year</a:t>
                </a:r>
              </a:p>
              <a:p>
                <a:pPr marL="114300" lvl="0">
                  <a:buClr>
                    <a:srgbClr val="595959"/>
                  </a:buClr>
                  <a:buSzPts val="2800"/>
                </a:pPr>
                <a:r>
                  <a:rPr lang="en-US" sz="2400" u="sng" kern="0" dirty="0">
                    <a:solidFill>
                      <a:srgbClr val="FF0000"/>
                    </a:solidFill>
                    <a:latin typeface="Arial"/>
                    <a:cs typeface="Arial"/>
                    <a:sym typeface="Arial"/>
                  </a:rPr>
                  <a:t>Step:-1 Calculate the annual payment </a:t>
                </a:r>
                <a:r>
                  <a:rPr lang="en-US" sz="2400" u="sng" kern="0" dirty="0" err="1">
                    <a:solidFill>
                      <a:srgbClr val="FF0000"/>
                    </a:solidFill>
                    <a:latin typeface="Arial"/>
                    <a:cs typeface="Arial"/>
                    <a:sym typeface="Arial"/>
                  </a:rPr>
                  <a:t>ie</a:t>
                </a:r>
                <a:r>
                  <a:rPr lang="en-US" sz="2400" u="sng" kern="0" dirty="0">
                    <a:solidFill>
                      <a:srgbClr val="FF0000"/>
                    </a:solidFill>
                    <a:latin typeface="Arial"/>
                    <a:cs typeface="Arial"/>
                    <a:sym typeface="Arial"/>
                  </a:rPr>
                  <a:t> PMT</a:t>
                </a:r>
              </a:p>
              <a:p>
                <a:pPr marL="114300" lvl="0">
                  <a:buClr>
                    <a:srgbClr val="595959"/>
                  </a:buClr>
                  <a:buSzPts val="2800"/>
                </a:pPr>
                <a:r>
                  <a:rPr lang="en-US" sz="2400" kern="0" dirty="0">
                    <a:solidFill>
                      <a:srgbClr val="000000"/>
                    </a:solidFill>
                    <a:latin typeface="Arial"/>
                    <a:cs typeface="Arial"/>
                    <a:sym typeface="Arial"/>
                  </a:rPr>
                  <a:t>PMT = </a:t>
                </a:r>
                <a14:m>
                  <m:oMath xmlns:m="http://schemas.openxmlformats.org/officeDocument/2006/math">
                    <m:f>
                      <m:fPr>
                        <m:ctrlPr>
                          <a:rPr lang="en-US" sz="2400" i="1" kern="0">
                            <a:solidFill>
                              <a:srgbClr val="000000"/>
                            </a:solidFill>
                            <a:latin typeface="Cambria Math" panose="02040503050406030204" pitchFamily="18" charset="0"/>
                            <a:sym typeface="Arial"/>
                          </a:rPr>
                        </m:ctrlPr>
                      </m:fPr>
                      <m:num>
                        <m:r>
                          <a:rPr lang="en-US" sz="2400" i="1" kern="0">
                            <a:solidFill>
                              <a:srgbClr val="000000"/>
                            </a:solidFill>
                            <a:latin typeface="Cambria Math" panose="02040503050406030204" pitchFamily="18" charset="0"/>
                            <a:sym typeface="Arial"/>
                          </a:rPr>
                          <m:t>𝐿𝑜𝑎𝑛</m:t>
                        </m:r>
                        <m:r>
                          <a:rPr lang="en-US" sz="2400" i="1" kern="0">
                            <a:solidFill>
                              <a:srgbClr val="000000"/>
                            </a:solidFill>
                            <a:latin typeface="Cambria Math" panose="02040503050406030204" pitchFamily="18" charset="0"/>
                            <a:sym typeface="Arial"/>
                          </a:rPr>
                          <m:t> </m:t>
                        </m:r>
                        <m:r>
                          <a:rPr lang="en-US" sz="2400" i="1" kern="0">
                            <a:solidFill>
                              <a:srgbClr val="000000"/>
                            </a:solidFill>
                            <a:latin typeface="Cambria Math" panose="02040503050406030204" pitchFamily="18" charset="0"/>
                            <a:sym typeface="Arial"/>
                          </a:rPr>
                          <m:t>𝐴𝑚𝑜𝑢𝑛𝑡</m:t>
                        </m:r>
                      </m:num>
                      <m:den>
                        <m:r>
                          <a:rPr lang="en-US" sz="2400" i="1" kern="0">
                            <a:solidFill>
                              <a:srgbClr val="000000"/>
                            </a:solidFill>
                            <a:latin typeface="Cambria Math" panose="02040503050406030204" pitchFamily="18" charset="0"/>
                            <a:sym typeface="Arial"/>
                          </a:rPr>
                          <m:t>𝑃𝑉𝐼𝐹𝐴</m:t>
                        </m:r>
                        <m:r>
                          <a:rPr lang="en-US" sz="2400" i="1" kern="0">
                            <a:solidFill>
                              <a:srgbClr val="000000"/>
                            </a:solidFill>
                            <a:latin typeface="Cambria Math" panose="02040503050406030204" pitchFamily="18" charset="0"/>
                            <a:sym typeface="Arial"/>
                          </a:rPr>
                          <m:t> </m:t>
                        </m:r>
                        <m:r>
                          <a:rPr lang="en-US" sz="2400" i="1" kern="0">
                            <a:solidFill>
                              <a:srgbClr val="000000"/>
                            </a:solidFill>
                            <a:latin typeface="Cambria Math" panose="02040503050406030204" pitchFamily="18" charset="0"/>
                            <a:sym typeface="Arial"/>
                          </a:rPr>
                          <m:t>𝑖</m:t>
                        </m:r>
                        <m:r>
                          <a:rPr lang="en-US" sz="2400" i="1" kern="0">
                            <a:solidFill>
                              <a:srgbClr val="000000"/>
                            </a:solidFill>
                            <a:latin typeface="Cambria Math" panose="02040503050406030204" pitchFamily="18" charset="0"/>
                            <a:sym typeface="Arial"/>
                          </a:rPr>
                          <m:t>%,</m:t>
                        </m:r>
                        <m:r>
                          <a:rPr lang="en-US" sz="2400" i="1" kern="0">
                            <a:solidFill>
                              <a:srgbClr val="000000"/>
                            </a:solidFill>
                            <a:latin typeface="Cambria Math" panose="02040503050406030204" pitchFamily="18" charset="0"/>
                            <a:sym typeface="Arial"/>
                          </a:rPr>
                          <m:t>𝑛</m:t>
                        </m:r>
                      </m:den>
                    </m:f>
                  </m:oMath>
                </a14:m>
                <a:endParaRPr lang="en-US" sz="2800" kern="0" dirty="0">
                  <a:solidFill>
                    <a:srgbClr val="000000"/>
                  </a:solidFill>
                  <a:latin typeface="Arial"/>
                  <a:cs typeface="Arial"/>
                  <a:sym typeface="Arial"/>
                </a:endParaRPr>
              </a:p>
              <a:p>
                <a:endParaRPr lang="en-US" sz="2800" dirty="0" smtClean="0">
                  <a:solidFill>
                    <a:srgbClr val="202124"/>
                  </a:solidFill>
                  <a:latin typeface="arial" panose="020B0604020202020204" pitchFamily="34" charset="0"/>
                </a:endParaRPr>
              </a:p>
              <a:p>
                <a:endParaRPr lang="en-US" sz="2800" dirty="0">
                  <a:ln w="0"/>
                  <a:solidFill>
                    <a:schemeClr val="tx1"/>
                  </a:solidFill>
                  <a:effectLst>
                    <a:outerShdw blurRad="38100" dist="19050" dir="2700000" algn="tl" rotWithShape="0">
                      <a:schemeClr val="dk1">
                        <a:alpha val="40000"/>
                      </a:schemeClr>
                    </a:outerShdw>
                  </a:effectLst>
                </a:endParaRPr>
              </a:p>
            </p:txBody>
          </p:sp>
        </mc:Choice>
        <mc:Fallback xmlns="">
          <p:sp>
            <p:nvSpPr>
              <p:cNvPr id="3" name="Rectangle 2"/>
              <p:cNvSpPr>
                <a:spLocks noRot="1" noChangeAspect="1" noMove="1" noResize="1" noEditPoints="1" noAdjustHandles="1" noChangeArrowheads="1" noChangeShapeType="1" noTextEdit="1"/>
              </p:cNvSpPr>
              <p:nvPr/>
            </p:nvSpPr>
            <p:spPr>
              <a:xfrm>
                <a:off x="304800" y="1143000"/>
                <a:ext cx="8686800" cy="5105400"/>
              </a:xfrm>
              <a:prstGeom prst="rect">
                <a:avLst/>
              </a:prstGeom>
              <a:blipFill rotWithShape="0">
                <a:blip r:embed="rId2"/>
                <a:stretch>
                  <a:fillRect l="-980" t="-1548" r="-1261"/>
                </a:stretch>
              </a:blipFill>
            </p:spPr>
            <p:txBody>
              <a:bodyPr/>
              <a:lstStyle/>
              <a:p>
                <a:r>
                  <a:rPr lang="en-US">
                    <a:noFill/>
                  </a:rPr>
                  <a:t> </a:t>
                </a:r>
              </a:p>
            </p:txBody>
          </p:sp>
        </mc:Fallback>
      </mc:AlternateContent>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11708" y="228601"/>
            <a:ext cx="8520600" cy="838200"/>
          </a:xfrm>
        </p:spPr>
        <p:txBody>
          <a:bodyPr>
            <a:normAutofit/>
          </a:bodyPr>
          <a:lstStyle/>
          <a:p>
            <a:pPr algn="l"/>
            <a:r>
              <a:rPr lang="en-US" sz="3200" dirty="0">
                <a:solidFill>
                  <a:srgbClr val="FF0000"/>
                </a:solidFill>
              </a:rPr>
              <a:t>Step 2:- Prepare loan amortization schedule</a:t>
            </a:r>
            <a:endParaRPr lang="en-US" dirty="0">
              <a:solidFill>
                <a:srgbClr val="FF0000"/>
              </a:solidFill>
            </a:endParaRPr>
          </a:p>
        </p:txBody>
      </p:sp>
      <p:sp>
        <p:nvSpPr>
          <p:cNvPr id="3" name="Subtitle 2"/>
          <p:cNvSpPr>
            <a:spLocks noGrp="1"/>
          </p:cNvSpPr>
          <p:nvPr>
            <p:ph type="subTitle" idx="1"/>
          </p:nvPr>
        </p:nvSpPr>
        <p:spPr>
          <a:xfrm>
            <a:off x="51206" y="2152040"/>
            <a:ext cx="8961120" cy="4477360"/>
          </a:xfrm>
        </p:spPr>
        <p:txBody>
          <a:bodyPr/>
          <a:lstStyle/>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500790401"/>
              </p:ext>
            </p:extLst>
          </p:nvPr>
        </p:nvGraphicFramePr>
        <p:xfrm>
          <a:off x="51208" y="1143000"/>
          <a:ext cx="8902596" cy="4419599"/>
        </p:xfrm>
        <a:graphic>
          <a:graphicData uri="http://schemas.openxmlformats.org/drawingml/2006/table">
            <a:tbl>
              <a:tblPr firstRow="1" bandRow="1">
                <a:tableStyleId>{F5AB1C69-6EDB-4FF4-983F-18BD219EF322}</a:tableStyleId>
              </a:tblPr>
              <a:tblGrid>
                <a:gridCol w="863192"/>
                <a:gridCol w="2104340"/>
                <a:gridCol w="1483766"/>
                <a:gridCol w="1483766"/>
                <a:gridCol w="1197254"/>
                <a:gridCol w="1770278"/>
              </a:tblGrid>
              <a:tr h="1088886">
                <a:tc>
                  <a:txBody>
                    <a:bodyPr/>
                    <a:lstStyle/>
                    <a:p>
                      <a:r>
                        <a:rPr lang="en-US" dirty="0" smtClean="0">
                          <a:solidFill>
                            <a:schemeClr val="tx1"/>
                          </a:solidFill>
                        </a:rPr>
                        <a:t>Year </a:t>
                      </a:r>
                    </a:p>
                    <a:p>
                      <a:r>
                        <a:rPr lang="en-US" dirty="0" smtClean="0">
                          <a:solidFill>
                            <a:schemeClr val="tx1"/>
                          </a:solidFill>
                        </a:rPr>
                        <a:t>(1)</a:t>
                      </a:r>
                      <a:endParaRPr lang="en-US" dirty="0">
                        <a:solidFill>
                          <a:schemeClr val="tx1"/>
                        </a:solidFill>
                      </a:endParaRPr>
                    </a:p>
                  </a:txBody>
                  <a:tcPr/>
                </a:tc>
                <a:tc>
                  <a:txBody>
                    <a:bodyPr/>
                    <a:lstStyle/>
                    <a:p>
                      <a:r>
                        <a:rPr lang="en-US" dirty="0" smtClean="0">
                          <a:solidFill>
                            <a:schemeClr val="tx1"/>
                          </a:solidFill>
                        </a:rPr>
                        <a:t>Beginning</a:t>
                      </a:r>
                      <a:r>
                        <a:rPr lang="en-US" baseline="0" dirty="0" smtClean="0">
                          <a:solidFill>
                            <a:schemeClr val="tx1"/>
                          </a:solidFill>
                        </a:rPr>
                        <a:t> Balance</a:t>
                      </a:r>
                    </a:p>
                    <a:p>
                      <a:r>
                        <a:rPr lang="en-US" baseline="0" dirty="0" smtClean="0">
                          <a:solidFill>
                            <a:schemeClr val="tx1"/>
                          </a:solidFill>
                        </a:rPr>
                        <a:t>(2)</a:t>
                      </a:r>
                      <a:endParaRPr lang="en-US" dirty="0">
                        <a:solidFill>
                          <a:schemeClr val="tx1"/>
                        </a:solidFill>
                      </a:endParaRPr>
                    </a:p>
                  </a:txBody>
                  <a:tcPr/>
                </a:tc>
                <a:tc>
                  <a:txBody>
                    <a:bodyPr/>
                    <a:lstStyle/>
                    <a:p>
                      <a:r>
                        <a:rPr lang="en-US" dirty="0" smtClean="0">
                          <a:solidFill>
                            <a:schemeClr val="tx1"/>
                          </a:solidFill>
                        </a:rPr>
                        <a:t>PMT</a:t>
                      </a:r>
                    </a:p>
                    <a:p>
                      <a:r>
                        <a:rPr lang="en-US" dirty="0" smtClean="0">
                          <a:solidFill>
                            <a:schemeClr val="tx1"/>
                          </a:solidFill>
                        </a:rPr>
                        <a:t>(3)</a:t>
                      </a:r>
                      <a:endParaRPr lang="en-US" dirty="0">
                        <a:solidFill>
                          <a:schemeClr val="tx1"/>
                        </a:solidFill>
                      </a:endParaRPr>
                    </a:p>
                  </a:txBody>
                  <a:tcPr/>
                </a:tc>
                <a:tc>
                  <a:txBody>
                    <a:bodyPr/>
                    <a:lstStyle/>
                    <a:p>
                      <a:r>
                        <a:rPr lang="en-US" dirty="0" smtClean="0">
                          <a:solidFill>
                            <a:schemeClr val="tx1"/>
                          </a:solidFill>
                        </a:rPr>
                        <a:t>Interest</a:t>
                      </a:r>
                    </a:p>
                    <a:p>
                      <a:r>
                        <a:rPr lang="en-US" dirty="0" smtClean="0">
                          <a:solidFill>
                            <a:schemeClr val="tx1"/>
                          </a:solidFill>
                        </a:rPr>
                        <a:t>(4) =(2) *</a:t>
                      </a:r>
                      <a:r>
                        <a:rPr lang="en-US" dirty="0" err="1" smtClean="0">
                          <a:solidFill>
                            <a:schemeClr val="tx1"/>
                          </a:solidFill>
                        </a:rPr>
                        <a:t>i</a:t>
                      </a:r>
                      <a:endParaRPr lang="en-US" dirty="0">
                        <a:solidFill>
                          <a:schemeClr val="tx1"/>
                        </a:solidFill>
                      </a:endParaRPr>
                    </a:p>
                  </a:txBody>
                  <a:tcPr/>
                </a:tc>
                <a:tc>
                  <a:txBody>
                    <a:bodyPr/>
                    <a:lstStyle/>
                    <a:p>
                      <a:r>
                        <a:rPr lang="en-US" dirty="0" smtClean="0">
                          <a:solidFill>
                            <a:schemeClr val="tx1"/>
                          </a:solidFill>
                        </a:rPr>
                        <a:t>Principal</a:t>
                      </a:r>
                    </a:p>
                    <a:p>
                      <a:r>
                        <a:rPr lang="en-US" dirty="0" smtClean="0">
                          <a:solidFill>
                            <a:schemeClr val="tx1"/>
                          </a:solidFill>
                        </a:rPr>
                        <a:t>(5)= (3)</a:t>
                      </a:r>
                      <a:r>
                        <a:rPr lang="en-US" baseline="0" dirty="0" smtClean="0">
                          <a:solidFill>
                            <a:schemeClr val="tx1"/>
                          </a:solidFill>
                        </a:rPr>
                        <a:t> – (4)</a:t>
                      </a:r>
                      <a:endParaRPr lang="en-US" dirty="0">
                        <a:solidFill>
                          <a:schemeClr val="tx1"/>
                        </a:solidFill>
                      </a:endParaRPr>
                    </a:p>
                  </a:txBody>
                  <a:tcPr/>
                </a:tc>
                <a:tc>
                  <a:txBody>
                    <a:bodyPr/>
                    <a:lstStyle/>
                    <a:p>
                      <a:r>
                        <a:rPr lang="en-US" dirty="0" smtClean="0">
                          <a:solidFill>
                            <a:schemeClr val="tx1"/>
                          </a:solidFill>
                        </a:rPr>
                        <a:t> Ending Balance</a:t>
                      </a:r>
                    </a:p>
                    <a:p>
                      <a:r>
                        <a:rPr lang="en-US" dirty="0" smtClean="0">
                          <a:solidFill>
                            <a:schemeClr val="tx1"/>
                          </a:solidFill>
                        </a:rPr>
                        <a:t>(6) = (2) –(5)</a:t>
                      </a:r>
                      <a:endParaRPr lang="en-US" dirty="0">
                        <a:solidFill>
                          <a:schemeClr val="tx1"/>
                        </a:solidFill>
                      </a:endParaRPr>
                    </a:p>
                  </a:txBody>
                  <a:tcPr/>
                </a:tc>
              </a:tr>
              <a:tr h="3330713">
                <a:tc>
                  <a:txBody>
                    <a:bodyPr/>
                    <a:lstStyle/>
                    <a:p>
                      <a:r>
                        <a:rPr lang="en-US" dirty="0" smtClean="0">
                          <a:solidFill>
                            <a:schemeClr val="tx1"/>
                          </a:solidFill>
                        </a:rPr>
                        <a:t>1</a:t>
                      </a:r>
                    </a:p>
                    <a:p>
                      <a:r>
                        <a:rPr lang="en-US" dirty="0" smtClean="0">
                          <a:solidFill>
                            <a:schemeClr val="tx1"/>
                          </a:solidFill>
                        </a:rPr>
                        <a:t>2</a:t>
                      </a:r>
                    </a:p>
                    <a:p>
                      <a:r>
                        <a:rPr lang="en-US" dirty="0" smtClean="0">
                          <a:solidFill>
                            <a:schemeClr val="tx1"/>
                          </a:solidFill>
                        </a:rPr>
                        <a:t>3</a:t>
                      </a:r>
                    </a:p>
                    <a:p>
                      <a:r>
                        <a:rPr lang="en-US" dirty="0" smtClean="0">
                          <a:solidFill>
                            <a:schemeClr val="tx1"/>
                          </a:solidFill>
                        </a:rPr>
                        <a:t>…</a:t>
                      </a:r>
                    </a:p>
                    <a:p>
                      <a:r>
                        <a:rPr lang="en-US" dirty="0" smtClean="0">
                          <a:solidFill>
                            <a:schemeClr val="tx1"/>
                          </a:solidFill>
                        </a:rPr>
                        <a:t>….</a:t>
                      </a:r>
                    </a:p>
                    <a:p>
                      <a:r>
                        <a:rPr lang="en-US" dirty="0" smtClean="0">
                          <a:solidFill>
                            <a:schemeClr val="tx1"/>
                          </a:solidFill>
                        </a:rPr>
                        <a:t>n</a:t>
                      </a:r>
                    </a:p>
                  </a:txBody>
                  <a:tcPr/>
                </a:tc>
                <a:tc>
                  <a:txBody>
                    <a:bodyPr/>
                    <a:lstStyle/>
                    <a:p>
                      <a:r>
                        <a:rPr lang="en-US" dirty="0" smtClean="0">
                          <a:solidFill>
                            <a:schemeClr val="tx1"/>
                          </a:solidFill>
                        </a:rPr>
                        <a:t>*****</a:t>
                      </a:r>
                    </a:p>
                    <a:p>
                      <a:r>
                        <a:rPr lang="en-US" dirty="0" smtClean="0">
                          <a:solidFill>
                            <a:schemeClr val="tx1"/>
                          </a:solidFill>
                        </a:rPr>
                        <a:t>*****</a:t>
                      </a:r>
                    </a:p>
                    <a:p>
                      <a:r>
                        <a:rPr lang="en-US" dirty="0" smtClean="0">
                          <a:solidFill>
                            <a:schemeClr val="tx1"/>
                          </a:solidFill>
                        </a:rPr>
                        <a:t>*****</a:t>
                      </a:r>
                    </a:p>
                    <a:p>
                      <a:r>
                        <a:rPr lang="en-US" dirty="0" smtClean="0">
                          <a:solidFill>
                            <a:schemeClr val="tx1"/>
                          </a:solidFill>
                        </a:rPr>
                        <a:t>…...</a:t>
                      </a:r>
                    </a:p>
                    <a:p>
                      <a:r>
                        <a:rPr lang="en-US" dirty="0" smtClean="0">
                          <a:solidFill>
                            <a:schemeClr val="tx1"/>
                          </a:solidFill>
                        </a:rPr>
                        <a:t>……</a:t>
                      </a:r>
                    </a:p>
                    <a:p>
                      <a:r>
                        <a:rPr lang="en-US" dirty="0" smtClean="0">
                          <a:solidFill>
                            <a:schemeClr val="tx1"/>
                          </a:solidFill>
                        </a:rPr>
                        <a:t>******</a:t>
                      </a:r>
                    </a:p>
                  </a:txBody>
                  <a:tcPr/>
                </a:tc>
                <a:tc>
                  <a:txBody>
                    <a:bodyPr/>
                    <a:lstStyle/>
                    <a:p>
                      <a:r>
                        <a:rPr lang="en-US" dirty="0" smtClean="0">
                          <a:solidFill>
                            <a:schemeClr val="tx1"/>
                          </a:solidFill>
                        </a:rPr>
                        <a:t>******</a:t>
                      </a:r>
                    </a:p>
                    <a:p>
                      <a:r>
                        <a:rPr lang="en-US" dirty="0" smtClean="0">
                          <a:solidFill>
                            <a:schemeClr val="tx1"/>
                          </a:solidFill>
                        </a:rPr>
                        <a:t>******</a:t>
                      </a:r>
                    </a:p>
                    <a:p>
                      <a:r>
                        <a:rPr lang="en-US" dirty="0" smtClean="0">
                          <a:solidFill>
                            <a:schemeClr val="tx1"/>
                          </a:solidFill>
                        </a:rPr>
                        <a:t>******</a:t>
                      </a:r>
                    </a:p>
                    <a:p>
                      <a:r>
                        <a:rPr lang="en-US" dirty="0" smtClean="0">
                          <a:solidFill>
                            <a:schemeClr val="tx1"/>
                          </a:solidFill>
                        </a:rPr>
                        <a:t>…..</a:t>
                      </a:r>
                    </a:p>
                    <a:p>
                      <a:r>
                        <a:rPr lang="en-US" dirty="0" smtClean="0">
                          <a:solidFill>
                            <a:schemeClr val="tx1"/>
                          </a:solidFill>
                        </a:rPr>
                        <a:t>…..</a:t>
                      </a:r>
                    </a:p>
                    <a:p>
                      <a:r>
                        <a:rPr lang="en-US" dirty="0" smtClean="0">
                          <a:solidFill>
                            <a:schemeClr val="tx1"/>
                          </a:solidFill>
                        </a:rPr>
                        <a:t>*****</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smtClean="0">
                          <a:ln>
                            <a:noFill/>
                          </a:ln>
                          <a:solidFill>
                            <a:schemeClr val="tx1"/>
                          </a:solidFill>
                          <a:effectLst/>
                          <a:uLnTx/>
                          <a:uFillTx/>
                          <a:latin typeface="+mn-lt"/>
                          <a:ea typeface="+mn-ea"/>
                          <a:cs typeface="+mn-cs"/>
                          <a:sym typeface="Arial"/>
                        </a:rPr>
                        <a:t>******</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smtClean="0">
                          <a:ln>
                            <a:noFill/>
                          </a:ln>
                          <a:solidFill>
                            <a:schemeClr val="tx1"/>
                          </a:solidFill>
                          <a:effectLst/>
                          <a:uLnTx/>
                          <a:uFillTx/>
                          <a:latin typeface="+mn-lt"/>
                          <a:ea typeface="+mn-ea"/>
                          <a:cs typeface="+mn-cs"/>
                          <a:sym typeface="Arial"/>
                        </a:rPr>
                        <a:t>******</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smtClean="0">
                          <a:ln>
                            <a:noFill/>
                          </a:ln>
                          <a:solidFill>
                            <a:schemeClr val="tx1"/>
                          </a:solidFill>
                          <a:effectLst/>
                          <a:uLnTx/>
                          <a:uFillTx/>
                          <a:latin typeface="+mn-lt"/>
                          <a:ea typeface="+mn-ea"/>
                          <a:cs typeface="+mn-cs"/>
                          <a:sym typeface="Arial"/>
                        </a:rPr>
                        <a:t>******</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smtClean="0">
                          <a:ln>
                            <a:noFill/>
                          </a:ln>
                          <a:solidFill>
                            <a:schemeClr val="tx1"/>
                          </a:solidFill>
                          <a:effectLst/>
                          <a:uLnTx/>
                          <a:uFillTx/>
                          <a:latin typeface="+mn-lt"/>
                          <a:ea typeface="+mn-ea"/>
                          <a:cs typeface="+mn-cs"/>
                          <a:sym typeface="Arial"/>
                        </a:rPr>
                        <a:t>…..</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smtClean="0">
                          <a:ln>
                            <a:noFill/>
                          </a:ln>
                          <a:solidFill>
                            <a:schemeClr val="tx1"/>
                          </a:solidFill>
                          <a:effectLst/>
                          <a:uLnTx/>
                          <a:uFillTx/>
                          <a:latin typeface="+mn-lt"/>
                          <a:ea typeface="+mn-ea"/>
                          <a:cs typeface="+mn-cs"/>
                          <a:sym typeface="Arial"/>
                        </a:rPr>
                        <a:t>…..</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dirty="0" smtClean="0">
                          <a:ln>
                            <a:noFill/>
                          </a:ln>
                          <a:solidFill>
                            <a:schemeClr val="tx1"/>
                          </a:solidFill>
                          <a:effectLst/>
                          <a:uLnTx/>
                          <a:uFillTx/>
                          <a:latin typeface="+mn-lt"/>
                          <a:ea typeface="+mn-ea"/>
                          <a:cs typeface="+mn-cs"/>
                          <a:sym typeface="Arial"/>
                        </a:rPr>
                        <a:t>*****</a:t>
                      </a:r>
                    </a:p>
                    <a:p>
                      <a:endParaRPr lang="en-US" dirty="0">
                        <a:solidFill>
                          <a:schemeClr val="tx1"/>
                        </a:solidFill>
                      </a:endParaRPr>
                    </a:p>
                  </a:txBody>
                  <a:tcPr/>
                </a:tc>
                <a:tc>
                  <a:txBody>
                    <a:bodyPr/>
                    <a:lstStyle/>
                    <a:p>
                      <a:r>
                        <a:rPr lang="en-US" dirty="0" smtClean="0">
                          <a:solidFill>
                            <a:schemeClr val="tx1"/>
                          </a:solidFill>
                        </a:rPr>
                        <a:t>******</a:t>
                      </a:r>
                    </a:p>
                    <a:p>
                      <a:r>
                        <a:rPr lang="en-US" dirty="0" smtClean="0">
                          <a:solidFill>
                            <a:schemeClr val="tx1"/>
                          </a:solidFill>
                        </a:rPr>
                        <a:t>******</a:t>
                      </a:r>
                    </a:p>
                    <a:p>
                      <a:r>
                        <a:rPr lang="en-US" dirty="0" smtClean="0">
                          <a:solidFill>
                            <a:schemeClr val="tx1"/>
                          </a:solidFill>
                        </a:rPr>
                        <a:t>******</a:t>
                      </a:r>
                    </a:p>
                    <a:p>
                      <a:r>
                        <a:rPr lang="en-US" dirty="0" smtClean="0">
                          <a:solidFill>
                            <a:schemeClr val="tx1"/>
                          </a:solidFill>
                        </a:rPr>
                        <a:t>…..</a:t>
                      </a:r>
                    </a:p>
                    <a:p>
                      <a:r>
                        <a:rPr lang="en-US" dirty="0" smtClean="0">
                          <a:solidFill>
                            <a:schemeClr val="tx1"/>
                          </a:solidFill>
                        </a:rPr>
                        <a:t>…..</a:t>
                      </a:r>
                    </a:p>
                    <a:p>
                      <a:r>
                        <a:rPr lang="en-US" dirty="0" smtClean="0">
                          <a:solidFill>
                            <a:schemeClr val="tx1"/>
                          </a:solidFill>
                        </a:rPr>
                        <a:t>*****</a:t>
                      </a:r>
                    </a:p>
                    <a:p>
                      <a:endParaRPr lang="en-US" dirty="0">
                        <a:solidFill>
                          <a:schemeClr val="tx1"/>
                        </a:solidFill>
                      </a:endParaRPr>
                    </a:p>
                  </a:txBody>
                  <a:tcPr/>
                </a:tc>
                <a:tc>
                  <a:txBody>
                    <a:bodyPr/>
                    <a:lstStyle/>
                    <a:p>
                      <a:r>
                        <a:rPr lang="en-US" dirty="0" smtClean="0">
                          <a:solidFill>
                            <a:schemeClr val="tx1"/>
                          </a:solidFill>
                        </a:rPr>
                        <a:t>******</a:t>
                      </a:r>
                    </a:p>
                    <a:p>
                      <a:r>
                        <a:rPr lang="en-US" dirty="0" smtClean="0">
                          <a:solidFill>
                            <a:schemeClr val="tx1"/>
                          </a:solidFill>
                        </a:rPr>
                        <a:t>******</a:t>
                      </a:r>
                    </a:p>
                    <a:p>
                      <a:r>
                        <a:rPr lang="en-US" dirty="0" smtClean="0">
                          <a:solidFill>
                            <a:schemeClr val="tx1"/>
                          </a:solidFill>
                        </a:rPr>
                        <a:t>******</a:t>
                      </a:r>
                    </a:p>
                    <a:p>
                      <a:r>
                        <a:rPr lang="en-US" dirty="0" smtClean="0">
                          <a:solidFill>
                            <a:schemeClr val="tx1"/>
                          </a:solidFill>
                        </a:rPr>
                        <a:t>…..</a:t>
                      </a:r>
                    </a:p>
                    <a:p>
                      <a:r>
                        <a:rPr lang="en-US" dirty="0" smtClean="0">
                          <a:solidFill>
                            <a:schemeClr val="tx1"/>
                          </a:solidFill>
                        </a:rPr>
                        <a:t>…..</a:t>
                      </a:r>
                    </a:p>
                    <a:p>
                      <a:r>
                        <a:rPr lang="en-US" dirty="0" smtClean="0">
                          <a:solidFill>
                            <a:schemeClr val="tx1"/>
                          </a:solidFill>
                        </a:rPr>
                        <a:t>0</a:t>
                      </a:r>
                    </a:p>
                    <a:p>
                      <a:endParaRPr lang="en-US" dirty="0">
                        <a:solidFill>
                          <a:schemeClr val="tx1"/>
                        </a:solidFill>
                      </a:endParaRPr>
                    </a:p>
                  </a:txBody>
                  <a:tcPr/>
                </a:tc>
              </a:tr>
            </a:tbl>
          </a:graphicData>
        </a:graphic>
      </p:graphicFrame>
    </p:spTree>
    <p:extLst>
      <p:ext uri="{BB962C8B-B14F-4D97-AF65-F5344CB8AC3E}">
        <p14:creationId xmlns:p14="http://schemas.microsoft.com/office/powerpoint/2010/main" val="415020801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286605"/>
            <a:ext cx="7543800" cy="856396"/>
          </a:xfrm>
        </p:spPr>
        <p:txBody>
          <a:bodyPr>
            <a:normAutofit/>
          </a:bodyPr>
          <a:lstStyle/>
          <a:p>
            <a:r>
              <a:rPr lang="x-none" sz="4400" b="1" u="sng">
                <a:solidFill>
                  <a:srgbClr val="FF0000"/>
                </a:solidFill>
              </a:rPr>
              <a:t>Concept of Time Value of Money</a:t>
            </a:r>
            <a:r>
              <a:rPr lang="x-none" sz="4400" b="1"/>
              <a:t>	</a:t>
            </a:r>
            <a:endParaRPr lang="en-US" sz="4400" dirty="0"/>
          </a:p>
        </p:txBody>
      </p:sp>
      <p:sp>
        <p:nvSpPr>
          <p:cNvPr id="3" name="Content Placeholder 2"/>
          <p:cNvSpPr>
            <a:spLocks noGrp="1"/>
          </p:cNvSpPr>
          <p:nvPr>
            <p:ph idx="1"/>
          </p:nvPr>
        </p:nvSpPr>
        <p:spPr>
          <a:xfrm>
            <a:off x="822959" y="1752600"/>
            <a:ext cx="7543801" cy="4555066"/>
          </a:xfrm>
        </p:spPr>
        <p:txBody>
          <a:bodyPr>
            <a:normAutofit fontScale="85000" lnSpcReduction="20000"/>
          </a:bodyPr>
          <a:lstStyle/>
          <a:p>
            <a:pPr>
              <a:buFont typeface="Wingdings" panose="05000000000000000000" pitchFamily="2" charset="2"/>
              <a:buChar char="Ø"/>
            </a:pPr>
            <a:r>
              <a:rPr lang="en-GB" sz="2400" dirty="0" smtClean="0">
                <a:solidFill>
                  <a:schemeClr val="tx1"/>
                </a:solidFill>
              </a:rPr>
              <a:t> Time value of money is one of the most important concepts in  finance. It means that the value of a rupee received one year from now is not the same as the value of a rupee received today.</a:t>
            </a:r>
          </a:p>
          <a:p>
            <a:pPr>
              <a:buFont typeface="Wingdings" panose="05000000000000000000" pitchFamily="2" charset="2"/>
              <a:buChar char="Ø"/>
            </a:pPr>
            <a:r>
              <a:rPr lang="en-US" sz="2400" dirty="0">
                <a:solidFill>
                  <a:schemeClr val="tx1"/>
                </a:solidFill>
              </a:rPr>
              <a:t>The time value of money is the concept that money available at the present time is worth more than the same amount of money in the future, due to its potential earning capacity through interest or investment.</a:t>
            </a:r>
            <a:endParaRPr lang="en-GB" sz="2400" dirty="0" smtClean="0">
              <a:solidFill>
                <a:schemeClr val="tx1"/>
              </a:solidFill>
            </a:endParaRPr>
          </a:p>
          <a:p>
            <a:pPr>
              <a:buFont typeface="Wingdings" panose="05000000000000000000" pitchFamily="2" charset="2"/>
              <a:buChar char="Ø"/>
            </a:pPr>
            <a:r>
              <a:rPr lang="en-GB" sz="2400" dirty="0" smtClean="0">
                <a:solidFill>
                  <a:schemeClr val="tx1"/>
                </a:solidFill>
              </a:rPr>
              <a:t>The </a:t>
            </a:r>
            <a:r>
              <a:rPr lang="en-GB" sz="2400" dirty="0">
                <a:solidFill>
                  <a:schemeClr val="tx1"/>
                </a:solidFill>
              </a:rPr>
              <a:t>money it now has can be invested and earn positive returns. </a:t>
            </a:r>
            <a:endParaRPr lang="en-US" sz="2400" dirty="0">
              <a:solidFill>
                <a:schemeClr val="tx1"/>
              </a:solidFill>
            </a:endParaRPr>
          </a:p>
          <a:p>
            <a:pPr>
              <a:buFont typeface="Wingdings" panose="05000000000000000000" pitchFamily="2" charset="2"/>
              <a:buChar char="Ø"/>
            </a:pPr>
            <a:r>
              <a:rPr lang="en-GB" sz="2400" dirty="0">
                <a:solidFill>
                  <a:schemeClr val="tx1"/>
                </a:solidFill>
              </a:rPr>
              <a:t>Time is money. </a:t>
            </a:r>
            <a:endParaRPr lang="en-GB" sz="2400" dirty="0" smtClean="0">
              <a:solidFill>
                <a:schemeClr val="tx1"/>
              </a:solidFill>
            </a:endParaRPr>
          </a:p>
          <a:p>
            <a:pPr>
              <a:buFont typeface="Wingdings" panose="05000000000000000000" pitchFamily="2" charset="2"/>
              <a:buChar char="Ø"/>
            </a:pPr>
            <a:r>
              <a:rPr lang="en-GB" sz="2400" dirty="0">
                <a:solidFill>
                  <a:schemeClr val="tx1"/>
                </a:solidFill>
              </a:rPr>
              <a:t>Time value of money can be clearly defined as the relationship between time and value of money</a:t>
            </a:r>
            <a:r>
              <a:rPr lang="en-GB" sz="2400" dirty="0" smtClean="0">
                <a:solidFill>
                  <a:schemeClr val="tx1"/>
                </a:solidFill>
              </a:rPr>
              <a:t>.</a:t>
            </a:r>
            <a:endParaRPr lang="en-US" sz="2400" dirty="0">
              <a:solidFill>
                <a:schemeClr val="tx1"/>
              </a:solidFill>
            </a:endParaRPr>
          </a:p>
          <a:p>
            <a:pPr>
              <a:buFont typeface="Wingdings" panose="05000000000000000000" pitchFamily="2" charset="2"/>
              <a:buChar char="Ø"/>
            </a:pPr>
            <a:r>
              <a:rPr lang="en-GB" sz="2400" dirty="0">
                <a:solidFill>
                  <a:schemeClr val="tx1"/>
                </a:solidFill>
              </a:rPr>
              <a:t>Time value money is also called '</a:t>
            </a:r>
            <a:r>
              <a:rPr lang="en-GB" sz="2400" b="1" dirty="0">
                <a:solidFill>
                  <a:schemeClr val="tx1"/>
                </a:solidFill>
              </a:rPr>
              <a:t>mathematic of finance' </a:t>
            </a:r>
            <a:endParaRPr lang="en-US" sz="2400" dirty="0">
              <a:solidFill>
                <a:schemeClr val="tx1"/>
              </a:solidFill>
            </a:endParaRPr>
          </a:p>
          <a:p>
            <a:pPr>
              <a:buFont typeface="Wingdings" panose="05000000000000000000" pitchFamily="2" charset="2"/>
              <a:buChar char="Ø"/>
            </a:pPr>
            <a:r>
              <a:rPr lang="en-GB" sz="2400" dirty="0" smtClean="0">
                <a:solidFill>
                  <a:schemeClr val="tx1"/>
                </a:solidFill>
              </a:rPr>
              <a:t>"</a:t>
            </a:r>
            <a:r>
              <a:rPr lang="en-GB" sz="2400" dirty="0">
                <a:solidFill>
                  <a:schemeClr val="tx1"/>
                </a:solidFill>
              </a:rPr>
              <a:t>The time value of money </a:t>
            </a:r>
            <a:r>
              <a:rPr lang="en-GB" sz="2400" dirty="0" smtClean="0">
                <a:solidFill>
                  <a:schemeClr val="tx1"/>
                </a:solidFill>
              </a:rPr>
              <a:t>deals with </a:t>
            </a:r>
            <a:r>
              <a:rPr lang="en-GB" sz="2400" dirty="0">
                <a:solidFill>
                  <a:schemeClr val="tx1"/>
                </a:solidFill>
              </a:rPr>
              <a:t>the fact </a:t>
            </a:r>
            <a:r>
              <a:rPr lang="en-GB" sz="2400" dirty="0" smtClean="0">
                <a:solidFill>
                  <a:schemeClr val="tx1"/>
                </a:solidFill>
              </a:rPr>
              <a:t>that an amount of money received in the  future is not as the valuable as the same amount of money received in the present”</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ctrTitle"/>
              </p:nvPr>
            </p:nvSpPr>
            <p:spPr>
              <a:xfrm>
                <a:off x="311700" y="1003555"/>
                <a:ext cx="8520600" cy="1550823"/>
              </a:xfrm>
            </p:spPr>
            <p:txBody>
              <a:bodyPr>
                <a:normAutofit fontScale="90000"/>
              </a:bodyPr>
              <a:lstStyle/>
              <a:p>
                <a:pPr marL="685800" indent="-571500" algn="l"/>
                <a:r>
                  <a:rPr lang="en-US" sz="2800" u="sng" dirty="0">
                    <a:solidFill>
                      <a:srgbClr val="FF0000"/>
                    </a:solidFill>
                  </a:rPr>
                  <a:t>ii.If installment payment at the beginning  of each year</a:t>
                </a:r>
                <a:br>
                  <a:rPr lang="en-US" sz="2800" u="sng" dirty="0">
                    <a:solidFill>
                      <a:srgbClr val="FF0000"/>
                    </a:solidFill>
                  </a:rPr>
                </a:br>
                <a:r>
                  <a:rPr lang="en-US" sz="2800" u="sng" dirty="0">
                    <a:solidFill>
                      <a:srgbClr val="FF0000"/>
                    </a:solidFill>
                  </a:rPr>
                  <a:t>Step:-1 Calculate the annual payment </a:t>
                </a:r>
                <a:r>
                  <a:rPr lang="en-US" sz="2800" u="sng" dirty="0" err="1">
                    <a:solidFill>
                      <a:srgbClr val="FF0000"/>
                    </a:solidFill>
                  </a:rPr>
                  <a:t>ie</a:t>
                </a:r>
                <a:r>
                  <a:rPr lang="en-US" sz="2800" u="sng" dirty="0">
                    <a:solidFill>
                      <a:srgbClr val="FF0000"/>
                    </a:solidFill>
                  </a:rPr>
                  <a:t> PMT</a:t>
                </a:r>
                <a:br>
                  <a:rPr lang="en-US" sz="2800" u="sng" dirty="0">
                    <a:solidFill>
                      <a:srgbClr val="FF0000"/>
                    </a:solidFill>
                  </a:rPr>
                </a:br>
                <a:r>
                  <a:rPr lang="en-US" sz="2000" dirty="0">
                    <a:solidFill>
                      <a:srgbClr val="000000"/>
                    </a:solidFill>
                  </a:rPr>
                  <a:t>PMT</a:t>
                </a:r>
                <a:r>
                  <a:rPr lang="en-US" sz="2800" dirty="0">
                    <a:solidFill>
                      <a:srgbClr val="000000"/>
                    </a:solidFill>
                  </a:rPr>
                  <a:t> = </a:t>
                </a:r>
                <a14:m>
                  <m:oMath xmlns:m="http://schemas.openxmlformats.org/officeDocument/2006/math">
                    <m:f>
                      <m:fPr>
                        <m:ctrlPr>
                          <a:rPr lang="en-US" sz="2800" i="1">
                            <a:solidFill>
                              <a:srgbClr val="000000"/>
                            </a:solidFill>
                            <a:latin typeface="Cambria Math" panose="02040503050406030204" pitchFamily="18" charset="0"/>
                          </a:rPr>
                        </m:ctrlPr>
                      </m:fPr>
                      <m:num>
                        <m:r>
                          <a:rPr lang="en-US" sz="2800" i="1">
                            <a:solidFill>
                              <a:srgbClr val="000000"/>
                            </a:solidFill>
                            <a:latin typeface="Cambria Math" panose="02040503050406030204" pitchFamily="18" charset="0"/>
                          </a:rPr>
                          <m:t>𝐿𝑜𝑎𝑛</m:t>
                        </m:r>
                        <m:r>
                          <a:rPr lang="en-US" sz="2800" i="1">
                            <a:solidFill>
                              <a:srgbClr val="000000"/>
                            </a:solidFill>
                            <a:latin typeface="Cambria Math" panose="02040503050406030204" pitchFamily="18" charset="0"/>
                          </a:rPr>
                          <m:t> </m:t>
                        </m:r>
                        <m:r>
                          <a:rPr lang="en-US" sz="2800" i="1">
                            <a:solidFill>
                              <a:srgbClr val="000000"/>
                            </a:solidFill>
                            <a:latin typeface="Cambria Math" panose="02040503050406030204" pitchFamily="18" charset="0"/>
                          </a:rPr>
                          <m:t>𝐴𝑚𝑜𝑢𝑛𝑡</m:t>
                        </m:r>
                      </m:num>
                      <m:den>
                        <m:r>
                          <a:rPr lang="en-US" sz="2800" i="1">
                            <a:solidFill>
                              <a:srgbClr val="000000"/>
                            </a:solidFill>
                            <a:latin typeface="Cambria Math" panose="02040503050406030204" pitchFamily="18" charset="0"/>
                          </a:rPr>
                          <m:t>1</m:t>
                        </m:r>
                        <m:r>
                          <a:rPr lang="en-US" sz="2800" i="1">
                            <a:solidFill>
                              <a:srgbClr val="000000"/>
                            </a:solidFill>
                            <a:latin typeface="Cambria Math" panose="02040503050406030204" pitchFamily="18" charset="0"/>
                          </a:rPr>
                          <m:t>+</m:t>
                        </m:r>
                        <m:r>
                          <a:rPr lang="en-US" sz="2800" i="1">
                            <a:solidFill>
                              <a:srgbClr val="000000"/>
                            </a:solidFill>
                            <a:latin typeface="Cambria Math" panose="02040503050406030204" pitchFamily="18" charset="0"/>
                          </a:rPr>
                          <m:t>𝑃𝑉𝐼𝐹𝐴</m:t>
                        </m:r>
                        <m:r>
                          <a:rPr lang="en-US" sz="2800" i="1">
                            <a:solidFill>
                              <a:srgbClr val="000000"/>
                            </a:solidFill>
                            <a:latin typeface="Cambria Math" panose="02040503050406030204" pitchFamily="18" charset="0"/>
                          </a:rPr>
                          <m:t> </m:t>
                        </m:r>
                        <m:r>
                          <a:rPr lang="en-US" sz="2800" i="1">
                            <a:solidFill>
                              <a:srgbClr val="000000"/>
                            </a:solidFill>
                            <a:latin typeface="Cambria Math" panose="02040503050406030204" pitchFamily="18" charset="0"/>
                          </a:rPr>
                          <m:t>𝑖</m:t>
                        </m:r>
                        <m:r>
                          <a:rPr lang="en-US" sz="2800" i="1">
                            <a:solidFill>
                              <a:srgbClr val="000000"/>
                            </a:solidFill>
                            <a:latin typeface="Cambria Math" panose="02040503050406030204" pitchFamily="18" charset="0"/>
                          </a:rPr>
                          <m:t>%,</m:t>
                        </m:r>
                        <m:r>
                          <a:rPr lang="en-US" sz="2800" i="1">
                            <a:solidFill>
                              <a:srgbClr val="000000"/>
                            </a:solidFill>
                            <a:latin typeface="Cambria Math" panose="02040503050406030204" pitchFamily="18" charset="0"/>
                          </a:rPr>
                          <m:t>𝑛</m:t>
                        </m:r>
                        <m:r>
                          <a:rPr lang="en-US" sz="2800" i="1">
                            <a:solidFill>
                              <a:srgbClr val="000000"/>
                            </a:solidFill>
                            <a:latin typeface="Cambria Math" panose="02040503050406030204" pitchFamily="18" charset="0"/>
                          </a:rPr>
                          <m:t>−</m:t>
                        </m:r>
                        <m:r>
                          <a:rPr lang="en-US" sz="2800" i="1">
                            <a:solidFill>
                              <a:srgbClr val="000000"/>
                            </a:solidFill>
                            <a:latin typeface="Cambria Math" panose="02040503050406030204" pitchFamily="18" charset="0"/>
                          </a:rPr>
                          <m:t>1</m:t>
                        </m:r>
                      </m:den>
                    </m:f>
                  </m:oMath>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ctrTitle"/>
              </p:nvPr>
            </p:nvSpPr>
            <p:spPr>
              <a:xfrm>
                <a:off x="311700" y="146304"/>
                <a:ext cx="8520600" cy="1550823"/>
              </a:xfrm>
              <a:blipFill rotWithShape="0">
                <a:blip r:embed="rId2"/>
                <a:stretch>
                  <a:fillRect/>
                </a:stretch>
              </a:blipFill>
            </p:spPr>
            <p:txBody>
              <a:bodyPr/>
              <a:lstStyle/>
              <a:p>
                <a:r>
                  <a:rPr lang="en-US">
                    <a:noFill/>
                  </a:rPr>
                  <a:t> </a:t>
                </a:r>
              </a:p>
            </p:txBody>
          </p:sp>
        </mc:Fallback>
      </mc:AlternateContent>
      <p:sp>
        <p:nvSpPr>
          <p:cNvPr id="3" name="Subtitle 2"/>
          <p:cNvSpPr>
            <a:spLocks noGrp="1"/>
          </p:cNvSpPr>
          <p:nvPr>
            <p:ph type="subTitle" idx="1"/>
          </p:nvPr>
        </p:nvSpPr>
        <p:spPr>
          <a:xfrm>
            <a:off x="153620" y="2678735"/>
            <a:ext cx="8829447" cy="3218688"/>
          </a:xfrm>
        </p:spPr>
        <p:txBody>
          <a:bodyPr/>
          <a:lstStyle/>
          <a:p>
            <a:pPr algn="l"/>
            <a:r>
              <a:rPr lang="en-US" dirty="0">
                <a:solidFill>
                  <a:srgbClr val="FF0000"/>
                </a:solidFill>
              </a:rPr>
              <a:t>Step 2:- Prepare loan amortization </a:t>
            </a:r>
            <a:r>
              <a:rPr lang="en-US" dirty="0" smtClean="0">
                <a:solidFill>
                  <a:srgbClr val="FF0000"/>
                </a:solidFill>
              </a:rPr>
              <a:t>schedule</a:t>
            </a:r>
          </a:p>
          <a:p>
            <a:pPr algn="l"/>
            <a:endParaRPr lang="en-US" dirty="0"/>
          </a:p>
        </p:txBody>
      </p:sp>
      <p:graphicFrame>
        <p:nvGraphicFramePr>
          <p:cNvPr id="4" name="Table 3"/>
          <p:cNvGraphicFramePr>
            <a:graphicFrameLocks noGrp="1"/>
          </p:cNvGraphicFramePr>
          <p:nvPr>
            <p:extLst/>
          </p:nvPr>
        </p:nvGraphicFramePr>
        <p:xfrm>
          <a:off x="336500" y="3437939"/>
          <a:ext cx="8361272" cy="2743200"/>
        </p:xfrm>
        <a:graphic>
          <a:graphicData uri="http://schemas.openxmlformats.org/drawingml/2006/table">
            <a:tbl>
              <a:tblPr firstRow="1" bandRow="1">
                <a:tableStyleId>{F5AB1C69-6EDB-4FF4-983F-18BD219EF322}</a:tableStyleId>
              </a:tblPr>
              <a:tblGrid>
                <a:gridCol w="871859"/>
                <a:gridCol w="1893793"/>
                <a:gridCol w="1222032"/>
                <a:gridCol w="1493596"/>
                <a:gridCol w="1157714"/>
                <a:gridCol w="1722278"/>
              </a:tblGrid>
              <a:tr h="711151">
                <a:tc>
                  <a:txBody>
                    <a:bodyPr/>
                    <a:lstStyle/>
                    <a:p>
                      <a:r>
                        <a:rPr lang="en-US" dirty="0" smtClean="0">
                          <a:solidFill>
                            <a:schemeClr val="tx1"/>
                          </a:solidFill>
                        </a:rPr>
                        <a:t>Year </a:t>
                      </a:r>
                    </a:p>
                    <a:p>
                      <a:r>
                        <a:rPr lang="en-US" dirty="0" smtClean="0">
                          <a:solidFill>
                            <a:schemeClr val="tx1"/>
                          </a:solidFill>
                        </a:rPr>
                        <a:t>(1)</a:t>
                      </a:r>
                    </a:p>
                    <a:p>
                      <a:endParaRPr lang="en-US" dirty="0">
                        <a:solidFill>
                          <a:schemeClr val="tx1"/>
                        </a:solidFill>
                      </a:endParaRPr>
                    </a:p>
                  </a:txBody>
                  <a:tcPr/>
                </a:tc>
                <a:tc>
                  <a:txBody>
                    <a:bodyPr/>
                    <a:lstStyle/>
                    <a:p>
                      <a:r>
                        <a:rPr lang="en-US" dirty="0" smtClean="0">
                          <a:solidFill>
                            <a:schemeClr val="tx1"/>
                          </a:solidFill>
                        </a:rPr>
                        <a:t>Beginning</a:t>
                      </a:r>
                      <a:r>
                        <a:rPr lang="en-US" baseline="0" dirty="0" smtClean="0">
                          <a:solidFill>
                            <a:schemeClr val="tx1"/>
                          </a:solidFill>
                        </a:rPr>
                        <a:t> Balance</a:t>
                      </a:r>
                    </a:p>
                    <a:p>
                      <a:r>
                        <a:rPr lang="en-US" baseline="0" dirty="0" smtClean="0">
                          <a:solidFill>
                            <a:schemeClr val="tx1"/>
                          </a:solidFill>
                        </a:rPr>
                        <a:t>(2)</a:t>
                      </a:r>
                      <a:endParaRPr lang="en-US" dirty="0" smtClean="0">
                        <a:solidFill>
                          <a:schemeClr val="tx1"/>
                        </a:solidFill>
                      </a:endParaRPr>
                    </a:p>
                    <a:p>
                      <a:endParaRPr lang="en-US" dirty="0">
                        <a:solidFill>
                          <a:schemeClr val="tx1"/>
                        </a:solidFill>
                      </a:endParaRPr>
                    </a:p>
                  </a:txBody>
                  <a:tcPr/>
                </a:tc>
                <a:tc>
                  <a:txBody>
                    <a:bodyPr/>
                    <a:lstStyle/>
                    <a:p>
                      <a:r>
                        <a:rPr lang="en-US" dirty="0" smtClean="0">
                          <a:solidFill>
                            <a:schemeClr val="tx1"/>
                          </a:solidFill>
                        </a:rPr>
                        <a:t>PMT</a:t>
                      </a:r>
                    </a:p>
                    <a:p>
                      <a:r>
                        <a:rPr lang="en-US" dirty="0" smtClean="0">
                          <a:solidFill>
                            <a:schemeClr val="tx1"/>
                          </a:solidFill>
                        </a:rPr>
                        <a:t>(3)</a:t>
                      </a:r>
                    </a:p>
                    <a:p>
                      <a:endParaRPr lang="en-US" dirty="0">
                        <a:solidFill>
                          <a:schemeClr val="tx1"/>
                        </a:solidFill>
                      </a:endParaRPr>
                    </a:p>
                  </a:txBody>
                  <a:tcPr/>
                </a:tc>
                <a:tc>
                  <a:txBody>
                    <a:bodyPr/>
                    <a:lstStyle/>
                    <a:p>
                      <a:r>
                        <a:rPr lang="en-US" dirty="0" smtClean="0">
                          <a:solidFill>
                            <a:schemeClr val="tx1"/>
                          </a:solidFill>
                        </a:rPr>
                        <a:t>Interest</a:t>
                      </a:r>
                    </a:p>
                    <a:p>
                      <a:r>
                        <a:rPr lang="en-US" dirty="0" smtClean="0">
                          <a:solidFill>
                            <a:schemeClr val="tx1"/>
                          </a:solidFill>
                        </a:rPr>
                        <a:t>(4) =(2) *</a:t>
                      </a:r>
                      <a:r>
                        <a:rPr lang="en-US" dirty="0" err="1" smtClean="0">
                          <a:solidFill>
                            <a:schemeClr val="tx1"/>
                          </a:solidFill>
                        </a:rPr>
                        <a:t>i</a:t>
                      </a:r>
                      <a:endParaRPr lang="en-US" dirty="0" smtClean="0">
                        <a:solidFill>
                          <a:schemeClr val="tx1"/>
                        </a:solidFill>
                      </a:endParaRPr>
                    </a:p>
                    <a:p>
                      <a:endParaRPr lang="en-US" dirty="0">
                        <a:solidFill>
                          <a:schemeClr val="tx1"/>
                        </a:solidFill>
                      </a:endParaRPr>
                    </a:p>
                  </a:txBody>
                  <a:tcPr/>
                </a:tc>
                <a:tc>
                  <a:txBody>
                    <a:bodyPr/>
                    <a:lstStyle/>
                    <a:p>
                      <a:r>
                        <a:rPr lang="en-US" dirty="0" smtClean="0">
                          <a:solidFill>
                            <a:schemeClr val="tx1"/>
                          </a:solidFill>
                        </a:rPr>
                        <a:t>Principal</a:t>
                      </a:r>
                    </a:p>
                    <a:p>
                      <a:r>
                        <a:rPr lang="en-US" dirty="0" smtClean="0">
                          <a:solidFill>
                            <a:schemeClr val="tx1"/>
                          </a:solidFill>
                        </a:rPr>
                        <a:t>(5)= (3)</a:t>
                      </a:r>
                      <a:r>
                        <a:rPr lang="en-US" baseline="0" dirty="0" smtClean="0">
                          <a:solidFill>
                            <a:schemeClr val="tx1"/>
                          </a:solidFill>
                        </a:rPr>
                        <a:t> – (4)</a:t>
                      </a:r>
                      <a:endParaRPr lang="en-US" dirty="0" smtClean="0">
                        <a:solidFill>
                          <a:schemeClr val="tx1"/>
                        </a:solidFill>
                      </a:endParaRPr>
                    </a:p>
                    <a:p>
                      <a:endParaRPr lang="en-US" dirty="0">
                        <a:solidFill>
                          <a:schemeClr val="tx1"/>
                        </a:solidFill>
                      </a:endParaRPr>
                    </a:p>
                  </a:txBody>
                  <a:tcPr/>
                </a:tc>
                <a:tc>
                  <a:txBody>
                    <a:bodyPr/>
                    <a:lstStyle/>
                    <a:p>
                      <a:r>
                        <a:rPr lang="en-US" dirty="0" smtClean="0">
                          <a:solidFill>
                            <a:schemeClr val="tx1"/>
                          </a:solidFill>
                        </a:rPr>
                        <a:t>Ending Balance</a:t>
                      </a:r>
                    </a:p>
                    <a:p>
                      <a:r>
                        <a:rPr lang="en-US" dirty="0" smtClean="0">
                          <a:solidFill>
                            <a:schemeClr val="tx1"/>
                          </a:solidFill>
                        </a:rPr>
                        <a:t>(6) = (2) –(5)</a:t>
                      </a:r>
                    </a:p>
                    <a:p>
                      <a:endParaRPr lang="en-US" dirty="0">
                        <a:solidFill>
                          <a:schemeClr val="tx1"/>
                        </a:solidFill>
                      </a:endParaRPr>
                    </a:p>
                  </a:txBody>
                  <a:tcPr/>
                </a:tc>
              </a:tr>
              <a:tr h="966394">
                <a:tc>
                  <a:txBody>
                    <a:bodyPr/>
                    <a:lstStyle/>
                    <a:p>
                      <a:r>
                        <a:rPr lang="en-US" dirty="0" smtClean="0"/>
                        <a:t>0</a:t>
                      </a:r>
                    </a:p>
                    <a:p>
                      <a:r>
                        <a:rPr lang="en-US" dirty="0" smtClean="0"/>
                        <a:t>1</a:t>
                      </a:r>
                    </a:p>
                    <a:p>
                      <a:r>
                        <a:rPr lang="en-US" dirty="0" smtClean="0"/>
                        <a:t>2</a:t>
                      </a:r>
                    </a:p>
                    <a:p>
                      <a:r>
                        <a:rPr lang="en-US" dirty="0" smtClean="0"/>
                        <a:t>3</a:t>
                      </a:r>
                    </a:p>
                    <a:p>
                      <a:r>
                        <a:rPr lang="en-US" dirty="0" smtClean="0"/>
                        <a:t>…</a:t>
                      </a:r>
                    </a:p>
                    <a:p>
                      <a:r>
                        <a:rPr lang="en-US" dirty="0" smtClean="0"/>
                        <a:t>….</a:t>
                      </a:r>
                    </a:p>
                    <a:p>
                      <a:r>
                        <a:rPr lang="en-US" dirty="0" smtClean="0"/>
                        <a:t>n-1</a:t>
                      </a:r>
                    </a:p>
                    <a:p>
                      <a:endParaRPr lang="en-US" dirty="0"/>
                    </a:p>
                  </a:txBody>
                  <a:tcPr/>
                </a:tc>
                <a:tc>
                  <a:txBody>
                    <a:bodyPr/>
                    <a:lstStyle/>
                    <a:p>
                      <a:r>
                        <a:rPr lang="en-US" dirty="0" smtClean="0"/>
                        <a:t>*****</a:t>
                      </a:r>
                    </a:p>
                    <a:p>
                      <a:r>
                        <a:rPr lang="en-US" dirty="0" smtClean="0"/>
                        <a:t>*****</a:t>
                      </a:r>
                    </a:p>
                    <a:p>
                      <a:r>
                        <a:rPr lang="en-US" dirty="0" smtClean="0"/>
                        <a:t>*****</a:t>
                      </a:r>
                    </a:p>
                    <a:p>
                      <a:r>
                        <a:rPr lang="en-US" dirty="0" smtClean="0"/>
                        <a:t>…...</a:t>
                      </a:r>
                    </a:p>
                    <a:p>
                      <a:r>
                        <a:rPr lang="en-US" dirty="0" smtClean="0"/>
                        <a:t>……</a:t>
                      </a:r>
                    </a:p>
                    <a:p>
                      <a:r>
                        <a:rPr lang="en-US" dirty="0" smtClean="0"/>
                        <a:t>……</a:t>
                      </a:r>
                    </a:p>
                    <a:p>
                      <a:r>
                        <a:rPr lang="en-US" dirty="0" smtClean="0"/>
                        <a:t>******</a:t>
                      </a:r>
                    </a:p>
                    <a:p>
                      <a:endParaRPr lang="en-US" dirty="0"/>
                    </a:p>
                  </a:txBody>
                  <a:tcPr/>
                </a:tc>
                <a:tc>
                  <a:txBody>
                    <a:bodyPr/>
                    <a:lstStyle/>
                    <a:p>
                      <a:r>
                        <a:rPr lang="en-US" dirty="0" smtClean="0"/>
                        <a:t>*****</a:t>
                      </a:r>
                    </a:p>
                    <a:p>
                      <a:r>
                        <a:rPr lang="en-US" dirty="0" smtClean="0"/>
                        <a:t>*****</a:t>
                      </a:r>
                    </a:p>
                    <a:p>
                      <a:r>
                        <a:rPr lang="en-US" dirty="0" smtClean="0"/>
                        <a:t>*****</a:t>
                      </a:r>
                    </a:p>
                    <a:p>
                      <a:r>
                        <a:rPr lang="en-US" dirty="0" smtClean="0"/>
                        <a:t>…...</a:t>
                      </a:r>
                    </a:p>
                    <a:p>
                      <a:r>
                        <a:rPr lang="en-US" dirty="0" smtClean="0"/>
                        <a:t>……</a:t>
                      </a:r>
                    </a:p>
                    <a:p>
                      <a:r>
                        <a:rPr lang="en-US" dirty="0" smtClean="0"/>
                        <a:t>……</a:t>
                      </a:r>
                    </a:p>
                    <a:p>
                      <a:r>
                        <a:rPr lang="en-US" dirty="0" smtClean="0"/>
                        <a:t>******</a:t>
                      </a:r>
                    </a:p>
                    <a:p>
                      <a:endParaRPr lang="en-US" dirty="0"/>
                    </a:p>
                  </a:txBody>
                  <a:tcPr/>
                </a:tc>
                <a:tc>
                  <a:txBody>
                    <a:bodyPr/>
                    <a:lstStyle/>
                    <a:p>
                      <a:r>
                        <a:rPr lang="en-US" dirty="0" smtClean="0"/>
                        <a:t>0</a:t>
                      </a:r>
                    </a:p>
                    <a:p>
                      <a:r>
                        <a:rPr lang="en-US" dirty="0" smtClean="0"/>
                        <a:t>*****</a:t>
                      </a:r>
                    </a:p>
                    <a:p>
                      <a:r>
                        <a:rPr lang="en-US" dirty="0" smtClean="0"/>
                        <a:t>*****</a:t>
                      </a:r>
                    </a:p>
                    <a:p>
                      <a:r>
                        <a:rPr lang="en-US" dirty="0" smtClean="0"/>
                        <a:t>…...</a:t>
                      </a:r>
                    </a:p>
                    <a:p>
                      <a:r>
                        <a:rPr lang="en-US" dirty="0" smtClean="0"/>
                        <a:t>……</a:t>
                      </a:r>
                    </a:p>
                    <a:p>
                      <a:r>
                        <a:rPr lang="en-US" dirty="0" smtClean="0"/>
                        <a:t>……</a:t>
                      </a:r>
                    </a:p>
                    <a:p>
                      <a:r>
                        <a:rPr lang="en-US" dirty="0" smtClean="0"/>
                        <a:t>******</a:t>
                      </a:r>
                    </a:p>
                    <a:p>
                      <a:endParaRPr lang="en-US" dirty="0"/>
                    </a:p>
                  </a:txBody>
                  <a:tcPr/>
                </a:tc>
                <a:tc>
                  <a:txBody>
                    <a:bodyPr/>
                    <a:lstStyle/>
                    <a:p>
                      <a:r>
                        <a:rPr lang="en-US" dirty="0" smtClean="0"/>
                        <a:t>*****</a:t>
                      </a:r>
                    </a:p>
                    <a:p>
                      <a:r>
                        <a:rPr lang="en-US" dirty="0" smtClean="0"/>
                        <a:t>*****</a:t>
                      </a:r>
                    </a:p>
                    <a:p>
                      <a:r>
                        <a:rPr lang="en-US" dirty="0" smtClean="0"/>
                        <a:t>*****</a:t>
                      </a:r>
                    </a:p>
                    <a:p>
                      <a:r>
                        <a:rPr lang="en-US" dirty="0" smtClean="0"/>
                        <a:t>…...</a:t>
                      </a:r>
                    </a:p>
                    <a:p>
                      <a:r>
                        <a:rPr lang="en-US" dirty="0" smtClean="0"/>
                        <a:t>……</a:t>
                      </a:r>
                    </a:p>
                    <a:p>
                      <a:r>
                        <a:rPr lang="en-US" dirty="0" smtClean="0"/>
                        <a:t>…….</a:t>
                      </a:r>
                    </a:p>
                    <a:p>
                      <a:r>
                        <a:rPr lang="en-US" dirty="0" smtClean="0"/>
                        <a:t>******</a:t>
                      </a:r>
                    </a:p>
                    <a:p>
                      <a:endParaRPr lang="en-US" dirty="0"/>
                    </a:p>
                  </a:txBody>
                  <a:tcPr/>
                </a:tc>
                <a:tc>
                  <a:txBody>
                    <a:bodyPr/>
                    <a:lstStyle/>
                    <a:p>
                      <a:r>
                        <a:rPr lang="en-US" dirty="0" smtClean="0"/>
                        <a:t>*****</a:t>
                      </a:r>
                    </a:p>
                    <a:p>
                      <a:r>
                        <a:rPr lang="en-US" dirty="0" smtClean="0"/>
                        <a:t>*****</a:t>
                      </a:r>
                    </a:p>
                    <a:p>
                      <a:r>
                        <a:rPr lang="en-US" dirty="0" smtClean="0"/>
                        <a:t>*****</a:t>
                      </a:r>
                    </a:p>
                    <a:p>
                      <a:r>
                        <a:rPr lang="en-US" dirty="0" smtClean="0"/>
                        <a:t>…...</a:t>
                      </a:r>
                    </a:p>
                    <a:p>
                      <a:r>
                        <a:rPr lang="en-US" dirty="0" smtClean="0"/>
                        <a:t>……</a:t>
                      </a:r>
                    </a:p>
                    <a:p>
                      <a:r>
                        <a:rPr lang="en-US" dirty="0" smtClean="0"/>
                        <a:t>……</a:t>
                      </a:r>
                    </a:p>
                    <a:p>
                      <a:r>
                        <a:rPr lang="en-US" dirty="0" smtClean="0"/>
                        <a:t>0</a:t>
                      </a:r>
                    </a:p>
                    <a:p>
                      <a:endParaRPr lang="en-US" dirty="0"/>
                    </a:p>
                  </a:txBody>
                  <a:tcPr/>
                </a:tc>
              </a:tr>
            </a:tbl>
          </a:graphicData>
        </a:graphic>
      </p:graphicFrame>
    </p:spTree>
    <p:extLst>
      <p:ext uri="{BB962C8B-B14F-4D97-AF65-F5344CB8AC3E}">
        <p14:creationId xmlns:p14="http://schemas.microsoft.com/office/powerpoint/2010/main" val="14971231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76201"/>
            <a:ext cx="7543800" cy="609600"/>
          </a:xfrm>
        </p:spPr>
        <p:txBody>
          <a:bodyPr>
            <a:normAutofit/>
          </a:bodyPr>
          <a:lstStyle/>
          <a:p>
            <a:r>
              <a:rPr lang="en-US" sz="2800" b="1" u="sng" dirty="0" smtClean="0">
                <a:solidFill>
                  <a:srgbClr val="FF0000"/>
                </a:solidFill>
              </a:rPr>
              <a:t>List of Formulas</a:t>
            </a:r>
            <a:endParaRPr lang="en-US" sz="2800" b="1" u="sng" dirty="0">
              <a:solidFill>
                <a:srgbClr val="FF0000"/>
              </a:solidFill>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04800" y="990600"/>
                <a:ext cx="8610600" cy="5257800"/>
              </a:xfrm>
            </p:spPr>
            <p:txBody>
              <a:bodyPr>
                <a:normAutofit/>
              </a:bodyPr>
              <a:lstStyle/>
              <a:p>
                <a:r>
                  <a:rPr lang="en-US" dirty="0" smtClean="0"/>
                  <a:t>1. </a:t>
                </a:r>
                <a:r>
                  <a:rPr lang="en-US" sz="1600" b="1" u="sng" dirty="0" smtClean="0"/>
                  <a:t>Calculate the present value(PV)and future value(FV)</a:t>
                </a:r>
              </a:p>
              <a:p>
                <a:pPr marL="457200" indent="0">
                  <a:lnSpc>
                    <a:spcPct val="100000"/>
                  </a:lnSpc>
                  <a:buNone/>
                </a:pPr>
                <a:r>
                  <a:rPr lang="en-US" sz="1600" dirty="0" smtClean="0">
                    <a:solidFill>
                      <a:srgbClr val="92D050"/>
                    </a:solidFill>
                  </a:rPr>
                  <a:t>      </a:t>
                </a:r>
                <a:r>
                  <a:rPr lang="en-US" sz="1600" dirty="0" smtClean="0">
                    <a:solidFill>
                      <a:srgbClr val="FF0000"/>
                    </a:solidFill>
                  </a:rPr>
                  <a:t>Table method                                  Formula method</a:t>
                </a:r>
              </a:p>
              <a:p>
                <a:pPr marL="457200">
                  <a:lnSpc>
                    <a:spcPct val="100000"/>
                  </a:lnSpc>
                </a:pPr>
                <a:r>
                  <a:rPr lang="en-US" sz="1600" dirty="0" smtClean="0">
                    <a:solidFill>
                      <a:srgbClr val="FF0000"/>
                    </a:solidFill>
                  </a:rPr>
                  <a:t>PV = FV(PVIF </a:t>
                </a:r>
                <a:r>
                  <a:rPr lang="en-US" sz="1600" dirty="0" err="1" smtClean="0">
                    <a:solidFill>
                      <a:srgbClr val="FF0000"/>
                    </a:solidFill>
                  </a:rPr>
                  <a:t>i</a:t>
                </a:r>
                <a:r>
                  <a:rPr lang="en-US" sz="1600" dirty="0" smtClean="0">
                    <a:solidFill>
                      <a:srgbClr val="FF0000"/>
                    </a:solidFill>
                  </a:rPr>
                  <a:t>%,n)                                       PV = </a:t>
                </a:r>
                <a14:m>
                  <m:oMath xmlns:m="http://schemas.openxmlformats.org/officeDocument/2006/math">
                    <m:f>
                      <m:fPr>
                        <m:ctrlPr>
                          <a:rPr lang="en-US" sz="1600" i="1" smtClean="0">
                            <a:solidFill>
                              <a:srgbClr val="FF0000"/>
                            </a:solidFill>
                            <a:latin typeface="Cambria Math" panose="02040503050406030204" pitchFamily="18" charset="0"/>
                          </a:rPr>
                        </m:ctrlPr>
                      </m:fPr>
                      <m:num>
                        <m:r>
                          <a:rPr lang="en-US" sz="1600" b="0" i="1" smtClean="0">
                            <a:solidFill>
                              <a:srgbClr val="FF0000"/>
                            </a:solidFill>
                            <a:latin typeface="Cambria Math"/>
                          </a:rPr>
                          <m:t>𝐹𝑉</m:t>
                        </m:r>
                      </m:num>
                      <m:den>
                        <m:r>
                          <a:rPr lang="en-US" sz="1600" b="0" i="1" smtClean="0">
                            <a:solidFill>
                              <a:srgbClr val="FF0000"/>
                            </a:solidFill>
                            <a:latin typeface="Cambria Math"/>
                          </a:rPr>
                          <m:t>(</m:t>
                        </m:r>
                        <m:r>
                          <a:rPr lang="en-US" sz="1600" b="0" i="1" smtClean="0">
                            <a:solidFill>
                              <a:srgbClr val="FF0000"/>
                            </a:solidFill>
                            <a:latin typeface="Cambria Math"/>
                          </a:rPr>
                          <m:t>1</m:t>
                        </m:r>
                        <m:r>
                          <a:rPr lang="en-US" sz="1600" b="0" i="1" smtClean="0">
                            <a:solidFill>
                              <a:srgbClr val="FF0000"/>
                            </a:solidFill>
                            <a:latin typeface="Cambria Math"/>
                          </a:rPr>
                          <m:t>+</m:t>
                        </m:r>
                        <m:r>
                          <a:rPr lang="en-US" sz="1600" b="0" i="1" smtClean="0">
                            <a:solidFill>
                              <a:srgbClr val="FF0000"/>
                            </a:solidFill>
                            <a:latin typeface="Cambria Math"/>
                          </a:rPr>
                          <m:t>𝑖</m:t>
                        </m:r>
                        <m:r>
                          <a:rPr lang="en-US" sz="1600" b="0" i="1" smtClean="0">
                            <a:solidFill>
                              <a:srgbClr val="FF0000"/>
                            </a:solidFill>
                            <a:latin typeface="Cambria Math"/>
                          </a:rPr>
                          <m:t>)^</m:t>
                        </m:r>
                        <m:r>
                          <a:rPr lang="en-US" sz="1600" b="0" i="1" smtClean="0">
                            <a:solidFill>
                              <a:srgbClr val="FF0000"/>
                            </a:solidFill>
                            <a:latin typeface="Cambria Math"/>
                          </a:rPr>
                          <m:t>𝑛</m:t>
                        </m:r>
                      </m:den>
                    </m:f>
                  </m:oMath>
                </a14:m>
                <a:r>
                  <a:rPr lang="en-US" sz="1600" dirty="0" smtClean="0">
                    <a:solidFill>
                      <a:srgbClr val="FF0000"/>
                    </a:solidFill>
                  </a:rPr>
                  <a:t>  </a:t>
                </a:r>
              </a:p>
              <a:p>
                <a:pPr marL="457200">
                  <a:lnSpc>
                    <a:spcPct val="100000"/>
                  </a:lnSpc>
                </a:pPr>
                <a:r>
                  <a:rPr lang="en-US" sz="1600" dirty="0" smtClean="0">
                    <a:solidFill>
                      <a:srgbClr val="FF0000"/>
                    </a:solidFill>
                  </a:rPr>
                  <a:t>FV = PV (FVIF </a:t>
                </a:r>
                <a:r>
                  <a:rPr lang="en-US" sz="1600" dirty="0" err="1" smtClean="0">
                    <a:solidFill>
                      <a:srgbClr val="FF0000"/>
                    </a:solidFill>
                  </a:rPr>
                  <a:t>i</a:t>
                </a:r>
                <a:r>
                  <a:rPr lang="en-US" sz="1600" dirty="0" smtClean="0">
                    <a:solidFill>
                      <a:srgbClr val="FF0000"/>
                    </a:solidFill>
                  </a:rPr>
                  <a:t>%,n)                                      FV = PV(1+i)^n</a:t>
                </a:r>
              </a:p>
              <a:p>
                <a:pPr marL="365760" indent="0">
                  <a:lnSpc>
                    <a:spcPct val="100000"/>
                  </a:lnSpc>
                  <a:buNone/>
                </a:pPr>
                <a:r>
                  <a:rPr lang="en-US" sz="1600" dirty="0" smtClean="0"/>
                  <a:t>2</a:t>
                </a:r>
                <a:r>
                  <a:rPr lang="en-US" sz="1600" b="1" dirty="0" smtClean="0"/>
                  <a:t>. </a:t>
                </a:r>
                <a:r>
                  <a:rPr lang="en-US" sz="1600" b="1" u="sng" dirty="0" smtClean="0"/>
                  <a:t>Calculate the interest rate (</a:t>
                </a:r>
                <a:r>
                  <a:rPr lang="en-US" sz="1600" b="1" u="sng" dirty="0" err="1" smtClean="0"/>
                  <a:t>i</a:t>
                </a:r>
                <a:r>
                  <a:rPr lang="en-US" sz="1600" b="1" u="sng" dirty="0" smtClean="0"/>
                  <a:t>)</a:t>
                </a:r>
              </a:p>
              <a:p>
                <a:pPr marL="457200">
                  <a:lnSpc>
                    <a:spcPct val="100000"/>
                  </a:lnSpc>
                </a:pPr>
                <a:r>
                  <a:rPr lang="en-US" sz="1600" dirty="0" smtClean="0">
                    <a:solidFill>
                      <a:srgbClr val="FF0000"/>
                    </a:solidFill>
                  </a:rPr>
                  <a:t>PV </a:t>
                </a:r>
                <a:r>
                  <a:rPr lang="en-US" sz="1600" dirty="0">
                    <a:solidFill>
                      <a:srgbClr val="FF0000"/>
                    </a:solidFill>
                  </a:rPr>
                  <a:t>= </a:t>
                </a:r>
                <a14:m>
                  <m:oMath xmlns:m="http://schemas.openxmlformats.org/officeDocument/2006/math">
                    <m:f>
                      <m:fPr>
                        <m:ctrlPr>
                          <a:rPr lang="en-US" sz="1600" i="1">
                            <a:solidFill>
                              <a:srgbClr val="FF0000"/>
                            </a:solidFill>
                            <a:latin typeface="Cambria Math" panose="02040503050406030204" pitchFamily="18" charset="0"/>
                          </a:rPr>
                        </m:ctrlPr>
                      </m:fPr>
                      <m:num>
                        <m:r>
                          <a:rPr lang="en-US" sz="1600" i="1">
                            <a:solidFill>
                              <a:srgbClr val="FF0000"/>
                            </a:solidFill>
                            <a:latin typeface="Cambria Math"/>
                          </a:rPr>
                          <m:t>𝐹𝑉</m:t>
                        </m:r>
                      </m:num>
                      <m:den>
                        <m:r>
                          <a:rPr lang="en-US" sz="1600" i="1">
                            <a:solidFill>
                              <a:srgbClr val="FF0000"/>
                            </a:solidFill>
                            <a:latin typeface="Cambria Math"/>
                          </a:rPr>
                          <m:t>(</m:t>
                        </m:r>
                        <m:r>
                          <a:rPr lang="en-US" sz="1600" i="1">
                            <a:solidFill>
                              <a:srgbClr val="FF0000"/>
                            </a:solidFill>
                            <a:latin typeface="Cambria Math"/>
                          </a:rPr>
                          <m:t>1</m:t>
                        </m:r>
                        <m:r>
                          <a:rPr lang="en-US" sz="1600" i="1">
                            <a:solidFill>
                              <a:srgbClr val="FF0000"/>
                            </a:solidFill>
                            <a:latin typeface="Cambria Math"/>
                          </a:rPr>
                          <m:t>+</m:t>
                        </m:r>
                        <m:r>
                          <a:rPr lang="en-US" sz="1600" i="1">
                            <a:solidFill>
                              <a:srgbClr val="FF0000"/>
                            </a:solidFill>
                            <a:latin typeface="Cambria Math"/>
                          </a:rPr>
                          <m:t>𝑖</m:t>
                        </m:r>
                        <m:r>
                          <a:rPr lang="en-US" sz="1600" i="1">
                            <a:solidFill>
                              <a:srgbClr val="FF0000"/>
                            </a:solidFill>
                            <a:latin typeface="Cambria Math"/>
                          </a:rPr>
                          <m:t>)^</m:t>
                        </m:r>
                        <m:r>
                          <a:rPr lang="en-US" sz="1600" i="1">
                            <a:solidFill>
                              <a:srgbClr val="FF0000"/>
                            </a:solidFill>
                            <a:latin typeface="Cambria Math"/>
                          </a:rPr>
                          <m:t>𝑛</m:t>
                        </m:r>
                      </m:den>
                    </m:f>
                  </m:oMath>
                </a14:m>
                <a:r>
                  <a:rPr lang="en-US" sz="1600" dirty="0">
                    <a:solidFill>
                      <a:srgbClr val="FF0000"/>
                    </a:solidFill>
                  </a:rPr>
                  <a:t>  </a:t>
                </a:r>
                <a:endParaRPr lang="en-US" sz="1600" dirty="0" smtClean="0">
                  <a:solidFill>
                    <a:srgbClr val="FF0000"/>
                  </a:solidFill>
                </a:endParaRPr>
              </a:p>
              <a:p>
                <a:pPr marL="457200">
                  <a:lnSpc>
                    <a:spcPct val="100000"/>
                  </a:lnSpc>
                </a:pPr>
                <a:r>
                  <a:rPr lang="en-US" sz="1600" dirty="0" smtClean="0">
                    <a:solidFill>
                      <a:srgbClr val="FF0000"/>
                    </a:solidFill>
                  </a:rPr>
                  <a:t>Or </a:t>
                </a:r>
                <a:r>
                  <a:rPr lang="en-US" sz="1600" dirty="0" err="1" smtClean="0">
                    <a:solidFill>
                      <a:srgbClr val="FF0000"/>
                    </a:solidFill>
                  </a:rPr>
                  <a:t>i</a:t>
                </a:r>
                <a:r>
                  <a:rPr lang="en-US" sz="1600" dirty="0" smtClean="0">
                    <a:solidFill>
                      <a:srgbClr val="FF0000"/>
                    </a:solidFill>
                  </a:rPr>
                  <a:t> =[ </a:t>
                </a:r>
                <a14:m>
                  <m:oMath xmlns:m="http://schemas.openxmlformats.org/officeDocument/2006/math">
                    <m:f>
                      <m:fPr>
                        <m:ctrlPr>
                          <a:rPr lang="en-US" sz="1600" i="1">
                            <a:solidFill>
                              <a:srgbClr val="FF0000"/>
                            </a:solidFill>
                            <a:latin typeface="Cambria Math" panose="02040503050406030204" pitchFamily="18" charset="0"/>
                          </a:rPr>
                        </m:ctrlPr>
                      </m:fPr>
                      <m:num>
                        <m:r>
                          <a:rPr lang="en-US" sz="1600" i="1">
                            <a:solidFill>
                              <a:srgbClr val="FF0000"/>
                            </a:solidFill>
                            <a:latin typeface="Cambria Math"/>
                          </a:rPr>
                          <m:t>𝐹𝑉</m:t>
                        </m:r>
                      </m:num>
                      <m:den>
                        <m:r>
                          <a:rPr lang="en-US" sz="1600" b="0" i="1" smtClean="0">
                            <a:solidFill>
                              <a:srgbClr val="FF0000"/>
                            </a:solidFill>
                            <a:latin typeface="Cambria Math"/>
                          </a:rPr>
                          <m:t>𝑃𝑉</m:t>
                        </m:r>
                      </m:den>
                    </m:f>
                  </m:oMath>
                </a14:m>
                <a:r>
                  <a:rPr lang="en-US" sz="1600" dirty="0">
                    <a:solidFill>
                      <a:srgbClr val="FF0000"/>
                    </a:solidFill>
                  </a:rPr>
                  <a:t>  </a:t>
                </a:r>
                <a:r>
                  <a:rPr lang="en-US" sz="1600" dirty="0" smtClean="0">
                    <a:solidFill>
                      <a:srgbClr val="FF0000"/>
                    </a:solidFill>
                  </a:rPr>
                  <a:t>]^(1/n)  -1 </a:t>
                </a:r>
              </a:p>
              <a:p>
                <a:pPr marL="457200">
                  <a:lnSpc>
                    <a:spcPct val="100000"/>
                  </a:lnSpc>
                </a:pPr>
                <a:r>
                  <a:rPr lang="en-US" sz="1600" b="1" dirty="0" smtClean="0">
                    <a:solidFill>
                      <a:schemeClr val="tx1"/>
                    </a:solidFill>
                  </a:rPr>
                  <a:t>3</a:t>
                </a:r>
                <a:r>
                  <a:rPr lang="en-US" sz="1600" b="1" u="sng" dirty="0" smtClean="0">
                    <a:solidFill>
                      <a:schemeClr val="tx1"/>
                    </a:solidFill>
                  </a:rPr>
                  <a:t>. Calculate the time period(n)</a:t>
                </a:r>
                <a:endParaRPr lang="en-US" sz="1600" b="1" u="sng" dirty="0">
                  <a:solidFill>
                    <a:schemeClr val="tx1"/>
                  </a:solidFill>
                </a:endParaRPr>
              </a:p>
              <a:p>
                <a:pPr marL="457200">
                  <a:lnSpc>
                    <a:spcPct val="100000"/>
                  </a:lnSpc>
                </a:pPr>
                <a:r>
                  <a:rPr lang="en-US" sz="1600" dirty="0" smtClean="0">
                    <a:solidFill>
                      <a:srgbClr val="FF0000"/>
                    </a:solidFill>
                  </a:rPr>
                  <a:t>PV = </a:t>
                </a:r>
                <a14:m>
                  <m:oMath xmlns:m="http://schemas.openxmlformats.org/officeDocument/2006/math">
                    <m:f>
                      <m:fPr>
                        <m:ctrlPr>
                          <a:rPr lang="en-US" sz="1600" i="1">
                            <a:solidFill>
                              <a:srgbClr val="FF0000"/>
                            </a:solidFill>
                            <a:latin typeface="Cambria Math" panose="02040503050406030204" pitchFamily="18" charset="0"/>
                          </a:rPr>
                        </m:ctrlPr>
                      </m:fPr>
                      <m:num>
                        <m:r>
                          <a:rPr lang="en-US" sz="1600" i="1">
                            <a:solidFill>
                              <a:srgbClr val="FF0000"/>
                            </a:solidFill>
                            <a:latin typeface="Cambria Math"/>
                          </a:rPr>
                          <m:t>𝐹𝑉</m:t>
                        </m:r>
                      </m:num>
                      <m:den>
                        <m:r>
                          <a:rPr lang="en-US" sz="1600" i="1">
                            <a:solidFill>
                              <a:srgbClr val="FF0000"/>
                            </a:solidFill>
                            <a:latin typeface="Cambria Math"/>
                          </a:rPr>
                          <m:t>(</m:t>
                        </m:r>
                        <m:r>
                          <a:rPr lang="en-US" sz="1600" i="1">
                            <a:solidFill>
                              <a:srgbClr val="FF0000"/>
                            </a:solidFill>
                            <a:latin typeface="Cambria Math"/>
                          </a:rPr>
                          <m:t>1</m:t>
                        </m:r>
                        <m:r>
                          <a:rPr lang="en-US" sz="1600" i="1">
                            <a:solidFill>
                              <a:srgbClr val="FF0000"/>
                            </a:solidFill>
                            <a:latin typeface="Cambria Math"/>
                          </a:rPr>
                          <m:t>+</m:t>
                        </m:r>
                        <m:r>
                          <a:rPr lang="en-US" sz="1600" i="1">
                            <a:solidFill>
                              <a:srgbClr val="FF0000"/>
                            </a:solidFill>
                            <a:latin typeface="Cambria Math"/>
                          </a:rPr>
                          <m:t>𝑖</m:t>
                        </m:r>
                        <m:r>
                          <a:rPr lang="en-US" sz="1600" i="1">
                            <a:solidFill>
                              <a:srgbClr val="FF0000"/>
                            </a:solidFill>
                            <a:latin typeface="Cambria Math"/>
                          </a:rPr>
                          <m:t>)^</m:t>
                        </m:r>
                        <m:r>
                          <a:rPr lang="en-US" sz="1600" i="1">
                            <a:solidFill>
                              <a:srgbClr val="FF0000"/>
                            </a:solidFill>
                            <a:latin typeface="Cambria Math"/>
                          </a:rPr>
                          <m:t>𝑛</m:t>
                        </m:r>
                      </m:den>
                    </m:f>
                  </m:oMath>
                </a14:m>
                <a:r>
                  <a:rPr lang="en-US" sz="1600" dirty="0">
                    <a:solidFill>
                      <a:srgbClr val="FF0000"/>
                    </a:solidFill>
                  </a:rPr>
                  <a:t>  </a:t>
                </a:r>
                <a:r>
                  <a:rPr lang="en-US" sz="1600" dirty="0" smtClean="0">
                    <a:solidFill>
                      <a:srgbClr val="FF0000"/>
                    </a:solidFill>
                  </a:rPr>
                  <a:t>  </a:t>
                </a:r>
              </a:p>
              <a:p>
                <a:pPr marL="457200">
                  <a:lnSpc>
                    <a:spcPct val="100000"/>
                  </a:lnSpc>
                </a:pPr>
                <a:r>
                  <a:rPr lang="en-US" sz="1600" dirty="0" smtClean="0">
                    <a:solidFill>
                      <a:srgbClr val="FF0000"/>
                    </a:solidFill>
                  </a:rPr>
                  <a:t>By taking log on both side</a:t>
                </a:r>
              </a:p>
              <a:p>
                <a:pPr marL="457200">
                  <a:lnSpc>
                    <a:spcPct val="100000"/>
                  </a:lnSpc>
                </a:pPr>
                <a:r>
                  <a:rPr lang="en-US" sz="1600" dirty="0" smtClean="0">
                    <a:solidFill>
                      <a:srgbClr val="FF0000"/>
                    </a:solidFill>
                  </a:rPr>
                  <a:t>Or n =log(</a:t>
                </a:r>
                <a14:m>
                  <m:oMath xmlns:m="http://schemas.openxmlformats.org/officeDocument/2006/math">
                    <m:f>
                      <m:fPr>
                        <m:ctrlPr>
                          <a:rPr lang="en-US" sz="1600" i="1" smtClean="0">
                            <a:solidFill>
                              <a:srgbClr val="FF0000"/>
                            </a:solidFill>
                            <a:latin typeface="Cambria Math" panose="02040503050406030204" pitchFamily="18" charset="0"/>
                          </a:rPr>
                        </m:ctrlPr>
                      </m:fPr>
                      <m:num>
                        <m:r>
                          <a:rPr lang="en-US" sz="1600" i="1">
                            <a:solidFill>
                              <a:srgbClr val="FF0000"/>
                            </a:solidFill>
                            <a:latin typeface="Cambria Math"/>
                          </a:rPr>
                          <m:t>𝐹𝑉</m:t>
                        </m:r>
                      </m:num>
                      <m:den>
                        <m:r>
                          <a:rPr lang="en-US" sz="1600" b="0" i="1" smtClean="0">
                            <a:solidFill>
                              <a:srgbClr val="FF0000"/>
                            </a:solidFill>
                            <a:latin typeface="Cambria Math"/>
                          </a:rPr>
                          <m:t>𝑃𝑉</m:t>
                        </m:r>
                      </m:den>
                    </m:f>
                    <m:r>
                      <a:rPr lang="en-US" sz="1600" b="0" i="0" smtClean="0">
                        <a:solidFill>
                          <a:srgbClr val="FF0000"/>
                        </a:solidFill>
                        <a:latin typeface="Cambria Math"/>
                      </a:rPr>
                      <m:t>)/</m:t>
                    </m:r>
                    <m:r>
                      <m:rPr>
                        <m:sty m:val="p"/>
                      </m:rPr>
                      <a:rPr lang="en-US" sz="1600" b="0" i="0" smtClean="0">
                        <a:solidFill>
                          <a:srgbClr val="FF0000"/>
                        </a:solidFill>
                        <a:latin typeface="Cambria Math"/>
                      </a:rPr>
                      <m:t>log</m:t>
                    </m:r>
                    <m:r>
                      <a:rPr lang="en-US" sz="1600" b="0" i="0" smtClean="0">
                        <a:solidFill>
                          <a:srgbClr val="FF0000"/>
                        </a:solidFill>
                        <a:latin typeface="Cambria Math"/>
                      </a:rPr>
                      <m:t>(</m:t>
                    </m:r>
                    <m:r>
                      <a:rPr lang="en-US" sz="1600" b="0" i="0" smtClean="0">
                        <a:solidFill>
                          <a:srgbClr val="FF0000"/>
                        </a:solidFill>
                        <a:latin typeface="Cambria Math"/>
                      </a:rPr>
                      <m:t>1</m:t>
                    </m:r>
                    <m:r>
                      <a:rPr lang="en-US" sz="1600" b="0" i="0" smtClean="0">
                        <a:solidFill>
                          <a:srgbClr val="FF0000"/>
                        </a:solidFill>
                        <a:latin typeface="Cambria Math"/>
                      </a:rPr>
                      <m:t>+</m:t>
                    </m:r>
                    <m:r>
                      <m:rPr>
                        <m:sty m:val="p"/>
                      </m:rPr>
                      <a:rPr lang="en-US" sz="1600" b="0" i="0" smtClean="0">
                        <a:solidFill>
                          <a:srgbClr val="FF0000"/>
                        </a:solidFill>
                        <a:latin typeface="Cambria Math"/>
                      </a:rPr>
                      <m:t>i</m:t>
                    </m:r>
                    <m:r>
                      <a:rPr lang="en-US" sz="1600" b="0" i="0" smtClean="0">
                        <a:solidFill>
                          <a:srgbClr val="FF0000"/>
                        </a:solidFill>
                        <a:latin typeface="Cambria Math"/>
                      </a:rPr>
                      <m:t>)</m:t>
                    </m:r>
                  </m:oMath>
                </a14:m>
                <a:r>
                  <a:rPr lang="en-US" sz="1600" dirty="0" smtClean="0">
                    <a:solidFill>
                      <a:srgbClr val="FF0000"/>
                    </a:solidFill>
                  </a:rPr>
                  <a:t>  = ….. Years</a:t>
                </a:r>
              </a:p>
              <a:p>
                <a:pPr marL="457200">
                  <a:lnSpc>
                    <a:spcPct val="100000"/>
                  </a:lnSpc>
                </a:pPr>
                <a:endParaRPr lang="en-US" sz="1600" dirty="0" smtClean="0">
                  <a:solidFill>
                    <a:srgbClr val="92D050"/>
                  </a:solidFill>
                </a:endParaRPr>
              </a:p>
              <a:p>
                <a:pPr marL="457200">
                  <a:lnSpc>
                    <a:spcPct val="100000"/>
                  </a:lnSpc>
                </a:pPr>
                <a:endParaRPr lang="en-US" sz="1600" dirty="0" smtClean="0">
                  <a:solidFill>
                    <a:srgbClr val="92D050"/>
                  </a:solidFill>
                </a:endParaRPr>
              </a:p>
              <a:p>
                <a:pPr marL="457200">
                  <a:lnSpc>
                    <a:spcPct val="100000"/>
                  </a:lnSpc>
                </a:pPr>
                <a:endParaRPr lang="en-US" sz="1600" dirty="0">
                  <a:solidFill>
                    <a:srgbClr val="92D050"/>
                  </a:solidFill>
                </a:endParaRPr>
              </a:p>
              <a:p>
                <a:pPr marL="457200">
                  <a:lnSpc>
                    <a:spcPct val="100000"/>
                  </a:lnSpc>
                </a:pPr>
                <a:endParaRPr lang="en-US" dirty="0" smtClean="0">
                  <a:solidFill>
                    <a:srgbClr val="92D050"/>
                  </a:solidFill>
                </a:endParaRPr>
              </a:p>
              <a:p>
                <a:pPr marL="457200">
                  <a:lnSpc>
                    <a:spcPct val="100000"/>
                  </a:lnSpc>
                </a:pPr>
                <a:endParaRPr lang="en-US" dirty="0">
                  <a:solidFill>
                    <a:srgbClr val="92D050"/>
                  </a:solidFill>
                </a:endParaRPr>
              </a:p>
              <a:p>
                <a:pPr marL="457200">
                  <a:lnSpc>
                    <a:spcPct val="100000"/>
                  </a:lnSpc>
                </a:pPr>
                <a:endParaRPr lang="en-US" dirty="0" smtClean="0">
                  <a:solidFill>
                    <a:srgbClr val="92D050"/>
                  </a:solidFill>
                </a:endParaRPr>
              </a:p>
              <a:p>
                <a:pPr marL="457200">
                  <a:lnSpc>
                    <a:spcPct val="100000"/>
                  </a:lnSpc>
                </a:pPr>
                <a:endParaRPr lang="en-US" dirty="0">
                  <a:solidFill>
                    <a:srgbClr val="92D050"/>
                  </a:solidFill>
                </a:endParaRPr>
              </a:p>
              <a:p>
                <a:pPr marL="457200">
                  <a:lnSpc>
                    <a:spcPct val="100000"/>
                  </a:lnSpc>
                </a:pPr>
                <a:endParaRPr lang="en-US" dirty="0">
                  <a:solidFill>
                    <a:srgbClr val="92D050"/>
                  </a:solidFill>
                </a:endParaRPr>
              </a:p>
              <a:p>
                <a:pPr marL="457200">
                  <a:lnSpc>
                    <a:spcPct val="100000"/>
                  </a:lnSpc>
                </a:pPr>
                <a:endParaRPr lang="en-US" b="1" u="sng" dirty="0" smtClean="0"/>
              </a:p>
              <a:p>
                <a:pPr marL="457200">
                  <a:lnSpc>
                    <a:spcPct val="100000"/>
                  </a:lnSpc>
                </a:pPr>
                <a:endParaRPr lang="en-US" b="1" u="sng"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04800" y="990600"/>
                <a:ext cx="8610600" cy="5257800"/>
              </a:xfrm>
              <a:blipFill rotWithShape="0">
                <a:blip r:embed="rId2"/>
                <a:stretch>
                  <a:fillRect l="-708" t="-1276"/>
                </a:stretch>
              </a:blipFill>
            </p:spPr>
            <p:txBody>
              <a:bodyPr/>
              <a:lstStyle/>
              <a:p>
                <a:r>
                  <a:rPr lang="en-US">
                    <a:noFill/>
                  </a:rPr>
                  <a:t> </a:t>
                </a:r>
              </a:p>
            </p:txBody>
          </p:sp>
        </mc:Fallback>
      </mc:AlternateContent>
    </p:spTree>
    <p:extLst>
      <p:ext uri="{BB962C8B-B14F-4D97-AF65-F5344CB8AC3E}">
        <p14:creationId xmlns:p14="http://schemas.microsoft.com/office/powerpoint/2010/main" val="397729337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86605"/>
            <a:ext cx="7985760" cy="551596"/>
          </a:xfrm>
        </p:spPr>
        <p:txBody>
          <a:bodyPr>
            <a:normAutofit/>
          </a:bodyPr>
          <a:lstStyle/>
          <a:p>
            <a:r>
              <a:rPr lang="en-US" sz="2000" b="1" dirty="0" smtClean="0"/>
              <a:t>4</a:t>
            </a:r>
            <a:r>
              <a:rPr lang="en-US" sz="2000" b="1" dirty="0" smtClean="0">
                <a:solidFill>
                  <a:schemeClr val="tx1"/>
                </a:solidFill>
              </a:rPr>
              <a:t>. </a:t>
            </a:r>
            <a:r>
              <a:rPr lang="en-US" sz="2000" b="1" u="sng" dirty="0" smtClean="0">
                <a:solidFill>
                  <a:schemeClr val="tx1"/>
                </a:solidFill>
              </a:rPr>
              <a:t>Calculate the PV and FV on ordinary Annuity</a:t>
            </a:r>
            <a:endParaRPr lang="en-US" sz="2000" b="1" u="sng" dirty="0">
              <a:solidFill>
                <a:schemeClr val="tx1"/>
              </a:solidFill>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28600" y="914400"/>
                <a:ext cx="8610600" cy="5257800"/>
              </a:xfrm>
            </p:spPr>
            <p:txBody>
              <a:bodyPr>
                <a:normAutofit fontScale="92500" lnSpcReduction="20000"/>
              </a:bodyPr>
              <a:lstStyle/>
              <a:p>
                <a:r>
                  <a:rPr lang="en-US" b="1" dirty="0" smtClean="0"/>
                  <a:t> Table method                                                              Formula method</a:t>
                </a:r>
              </a:p>
              <a:p>
                <a:r>
                  <a:rPr lang="en-US" dirty="0" smtClean="0">
                    <a:solidFill>
                      <a:srgbClr val="FF0000"/>
                    </a:solidFill>
                  </a:rPr>
                  <a:t>PVA(O) = PMT*(PVIFA </a:t>
                </a:r>
                <a:r>
                  <a:rPr lang="en-US" dirty="0" err="1" smtClean="0">
                    <a:solidFill>
                      <a:srgbClr val="FF0000"/>
                    </a:solidFill>
                  </a:rPr>
                  <a:t>i</a:t>
                </a:r>
                <a:r>
                  <a:rPr lang="en-US" dirty="0" smtClean="0">
                    <a:solidFill>
                      <a:srgbClr val="FF0000"/>
                    </a:solidFill>
                  </a:rPr>
                  <a:t>%,n)                   PVA(O) =PMT * </a:t>
                </a:r>
                <a:r>
                  <a:rPr lang="en-US" dirty="0">
                    <a:solidFill>
                      <a:srgbClr val="FF0000"/>
                    </a:solidFill>
                  </a:rPr>
                  <a:t>×[1- </a:t>
                </a:r>
                <a14:m>
                  <m:oMath xmlns:m="http://schemas.openxmlformats.org/officeDocument/2006/math">
                    <m:f>
                      <m:fPr>
                        <m:ctrlPr>
                          <a:rPr lang="ar-AE" i="1">
                            <a:solidFill>
                              <a:srgbClr val="FF0000"/>
                            </a:solidFill>
                            <a:latin typeface="Cambria Math" panose="02040503050406030204" pitchFamily="18" charset="0"/>
                          </a:rPr>
                        </m:ctrlPr>
                      </m:fPr>
                      <m:num>
                        <m:r>
                          <a:rPr lang="ar-AE" i="1">
                            <a:solidFill>
                              <a:srgbClr val="FF0000"/>
                            </a:solidFill>
                            <a:latin typeface="Cambria Math"/>
                          </a:rPr>
                          <m:t>1</m:t>
                        </m:r>
                      </m:num>
                      <m:den>
                        <m:r>
                          <a:rPr lang="ar-AE" i="1">
                            <a:solidFill>
                              <a:srgbClr val="FF0000"/>
                            </a:solidFill>
                            <a:latin typeface="Cambria Math"/>
                          </a:rPr>
                          <m:t>(</m:t>
                        </m:r>
                        <m:r>
                          <a:rPr lang="ar-AE" i="1">
                            <a:solidFill>
                              <a:srgbClr val="FF0000"/>
                            </a:solidFill>
                            <a:latin typeface="Cambria Math"/>
                          </a:rPr>
                          <m:t>1</m:t>
                        </m:r>
                        <m:r>
                          <a:rPr lang="ar-AE" i="1">
                            <a:solidFill>
                              <a:srgbClr val="FF0000"/>
                            </a:solidFill>
                            <a:latin typeface="Cambria Math"/>
                          </a:rPr>
                          <m:t>+</m:t>
                        </m:r>
                        <m:r>
                          <a:rPr lang="en-US" b="0" i="1" smtClean="0">
                            <a:solidFill>
                              <a:srgbClr val="FF0000"/>
                            </a:solidFill>
                            <a:latin typeface="Cambria Math"/>
                          </a:rPr>
                          <m:t>𝑖</m:t>
                        </m:r>
                        <m:r>
                          <a:rPr lang="en-US" b="0" i="1" smtClean="0">
                            <a:solidFill>
                              <a:srgbClr val="FF0000"/>
                            </a:solidFill>
                            <a:latin typeface="Cambria Math"/>
                          </a:rPr>
                          <m:t>)^</m:t>
                        </m:r>
                        <m:r>
                          <a:rPr lang="en-US" b="0" i="1" smtClean="0">
                            <a:solidFill>
                              <a:srgbClr val="FF0000"/>
                            </a:solidFill>
                            <a:latin typeface="Cambria Math"/>
                          </a:rPr>
                          <m:t>𝑛</m:t>
                        </m:r>
                      </m:den>
                    </m:f>
                    <m:r>
                      <a:rPr lang="en-US">
                        <a:solidFill>
                          <a:srgbClr val="FF0000"/>
                        </a:solidFill>
                        <a:latin typeface="Cambria Math"/>
                      </a:rPr>
                      <m:t>]</m:t>
                    </m:r>
                  </m:oMath>
                </a14:m>
                <a:r>
                  <a:rPr lang="en-US" dirty="0" smtClean="0">
                    <a:solidFill>
                      <a:srgbClr val="FF0000"/>
                    </a:solidFill>
                  </a:rPr>
                  <a:t> </a:t>
                </a:r>
              </a:p>
              <a:p>
                <a:r>
                  <a:rPr lang="en-US" dirty="0" smtClean="0">
                    <a:solidFill>
                      <a:srgbClr val="FF0000"/>
                    </a:solidFill>
                  </a:rPr>
                  <a:t>                                                                                                               </a:t>
                </a:r>
                <a:r>
                  <a:rPr lang="en-US" dirty="0" err="1" smtClean="0">
                    <a:solidFill>
                      <a:srgbClr val="FF0000"/>
                    </a:solidFill>
                  </a:rPr>
                  <a:t>i</a:t>
                </a:r>
                <a:endParaRPr lang="en-US" dirty="0">
                  <a:solidFill>
                    <a:srgbClr val="FF0000"/>
                  </a:solidFill>
                </a:endParaRPr>
              </a:p>
              <a:p>
                <a:r>
                  <a:rPr lang="en-US" dirty="0" smtClean="0">
                    <a:solidFill>
                      <a:srgbClr val="FF0000"/>
                    </a:solidFill>
                  </a:rPr>
                  <a:t>FVA(O)=  PMT*(FVIFA </a:t>
                </a:r>
                <a:r>
                  <a:rPr lang="en-US" dirty="0" err="1" smtClean="0">
                    <a:solidFill>
                      <a:srgbClr val="FF0000"/>
                    </a:solidFill>
                  </a:rPr>
                  <a:t>i</a:t>
                </a:r>
                <a:r>
                  <a:rPr lang="en-US" dirty="0" smtClean="0">
                    <a:solidFill>
                      <a:srgbClr val="FF0000"/>
                    </a:solidFill>
                  </a:rPr>
                  <a:t>%,n)                   FVA(O)=  PMT * ×[ </a:t>
                </a:r>
                <a14:m>
                  <m:oMath xmlns:m="http://schemas.openxmlformats.org/officeDocument/2006/math">
                    <m:f>
                      <m:fPr>
                        <m:ctrlPr>
                          <a:rPr lang="ar-AE" i="1">
                            <a:solidFill>
                              <a:srgbClr val="FF0000"/>
                            </a:solidFill>
                            <a:latin typeface="Cambria Math" panose="02040503050406030204" pitchFamily="18" charset="0"/>
                          </a:rPr>
                        </m:ctrlPr>
                      </m:fPr>
                      <m:num>
                        <m:sSup>
                          <m:sSupPr>
                            <m:ctrlPr>
                              <a:rPr lang="en-US" b="0" i="1" smtClean="0">
                                <a:solidFill>
                                  <a:srgbClr val="FF0000"/>
                                </a:solidFill>
                                <a:latin typeface="Cambria Math" panose="02040503050406030204" pitchFamily="18" charset="0"/>
                              </a:rPr>
                            </m:ctrlPr>
                          </m:sSupPr>
                          <m:e>
                            <m:d>
                              <m:dPr>
                                <m:ctrlPr>
                                  <a:rPr lang="en-US" b="0" i="1" smtClean="0">
                                    <a:solidFill>
                                      <a:srgbClr val="FF0000"/>
                                    </a:solidFill>
                                    <a:latin typeface="Cambria Math" panose="02040503050406030204" pitchFamily="18" charset="0"/>
                                  </a:rPr>
                                </m:ctrlPr>
                              </m:dPr>
                              <m:e>
                                <m:r>
                                  <a:rPr lang="en-US" b="0" i="1" smtClean="0">
                                    <a:solidFill>
                                      <a:srgbClr val="FF0000"/>
                                    </a:solidFill>
                                    <a:latin typeface="Cambria Math"/>
                                  </a:rPr>
                                  <m:t>1</m:t>
                                </m:r>
                                <m:r>
                                  <a:rPr lang="en-US" b="0" i="1" smtClean="0">
                                    <a:solidFill>
                                      <a:srgbClr val="FF0000"/>
                                    </a:solidFill>
                                    <a:latin typeface="Cambria Math"/>
                                  </a:rPr>
                                  <m:t>+</m:t>
                                </m:r>
                                <m:r>
                                  <a:rPr lang="en-US" b="0" i="1" smtClean="0">
                                    <a:solidFill>
                                      <a:srgbClr val="FF0000"/>
                                    </a:solidFill>
                                    <a:latin typeface="Cambria Math"/>
                                  </a:rPr>
                                  <m:t>𝑖</m:t>
                                </m:r>
                              </m:e>
                            </m:d>
                          </m:e>
                          <m:sup>
                            <m:r>
                              <a:rPr lang="en-US" b="0" i="1" smtClean="0">
                                <a:solidFill>
                                  <a:srgbClr val="FF0000"/>
                                </a:solidFill>
                                <a:latin typeface="Cambria Math"/>
                              </a:rPr>
                              <m:t>𝑛</m:t>
                            </m:r>
                          </m:sup>
                        </m:sSup>
                        <m:r>
                          <a:rPr lang="en-US" b="0" i="1" smtClean="0">
                            <a:solidFill>
                              <a:srgbClr val="FF0000"/>
                            </a:solidFill>
                            <a:latin typeface="Cambria Math"/>
                          </a:rPr>
                          <m:t> −</m:t>
                        </m:r>
                        <m:r>
                          <a:rPr lang="en-US" b="0" i="1" smtClean="0">
                            <a:solidFill>
                              <a:srgbClr val="FF0000"/>
                            </a:solidFill>
                            <a:latin typeface="Cambria Math"/>
                          </a:rPr>
                          <m:t>1</m:t>
                        </m:r>
                      </m:num>
                      <m:den>
                        <m:r>
                          <a:rPr lang="en-US" b="0" i="1" smtClean="0">
                            <a:solidFill>
                              <a:srgbClr val="FF0000"/>
                            </a:solidFill>
                            <a:latin typeface="Cambria Math"/>
                          </a:rPr>
                          <m:t>𝑖</m:t>
                        </m:r>
                      </m:den>
                    </m:f>
                    <m:r>
                      <a:rPr lang="en-US">
                        <a:solidFill>
                          <a:srgbClr val="FF0000"/>
                        </a:solidFill>
                        <a:latin typeface="Cambria Math"/>
                      </a:rPr>
                      <m:t>]</m:t>
                    </m:r>
                  </m:oMath>
                </a14:m>
                <a:endParaRPr lang="en-US" dirty="0" smtClean="0">
                  <a:solidFill>
                    <a:srgbClr val="92D050"/>
                  </a:solidFill>
                </a:endParaRPr>
              </a:p>
              <a:p>
                <a:r>
                  <a:rPr lang="en-US" dirty="0" smtClean="0"/>
                  <a:t>  5. </a:t>
                </a:r>
                <a:r>
                  <a:rPr lang="en-US" b="1" u="sng" dirty="0"/>
                  <a:t>Calculate the PV and FV </a:t>
                </a:r>
                <a:r>
                  <a:rPr lang="en-US" b="1" u="sng" dirty="0" smtClean="0"/>
                  <a:t>on </a:t>
                </a:r>
                <a:r>
                  <a:rPr lang="en-US" b="1" u="sng" dirty="0"/>
                  <a:t>Annuity</a:t>
                </a:r>
                <a:r>
                  <a:rPr lang="en-US" b="1" u="sng" dirty="0" smtClean="0"/>
                  <a:t> due    </a:t>
                </a:r>
              </a:p>
              <a:p>
                <a:r>
                  <a:rPr lang="en-US" b="1" u="sng" dirty="0" smtClean="0"/>
                  <a:t> </a:t>
                </a:r>
                <a:r>
                  <a:rPr lang="en-US" b="1" dirty="0"/>
                  <a:t>Table method                                                              </a:t>
                </a:r>
                <a:r>
                  <a:rPr lang="en-US" b="1" dirty="0" smtClean="0"/>
                  <a:t> Formula </a:t>
                </a:r>
                <a:r>
                  <a:rPr lang="en-US" b="1" dirty="0"/>
                  <a:t>method</a:t>
                </a:r>
              </a:p>
              <a:p>
                <a:r>
                  <a:rPr lang="en-US" dirty="0" smtClean="0">
                    <a:solidFill>
                      <a:srgbClr val="FF0000"/>
                    </a:solidFill>
                  </a:rPr>
                  <a:t>PVA(due) </a:t>
                </a:r>
                <a:r>
                  <a:rPr lang="en-US" dirty="0">
                    <a:solidFill>
                      <a:srgbClr val="FF0000"/>
                    </a:solidFill>
                  </a:rPr>
                  <a:t>= PMT*(PVIFA </a:t>
                </a:r>
                <a:r>
                  <a:rPr lang="en-US" dirty="0" err="1">
                    <a:solidFill>
                      <a:srgbClr val="FF0000"/>
                    </a:solidFill>
                  </a:rPr>
                  <a:t>i</a:t>
                </a:r>
                <a:r>
                  <a:rPr lang="en-US" dirty="0">
                    <a:solidFill>
                      <a:srgbClr val="FF0000"/>
                    </a:solidFill>
                  </a:rPr>
                  <a:t>%,n</a:t>
                </a:r>
                <a:r>
                  <a:rPr lang="en-US" dirty="0" smtClean="0">
                    <a:solidFill>
                      <a:srgbClr val="FF0000"/>
                    </a:solidFill>
                  </a:rPr>
                  <a:t>)(1+i)          PVA(Due) </a:t>
                </a:r>
                <a:r>
                  <a:rPr lang="en-US" dirty="0">
                    <a:solidFill>
                      <a:srgbClr val="FF0000"/>
                    </a:solidFill>
                  </a:rPr>
                  <a:t>=PMT * ×[1- </a:t>
                </a:r>
                <a14:m>
                  <m:oMath xmlns:m="http://schemas.openxmlformats.org/officeDocument/2006/math">
                    <m:f>
                      <m:fPr>
                        <m:ctrlPr>
                          <a:rPr lang="ar-AE" i="1">
                            <a:solidFill>
                              <a:srgbClr val="FF0000"/>
                            </a:solidFill>
                            <a:latin typeface="Cambria Math" panose="02040503050406030204" pitchFamily="18" charset="0"/>
                          </a:rPr>
                        </m:ctrlPr>
                      </m:fPr>
                      <m:num>
                        <m:r>
                          <a:rPr lang="ar-AE" i="1">
                            <a:solidFill>
                              <a:srgbClr val="FF0000"/>
                            </a:solidFill>
                            <a:latin typeface="Cambria Math"/>
                          </a:rPr>
                          <m:t>1</m:t>
                        </m:r>
                      </m:num>
                      <m:den>
                        <m:r>
                          <a:rPr lang="ar-AE" i="1">
                            <a:solidFill>
                              <a:srgbClr val="FF0000"/>
                            </a:solidFill>
                            <a:latin typeface="Cambria Math"/>
                          </a:rPr>
                          <m:t>(</m:t>
                        </m:r>
                        <m:r>
                          <a:rPr lang="ar-AE" i="1">
                            <a:solidFill>
                              <a:srgbClr val="FF0000"/>
                            </a:solidFill>
                            <a:latin typeface="Cambria Math"/>
                          </a:rPr>
                          <m:t>1</m:t>
                        </m:r>
                        <m:r>
                          <a:rPr lang="ar-AE" i="1">
                            <a:solidFill>
                              <a:srgbClr val="FF0000"/>
                            </a:solidFill>
                            <a:latin typeface="Cambria Math"/>
                          </a:rPr>
                          <m:t>+</m:t>
                        </m:r>
                        <m:r>
                          <a:rPr lang="en-US" i="1">
                            <a:solidFill>
                              <a:srgbClr val="FF0000"/>
                            </a:solidFill>
                            <a:latin typeface="Cambria Math"/>
                          </a:rPr>
                          <m:t>𝑖</m:t>
                        </m:r>
                        <m:r>
                          <a:rPr lang="en-US" i="1">
                            <a:solidFill>
                              <a:srgbClr val="FF0000"/>
                            </a:solidFill>
                            <a:latin typeface="Cambria Math"/>
                          </a:rPr>
                          <m:t>)^</m:t>
                        </m:r>
                        <m:r>
                          <a:rPr lang="en-US" i="1">
                            <a:solidFill>
                              <a:srgbClr val="FF0000"/>
                            </a:solidFill>
                            <a:latin typeface="Cambria Math"/>
                          </a:rPr>
                          <m:t>𝑛</m:t>
                        </m:r>
                      </m:den>
                    </m:f>
                    <m:r>
                      <a:rPr lang="en-US">
                        <a:solidFill>
                          <a:srgbClr val="FF0000"/>
                        </a:solidFill>
                        <a:latin typeface="Cambria Math"/>
                      </a:rPr>
                      <m:t>]</m:t>
                    </m:r>
                  </m:oMath>
                </a14:m>
                <a:r>
                  <a:rPr lang="en-US" dirty="0">
                    <a:solidFill>
                      <a:srgbClr val="FF0000"/>
                    </a:solidFill>
                  </a:rPr>
                  <a:t> </a:t>
                </a:r>
                <a:r>
                  <a:rPr lang="en-US" dirty="0" smtClean="0">
                    <a:solidFill>
                      <a:srgbClr val="FF0000"/>
                    </a:solidFill>
                  </a:rPr>
                  <a:t>(</a:t>
                </a:r>
                <a:r>
                  <a:rPr lang="en-US" dirty="0" err="1" smtClean="0">
                    <a:solidFill>
                      <a:srgbClr val="FF0000"/>
                    </a:solidFill>
                  </a:rPr>
                  <a:t>i+i</a:t>
                </a:r>
                <a:r>
                  <a:rPr lang="en-US" dirty="0" smtClean="0">
                    <a:solidFill>
                      <a:srgbClr val="FF0000"/>
                    </a:solidFill>
                  </a:rPr>
                  <a:t>)</a:t>
                </a:r>
                <a:endParaRPr lang="en-US" dirty="0">
                  <a:solidFill>
                    <a:srgbClr val="FF0000"/>
                  </a:solidFill>
                </a:endParaRPr>
              </a:p>
              <a:p>
                <a:r>
                  <a:rPr lang="en-US" dirty="0">
                    <a:solidFill>
                      <a:srgbClr val="FF0000"/>
                    </a:solidFill>
                  </a:rPr>
                  <a:t>                                                                                                           </a:t>
                </a:r>
                <a:r>
                  <a:rPr lang="en-US" dirty="0" smtClean="0">
                    <a:solidFill>
                      <a:srgbClr val="FF0000"/>
                    </a:solidFill>
                  </a:rPr>
                  <a:t>          </a:t>
                </a:r>
                <a:r>
                  <a:rPr lang="en-US" dirty="0" err="1">
                    <a:solidFill>
                      <a:srgbClr val="FF0000"/>
                    </a:solidFill>
                  </a:rPr>
                  <a:t>i</a:t>
                </a:r>
                <a:endParaRPr lang="en-US" dirty="0">
                  <a:solidFill>
                    <a:srgbClr val="FF0000"/>
                  </a:solidFill>
                </a:endParaRPr>
              </a:p>
              <a:p>
                <a:pPr marL="0" indent="0">
                  <a:buNone/>
                </a:pPr>
                <a:r>
                  <a:rPr lang="en-US" dirty="0" smtClean="0">
                    <a:solidFill>
                      <a:srgbClr val="FF0000"/>
                    </a:solidFill>
                  </a:rPr>
                  <a:t>FVA(due)=  </a:t>
                </a:r>
                <a:r>
                  <a:rPr lang="en-US" dirty="0">
                    <a:solidFill>
                      <a:srgbClr val="FF0000"/>
                    </a:solidFill>
                  </a:rPr>
                  <a:t>PMT*(FVIFA </a:t>
                </a:r>
                <a:r>
                  <a:rPr lang="en-US" dirty="0" err="1">
                    <a:solidFill>
                      <a:srgbClr val="FF0000"/>
                    </a:solidFill>
                  </a:rPr>
                  <a:t>i</a:t>
                </a:r>
                <a:r>
                  <a:rPr lang="en-US" dirty="0">
                    <a:solidFill>
                      <a:srgbClr val="FF0000"/>
                    </a:solidFill>
                  </a:rPr>
                  <a:t>%,n) </a:t>
                </a:r>
                <a:r>
                  <a:rPr lang="en-US" dirty="0" smtClean="0">
                    <a:solidFill>
                      <a:srgbClr val="FF0000"/>
                    </a:solidFill>
                  </a:rPr>
                  <a:t>(1+i)              FVA(due)=  </a:t>
                </a:r>
                <a:r>
                  <a:rPr lang="en-US" dirty="0">
                    <a:solidFill>
                      <a:srgbClr val="FF0000"/>
                    </a:solidFill>
                  </a:rPr>
                  <a:t>PMT * ×[ </a:t>
                </a:r>
                <a14:m>
                  <m:oMath xmlns:m="http://schemas.openxmlformats.org/officeDocument/2006/math">
                    <m:f>
                      <m:fPr>
                        <m:ctrlPr>
                          <a:rPr lang="ar-AE" i="1">
                            <a:solidFill>
                              <a:srgbClr val="FF0000"/>
                            </a:solidFill>
                            <a:latin typeface="Cambria Math" panose="02040503050406030204" pitchFamily="18" charset="0"/>
                          </a:rPr>
                        </m:ctrlPr>
                      </m:fPr>
                      <m:num>
                        <m:sSup>
                          <m:sSupPr>
                            <m:ctrlPr>
                              <a:rPr lang="en-US" i="1">
                                <a:solidFill>
                                  <a:srgbClr val="FF0000"/>
                                </a:solidFill>
                                <a:latin typeface="Cambria Math" panose="02040503050406030204" pitchFamily="18" charset="0"/>
                              </a:rPr>
                            </m:ctrlPr>
                          </m:sSupPr>
                          <m:e>
                            <m:d>
                              <m:dPr>
                                <m:ctrlPr>
                                  <a:rPr lang="en-US" i="1">
                                    <a:solidFill>
                                      <a:srgbClr val="FF0000"/>
                                    </a:solidFill>
                                    <a:latin typeface="Cambria Math" panose="02040503050406030204" pitchFamily="18" charset="0"/>
                                  </a:rPr>
                                </m:ctrlPr>
                              </m:dPr>
                              <m:e>
                                <m:r>
                                  <a:rPr lang="en-US" i="1">
                                    <a:solidFill>
                                      <a:srgbClr val="FF0000"/>
                                    </a:solidFill>
                                    <a:latin typeface="Cambria Math"/>
                                  </a:rPr>
                                  <m:t>1</m:t>
                                </m:r>
                                <m:r>
                                  <a:rPr lang="en-US" i="1">
                                    <a:solidFill>
                                      <a:srgbClr val="FF0000"/>
                                    </a:solidFill>
                                    <a:latin typeface="Cambria Math"/>
                                  </a:rPr>
                                  <m:t>+</m:t>
                                </m:r>
                                <m:r>
                                  <a:rPr lang="en-US" i="1">
                                    <a:solidFill>
                                      <a:srgbClr val="FF0000"/>
                                    </a:solidFill>
                                    <a:latin typeface="Cambria Math"/>
                                  </a:rPr>
                                  <m:t>𝑖</m:t>
                                </m:r>
                              </m:e>
                            </m:d>
                          </m:e>
                          <m:sup>
                            <m:r>
                              <a:rPr lang="en-US" i="1">
                                <a:solidFill>
                                  <a:srgbClr val="FF0000"/>
                                </a:solidFill>
                                <a:latin typeface="Cambria Math"/>
                              </a:rPr>
                              <m:t>𝑛</m:t>
                            </m:r>
                          </m:sup>
                        </m:sSup>
                        <m:r>
                          <a:rPr lang="en-US" i="1">
                            <a:solidFill>
                              <a:srgbClr val="FF0000"/>
                            </a:solidFill>
                            <a:latin typeface="Cambria Math"/>
                          </a:rPr>
                          <m:t> −</m:t>
                        </m:r>
                        <m:r>
                          <a:rPr lang="en-US" i="1">
                            <a:solidFill>
                              <a:srgbClr val="FF0000"/>
                            </a:solidFill>
                            <a:latin typeface="Cambria Math"/>
                          </a:rPr>
                          <m:t>1</m:t>
                        </m:r>
                      </m:num>
                      <m:den>
                        <m:r>
                          <a:rPr lang="en-US" i="1">
                            <a:solidFill>
                              <a:srgbClr val="FF0000"/>
                            </a:solidFill>
                            <a:latin typeface="Cambria Math"/>
                          </a:rPr>
                          <m:t>𝑖</m:t>
                        </m:r>
                      </m:den>
                    </m:f>
                    <m:r>
                      <a:rPr lang="en-US" b="1" i="0" smtClean="0">
                        <a:solidFill>
                          <a:srgbClr val="FF0000"/>
                        </a:solidFill>
                        <a:latin typeface="Cambria Math"/>
                      </a:rPr>
                      <m:t>]</m:t>
                    </m:r>
                  </m:oMath>
                </a14:m>
                <a:r>
                  <a:rPr lang="en-US" dirty="0" smtClean="0">
                    <a:solidFill>
                      <a:srgbClr val="FF0000"/>
                    </a:solidFill>
                  </a:rPr>
                  <a:t>(1+i)</a:t>
                </a:r>
                <a:r>
                  <a:rPr lang="en-US" b="1" u="sng" dirty="0" smtClean="0">
                    <a:solidFill>
                      <a:srgbClr val="FF0000"/>
                    </a:solidFill>
                  </a:rPr>
                  <a:t>    </a:t>
                </a:r>
                <a:r>
                  <a:rPr lang="en-US" b="1" u="sng" dirty="0" smtClean="0">
                    <a:solidFill>
                      <a:srgbClr val="92D050"/>
                    </a:solidFill>
                  </a:rPr>
                  <a:t> </a:t>
                </a:r>
              </a:p>
              <a:p>
                <a:pPr marL="0" indent="0">
                  <a:buNone/>
                </a:pPr>
                <a:r>
                  <a:rPr lang="en-US" b="1" u="sng" dirty="0" smtClean="0">
                    <a:solidFill>
                      <a:schemeClr val="tx1"/>
                    </a:solidFill>
                  </a:rPr>
                  <a:t>6. Calculate the total present value on  uneven cash  flow(TPV)</a:t>
                </a:r>
              </a:p>
              <a:p>
                <a:pPr marL="0" indent="0">
                  <a:buNone/>
                </a:pPr>
                <a:r>
                  <a:rPr lang="en-US" b="1" u="sng" dirty="0">
                    <a:solidFill>
                      <a:schemeClr val="tx1"/>
                    </a:solidFill>
                  </a:rPr>
                  <a:t> </a:t>
                </a:r>
                <a:r>
                  <a:rPr lang="en-US" b="1" u="sng" dirty="0" smtClean="0">
                    <a:solidFill>
                      <a:schemeClr val="tx1"/>
                    </a:solidFill>
                  </a:rPr>
                  <a:t>formula method</a:t>
                </a:r>
              </a:p>
              <a:p>
                <a:pPr marL="0" indent="0">
                  <a:buNone/>
                </a:pPr>
                <a:r>
                  <a:rPr lang="en-US" b="1" dirty="0">
                    <a:solidFill>
                      <a:srgbClr val="92D050"/>
                    </a:solidFill>
                  </a:rPr>
                  <a:t> </a:t>
                </a:r>
                <a:r>
                  <a:rPr lang="en-US" b="1" dirty="0" smtClean="0">
                    <a:solidFill>
                      <a:schemeClr val="tx1"/>
                    </a:solidFill>
                  </a:rPr>
                  <a:t>TPV = </a:t>
                </a:r>
                <a:r>
                  <a:rPr lang="en-US" dirty="0" smtClean="0">
                    <a:solidFill>
                      <a:schemeClr val="tx1"/>
                    </a:solidFill>
                  </a:rPr>
                  <a:t> </a:t>
                </a:r>
                <a14:m>
                  <m:oMath xmlns:m="http://schemas.openxmlformats.org/officeDocument/2006/math">
                    <m:f>
                      <m:fPr>
                        <m:ctrlPr>
                          <a:rPr lang="en-US" i="1" smtClean="0">
                            <a:solidFill>
                              <a:schemeClr val="tx1"/>
                            </a:solidFill>
                            <a:latin typeface="Cambria Math" panose="02040503050406030204" pitchFamily="18" charset="0"/>
                          </a:rPr>
                        </m:ctrlPr>
                      </m:fPr>
                      <m:num>
                        <m:r>
                          <m:rPr>
                            <m:nor/>
                          </m:rPr>
                          <a:rPr lang="en-US" b="0" i="0" smtClean="0">
                            <a:solidFill>
                              <a:schemeClr val="tx1"/>
                            </a:solidFill>
                            <a:latin typeface="Cambria Math"/>
                          </a:rPr>
                          <m:t>CF</m:t>
                        </m:r>
                        <m:r>
                          <m:rPr>
                            <m:nor/>
                          </m:rPr>
                          <a:rPr lang="en-US">
                            <a:solidFill>
                              <a:schemeClr val="tx1"/>
                            </a:solidFill>
                            <a:latin typeface="Cambria Math"/>
                          </a:rPr>
                          <m:t>1</m:t>
                        </m:r>
                      </m:num>
                      <m:den>
                        <m:r>
                          <m:rPr>
                            <m:nor/>
                          </m:rPr>
                          <a:rPr lang="en-US" dirty="0">
                            <a:solidFill>
                              <a:schemeClr val="tx1"/>
                            </a:solidFill>
                          </a:rPr>
                          <m:t>(</m:t>
                        </m:r>
                        <m:r>
                          <m:rPr>
                            <m:nor/>
                          </m:rPr>
                          <a:rPr lang="en-US" dirty="0">
                            <a:solidFill>
                              <a:schemeClr val="tx1"/>
                            </a:solidFill>
                          </a:rPr>
                          <m:t>1</m:t>
                        </m:r>
                        <m:r>
                          <m:rPr>
                            <m:nor/>
                          </m:rPr>
                          <a:rPr lang="en-US" dirty="0">
                            <a:solidFill>
                              <a:schemeClr val="tx1"/>
                            </a:solidFill>
                          </a:rPr>
                          <m:t>+</m:t>
                        </m:r>
                        <m:r>
                          <m:rPr>
                            <m:nor/>
                          </m:rPr>
                          <a:rPr lang="en-US" b="0" i="0" dirty="0" smtClean="0">
                            <a:solidFill>
                              <a:schemeClr val="tx1"/>
                            </a:solidFill>
                          </a:rPr>
                          <m:t>i</m:t>
                        </m:r>
                        <m:r>
                          <m:rPr>
                            <m:nor/>
                          </m:rPr>
                          <a:rPr lang="en-US" dirty="0">
                            <a:solidFill>
                              <a:schemeClr val="tx1"/>
                            </a:solidFill>
                          </a:rPr>
                          <m:t>)^</m:t>
                        </m:r>
                        <m:r>
                          <m:rPr>
                            <m:nor/>
                          </m:rPr>
                          <a:rPr lang="en-US" dirty="0">
                            <a:solidFill>
                              <a:schemeClr val="tx1"/>
                            </a:solidFill>
                          </a:rPr>
                          <m:t>1</m:t>
                        </m:r>
                      </m:den>
                    </m:f>
                  </m:oMath>
                </a14:m>
                <a:r>
                  <a:rPr lang="en-US" dirty="0">
                    <a:solidFill>
                      <a:schemeClr val="tx1"/>
                    </a:solidFill>
                  </a:rPr>
                  <a:t> + </a:t>
                </a:r>
                <a14:m>
                  <m:oMath xmlns:m="http://schemas.openxmlformats.org/officeDocument/2006/math">
                    <m:f>
                      <m:fPr>
                        <m:ctrlPr>
                          <a:rPr lang="en-US" i="1">
                            <a:solidFill>
                              <a:schemeClr val="tx1"/>
                            </a:solidFill>
                            <a:latin typeface="Cambria Math" panose="02040503050406030204" pitchFamily="18" charset="0"/>
                          </a:rPr>
                        </m:ctrlPr>
                      </m:fPr>
                      <m:num>
                        <m:r>
                          <m:rPr>
                            <m:nor/>
                          </m:rPr>
                          <a:rPr lang="en-US">
                            <a:solidFill>
                              <a:schemeClr val="tx1"/>
                            </a:solidFill>
                            <a:latin typeface="Cambria Math"/>
                          </a:rPr>
                          <m:t>CF</m:t>
                        </m:r>
                        <m:r>
                          <a:rPr lang="en-US" i="1" dirty="0">
                            <a:solidFill>
                              <a:schemeClr val="tx1"/>
                            </a:solidFill>
                            <a:latin typeface="Cambria Math"/>
                          </a:rPr>
                          <m:t>2</m:t>
                        </m:r>
                      </m:num>
                      <m:den>
                        <m:r>
                          <m:rPr>
                            <m:nor/>
                          </m:rPr>
                          <a:rPr lang="en-US" dirty="0">
                            <a:solidFill>
                              <a:schemeClr val="tx1"/>
                            </a:solidFill>
                          </a:rPr>
                          <m:t>(</m:t>
                        </m:r>
                        <m:r>
                          <m:rPr>
                            <m:nor/>
                          </m:rPr>
                          <a:rPr lang="en-US" dirty="0">
                            <a:solidFill>
                              <a:schemeClr val="tx1"/>
                            </a:solidFill>
                          </a:rPr>
                          <m:t>1</m:t>
                        </m:r>
                        <m:r>
                          <m:rPr>
                            <m:nor/>
                          </m:rPr>
                          <a:rPr lang="en-US" b="0" i="0" dirty="0" smtClean="0">
                            <a:solidFill>
                              <a:schemeClr val="tx1"/>
                            </a:solidFill>
                          </a:rPr>
                          <m:t>+</m:t>
                        </m:r>
                        <m:r>
                          <m:rPr>
                            <m:nor/>
                          </m:rPr>
                          <a:rPr lang="en-US" b="0" i="0" dirty="0" smtClean="0">
                            <a:solidFill>
                              <a:schemeClr val="tx1"/>
                            </a:solidFill>
                          </a:rPr>
                          <m:t>i</m:t>
                        </m:r>
                        <m:r>
                          <m:rPr>
                            <m:nor/>
                          </m:rPr>
                          <a:rPr lang="en-US" dirty="0">
                            <a:solidFill>
                              <a:schemeClr val="tx1"/>
                            </a:solidFill>
                          </a:rPr>
                          <m:t>)</m:t>
                        </m:r>
                        <m:r>
                          <m:rPr>
                            <m:nor/>
                          </m:rPr>
                          <a:rPr lang="en-US" dirty="0">
                            <a:solidFill>
                              <a:schemeClr val="tx1"/>
                            </a:solidFill>
                          </a:rPr>
                          <m:t>^</m:t>
                        </m:r>
                        <m:r>
                          <a:rPr lang="en-US" i="1" dirty="0">
                            <a:solidFill>
                              <a:schemeClr val="tx1"/>
                            </a:solidFill>
                            <a:latin typeface="Cambria Math"/>
                          </a:rPr>
                          <m:t>2</m:t>
                        </m:r>
                      </m:den>
                    </m:f>
                  </m:oMath>
                </a14:m>
                <a:r>
                  <a:rPr lang="en-US" dirty="0">
                    <a:solidFill>
                      <a:schemeClr val="tx1"/>
                    </a:solidFill>
                  </a:rPr>
                  <a:t> +………+ </a:t>
                </a:r>
                <a14:m>
                  <m:oMath xmlns:m="http://schemas.openxmlformats.org/officeDocument/2006/math">
                    <m:f>
                      <m:fPr>
                        <m:ctrlPr>
                          <a:rPr lang="en-US" i="1">
                            <a:solidFill>
                              <a:schemeClr val="tx1"/>
                            </a:solidFill>
                            <a:latin typeface="Cambria Math" panose="02040503050406030204" pitchFamily="18" charset="0"/>
                          </a:rPr>
                        </m:ctrlPr>
                      </m:fPr>
                      <m:num>
                        <m:r>
                          <m:rPr>
                            <m:nor/>
                          </m:rPr>
                          <a:rPr lang="en-US">
                            <a:solidFill>
                              <a:schemeClr val="tx1"/>
                            </a:solidFill>
                            <a:latin typeface="Cambria Math"/>
                          </a:rPr>
                          <m:t>CF</m:t>
                        </m:r>
                        <m:r>
                          <a:rPr lang="en-US" i="1" dirty="0">
                            <a:solidFill>
                              <a:schemeClr val="tx1"/>
                            </a:solidFill>
                            <a:latin typeface="Cambria Math"/>
                          </a:rPr>
                          <m:t>𝑛</m:t>
                        </m:r>
                      </m:num>
                      <m:den>
                        <m:r>
                          <m:rPr>
                            <m:nor/>
                          </m:rPr>
                          <a:rPr lang="en-US" dirty="0">
                            <a:solidFill>
                              <a:schemeClr val="tx1"/>
                            </a:solidFill>
                          </a:rPr>
                          <m:t>(</m:t>
                        </m:r>
                        <m:r>
                          <m:rPr>
                            <m:nor/>
                          </m:rPr>
                          <a:rPr lang="en-US" dirty="0">
                            <a:solidFill>
                              <a:schemeClr val="tx1"/>
                            </a:solidFill>
                          </a:rPr>
                          <m:t>1</m:t>
                        </m:r>
                        <m:r>
                          <m:rPr>
                            <m:nor/>
                          </m:rPr>
                          <a:rPr lang="en-US" b="0" i="0" dirty="0" smtClean="0">
                            <a:solidFill>
                              <a:schemeClr val="tx1"/>
                            </a:solidFill>
                          </a:rPr>
                          <m:t>+</m:t>
                        </m:r>
                        <m:r>
                          <m:rPr>
                            <m:nor/>
                          </m:rPr>
                          <a:rPr lang="en-US" b="0" i="0" dirty="0" smtClean="0">
                            <a:solidFill>
                              <a:schemeClr val="tx1"/>
                            </a:solidFill>
                          </a:rPr>
                          <m:t>i</m:t>
                        </m:r>
                        <m:r>
                          <m:rPr>
                            <m:nor/>
                          </m:rPr>
                          <a:rPr lang="en-US" dirty="0">
                            <a:solidFill>
                              <a:schemeClr val="tx1"/>
                            </a:solidFill>
                          </a:rPr>
                          <m:t>)</m:t>
                        </m:r>
                        <m:r>
                          <m:rPr>
                            <m:nor/>
                          </m:rPr>
                          <a:rPr lang="en-US" dirty="0">
                            <a:solidFill>
                              <a:schemeClr val="tx1"/>
                            </a:solidFill>
                          </a:rPr>
                          <m:t>^</m:t>
                        </m:r>
                        <m:r>
                          <a:rPr lang="en-US" i="1" dirty="0">
                            <a:solidFill>
                              <a:schemeClr val="tx1"/>
                            </a:solidFill>
                            <a:latin typeface="Cambria Math"/>
                          </a:rPr>
                          <m:t>𝑛</m:t>
                        </m:r>
                      </m:den>
                    </m:f>
                  </m:oMath>
                </a14:m>
                <a:r>
                  <a:rPr lang="en-US" dirty="0">
                    <a:solidFill>
                      <a:schemeClr val="tx1"/>
                    </a:solidFill>
                  </a:rPr>
                  <a:t> </a:t>
                </a:r>
                <a:r>
                  <a:rPr lang="en-US" dirty="0" smtClean="0">
                    <a:solidFill>
                      <a:schemeClr val="tx1"/>
                    </a:solidFill>
                  </a:rPr>
                  <a:t>= </a:t>
                </a:r>
                <a:r>
                  <a:rPr lang="en-US" dirty="0">
                    <a:solidFill>
                      <a:schemeClr val="tx1"/>
                    </a:solidFill>
                  </a:rPr>
                  <a:t>…</a:t>
                </a:r>
                <a:r>
                  <a:rPr lang="en-US" dirty="0" err="1">
                    <a:solidFill>
                      <a:schemeClr val="tx1"/>
                    </a:solidFill>
                  </a:rPr>
                  <a:t>Rs</a:t>
                </a:r>
                <a:endParaRPr lang="en-US" dirty="0">
                  <a:solidFill>
                    <a:schemeClr val="tx1"/>
                  </a:solidFill>
                </a:endParaRPr>
              </a:p>
              <a:p>
                <a:pPr marL="0" indent="0">
                  <a:buNone/>
                </a:pPr>
                <a:endParaRPr lang="en-US" b="1" dirty="0">
                  <a:solidFill>
                    <a:srgbClr val="92D050"/>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28600" y="914400"/>
                <a:ext cx="8610600" cy="5257800"/>
              </a:xfrm>
              <a:blipFill rotWithShape="0">
                <a:blip r:embed="rId2"/>
                <a:stretch>
                  <a:fillRect l="-1771" t="-1970"/>
                </a:stretch>
              </a:blipFill>
            </p:spPr>
            <p:txBody>
              <a:bodyPr/>
              <a:lstStyle/>
              <a:p>
                <a:r>
                  <a:rPr lang="en-US">
                    <a:noFill/>
                  </a:rPr>
                  <a:t> </a:t>
                </a:r>
              </a:p>
            </p:txBody>
          </p:sp>
        </mc:Fallback>
      </mc:AlternateContent>
      <p:cxnSp>
        <p:nvCxnSpPr>
          <p:cNvPr id="5" name="Straight Connector 4"/>
          <p:cNvCxnSpPr/>
          <p:nvPr/>
        </p:nvCxnSpPr>
        <p:spPr>
          <a:xfrm>
            <a:off x="5911361" y="1828800"/>
            <a:ext cx="762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6172200" y="3886200"/>
            <a:ext cx="849923" cy="0"/>
          </a:xfrm>
          <a:prstGeom prst="line">
            <a:avLst/>
          </a:prstGeom>
        </p:spPr>
        <p:style>
          <a:lnRef idx="2">
            <a:schemeClr val="accent5"/>
          </a:lnRef>
          <a:fillRef idx="0">
            <a:schemeClr val="accent5"/>
          </a:fillRef>
          <a:effectRef idx="1">
            <a:schemeClr val="accent5"/>
          </a:effectRef>
          <a:fontRef idx="minor">
            <a:schemeClr val="tx1"/>
          </a:fontRef>
        </p:style>
      </p:cxnSp>
    </p:spTree>
    <p:extLst>
      <p:ext uri="{BB962C8B-B14F-4D97-AF65-F5344CB8AC3E}">
        <p14:creationId xmlns:p14="http://schemas.microsoft.com/office/powerpoint/2010/main" val="351674463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86605"/>
            <a:ext cx="8061960" cy="399196"/>
          </a:xfrm>
        </p:spPr>
        <p:txBody>
          <a:bodyPr>
            <a:normAutofit fontScale="90000"/>
          </a:bodyPr>
          <a:lstStyle/>
          <a:p>
            <a:r>
              <a:rPr lang="en-US" sz="2400" b="1" u="sng" dirty="0" smtClean="0"/>
              <a:t>6. </a:t>
            </a:r>
            <a:r>
              <a:rPr lang="en-US" sz="2400" b="1" u="sng" dirty="0" smtClean="0">
                <a:solidFill>
                  <a:schemeClr val="tx1"/>
                </a:solidFill>
              </a:rPr>
              <a:t>Calculate the Total future value on uneven cash flow</a:t>
            </a:r>
            <a:endParaRPr lang="en-US" sz="2400" b="1" u="sng" dirty="0">
              <a:solidFill>
                <a:schemeClr val="tx1"/>
              </a:solidFill>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04800" y="685800"/>
                <a:ext cx="8686800" cy="5410200"/>
              </a:xfrm>
            </p:spPr>
            <p:txBody>
              <a:bodyPr>
                <a:noAutofit/>
              </a:bodyPr>
              <a:lstStyle/>
              <a:p>
                <a:r>
                  <a:rPr lang="en-US" sz="2400" dirty="0" smtClean="0">
                    <a:solidFill>
                      <a:schemeClr val="tx1"/>
                    </a:solidFill>
                  </a:rPr>
                  <a:t>              Formula method</a:t>
                </a:r>
              </a:p>
              <a:p>
                <a:r>
                  <a:rPr lang="en-US" sz="2400" dirty="0" smtClean="0">
                    <a:solidFill>
                      <a:srgbClr val="FF0000"/>
                    </a:solidFill>
                  </a:rPr>
                  <a:t>TFV = CF1(1+i)^n-1 + CF2 (1+i)^n-2 + CF3 (1+i)^n-3+……….+ </a:t>
                </a:r>
                <a:r>
                  <a:rPr lang="en-US" sz="2400" dirty="0" err="1" smtClean="0">
                    <a:solidFill>
                      <a:srgbClr val="FF0000"/>
                    </a:solidFill>
                  </a:rPr>
                  <a:t>CFn</a:t>
                </a:r>
                <a:r>
                  <a:rPr lang="en-US" sz="2400" dirty="0" smtClean="0">
                    <a:solidFill>
                      <a:srgbClr val="FF0000"/>
                    </a:solidFill>
                  </a:rPr>
                  <a:t>(1+i)^n-n </a:t>
                </a:r>
                <a:r>
                  <a:rPr lang="en-US" sz="2400" dirty="0" err="1" smtClean="0">
                    <a:solidFill>
                      <a:srgbClr val="FF0000"/>
                    </a:solidFill>
                  </a:rPr>
                  <a:t>ie</a:t>
                </a:r>
                <a:r>
                  <a:rPr lang="en-US" sz="2400" dirty="0" smtClean="0">
                    <a:solidFill>
                      <a:srgbClr val="FF0000"/>
                    </a:solidFill>
                  </a:rPr>
                  <a:t> 0 =</a:t>
                </a:r>
                <a:r>
                  <a:rPr lang="en-US" sz="2400" dirty="0" err="1" smtClean="0">
                    <a:solidFill>
                      <a:srgbClr val="FF0000"/>
                    </a:solidFill>
                  </a:rPr>
                  <a:t>Rs</a:t>
                </a:r>
                <a:r>
                  <a:rPr lang="en-US" sz="2400" dirty="0" smtClean="0">
                    <a:solidFill>
                      <a:srgbClr val="FF0000"/>
                    </a:solidFill>
                  </a:rPr>
                  <a:t>..</a:t>
                </a:r>
              </a:p>
              <a:p>
                <a:r>
                  <a:rPr lang="en-US" sz="2400" dirty="0" smtClean="0"/>
                  <a:t>7. </a:t>
                </a:r>
                <a:r>
                  <a:rPr lang="en-US" sz="2400" b="1" u="sng" dirty="0" smtClean="0"/>
                  <a:t>Calculate present value on perpetuity</a:t>
                </a:r>
              </a:p>
              <a:p>
                <a:r>
                  <a:rPr lang="en-US" sz="2400" dirty="0" smtClean="0">
                    <a:solidFill>
                      <a:srgbClr val="FF0000"/>
                    </a:solidFill>
                  </a:rPr>
                  <a:t>PV on perpetuity =</a:t>
                </a:r>
                <a:r>
                  <a:rPr lang="en-US" sz="2400" dirty="0">
                    <a:solidFill>
                      <a:srgbClr val="FF0000"/>
                    </a:solidFill>
                  </a:rPr>
                  <a:t> </a:t>
                </a:r>
                <a14:m>
                  <m:oMath xmlns:m="http://schemas.openxmlformats.org/officeDocument/2006/math">
                    <m:f>
                      <m:fPr>
                        <m:ctrlPr>
                          <a:rPr lang="en-US" sz="2400" i="1">
                            <a:solidFill>
                              <a:srgbClr val="FF0000"/>
                            </a:solidFill>
                            <a:latin typeface="Cambria Math" panose="02040503050406030204" pitchFamily="18" charset="0"/>
                          </a:rPr>
                        </m:ctrlPr>
                      </m:fPr>
                      <m:num>
                        <m:r>
                          <a:rPr lang="en-US" sz="2400" b="0" i="1" smtClean="0">
                            <a:solidFill>
                              <a:srgbClr val="FF0000"/>
                            </a:solidFill>
                            <a:latin typeface="Cambria Math"/>
                          </a:rPr>
                          <m:t>𝑃𝑀𝑇</m:t>
                        </m:r>
                      </m:num>
                      <m:den>
                        <m:r>
                          <a:rPr lang="en-US" sz="2400" b="0" i="1" smtClean="0">
                            <a:solidFill>
                              <a:srgbClr val="FF0000"/>
                            </a:solidFill>
                            <a:latin typeface="Cambria Math"/>
                          </a:rPr>
                          <m:t>𝑖</m:t>
                        </m:r>
                      </m:den>
                    </m:f>
                  </m:oMath>
                </a14:m>
                <a:endParaRPr lang="en-US" sz="2400" dirty="0" smtClean="0">
                  <a:solidFill>
                    <a:srgbClr val="FF0000"/>
                  </a:solidFill>
                </a:endParaRPr>
              </a:p>
              <a:p>
                <a:r>
                  <a:rPr lang="en-US" sz="2400" dirty="0" smtClean="0"/>
                  <a:t>8. </a:t>
                </a:r>
                <a:r>
                  <a:rPr lang="en-US" sz="2400" b="1" u="sng" dirty="0" smtClean="0"/>
                  <a:t>Calculate the period interest rate </a:t>
                </a:r>
              </a:p>
              <a:p>
                <a:r>
                  <a:rPr lang="en-US" sz="2400" dirty="0" smtClean="0">
                    <a:solidFill>
                      <a:srgbClr val="FF0000"/>
                    </a:solidFill>
                  </a:rPr>
                  <a:t>=  </a:t>
                </a:r>
                <a:r>
                  <a:rPr lang="en-US" sz="2400" b="1" u="sng" dirty="0" smtClean="0">
                    <a:solidFill>
                      <a:srgbClr val="FF0000"/>
                    </a:solidFill>
                  </a:rPr>
                  <a:t> </a:t>
                </a:r>
                <a14:m>
                  <m:oMath xmlns:m="http://schemas.openxmlformats.org/officeDocument/2006/math">
                    <m:f>
                      <m:fPr>
                        <m:ctrlPr>
                          <a:rPr lang="en-US" sz="2400" i="1">
                            <a:solidFill>
                              <a:srgbClr val="FF0000"/>
                            </a:solidFill>
                            <a:latin typeface="Cambria Math" panose="02040503050406030204" pitchFamily="18" charset="0"/>
                          </a:rPr>
                        </m:ctrlPr>
                      </m:fPr>
                      <m:num>
                        <m:r>
                          <a:rPr lang="en-US" sz="2400" b="0" i="1" smtClean="0">
                            <a:solidFill>
                              <a:srgbClr val="FF0000"/>
                            </a:solidFill>
                            <a:latin typeface="Cambria Math"/>
                          </a:rPr>
                          <m:t>𝑖</m:t>
                        </m:r>
                      </m:num>
                      <m:den>
                        <m:r>
                          <a:rPr lang="en-US" sz="2400" b="0" i="1" smtClean="0">
                            <a:solidFill>
                              <a:srgbClr val="FF0000"/>
                            </a:solidFill>
                            <a:latin typeface="Cambria Math"/>
                          </a:rPr>
                          <m:t>𝑚</m:t>
                        </m:r>
                      </m:den>
                    </m:f>
                  </m:oMath>
                </a14:m>
                <a:endParaRPr lang="en-US" sz="2400" dirty="0" smtClean="0"/>
              </a:p>
              <a:p>
                <a:r>
                  <a:rPr lang="en-US" sz="2400" dirty="0" smtClean="0"/>
                  <a:t>9. </a:t>
                </a:r>
                <a:r>
                  <a:rPr lang="en-US" sz="2400" b="1" u="sng" dirty="0" smtClean="0"/>
                  <a:t>Calculate the Effective interest rate(EIR) or EAR</a:t>
                </a:r>
              </a:p>
              <a:p>
                <a:r>
                  <a:rPr lang="en-US" sz="2400" dirty="0" smtClean="0">
                    <a:solidFill>
                      <a:srgbClr val="FF0000"/>
                    </a:solidFill>
                  </a:rPr>
                  <a:t>=  [1+ </a:t>
                </a:r>
                <a14:m>
                  <m:oMath xmlns:m="http://schemas.openxmlformats.org/officeDocument/2006/math">
                    <m:f>
                      <m:fPr>
                        <m:ctrlPr>
                          <a:rPr lang="en-US" sz="2400" i="1">
                            <a:solidFill>
                              <a:srgbClr val="FF0000"/>
                            </a:solidFill>
                            <a:latin typeface="Cambria Math" panose="02040503050406030204" pitchFamily="18" charset="0"/>
                          </a:rPr>
                        </m:ctrlPr>
                      </m:fPr>
                      <m:num>
                        <m:r>
                          <a:rPr lang="en-US" sz="2400" b="0" i="1" smtClean="0">
                            <a:solidFill>
                              <a:srgbClr val="FF0000"/>
                            </a:solidFill>
                            <a:latin typeface="Cambria Math"/>
                          </a:rPr>
                          <m:t>𝑖</m:t>
                        </m:r>
                        <m:r>
                          <a:rPr lang="en-US" sz="2400" b="0" i="1" smtClean="0">
                            <a:solidFill>
                              <a:srgbClr val="FF0000"/>
                            </a:solidFill>
                            <a:latin typeface="Cambria Math"/>
                          </a:rPr>
                          <m:t> </m:t>
                        </m:r>
                        <m:r>
                          <a:rPr lang="en-US" sz="2400" b="0" i="1" smtClean="0">
                            <a:solidFill>
                              <a:srgbClr val="FF0000"/>
                            </a:solidFill>
                            <a:latin typeface="Cambria Math"/>
                          </a:rPr>
                          <m:t>𝑛𝑜𝑚𝑖𝑛𝑎𝑙</m:t>
                        </m:r>
                      </m:num>
                      <m:den>
                        <m:r>
                          <a:rPr lang="en-US" sz="2400" b="0" i="1" smtClean="0">
                            <a:solidFill>
                              <a:srgbClr val="FF0000"/>
                            </a:solidFill>
                            <a:latin typeface="Cambria Math"/>
                          </a:rPr>
                          <m:t>𝑚</m:t>
                        </m:r>
                      </m:den>
                    </m:f>
                  </m:oMath>
                </a14:m>
                <a:r>
                  <a:rPr lang="en-US" sz="2400" dirty="0" smtClean="0">
                    <a:solidFill>
                      <a:srgbClr val="FF0000"/>
                    </a:solidFill>
                  </a:rPr>
                  <a:t>]^m   -1</a:t>
                </a:r>
              </a:p>
              <a:p>
                <a:endParaRPr lang="en-US" sz="2400" b="1" u="sng"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04800" y="685800"/>
                <a:ext cx="8686800" cy="5410200"/>
              </a:xfrm>
              <a:blipFill rotWithShape="0">
                <a:blip r:embed="rId2"/>
                <a:stretch>
                  <a:fillRect l="-1053" t="-1578"/>
                </a:stretch>
              </a:blipFill>
            </p:spPr>
            <p:txBody>
              <a:bodyPr/>
              <a:lstStyle/>
              <a:p>
                <a:r>
                  <a:rPr lang="en-US">
                    <a:noFill/>
                  </a:rPr>
                  <a:t> </a:t>
                </a:r>
              </a:p>
            </p:txBody>
          </p:sp>
        </mc:Fallback>
      </mc:AlternateContent>
    </p:spTree>
    <p:extLst>
      <p:ext uri="{BB962C8B-B14F-4D97-AF65-F5344CB8AC3E}">
        <p14:creationId xmlns:p14="http://schemas.microsoft.com/office/powerpoint/2010/main" val="17244717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845734"/>
            <a:ext cx="8762999" cy="4326466"/>
          </a:xfrm>
        </p:spPr>
        <p:txBody>
          <a:bodyPr>
            <a:normAutofit/>
          </a:bodyPr>
          <a:lstStyle/>
          <a:p>
            <a:r>
              <a:rPr lang="en-US" dirty="0">
                <a:solidFill>
                  <a:schemeClr val="tx1"/>
                </a:solidFill>
              </a:rPr>
              <a:t>Where,</a:t>
            </a:r>
          </a:p>
          <a:p>
            <a:r>
              <a:rPr lang="en-US" dirty="0">
                <a:solidFill>
                  <a:schemeClr val="tx1"/>
                </a:solidFill>
              </a:rPr>
              <a:t>PV = present value </a:t>
            </a:r>
            <a:r>
              <a:rPr lang="en-US" dirty="0" err="1">
                <a:solidFill>
                  <a:schemeClr val="tx1"/>
                </a:solidFill>
              </a:rPr>
              <a:t>ie</a:t>
            </a:r>
            <a:r>
              <a:rPr lang="en-US" dirty="0">
                <a:solidFill>
                  <a:schemeClr val="tx1"/>
                </a:solidFill>
              </a:rPr>
              <a:t> (deposit/lend/ borrowed/ </a:t>
            </a:r>
            <a:r>
              <a:rPr lang="en-US" dirty="0" smtClean="0">
                <a:solidFill>
                  <a:schemeClr val="tx1"/>
                </a:solidFill>
              </a:rPr>
              <a:t>initial </a:t>
            </a:r>
            <a:r>
              <a:rPr lang="en-US" dirty="0">
                <a:solidFill>
                  <a:schemeClr val="tx1"/>
                </a:solidFill>
              </a:rPr>
              <a:t>value)</a:t>
            </a:r>
          </a:p>
          <a:p>
            <a:r>
              <a:rPr lang="en-US" dirty="0">
                <a:solidFill>
                  <a:schemeClr val="tx1"/>
                </a:solidFill>
              </a:rPr>
              <a:t>FV = future value </a:t>
            </a:r>
            <a:r>
              <a:rPr lang="en-US" dirty="0" err="1">
                <a:solidFill>
                  <a:schemeClr val="tx1"/>
                </a:solidFill>
              </a:rPr>
              <a:t>i.e</a:t>
            </a:r>
            <a:r>
              <a:rPr lang="en-US" dirty="0">
                <a:solidFill>
                  <a:schemeClr val="tx1"/>
                </a:solidFill>
              </a:rPr>
              <a:t>( expected/ year end/ accumulated value)</a:t>
            </a:r>
          </a:p>
          <a:p>
            <a:r>
              <a:rPr lang="en-US" dirty="0" err="1">
                <a:solidFill>
                  <a:schemeClr val="tx1"/>
                </a:solidFill>
              </a:rPr>
              <a:t>i</a:t>
            </a:r>
            <a:r>
              <a:rPr lang="en-US" dirty="0">
                <a:solidFill>
                  <a:schemeClr val="tx1"/>
                </a:solidFill>
              </a:rPr>
              <a:t>= Annual interest rate/ nominal rate/ discount rate/ appropriate rate</a:t>
            </a:r>
          </a:p>
          <a:p>
            <a:r>
              <a:rPr lang="en-US" dirty="0">
                <a:solidFill>
                  <a:schemeClr val="tx1"/>
                </a:solidFill>
              </a:rPr>
              <a:t>n= Time period</a:t>
            </a:r>
          </a:p>
          <a:p>
            <a:r>
              <a:rPr lang="en-US" dirty="0">
                <a:solidFill>
                  <a:schemeClr val="tx1"/>
                </a:solidFill>
              </a:rPr>
              <a:t>PMT = payment amount (</a:t>
            </a:r>
            <a:r>
              <a:rPr lang="en-US" dirty="0" err="1">
                <a:solidFill>
                  <a:schemeClr val="tx1"/>
                </a:solidFill>
              </a:rPr>
              <a:t>ie</a:t>
            </a:r>
            <a:r>
              <a:rPr lang="en-US" dirty="0">
                <a:solidFill>
                  <a:schemeClr val="tx1"/>
                </a:solidFill>
              </a:rPr>
              <a:t> per year ,each year</a:t>
            </a:r>
            <a:r>
              <a:rPr lang="en-US" dirty="0" smtClean="0">
                <a:solidFill>
                  <a:schemeClr val="tx1"/>
                </a:solidFill>
              </a:rPr>
              <a:t>, each </a:t>
            </a:r>
            <a:r>
              <a:rPr lang="en-US" dirty="0">
                <a:solidFill>
                  <a:schemeClr val="tx1"/>
                </a:solidFill>
              </a:rPr>
              <a:t>month </a:t>
            </a:r>
            <a:r>
              <a:rPr lang="en-US" dirty="0" err="1">
                <a:solidFill>
                  <a:schemeClr val="tx1"/>
                </a:solidFill>
              </a:rPr>
              <a:t>etc</a:t>
            </a:r>
            <a:r>
              <a:rPr lang="en-US" dirty="0">
                <a:solidFill>
                  <a:schemeClr val="tx1"/>
                </a:solidFill>
              </a:rPr>
              <a:t>)</a:t>
            </a:r>
          </a:p>
          <a:p>
            <a:r>
              <a:rPr lang="en-US" dirty="0">
                <a:solidFill>
                  <a:schemeClr val="tx1"/>
                </a:solidFill>
              </a:rPr>
              <a:t>M= number of compounding period in year</a:t>
            </a:r>
          </a:p>
          <a:p>
            <a:r>
              <a:rPr lang="en-US" dirty="0">
                <a:solidFill>
                  <a:schemeClr val="tx1"/>
                </a:solidFill>
              </a:rPr>
              <a:t>If semi annual compounding (m) =2, if monthly compounding (m) = 12,quarterly compounding(m)=4</a:t>
            </a:r>
          </a:p>
          <a:p>
            <a:r>
              <a:rPr lang="en-US" dirty="0">
                <a:solidFill>
                  <a:schemeClr val="tx1"/>
                </a:solidFill>
              </a:rPr>
              <a:t>Daily compounding(m) = 360 or 365</a:t>
            </a:r>
          </a:p>
          <a:p>
            <a:endParaRPr lang="en-US" dirty="0"/>
          </a:p>
        </p:txBody>
      </p:sp>
    </p:spTree>
    <p:extLst>
      <p:ext uri="{BB962C8B-B14F-4D97-AF65-F5344CB8AC3E}">
        <p14:creationId xmlns:p14="http://schemas.microsoft.com/office/powerpoint/2010/main" val="203981377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52400"/>
            <a:ext cx="7543800" cy="3370996"/>
          </a:xfrm>
        </p:spPr>
        <p:txBody>
          <a:bodyPr>
            <a:normAutofit/>
          </a:bodyPr>
          <a:lstStyle/>
          <a:p>
            <a:r>
              <a:rPr lang="en-US" sz="5400" dirty="0" smtClean="0">
                <a:solidFill>
                  <a:schemeClr val="accent2"/>
                </a:solidFill>
                <a:latin typeface="Algerian" panose="04020705040A02060702" pitchFamily="82" charset="0"/>
              </a:rPr>
              <a:t>Best of luck</a:t>
            </a:r>
            <a:endParaRPr lang="en-US" sz="5400" dirty="0">
              <a:solidFill>
                <a:schemeClr val="accent2"/>
              </a:solidFill>
              <a:latin typeface="Algerian" panose="04020705040A02060702" pitchFamily="82" charset="0"/>
            </a:endParaRPr>
          </a:p>
        </p:txBody>
      </p:sp>
      <p:sp>
        <p:nvSpPr>
          <p:cNvPr id="3" name="Content Placeholder 2"/>
          <p:cNvSpPr>
            <a:spLocks noGrp="1"/>
          </p:cNvSpPr>
          <p:nvPr>
            <p:ph idx="1"/>
          </p:nvPr>
        </p:nvSpPr>
        <p:spPr>
          <a:xfrm>
            <a:off x="0" y="1752600"/>
            <a:ext cx="9143999" cy="4572000"/>
          </a:xfrm>
        </p:spPr>
        <p:txBody>
          <a:bodyPr>
            <a:normAutofit/>
          </a:bodyPr>
          <a:lstStyle/>
          <a:p>
            <a:r>
              <a:rPr lang="en-US" sz="4000" i="1" dirty="0" smtClean="0">
                <a:solidFill>
                  <a:srgbClr val="C00000"/>
                </a:solidFill>
              </a:rPr>
              <a:t>                      THE END</a:t>
            </a:r>
            <a:endParaRPr lang="en-US" sz="4000" i="1" dirty="0">
              <a:solidFill>
                <a:srgbClr val="C00000"/>
              </a:solidFill>
            </a:endParaRPr>
          </a:p>
        </p:txBody>
      </p:sp>
    </p:spTree>
    <p:extLst>
      <p:ext uri="{BB962C8B-B14F-4D97-AF65-F5344CB8AC3E}">
        <p14:creationId xmlns:p14="http://schemas.microsoft.com/office/powerpoint/2010/main" val="197233382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86605"/>
            <a:ext cx="7985760" cy="627796"/>
          </a:xfrm>
        </p:spPr>
        <p:txBody>
          <a:bodyPr>
            <a:normAutofit/>
          </a:bodyPr>
          <a:lstStyle/>
          <a:p>
            <a:r>
              <a:rPr lang="x-none" sz="3200" b="1" u="sng">
                <a:solidFill>
                  <a:srgbClr val="FF0000"/>
                </a:solidFill>
              </a:rPr>
              <a:t>Significance (Importance) of Time Value of </a:t>
            </a:r>
            <a:r>
              <a:rPr lang="x-none" sz="3200" b="1" u="sng" smtClean="0">
                <a:solidFill>
                  <a:srgbClr val="FF0000"/>
                </a:solidFill>
              </a:rPr>
              <a:t>Money</a:t>
            </a:r>
            <a:r>
              <a:rPr lang="en-US" sz="3200" b="1" u="sng" dirty="0" smtClean="0">
                <a:solidFill>
                  <a:srgbClr val="FF0000"/>
                </a:solidFill>
              </a:rPr>
              <a:t>)</a:t>
            </a:r>
            <a:endParaRPr lang="en-US" sz="3200" b="1" u="sng" dirty="0"/>
          </a:p>
        </p:txBody>
      </p:sp>
      <p:sp>
        <p:nvSpPr>
          <p:cNvPr id="3" name="Content Placeholder 2"/>
          <p:cNvSpPr>
            <a:spLocks noGrp="1"/>
          </p:cNvSpPr>
          <p:nvPr>
            <p:ph idx="1"/>
          </p:nvPr>
        </p:nvSpPr>
        <p:spPr>
          <a:xfrm>
            <a:off x="152400" y="990600"/>
            <a:ext cx="8839200" cy="5410200"/>
          </a:xfrm>
        </p:spPr>
        <p:txBody>
          <a:bodyPr>
            <a:normAutofit lnSpcReduction="10000"/>
          </a:bodyPr>
          <a:lstStyle/>
          <a:p>
            <a:pPr marL="0" indent="0">
              <a:buNone/>
            </a:pPr>
            <a:r>
              <a:rPr lang="en-GB" i="1" dirty="0" smtClean="0">
                <a:solidFill>
                  <a:schemeClr val="tx1"/>
                </a:solidFill>
              </a:rPr>
              <a:t>Time value of money concept is important for following reasons</a:t>
            </a:r>
            <a:endParaRPr lang="en-US" dirty="0">
              <a:solidFill>
                <a:schemeClr val="tx1"/>
              </a:solidFill>
            </a:endParaRPr>
          </a:p>
          <a:p>
            <a:pPr marL="0" indent="0">
              <a:buNone/>
            </a:pPr>
            <a:r>
              <a:rPr lang="en-GB" i="1" u="sng" dirty="0" smtClean="0">
                <a:solidFill>
                  <a:srgbClr val="C00000"/>
                </a:solidFill>
              </a:rPr>
              <a:t>1. Valuation </a:t>
            </a:r>
            <a:r>
              <a:rPr lang="en-GB" i="1" u="sng" dirty="0">
                <a:solidFill>
                  <a:srgbClr val="C00000"/>
                </a:solidFill>
              </a:rPr>
              <a:t>of securities and other assets</a:t>
            </a:r>
            <a:r>
              <a:rPr lang="en-GB" i="1" u="sng" dirty="0" smtClean="0">
                <a:solidFill>
                  <a:srgbClr val="C00000"/>
                </a:solidFill>
              </a:rPr>
              <a:t>:- </a:t>
            </a:r>
          </a:p>
          <a:p>
            <a:pPr>
              <a:buFont typeface="Wingdings" panose="05000000000000000000" pitchFamily="2" charset="2"/>
              <a:buChar char="§"/>
            </a:pPr>
            <a:r>
              <a:rPr lang="en-GB" i="1" dirty="0"/>
              <a:t> </a:t>
            </a:r>
            <a:r>
              <a:rPr lang="en-GB" i="1" dirty="0" smtClean="0">
                <a:solidFill>
                  <a:schemeClr val="tx1"/>
                </a:solidFill>
              </a:rPr>
              <a:t>The value of any assets is the present value of the expected future cash flows( interest and dividend)</a:t>
            </a:r>
          </a:p>
          <a:p>
            <a:pPr>
              <a:buFont typeface="Wingdings" panose="05000000000000000000" pitchFamily="2" charset="2"/>
              <a:buChar char="§"/>
            </a:pPr>
            <a:r>
              <a:rPr lang="en-GB" i="1" dirty="0">
                <a:solidFill>
                  <a:schemeClr val="tx1"/>
                </a:solidFill>
              </a:rPr>
              <a:t> </a:t>
            </a:r>
            <a:r>
              <a:rPr lang="en-GB" i="1" dirty="0" smtClean="0">
                <a:solidFill>
                  <a:schemeClr val="tx1"/>
                </a:solidFill>
              </a:rPr>
              <a:t>For investor as well as  financial manager, it is useful to make the valuation of the assets.</a:t>
            </a:r>
            <a:endParaRPr lang="en-US" dirty="0">
              <a:solidFill>
                <a:schemeClr val="tx1"/>
              </a:solidFill>
            </a:endParaRPr>
          </a:p>
          <a:p>
            <a:pPr marL="0" indent="0">
              <a:buNone/>
            </a:pPr>
            <a:r>
              <a:rPr lang="en-GB" i="1" dirty="0" smtClean="0"/>
              <a:t>2. </a:t>
            </a:r>
            <a:r>
              <a:rPr lang="en-GB" i="1" u="sng" dirty="0" smtClean="0">
                <a:solidFill>
                  <a:srgbClr val="C00000"/>
                </a:solidFill>
              </a:rPr>
              <a:t>Capital budgeting or Analysis of investment projects:-</a:t>
            </a:r>
          </a:p>
          <a:p>
            <a:pPr>
              <a:buFont typeface="Wingdings" panose="05000000000000000000" pitchFamily="2" charset="2"/>
              <a:buChar char="§"/>
            </a:pPr>
            <a:r>
              <a:rPr lang="en-GB" i="1" u="sng" dirty="0">
                <a:solidFill>
                  <a:srgbClr val="C00000"/>
                </a:solidFill>
              </a:rPr>
              <a:t> </a:t>
            </a:r>
            <a:r>
              <a:rPr lang="en-GB" dirty="0">
                <a:solidFill>
                  <a:srgbClr val="C00000"/>
                </a:solidFill>
              </a:rPr>
              <a:t> </a:t>
            </a:r>
            <a:r>
              <a:rPr lang="en-GB" dirty="0" smtClean="0">
                <a:solidFill>
                  <a:schemeClr val="tx1"/>
                </a:solidFill>
              </a:rPr>
              <a:t>Capital budgeting is the process of evaluating and selecting the investment project.</a:t>
            </a:r>
          </a:p>
          <a:p>
            <a:pPr>
              <a:buFont typeface="Wingdings" panose="05000000000000000000" pitchFamily="2" charset="2"/>
              <a:buChar char="§"/>
            </a:pPr>
            <a:r>
              <a:rPr lang="en-GB" i="1" u="sng" dirty="0">
                <a:solidFill>
                  <a:schemeClr val="tx1"/>
                </a:solidFill>
              </a:rPr>
              <a:t> </a:t>
            </a:r>
            <a:r>
              <a:rPr lang="en-GB" dirty="0">
                <a:solidFill>
                  <a:schemeClr val="tx1"/>
                </a:solidFill>
              </a:rPr>
              <a:t> </a:t>
            </a:r>
            <a:r>
              <a:rPr lang="en-GB" dirty="0" smtClean="0">
                <a:solidFill>
                  <a:schemeClr val="tx1"/>
                </a:solidFill>
              </a:rPr>
              <a:t>For the investment decision, time value of money is very important to convert the future cash flow in the present value of term.</a:t>
            </a:r>
          </a:p>
          <a:p>
            <a:pPr marL="0" indent="0">
              <a:buNone/>
            </a:pPr>
            <a:r>
              <a:rPr lang="en-GB" i="1" u="sng" dirty="0" smtClean="0">
                <a:solidFill>
                  <a:schemeClr val="tx1"/>
                </a:solidFill>
              </a:rPr>
              <a:t>3. </a:t>
            </a:r>
            <a:r>
              <a:rPr lang="en-GB" i="1" u="sng" dirty="0">
                <a:solidFill>
                  <a:srgbClr val="C00000"/>
                </a:solidFill>
              </a:rPr>
              <a:t>The cost of capital</a:t>
            </a:r>
            <a:r>
              <a:rPr lang="en-GB" i="1" u="sng" dirty="0" smtClean="0">
                <a:solidFill>
                  <a:srgbClr val="C00000"/>
                </a:solidFill>
              </a:rPr>
              <a:t>:-</a:t>
            </a:r>
          </a:p>
          <a:p>
            <a:pPr>
              <a:buFont typeface="Wingdings" panose="05000000000000000000" pitchFamily="2" charset="2"/>
              <a:buChar char="§"/>
            </a:pPr>
            <a:r>
              <a:rPr lang="en-GB" i="1" u="sng" dirty="0">
                <a:solidFill>
                  <a:srgbClr val="C00000"/>
                </a:solidFill>
              </a:rPr>
              <a:t> </a:t>
            </a:r>
            <a:r>
              <a:rPr lang="en-GB" i="1" dirty="0">
                <a:solidFill>
                  <a:schemeClr val="tx1"/>
                </a:solidFill>
              </a:rPr>
              <a:t>C</a:t>
            </a:r>
            <a:r>
              <a:rPr lang="en-GB" i="1" dirty="0" smtClean="0">
                <a:solidFill>
                  <a:schemeClr val="tx1"/>
                </a:solidFill>
              </a:rPr>
              <a:t>ompany needs the capital for long term investment. For this purpose, it is necessary to calculate the cost of capital of long term investment</a:t>
            </a:r>
          </a:p>
          <a:p>
            <a:pPr>
              <a:buFont typeface="Wingdings" panose="05000000000000000000" pitchFamily="2" charset="2"/>
              <a:buChar char="§"/>
            </a:pPr>
            <a:r>
              <a:rPr lang="en-GB" i="1" dirty="0">
                <a:solidFill>
                  <a:schemeClr val="tx1"/>
                </a:solidFill>
              </a:rPr>
              <a:t> F</a:t>
            </a:r>
            <a:r>
              <a:rPr lang="en-GB" i="1" dirty="0" smtClean="0">
                <a:solidFill>
                  <a:schemeClr val="tx1"/>
                </a:solidFill>
              </a:rPr>
              <a:t>or the calculation for cost of capital time value of money concept is important.</a:t>
            </a:r>
          </a:p>
        </p:txBody>
      </p:sp>
    </p:spTree>
    <p:extLst>
      <p:ext uri="{BB962C8B-B14F-4D97-AF65-F5344CB8AC3E}">
        <p14:creationId xmlns:p14="http://schemas.microsoft.com/office/powerpoint/2010/main" val="285746001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1" y="228600"/>
            <a:ext cx="8991600" cy="6172200"/>
          </a:xfrm>
        </p:spPr>
        <p:txBody>
          <a:bodyPr/>
          <a:lstStyle/>
          <a:p>
            <a:pPr marL="0" indent="0">
              <a:buNone/>
            </a:pPr>
            <a:r>
              <a:rPr lang="en-GB" i="1" dirty="0"/>
              <a:t>4. </a:t>
            </a:r>
            <a:r>
              <a:rPr lang="en-GB" i="1" u="sng" dirty="0">
                <a:solidFill>
                  <a:srgbClr val="C00000"/>
                </a:solidFill>
              </a:rPr>
              <a:t>Working capital management: -</a:t>
            </a:r>
          </a:p>
          <a:p>
            <a:pPr>
              <a:buFont typeface="Wingdings" panose="05000000000000000000" pitchFamily="2" charset="2"/>
              <a:buChar char="§"/>
            </a:pPr>
            <a:r>
              <a:rPr lang="en-GB" i="1" u="sng" dirty="0">
                <a:solidFill>
                  <a:srgbClr val="C00000"/>
                </a:solidFill>
              </a:rPr>
              <a:t> </a:t>
            </a:r>
            <a:r>
              <a:rPr lang="en-GB" dirty="0">
                <a:solidFill>
                  <a:schemeClr val="tx1"/>
                </a:solidFill>
              </a:rPr>
              <a:t>All firm needs working capital for daily operations.</a:t>
            </a:r>
          </a:p>
          <a:p>
            <a:pPr>
              <a:buFont typeface="Wingdings" panose="05000000000000000000" pitchFamily="2" charset="2"/>
              <a:buChar char="§"/>
            </a:pPr>
            <a:r>
              <a:rPr lang="en-GB" i="1" u="sng" dirty="0">
                <a:solidFill>
                  <a:schemeClr val="tx1"/>
                </a:solidFill>
              </a:rPr>
              <a:t> </a:t>
            </a:r>
            <a:r>
              <a:rPr lang="en-GB" i="1" dirty="0">
                <a:solidFill>
                  <a:schemeClr val="tx1"/>
                </a:solidFill>
              </a:rPr>
              <a:t>To manage working capital of the firm, time value of money is important</a:t>
            </a:r>
            <a:r>
              <a:rPr lang="en-GB" i="1" dirty="0" smtClean="0">
                <a:solidFill>
                  <a:schemeClr val="tx1"/>
                </a:solidFill>
              </a:rPr>
              <a:t>.</a:t>
            </a:r>
          </a:p>
          <a:p>
            <a:pPr marL="0" indent="0">
              <a:buNone/>
            </a:pPr>
            <a:endParaRPr lang="en-US" u="sng" dirty="0">
              <a:solidFill>
                <a:schemeClr val="tx1"/>
              </a:solidFill>
            </a:endParaRPr>
          </a:p>
          <a:p>
            <a:pPr marL="0" indent="0">
              <a:buNone/>
            </a:pPr>
            <a:r>
              <a:rPr lang="en-GB" i="1" dirty="0"/>
              <a:t>5. </a:t>
            </a:r>
            <a:r>
              <a:rPr lang="en-GB" i="1" u="sng" dirty="0">
                <a:solidFill>
                  <a:srgbClr val="C00000"/>
                </a:solidFill>
              </a:rPr>
              <a:t>Lease analysis:-</a:t>
            </a:r>
          </a:p>
          <a:p>
            <a:pPr>
              <a:buFont typeface="Wingdings" panose="05000000000000000000" pitchFamily="2" charset="2"/>
              <a:buChar char="§"/>
            </a:pPr>
            <a:r>
              <a:rPr lang="en-GB" i="1" u="sng" dirty="0">
                <a:solidFill>
                  <a:srgbClr val="C00000"/>
                </a:solidFill>
              </a:rPr>
              <a:t> </a:t>
            </a:r>
            <a:r>
              <a:rPr lang="en-GB" i="1" dirty="0">
                <a:solidFill>
                  <a:schemeClr val="tx1"/>
                </a:solidFill>
              </a:rPr>
              <a:t>C</a:t>
            </a:r>
            <a:r>
              <a:rPr lang="en-GB" i="1" dirty="0" smtClean="0">
                <a:solidFill>
                  <a:schemeClr val="tx1"/>
                </a:solidFill>
              </a:rPr>
              <a:t>ompany </a:t>
            </a:r>
            <a:r>
              <a:rPr lang="en-GB" i="1" dirty="0">
                <a:solidFill>
                  <a:schemeClr val="tx1"/>
                </a:solidFill>
              </a:rPr>
              <a:t>needs fixed assets to generate sales. Company can purchase or lease the fixed assets.</a:t>
            </a:r>
          </a:p>
          <a:p>
            <a:pPr>
              <a:buFont typeface="Wingdings" panose="05000000000000000000" pitchFamily="2" charset="2"/>
              <a:buChar char="§"/>
            </a:pPr>
            <a:r>
              <a:rPr lang="en-GB" i="1" dirty="0">
                <a:solidFill>
                  <a:schemeClr val="tx1"/>
                </a:solidFill>
              </a:rPr>
              <a:t> For this analysis of lease Versus purchase decision time value of money is important.</a:t>
            </a:r>
            <a:endParaRPr lang="en-US" dirty="0">
              <a:solidFill>
                <a:schemeClr val="tx1"/>
              </a:solidFill>
            </a:endParaRPr>
          </a:p>
          <a:p>
            <a:endParaRPr lang="en-US" dirty="0"/>
          </a:p>
          <a:p>
            <a:pPr>
              <a:buNone/>
            </a:pP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286605"/>
            <a:ext cx="7543800" cy="589697"/>
          </a:xfrm>
        </p:spPr>
        <p:txBody>
          <a:bodyPr>
            <a:normAutofit fontScale="90000"/>
          </a:bodyPr>
          <a:lstStyle/>
          <a:p>
            <a:r>
              <a:rPr lang="en-US" b="1" u="sng" dirty="0" smtClean="0">
                <a:solidFill>
                  <a:srgbClr val="FF0000"/>
                </a:solidFill>
              </a:rPr>
              <a:t>Cash flow Time line</a:t>
            </a:r>
            <a:endParaRPr lang="en-US" b="1" u="sng" dirty="0">
              <a:solidFill>
                <a:srgbClr val="FF0000"/>
              </a:solidFill>
            </a:endParaRPr>
          </a:p>
        </p:txBody>
      </p:sp>
      <p:sp>
        <p:nvSpPr>
          <p:cNvPr id="3" name="Content Placeholder 2"/>
          <p:cNvSpPr>
            <a:spLocks noGrp="1"/>
          </p:cNvSpPr>
          <p:nvPr>
            <p:ph idx="1"/>
          </p:nvPr>
        </p:nvSpPr>
        <p:spPr>
          <a:xfrm>
            <a:off x="228600" y="1143000"/>
            <a:ext cx="8534400" cy="5257799"/>
          </a:xfrm>
        </p:spPr>
        <p:txBody>
          <a:bodyPr>
            <a:normAutofit fontScale="92500" lnSpcReduction="10000"/>
          </a:bodyPr>
          <a:lstStyle/>
          <a:p>
            <a:pPr>
              <a:buFont typeface="Wingdings" panose="05000000000000000000" pitchFamily="2" charset="2"/>
              <a:buChar char="§"/>
            </a:pPr>
            <a:r>
              <a:rPr lang="en-US" dirty="0" smtClean="0"/>
              <a:t> </a:t>
            </a:r>
            <a:r>
              <a:rPr lang="en-US" dirty="0">
                <a:solidFill>
                  <a:schemeClr val="tx1"/>
                </a:solidFill>
              </a:rPr>
              <a:t>A cash flow time line is a visual representation of the timing and amounts of cash flows for a given financial transaction. It is typically presented as a horizontal line with the periods in which cash flows occur represented by vertical lines or arrows. The cash flow time line is used to determine the present and future values of cash flows and to evaluate investment opportunities. </a:t>
            </a:r>
          </a:p>
          <a:p>
            <a:pPr>
              <a:buFont typeface="Wingdings" panose="05000000000000000000" pitchFamily="2" charset="2"/>
              <a:buChar char="§"/>
            </a:pPr>
            <a:r>
              <a:rPr lang="en-US" dirty="0" smtClean="0">
                <a:solidFill>
                  <a:schemeClr val="tx1"/>
                </a:solidFill>
              </a:rPr>
              <a:t>The </a:t>
            </a:r>
            <a:r>
              <a:rPr lang="en-US" dirty="0" smtClean="0">
                <a:solidFill>
                  <a:schemeClr val="tx1"/>
                </a:solidFill>
              </a:rPr>
              <a:t>time line is a horizontal line divided into equal periods such as days, months or years.</a:t>
            </a:r>
          </a:p>
          <a:p>
            <a:pPr>
              <a:buFont typeface="Wingdings" panose="05000000000000000000" pitchFamily="2" charset="2"/>
              <a:buChar char="§"/>
            </a:pPr>
            <a:r>
              <a:rPr lang="en-US" dirty="0">
                <a:solidFill>
                  <a:schemeClr val="tx1"/>
                </a:solidFill>
              </a:rPr>
              <a:t> </a:t>
            </a:r>
            <a:r>
              <a:rPr lang="en-US" dirty="0" smtClean="0">
                <a:solidFill>
                  <a:schemeClr val="tx1"/>
                </a:solidFill>
              </a:rPr>
              <a:t>Each cash flow, such as a payment or receipt, is plotted along this line at the beginning or end of the period in which it occurs</a:t>
            </a:r>
            <a:r>
              <a:rPr lang="en-US" dirty="0" smtClean="0">
                <a:solidFill>
                  <a:schemeClr val="tx1"/>
                </a:solidFill>
              </a:rPr>
              <a:t>.</a:t>
            </a:r>
            <a:endParaRPr lang="en-US" dirty="0" smtClean="0">
              <a:solidFill>
                <a:schemeClr val="tx1"/>
              </a:solidFill>
            </a:endParaRPr>
          </a:p>
          <a:p>
            <a:pPr>
              <a:buFont typeface="Wingdings" panose="05000000000000000000" pitchFamily="2" charset="2"/>
              <a:buChar char="§"/>
            </a:pPr>
            <a:r>
              <a:rPr lang="en-US" dirty="0">
                <a:solidFill>
                  <a:schemeClr val="tx1"/>
                </a:solidFill>
              </a:rPr>
              <a:t> </a:t>
            </a:r>
            <a:r>
              <a:rPr lang="en-US" dirty="0" smtClean="0">
                <a:solidFill>
                  <a:schemeClr val="tx1"/>
                </a:solidFill>
              </a:rPr>
              <a:t>To  illustrate the time line concept, consider the following diagram:</a:t>
            </a:r>
          </a:p>
          <a:p>
            <a:pPr marL="0" indent="0">
              <a:buNone/>
            </a:pPr>
            <a:r>
              <a:rPr lang="en-US" dirty="0" smtClean="0">
                <a:solidFill>
                  <a:schemeClr val="tx1"/>
                </a:solidFill>
              </a:rPr>
              <a:t>      Time              0              1                         2                             n</a:t>
            </a:r>
          </a:p>
          <a:p>
            <a:pPr marL="0" indent="0">
              <a:buNone/>
            </a:pPr>
            <a:r>
              <a:rPr lang="en-US" dirty="0" smtClean="0">
                <a:solidFill>
                  <a:schemeClr val="tx1"/>
                </a:solidFill>
              </a:rPr>
              <a:t>     interest rate    </a:t>
            </a:r>
            <a:r>
              <a:rPr lang="en-US" dirty="0" err="1" smtClean="0">
                <a:solidFill>
                  <a:schemeClr val="tx1"/>
                </a:solidFill>
              </a:rPr>
              <a:t>i</a:t>
            </a:r>
            <a:r>
              <a:rPr lang="en-US" dirty="0" smtClean="0">
                <a:solidFill>
                  <a:schemeClr val="tx1"/>
                </a:solidFill>
              </a:rPr>
              <a:t>= …….     ………                    ……….</a:t>
            </a:r>
          </a:p>
          <a:p>
            <a:pPr marL="0" indent="0">
              <a:buNone/>
            </a:pPr>
            <a:r>
              <a:rPr lang="en-US" dirty="0">
                <a:solidFill>
                  <a:schemeClr val="tx1"/>
                </a:solidFill>
              </a:rPr>
              <a:t> </a:t>
            </a:r>
            <a:r>
              <a:rPr lang="en-US" dirty="0" smtClean="0">
                <a:solidFill>
                  <a:schemeClr val="tx1"/>
                </a:solidFill>
              </a:rPr>
              <a:t>        </a:t>
            </a:r>
          </a:p>
          <a:p>
            <a:pPr marL="0" indent="0">
              <a:buNone/>
            </a:pPr>
            <a:r>
              <a:rPr lang="en-US" dirty="0" smtClean="0">
                <a:solidFill>
                  <a:schemeClr val="tx1"/>
                </a:solidFill>
              </a:rPr>
              <a:t>    Cash flow     </a:t>
            </a:r>
            <a:r>
              <a:rPr lang="en-US" dirty="0" smtClean="0">
                <a:solidFill>
                  <a:schemeClr val="tx1"/>
                </a:solidFill>
              </a:rPr>
              <a:t>        </a:t>
            </a:r>
            <a:r>
              <a:rPr lang="en-US" dirty="0" err="1" smtClean="0">
                <a:solidFill>
                  <a:schemeClr val="tx1"/>
                </a:solidFill>
              </a:rPr>
              <a:t>Cfo</a:t>
            </a:r>
            <a:r>
              <a:rPr lang="en-US" dirty="0" smtClean="0">
                <a:solidFill>
                  <a:schemeClr val="tx1"/>
                </a:solidFill>
              </a:rPr>
              <a:t>             </a:t>
            </a:r>
            <a:r>
              <a:rPr lang="en-US" dirty="0" smtClean="0">
                <a:solidFill>
                  <a:schemeClr val="tx1"/>
                </a:solidFill>
              </a:rPr>
              <a:t>Cf1                     Cf2            </a:t>
            </a:r>
            <a:r>
              <a:rPr lang="en-US" dirty="0" err="1" smtClean="0">
                <a:solidFill>
                  <a:schemeClr val="tx1"/>
                </a:solidFill>
              </a:rPr>
              <a:t>Cfn</a:t>
            </a:r>
            <a:endParaRPr lang="en-US" dirty="0" smtClean="0">
              <a:solidFill>
                <a:schemeClr val="tx1"/>
              </a:solidFill>
            </a:endParaRPr>
          </a:p>
          <a:p>
            <a:pPr marL="0" indent="0">
              <a:buNone/>
            </a:pPr>
            <a:r>
              <a:rPr lang="en-US" dirty="0">
                <a:solidFill>
                  <a:schemeClr val="tx1"/>
                </a:solidFill>
              </a:rPr>
              <a:t> </a:t>
            </a:r>
            <a:r>
              <a:rPr lang="en-US" dirty="0" smtClean="0">
                <a:solidFill>
                  <a:schemeClr val="tx1"/>
                </a:solidFill>
              </a:rPr>
              <a:t>  present value(PV)                                                        </a:t>
            </a:r>
            <a:r>
              <a:rPr lang="en-US" dirty="0" smtClean="0">
                <a:solidFill>
                  <a:schemeClr val="tx1"/>
                </a:solidFill>
              </a:rPr>
              <a:t>Future </a:t>
            </a:r>
            <a:r>
              <a:rPr lang="en-US" dirty="0" smtClean="0">
                <a:solidFill>
                  <a:schemeClr val="tx1"/>
                </a:solidFill>
              </a:rPr>
              <a:t>value =</a:t>
            </a:r>
            <a:endParaRPr lang="en-US" dirty="0">
              <a:solidFill>
                <a:schemeClr val="tx1"/>
              </a:solidFill>
            </a:endParaRPr>
          </a:p>
        </p:txBody>
      </p:sp>
      <p:cxnSp>
        <p:nvCxnSpPr>
          <p:cNvPr id="5" name="Straight Connector 4"/>
          <p:cNvCxnSpPr/>
          <p:nvPr/>
        </p:nvCxnSpPr>
        <p:spPr>
          <a:xfrm>
            <a:off x="1905000" y="5181600"/>
            <a:ext cx="39624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H="1">
            <a:off x="1893278" y="4648200"/>
            <a:ext cx="11722" cy="838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2895600" y="4648200"/>
            <a:ext cx="0" cy="838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4495800" y="4648200"/>
            <a:ext cx="0" cy="838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5867400" y="4648200"/>
            <a:ext cx="0" cy="91440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2307024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5017" y="304800"/>
            <a:ext cx="8915400" cy="627796"/>
          </a:xfrm>
        </p:spPr>
        <p:txBody>
          <a:bodyPr>
            <a:normAutofit/>
          </a:bodyPr>
          <a:lstStyle/>
          <a:p>
            <a:r>
              <a:rPr lang="x-none" sz="3600" b="1" dirty="0">
                <a:solidFill>
                  <a:srgbClr val="FF0000"/>
                </a:solidFill>
              </a:rPr>
              <a:t>Methods/Techniques of Time Value of </a:t>
            </a:r>
            <a:r>
              <a:rPr lang="x-none" sz="3600" b="1" dirty="0" smtClean="0">
                <a:solidFill>
                  <a:srgbClr val="FF0000"/>
                </a:solidFill>
              </a:rPr>
              <a:t>Money</a:t>
            </a:r>
            <a:endParaRPr lang="en-US" sz="3600" b="1" dirty="0">
              <a:solidFill>
                <a:srgbClr val="FF0000"/>
              </a:solidFill>
            </a:endParaRPr>
          </a:p>
        </p:txBody>
      </p:sp>
      <p:sp>
        <p:nvSpPr>
          <p:cNvPr id="3" name="Content Placeholder 2"/>
          <p:cNvSpPr>
            <a:spLocks noGrp="1"/>
          </p:cNvSpPr>
          <p:nvPr>
            <p:ph idx="1"/>
          </p:nvPr>
        </p:nvSpPr>
        <p:spPr>
          <a:xfrm>
            <a:off x="822959" y="1845734"/>
            <a:ext cx="8321041" cy="4023360"/>
          </a:xfrm>
        </p:spPr>
        <p:txBody>
          <a:bodyPr/>
          <a:lstStyle/>
          <a:p>
            <a:pPr>
              <a:buNone/>
            </a:pPr>
            <a:r>
              <a:rPr lang="x-none" sz="3200" b="1" dirty="0"/>
              <a:t>A. </a:t>
            </a:r>
            <a:r>
              <a:rPr lang="x-none" b="1" dirty="0"/>
              <a:t>	</a:t>
            </a:r>
            <a:r>
              <a:rPr lang="x-none" sz="3200" b="1" dirty="0">
                <a:solidFill>
                  <a:schemeClr val="tx1"/>
                </a:solidFill>
              </a:rPr>
              <a:t>Single Cash Flow (Lump Sum cash flow) </a:t>
            </a:r>
            <a:r>
              <a:rPr lang="en-US" sz="3200" b="1" dirty="0" smtClean="0">
                <a:solidFill>
                  <a:schemeClr val="tx1"/>
                </a:solidFill>
              </a:rPr>
              <a:t>	</a:t>
            </a:r>
            <a:r>
              <a:rPr lang="x-none" sz="3200" b="1" dirty="0" smtClean="0">
                <a:solidFill>
                  <a:schemeClr val="tx1"/>
                </a:solidFill>
              </a:rPr>
              <a:t>Method</a:t>
            </a:r>
            <a:endParaRPr lang="en-US" sz="3200" b="1" dirty="0">
              <a:solidFill>
                <a:schemeClr val="tx1"/>
              </a:solidFill>
            </a:endParaRPr>
          </a:p>
          <a:p>
            <a:pPr>
              <a:buNone/>
            </a:pPr>
            <a:r>
              <a:rPr lang="x-none" sz="3200" b="1" dirty="0">
                <a:solidFill>
                  <a:schemeClr val="tx1"/>
                </a:solidFill>
              </a:rPr>
              <a:t>B. 	Multiple Cash Flows Method</a:t>
            </a:r>
            <a:endParaRPr lang="en-US" sz="3200" b="1" dirty="0">
              <a:solidFill>
                <a:schemeClr val="tx1"/>
              </a:solidFill>
            </a:endParaRPr>
          </a:p>
          <a:p>
            <a:pPr>
              <a:buNone/>
            </a:pPr>
            <a:r>
              <a:rPr lang="x-none" sz="3200" b="1" dirty="0">
                <a:solidFill>
                  <a:schemeClr val="tx1"/>
                </a:solidFill>
              </a:rPr>
              <a:t>C. 	Present value of perpetual cash flows</a:t>
            </a:r>
            <a:endParaRPr lang="en-US" sz="3200" b="1" dirty="0">
              <a:solidFill>
                <a:schemeClr val="tx1"/>
              </a:solidFill>
            </a:endParaRPr>
          </a:p>
          <a:p>
            <a:pPr>
              <a:buNone/>
            </a:pPr>
            <a:r>
              <a:rPr lang="x-none" sz="3200" b="1" dirty="0">
                <a:solidFill>
                  <a:schemeClr val="tx1"/>
                </a:solidFill>
              </a:rPr>
              <a:t>D. 	Uneven cash flows annuity methods</a:t>
            </a:r>
            <a:r>
              <a:rPr lang="x-none" sz="3200" b="1" dirty="0"/>
              <a:t>	</a:t>
            </a:r>
            <a:endParaRPr lang="en-US" sz="3200" b="1" dirty="0"/>
          </a:p>
          <a:p>
            <a:pPr>
              <a:buNone/>
            </a:pPr>
            <a:endParaRPr lang="en-US" sz="32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86605"/>
            <a:ext cx="8991600" cy="551595"/>
          </a:xfrm>
        </p:spPr>
        <p:txBody>
          <a:bodyPr>
            <a:normAutofit/>
          </a:bodyPr>
          <a:lstStyle/>
          <a:p>
            <a:r>
              <a:rPr lang="en-GB" sz="2800" dirty="0" smtClean="0">
                <a:solidFill>
                  <a:schemeClr val="accent1"/>
                </a:solidFill>
                <a:latin typeface="Algerian" panose="04020705040A02060702" pitchFamily="82" charset="0"/>
              </a:rPr>
              <a:t>A. </a:t>
            </a:r>
            <a:r>
              <a:rPr lang="en-GB" sz="2800" b="1" u="sng" dirty="0" smtClean="0">
                <a:solidFill>
                  <a:schemeClr val="accent1"/>
                </a:solidFill>
                <a:latin typeface="Algerian" panose="04020705040A02060702" pitchFamily="82" charset="0"/>
              </a:rPr>
              <a:t>Single </a:t>
            </a:r>
            <a:r>
              <a:rPr lang="en-GB" sz="2800" b="1" u="sng" dirty="0">
                <a:solidFill>
                  <a:schemeClr val="accent1"/>
                </a:solidFill>
                <a:latin typeface="Algerian" panose="04020705040A02060702" pitchFamily="82" charset="0"/>
              </a:rPr>
              <a:t>Cash Flow (Lump Sum cash flow) Method</a:t>
            </a:r>
            <a:endParaRPr lang="en-US" sz="2800" b="1" u="sng" dirty="0">
              <a:solidFill>
                <a:schemeClr val="accent1"/>
              </a:solidFill>
              <a:latin typeface="Algerian" panose="04020705040A02060702" pitchFamily="82" charset="0"/>
            </a:endParaRPr>
          </a:p>
        </p:txBody>
      </p:sp>
      <p:pic>
        <p:nvPicPr>
          <p:cNvPr id="1027" name="Picture 3"/>
          <p:cNvPicPr>
            <a:picLocks noChangeAspect="1" noChangeArrowheads="1"/>
          </p:cNvPicPr>
          <p:nvPr/>
        </p:nvPicPr>
        <p:blipFill>
          <a:blip r:embed="rId2"/>
          <a:srcRect l="21250" t="27344" r="25625" b="25000"/>
          <a:stretch>
            <a:fillRect/>
          </a:stretch>
        </p:blipFill>
        <p:spPr bwMode="auto">
          <a:xfrm>
            <a:off x="-76200" y="1066800"/>
            <a:ext cx="9144000" cy="540433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l="22853" t="39063" r="31875" b="21875"/>
          <a:stretch>
            <a:fillRect/>
          </a:stretch>
        </p:blipFill>
        <p:spPr bwMode="auto">
          <a:xfrm>
            <a:off x="304800" y="533400"/>
            <a:ext cx="8610600" cy="5943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286605"/>
            <a:ext cx="8321040" cy="703996"/>
          </a:xfrm>
        </p:spPr>
        <p:txBody>
          <a:bodyPr>
            <a:normAutofit/>
          </a:bodyPr>
          <a:lstStyle/>
          <a:p>
            <a:r>
              <a:rPr lang="x-none" sz="4000" b="1" dirty="0">
                <a:solidFill>
                  <a:schemeClr val="accent1"/>
                </a:solidFill>
                <a:latin typeface="Algerian" panose="04020705040A02060702" pitchFamily="82" charset="0"/>
              </a:rPr>
              <a:t>B</a:t>
            </a:r>
            <a:r>
              <a:rPr lang="x-none" sz="4000" b="1">
                <a:solidFill>
                  <a:schemeClr val="accent1"/>
                </a:solidFill>
                <a:latin typeface="Algerian" panose="04020705040A02060702" pitchFamily="82" charset="0"/>
              </a:rPr>
              <a:t>. </a:t>
            </a:r>
            <a:r>
              <a:rPr lang="x-none" sz="4000" b="1" u="sng" smtClean="0">
                <a:solidFill>
                  <a:schemeClr val="accent1"/>
                </a:solidFill>
                <a:latin typeface="Algerian" panose="04020705040A02060702" pitchFamily="82" charset="0"/>
              </a:rPr>
              <a:t>Multiple </a:t>
            </a:r>
            <a:r>
              <a:rPr lang="x-none" sz="4000" b="1" u="sng" dirty="0">
                <a:solidFill>
                  <a:schemeClr val="accent1"/>
                </a:solidFill>
                <a:latin typeface="Algerian" panose="04020705040A02060702" pitchFamily="82" charset="0"/>
              </a:rPr>
              <a:t>Cash Flows </a:t>
            </a:r>
            <a:r>
              <a:rPr lang="x-none" sz="4000" b="1" u="sng" dirty="0" smtClean="0">
                <a:solidFill>
                  <a:schemeClr val="accent1"/>
                </a:solidFill>
                <a:latin typeface="Algerian" panose="04020705040A02060702" pitchFamily="82" charset="0"/>
              </a:rPr>
              <a:t>Method</a:t>
            </a:r>
            <a:endParaRPr lang="en-US" sz="4000" u="sng" dirty="0">
              <a:solidFill>
                <a:schemeClr val="accent1"/>
              </a:solidFill>
              <a:latin typeface="Algerian" panose="04020705040A02060702" pitchFamily="82" charset="0"/>
            </a:endParaRPr>
          </a:p>
        </p:txBody>
      </p:sp>
      <p:pic>
        <p:nvPicPr>
          <p:cNvPr id="3074" name="Picture 2"/>
          <p:cNvPicPr>
            <a:picLocks noGrp="1" noChangeAspect="1" noChangeArrowheads="1"/>
          </p:cNvPicPr>
          <p:nvPr>
            <p:ph idx="1"/>
          </p:nvPr>
        </p:nvPicPr>
        <p:blipFill>
          <a:blip r:embed="rId2"/>
          <a:srcRect l="18000" t="26667" r="20667" b="31603"/>
          <a:stretch>
            <a:fillRect/>
          </a:stretch>
        </p:blipFill>
        <p:spPr bwMode="auto">
          <a:xfrm>
            <a:off x="0" y="1447800"/>
            <a:ext cx="9144000" cy="4876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1_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E7F1C3E9C8742A4EA0540E4A67AED9D6" ma:contentTypeVersion="6" ma:contentTypeDescription="Create a new document." ma:contentTypeScope="" ma:versionID="f161cdb19ffba231bb63515c34785868">
  <xsd:schema xmlns:xsd="http://www.w3.org/2001/XMLSchema" xmlns:xs="http://www.w3.org/2001/XMLSchema" xmlns:p="http://schemas.microsoft.com/office/2006/metadata/properties" xmlns:ns2="2944649d-843f-4e47-b548-2f771c398b52" targetNamespace="http://schemas.microsoft.com/office/2006/metadata/properties" ma:root="true" ma:fieldsID="158a9fefe5100b6c888b9582bd3ebafb" ns2:_="">
    <xsd:import namespace="2944649d-843f-4e47-b548-2f771c398b52"/>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944649d-843f-4e47-b548-2f771c398b5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41D09C8-1985-4B53-89EA-5BF5D6056EC9}">
  <ds:schemaRefs>
    <ds:schemaRef ds:uri="http://schemas.microsoft.com/sharepoint/v3/contenttype/forms"/>
  </ds:schemaRefs>
</ds:datastoreItem>
</file>

<file path=customXml/itemProps2.xml><?xml version="1.0" encoding="utf-8"?>
<ds:datastoreItem xmlns:ds="http://schemas.openxmlformats.org/officeDocument/2006/customXml" ds:itemID="{B35768AB-C4B4-4C46-AAA3-7D7E1F060492}">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DEE96D4E-A6FC-49B9-886D-F46A22E437D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944649d-843f-4e47-b548-2f771c398b5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Retrospect</Template>
  <TotalTime>561</TotalTime>
  <Words>1169</Words>
  <Application>Microsoft Office PowerPoint</Application>
  <PresentationFormat>On-screen Show (4:3)</PresentationFormat>
  <Paragraphs>225</Paragraphs>
  <Slides>25</Slides>
  <Notes>1</Notes>
  <HiddenSlides>0</HiddenSlides>
  <MMClips>0</MMClips>
  <ScaleCrop>false</ScaleCrop>
  <HeadingPairs>
    <vt:vector size="6" baseType="variant">
      <vt:variant>
        <vt:lpstr>Fonts Used</vt:lpstr>
      </vt:variant>
      <vt:variant>
        <vt:i4>9</vt:i4>
      </vt:variant>
      <vt:variant>
        <vt:lpstr>Theme</vt:lpstr>
      </vt:variant>
      <vt:variant>
        <vt:i4>3</vt:i4>
      </vt:variant>
      <vt:variant>
        <vt:lpstr>Slide Titles</vt:lpstr>
      </vt:variant>
      <vt:variant>
        <vt:i4>25</vt:i4>
      </vt:variant>
    </vt:vector>
  </HeadingPairs>
  <TitlesOfParts>
    <vt:vector size="37" baseType="lpstr">
      <vt:lpstr>Algerian</vt:lpstr>
      <vt:lpstr>Arial</vt:lpstr>
      <vt:lpstr>Arial</vt:lpstr>
      <vt:lpstr>Arial Black</vt:lpstr>
      <vt:lpstr>Calibri</vt:lpstr>
      <vt:lpstr>Calibri Light</vt:lpstr>
      <vt:lpstr>Cambria Math</vt:lpstr>
      <vt:lpstr>Times New Roman</vt:lpstr>
      <vt:lpstr>Wingdings</vt:lpstr>
      <vt:lpstr>Retrospect</vt:lpstr>
      <vt:lpstr>1_Simple Light</vt:lpstr>
      <vt:lpstr>Simple Light</vt:lpstr>
      <vt:lpstr>Chapter -  Three</vt:lpstr>
      <vt:lpstr>Concept of Time Value of Money </vt:lpstr>
      <vt:lpstr>Significance (Importance) of Time Value of Money)</vt:lpstr>
      <vt:lpstr>PowerPoint Presentation</vt:lpstr>
      <vt:lpstr>Cash flow Time line</vt:lpstr>
      <vt:lpstr>Methods/Techniques of Time Value of Money</vt:lpstr>
      <vt:lpstr>A. Single Cash Flow (Lump Sum cash flow) Method</vt:lpstr>
      <vt:lpstr>PowerPoint Presentation</vt:lpstr>
      <vt:lpstr>B. Multiple Cash Flows Method</vt:lpstr>
      <vt:lpstr> Uneven Cash Flows Method</vt:lpstr>
      <vt:lpstr>Annuity </vt:lpstr>
      <vt:lpstr>PowerPoint Presentation</vt:lpstr>
      <vt:lpstr>1. Equal cash flows are made in equal interval of time 2. Cash flows occur at the end of the each period 3. Interest rate also is the effective periodic rate as the  periodic cash flows  and it should remain constant for over the period</vt:lpstr>
      <vt:lpstr>PowerPoint Presentation</vt:lpstr>
      <vt:lpstr>2.  Annuity Due method</vt:lpstr>
      <vt:lpstr>C.  Present value of perpetual cash flows</vt:lpstr>
      <vt:lpstr>D. Uneven cash flows annuity methods</vt:lpstr>
      <vt:lpstr>Amortization Loan Schedule</vt:lpstr>
      <vt:lpstr>Step 2:- Prepare loan amortization schedule</vt:lpstr>
      <vt:lpstr>ii.If installment payment at the beginning  of each year Step:-1 Calculate the annual payment ie PMT PMT = (Loan Amount)/(1+PVIFA i%,n-1)</vt:lpstr>
      <vt:lpstr>List of Formulas</vt:lpstr>
      <vt:lpstr>4. Calculate the PV and FV on ordinary Annuity</vt:lpstr>
      <vt:lpstr>6. Calculate the Total future value on uneven cash flow</vt:lpstr>
      <vt:lpstr>PowerPoint Presentation</vt:lpstr>
      <vt:lpstr>Best of luck</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  Three</dc:title>
  <dc:creator>Windows User</dc:creator>
  <cp:lastModifiedBy>Microsoft account</cp:lastModifiedBy>
  <cp:revision>133</cp:revision>
  <dcterms:created xsi:type="dcterms:W3CDTF">2021-05-09T13:49:52Z</dcterms:created>
  <dcterms:modified xsi:type="dcterms:W3CDTF">2023-02-11T12:22:13Z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0x010100E7F1C3E9C8742A4EA0540E4A67AED9D6</vt:lpwstr>
  </property>
</Properties>
</file>