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9"/>
  </p:notesMasterIdLst>
  <p:sldIdLst>
    <p:sldId id="256" r:id="rId5"/>
    <p:sldId id="271" r:id="rId6"/>
    <p:sldId id="269" r:id="rId7"/>
    <p:sldId id="270" r:id="rId8"/>
    <p:sldId id="259" r:id="rId9"/>
    <p:sldId id="260" r:id="rId10"/>
    <p:sldId id="261" r:id="rId11"/>
    <p:sldId id="262" r:id="rId12"/>
    <p:sldId id="263" r:id="rId13"/>
    <p:sldId id="272" r:id="rId14"/>
    <p:sldId id="273" r:id="rId15"/>
    <p:sldId id="266" r:id="rId16"/>
    <p:sldId id="268" r:id="rId17"/>
    <p:sldId id="267"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16646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79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d2c54b7f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d2c54b7f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606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d2c54b7f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d2c54b7f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1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d2c54b7f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d2c54b7f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62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d2c54b7f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d2c54b7f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49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d2c54b7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d2c54b7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59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35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4f4d2c1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4f4d2c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411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f4d2c1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f4d2c1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990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7809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4f4d2c1d8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4f4d2c1d8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18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f6ae3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f6ae3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23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f6ae3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f6ae3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80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f6ae3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f6ae3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44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f6ae3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f6ae3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29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2c54b7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2c54b7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5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d2c54b7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d2c54b7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83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d2c54b7f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d2c54b7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102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d2c54b7f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d2c54b7f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5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289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u="sng" dirty="0">
                <a:solidFill>
                  <a:srgbClr val="FF0000"/>
                </a:solidFill>
              </a:rPr>
              <a:t>Chapter-5</a:t>
            </a:r>
            <a:endParaRPr u="sng" dirty="0">
              <a:solidFill>
                <a:srgbClr val="FF0000"/>
              </a:solidFill>
            </a:endParaRPr>
          </a:p>
        </p:txBody>
      </p:sp>
      <p:sp>
        <p:nvSpPr>
          <p:cNvPr id="55" name="Google Shape;55;p13"/>
          <p:cNvSpPr txBox="1">
            <a:spLocks noGrp="1"/>
          </p:cNvSpPr>
          <p:nvPr>
            <p:ph type="subTitle" idx="1"/>
          </p:nvPr>
        </p:nvSpPr>
        <p:spPr>
          <a:xfrm>
            <a:off x="-200364" y="2124551"/>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solidFill>
                  <a:schemeClr val="accent1"/>
                </a:solidFill>
                <a:ea typeface="Times New Roman"/>
              </a:rPr>
              <a:t>Financial Assets valuation (N 10 to 12 marks)</a:t>
            </a:r>
            <a:endParaRPr sz="100" dirty="0">
              <a:solidFill>
                <a:schemeClr val="accen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Calculate the YTM on following ways</a:t>
            </a:r>
            <a:endParaRPr u="sng" dirty="0"/>
          </a:p>
        </p:txBody>
      </p:sp>
      <mc:AlternateContent xmlns:mc="http://schemas.openxmlformats.org/markup-compatibility/2006" xmlns:a14="http://schemas.microsoft.com/office/drawing/2010/main">
        <mc:Choice Requires="a14">
          <p:sp>
            <p:nvSpPr>
              <p:cNvPr id="110" name="Google Shape;110;p2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fontScale="85000" lnSpcReduction="20000"/>
              </a:bodyPr>
              <a:lstStyle/>
              <a:p>
                <a:pPr marL="114300" lvl="0" indent="0" algn="l" rtl="0">
                  <a:spcBef>
                    <a:spcPts val="0"/>
                  </a:spcBef>
                  <a:spcAft>
                    <a:spcPts val="0"/>
                  </a:spcAft>
                  <a:buSzPts val="1800"/>
                  <a:buNone/>
                </a:pPr>
                <a:r>
                  <a:rPr lang="en-US" dirty="0" smtClean="0">
                    <a:solidFill>
                      <a:schemeClr val="accent1"/>
                    </a:solidFill>
                  </a:rPr>
                  <a:t>a. YTM </a:t>
                </a:r>
                <a:r>
                  <a:rPr lang="en-US" dirty="0">
                    <a:solidFill>
                      <a:schemeClr val="accent1"/>
                    </a:solidFill>
                  </a:rPr>
                  <a:t>on zero coupon bond( if i is not given)</a:t>
                </a:r>
              </a:p>
              <a:p>
                <a:pPr lvl="0" indent="0">
                  <a:spcBef>
                    <a:spcPts val="1200"/>
                  </a:spcBef>
                  <a:buNone/>
                </a:pPr>
                <a:r>
                  <a:rPr lang="en-US" dirty="0">
                    <a:solidFill>
                      <a:schemeClr val="tx1"/>
                    </a:solidFill>
                  </a:rPr>
                  <a:t>YTM </a:t>
                </a:r>
                <a:r>
                  <a:rPr lang="en-US" dirty="0" smtClean="0">
                    <a:solidFill>
                      <a:schemeClr val="tx1"/>
                    </a:solidFill>
                  </a:rPr>
                  <a:t>={ </a:t>
                </a:r>
                <a:r>
                  <a:rPr lang="en-US" dirty="0">
                    <a:solidFill>
                      <a:schemeClr val="tx1"/>
                    </a:solidFill>
                  </a:rPr>
                  <a:t>[</a:t>
                </a:r>
                <a14:m>
                  <m:oMath xmlns:m="http://schemas.openxmlformats.org/officeDocument/2006/math">
                    <m:f>
                      <m:fPr>
                        <m:ctrlPr>
                          <a:rPr lang="ar-AE" i="1">
                            <a:latin typeface="Cambria Math" panose="02040503050406030204" pitchFamily="18" charset="0"/>
                          </a:rPr>
                        </m:ctrlPr>
                      </m:fPr>
                      <m:num>
                        <m:r>
                          <m:rPr>
                            <m:nor/>
                          </m:rPr>
                          <a:rPr lang="en-US" b="0" i="0" smtClean="0">
                            <a:latin typeface="Cambria Math"/>
                          </a:rPr>
                          <m:t>M</m:t>
                        </m:r>
                      </m:num>
                      <m:den>
                        <m:r>
                          <m:rPr>
                            <m:nor/>
                          </m:rPr>
                          <a:rPr lang="en-US" b="0" i="0" smtClean="0">
                            <a:latin typeface="Cambria Math" panose="02040503050406030204" pitchFamily="18" charset="0"/>
                          </a:rPr>
                          <m:t> </m:t>
                        </m:r>
                        <m:r>
                          <m:rPr>
                            <m:nor/>
                          </m:rPr>
                          <a:rPr lang="en-US" b="0" i="0" smtClean="0">
                            <a:latin typeface="Cambria Math"/>
                          </a:rPr>
                          <m:t>Vo</m:t>
                        </m:r>
                      </m:den>
                    </m:f>
                  </m:oMath>
                </a14:m>
                <a:r>
                  <a:rPr lang="en-US" dirty="0" smtClean="0">
                    <a:solidFill>
                      <a:schemeClr val="tx1"/>
                    </a:solidFill>
                  </a:rPr>
                  <a:t> ]^(1/n)} -1   </a:t>
                </a:r>
                <a:r>
                  <a:rPr lang="en-US" dirty="0" err="1" smtClean="0">
                    <a:solidFill>
                      <a:srgbClr val="FF0000"/>
                    </a:solidFill>
                  </a:rPr>
                  <a:t>ie</a:t>
                </a:r>
                <a:r>
                  <a:rPr lang="en-US" dirty="0" smtClean="0">
                    <a:solidFill>
                      <a:srgbClr val="FF0000"/>
                    </a:solidFill>
                  </a:rPr>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𝑀</m:t>
                        </m:r>
                      </m:num>
                      <m:den>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𝑌𝑇𝑀</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den>
                    </m:f>
                  </m:oMath>
                </a14:m>
                <a:endParaRPr lang="en-US" dirty="0">
                  <a:solidFill>
                    <a:srgbClr val="FF0000"/>
                  </a:solidFill>
                </a:endParaRPr>
              </a:p>
              <a:p>
                <a:pPr marL="114300" lvl="0" indent="0" algn="l" rtl="0">
                  <a:spcBef>
                    <a:spcPts val="1200"/>
                  </a:spcBef>
                  <a:spcAft>
                    <a:spcPts val="0"/>
                  </a:spcAft>
                  <a:buSzPts val="1800"/>
                  <a:buNone/>
                </a:pPr>
                <a:r>
                  <a:rPr lang="en-US" dirty="0" smtClean="0">
                    <a:solidFill>
                      <a:schemeClr val="accent1"/>
                    </a:solidFill>
                  </a:rPr>
                  <a:t>5.10  YTM </a:t>
                </a:r>
                <a:r>
                  <a:rPr lang="en-US" dirty="0">
                    <a:solidFill>
                      <a:schemeClr val="accent1"/>
                    </a:solidFill>
                  </a:rPr>
                  <a:t>on redeemable </a:t>
                </a:r>
                <a:r>
                  <a:rPr lang="en-US" dirty="0" smtClean="0">
                    <a:solidFill>
                      <a:schemeClr val="accent1"/>
                    </a:solidFill>
                  </a:rPr>
                  <a:t>bond (if </a:t>
                </a:r>
                <a:r>
                  <a:rPr lang="en-US" dirty="0">
                    <a:solidFill>
                      <a:schemeClr val="accent1"/>
                    </a:solidFill>
                  </a:rPr>
                  <a:t>i and n both are given)</a:t>
                </a:r>
              </a:p>
              <a:p>
                <a:pPr marL="457200" lvl="0" indent="0" algn="l" rtl="0">
                  <a:spcBef>
                    <a:spcPts val="1200"/>
                  </a:spcBef>
                  <a:spcAft>
                    <a:spcPts val="0"/>
                  </a:spcAft>
                  <a:buNone/>
                </a:pPr>
                <a:r>
                  <a:rPr lang="en-US" u="sng" dirty="0" smtClean="0">
                    <a:solidFill>
                      <a:srgbClr val="FF0000"/>
                    </a:solidFill>
                  </a:rPr>
                  <a:t> Calculate </a:t>
                </a:r>
                <a:r>
                  <a:rPr lang="en-US" u="sng" dirty="0">
                    <a:solidFill>
                      <a:srgbClr val="FF0000"/>
                    </a:solidFill>
                  </a:rPr>
                  <a:t>the YTM on following  fourth steps </a:t>
                </a:r>
              </a:p>
              <a:p>
                <a:pPr marL="457200" lvl="0" indent="0" algn="l" rtl="0">
                  <a:spcBef>
                    <a:spcPts val="1200"/>
                  </a:spcBef>
                  <a:spcAft>
                    <a:spcPts val="0"/>
                  </a:spcAft>
                  <a:buNone/>
                </a:pPr>
                <a:r>
                  <a:rPr lang="en-US" b="1" u="sng" dirty="0">
                    <a:solidFill>
                      <a:schemeClr val="tx1"/>
                    </a:solidFill>
                  </a:rPr>
                  <a:t>Step -1 </a:t>
                </a:r>
                <a:r>
                  <a:rPr lang="en-US" b="1" dirty="0">
                    <a:solidFill>
                      <a:schemeClr val="tx1"/>
                    </a:solidFill>
                  </a:rPr>
                  <a:t>C</a:t>
                </a:r>
                <a:r>
                  <a:rPr lang="en-US" b="1" dirty="0" smtClean="0">
                    <a:solidFill>
                      <a:schemeClr val="tx1"/>
                    </a:solidFill>
                  </a:rPr>
                  <a:t>alculate the . approximate </a:t>
                </a:r>
                <a:r>
                  <a:rPr lang="en-US" b="1" dirty="0">
                    <a:solidFill>
                      <a:schemeClr val="tx1"/>
                    </a:solidFill>
                  </a:rPr>
                  <a:t>YTM</a:t>
                </a:r>
              </a:p>
              <a:p>
                <a:pPr lvl="0" indent="0">
                  <a:spcBef>
                    <a:spcPts val="1200"/>
                  </a:spcBef>
                  <a:buNone/>
                </a:pPr>
                <a:r>
                  <a:rPr lang="en-US" dirty="0" smtClean="0">
                    <a:solidFill>
                      <a:schemeClr val="tx1"/>
                    </a:solidFill>
                  </a:rPr>
                  <a:t>Semi App</a:t>
                </a:r>
                <a:r>
                  <a:rPr lang="en-US" dirty="0">
                    <a:solidFill>
                      <a:schemeClr val="tx1"/>
                    </a:solidFill>
                  </a:rPr>
                  <a:t>. YTM </a:t>
                </a:r>
                <a:r>
                  <a:rPr lang="en-US" dirty="0" smtClean="0">
                    <a:solidFill>
                      <a:schemeClr val="tx1"/>
                    </a:solidFill>
                  </a:rPr>
                  <a:t>  </a:t>
                </a:r>
                <a:r>
                  <a:rPr lang="en-US" sz="1900" spc="-150" dirty="0" smtClean="0">
                    <a:solidFill>
                      <a:schemeClr val="tx1"/>
                    </a:solidFill>
                  </a:rPr>
                  <a:t>= I + </a:t>
                </a:r>
                <a14:m>
                  <m:oMath xmlns:m="http://schemas.openxmlformats.org/officeDocument/2006/math">
                    <m:f>
                      <m:fPr>
                        <m:ctrlPr>
                          <a:rPr lang="ar-AE" sz="1900" i="1" spc="-150">
                            <a:solidFill>
                              <a:schemeClr val="tx1"/>
                            </a:solidFill>
                            <a:latin typeface="Cambria Math" panose="02040503050406030204" pitchFamily="18" charset="0"/>
                          </a:rPr>
                        </m:ctrlPr>
                      </m:fPr>
                      <m:num>
                        <m:r>
                          <a:rPr lang="en-US" sz="1900" b="0" i="1" spc="-150" smtClean="0">
                            <a:solidFill>
                              <a:schemeClr val="tx1"/>
                            </a:solidFill>
                            <a:latin typeface="Cambria Math"/>
                          </a:rPr>
                          <m:t>  </m:t>
                        </m:r>
                        <m:r>
                          <a:rPr lang="en" sz="1900" b="0" i="1" spc="-150" smtClean="0">
                            <a:solidFill>
                              <a:schemeClr val="tx1"/>
                            </a:solidFill>
                            <a:latin typeface="Cambria Math"/>
                          </a:rPr>
                          <m:t>𝑀</m:t>
                        </m:r>
                        <m:r>
                          <a:rPr lang="en-US" sz="1900" b="0" i="1" spc="-150" smtClean="0">
                            <a:solidFill>
                              <a:schemeClr val="tx1"/>
                            </a:solidFill>
                            <a:latin typeface="Cambria Math"/>
                          </a:rPr>
                          <m:t>−</m:t>
                        </m:r>
                        <m:r>
                          <a:rPr lang="en-US" sz="1900" b="0" i="1" spc="-150" smtClean="0">
                            <a:solidFill>
                              <a:schemeClr val="tx1"/>
                            </a:solidFill>
                            <a:latin typeface="Cambria Math"/>
                          </a:rPr>
                          <m:t>𝑉𝑜</m:t>
                        </m:r>
                      </m:num>
                      <m:den>
                        <m:r>
                          <a:rPr lang="en-US" sz="1900" b="0" i="1" spc="-150" smtClean="0">
                            <a:solidFill>
                              <a:schemeClr val="tx1"/>
                            </a:solidFill>
                            <a:latin typeface="Cambria Math"/>
                          </a:rPr>
                          <m:t>𝑛</m:t>
                        </m:r>
                      </m:den>
                    </m:f>
                  </m:oMath>
                </a14:m>
                <a:endParaRPr lang="en-US" sz="1900" spc="-150" dirty="0" smtClean="0">
                  <a:solidFill>
                    <a:schemeClr val="tx1"/>
                  </a:solidFill>
                </a:endParaRPr>
              </a:p>
              <a:p>
                <a:pPr lvl="0" indent="0">
                  <a:spcBef>
                    <a:spcPts val="1200"/>
                  </a:spcBef>
                  <a:buNone/>
                </a:pPr>
                <a:r>
                  <a:rPr lang="en-US" sz="1900" spc="-300" dirty="0" smtClean="0">
                    <a:solidFill>
                      <a:schemeClr val="tx1"/>
                    </a:solidFill>
                  </a:rPr>
                  <a:t>                                                                                               </a:t>
                </a:r>
                <a14:m>
                  <m:oMath xmlns:m="http://schemas.openxmlformats.org/officeDocument/2006/math">
                    <m:f>
                      <m:fPr>
                        <m:ctrlPr>
                          <a:rPr lang="ar-AE" sz="1900" i="1" spc="-300">
                            <a:solidFill>
                              <a:schemeClr val="tx1"/>
                            </a:solidFill>
                            <a:latin typeface="Cambria Math" panose="02040503050406030204" pitchFamily="18" charset="0"/>
                          </a:rPr>
                        </m:ctrlPr>
                      </m:fPr>
                      <m:num>
                        <m:r>
                          <a:rPr lang="en-US" sz="1900" b="0" i="1" spc="-300" smtClean="0">
                            <a:solidFill>
                              <a:schemeClr val="tx1"/>
                            </a:solidFill>
                            <a:latin typeface="Cambria Math"/>
                          </a:rPr>
                          <m:t>𝑀</m:t>
                        </m:r>
                        <m:r>
                          <a:rPr lang="en-US" sz="1900" b="0" i="1" spc="-300" smtClean="0">
                            <a:solidFill>
                              <a:schemeClr val="tx1"/>
                            </a:solidFill>
                            <a:latin typeface="Cambria Math"/>
                          </a:rPr>
                          <m:t>+</m:t>
                        </m:r>
                        <m:r>
                          <a:rPr lang="en-US" sz="1900" b="0" i="1" spc="-300" smtClean="0">
                            <a:solidFill>
                              <a:schemeClr val="tx1"/>
                            </a:solidFill>
                            <a:latin typeface="Cambria Math"/>
                          </a:rPr>
                          <m:t>2</m:t>
                        </m:r>
                        <m:r>
                          <a:rPr lang="en-US" sz="1900" b="0" i="1" spc="-300" smtClean="0">
                            <a:solidFill>
                              <a:schemeClr val="tx1"/>
                            </a:solidFill>
                            <a:latin typeface="Cambria Math"/>
                          </a:rPr>
                          <m:t>𝑉𝑜</m:t>
                        </m:r>
                      </m:num>
                      <m:den>
                        <m:r>
                          <a:rPr lang="en-US" sz="1900" b="0" i="1" spc="-300" smtClean="0">
                            <a:solidFill>
                              <a:schemeClr val="tx1"/>
                            </a:solidFill>
                            <a:latin typeface="Cambria Math"/>
                          </a:rPr>
                          <m:t>3</m:t>
                        </m:r>
                      </m:den>
                    </m:f>
                  </m:oMath>
                </a14:m>
                <a:endParaRPr lang="ar-AE" spc="-300" dirty="0" smtClean="0">
                  <a:solidFill>
                    <a:schemeClr val="tx1"/>
                  </a:solidFill>
                </a:endParaRPr>
              </a:p>
              <a:p>
                <a:pPr marL="457200" lvl="0" indent="0" algn="l" rtl="0">
                  <a:spcBef>
                    <a:spcPts val="1200"/>
                  </a:spcBef>
                  <a:spcAft>
                    <a:spcPts val="0"/>
                  </a:spcAft>
                  <a:buNone/>
                </a:pPr>
                <a:r>
                  <a:rPr lang="ar-AE" dirty="0">
                    <a:solidFill>
                      <a:schemeClr val="tx1"/>
                    </a:solidFill>
                  </a:rPr>
                  <a:t> </a:t>
                </a:r>
                <a:r>
                  <a:rPr lang="ar-AE" dirty="0" smtClean="0">
                    <a:solidFill>
                      <a:schemeClr val="tx1"/>
                    </a:solidFill>
                  </a:rPr>
                  <a:t>            </a:t>
                </a:r>
                <a:r>
                  <a:rPr lang="en-US" dirty="0" smtClean="0">
                    <a:solidFill>
                      <a:schemeClr val="tx1"/>
                    </a:solidFill>
                  </a:rPr>
                  <a:t>                                    </a:t>
                </a:r>
                <a:r>
                  <a:rPr lang="ar-AE" dirty="0" smtClean="0">
                    <a:solidFill>
                      <a:schemeClr val="tx1"/>
                    </a:solidFill>
                  </a:rPr>
                  <a:t>                     </a:t>
                </a:r>
                <a:r>
                  <a:rPr lang="en-US" dirty="0" smtClean="0">
                    <a:solidFill>
                      <a:schemeClr val="tx1"/>
                    </a:solidFill>
                  </a:rPr>
                  <a:t>Lower rate(LR) = </a:t>
                </a:r>
                <a:r>
                  <a:rPr lang="en-US" dirty="0">
                    <a:solidFill>
                      <a:schemeClr val="tx1"/>
                    </a:solidFill>
                  </a:rPr>
                  <a:t>6</a:t>
                </a:r>
                <a:r>
                  <a:rPr lang="en-US" dirty="0" smtClean="0">
                    <a:solidFill>
                      <a:schemeClr val="tx1"/>
                    </a:solidFill>
                  </a:rPr>
                  <a:t>%</a:t>
                </a:r>
              </a:p>
              <a:p>
                <a:pPr marL="457200" lvl="0" indent="0" algn="l" rtl="0">
                  <a:spcBef>
                    <a:spcPts val="1200"/>
                  </a:spcBef>
                  <a:spcAft>
                    <a:spcPts val="1200"/>
                  </a:spcAft>
                  <a:buNone/>
                </a:pPr>
                <a:r>
                  <a:rPr lang="en-US" dirty="0" smtClean="0">
                    <a:solidFill>
                      <a:schemeClr val="tx1"/>
                    </a:solidFill>
                  </a:rPr>
                  <a:t>                = 0.064% let 6.4%                       Higher rate(HR) = </a:t>
                </a:r>
                <a:r>
                  <a:rPr lang="en-US" dirty="0">
                    <a:solidFill>
                      <a:schemeClr val="tx1"/>
                    </a:solidFill>
                  </a:rPr>
                  <a:t>7</a:t>
                </a:r>
                <a:r>
                  <a:rPr lang="en-US" dirty="0" smtClean="0">
                    <a:solidFill>
                      <a:schemeClr val="tx1"/>
                    </a:solidFill>
                  </a:rPr>
                  <a:t>%</a:t>
                </a:r>
                <a:endParaRPr dirty="0">
                  <a:solidFill>
                    <a:schemeClr val="tx1"/>
                  </a:solidFill>
                </a:endParaRPr>
              </a:p>
            </p:txBody>
          </p:sp>
        </mc:Choice>
        <mc:Fallback xmlns="">
          <p:sp>
            <p:nvSpPr>
              <p:cNvPr id="110" name="Google Shape;110;p21"/>
              <p:cNvSpPr txBox="1">
                <a:spLocks noGrp="1" noRot="1" noChangeAspect="1" noMove="1" noResize="1" noEditPoints="1" noAdjustHandles="1" noChangeArrowheads="1" noChangeShapeType="1" noTextEdit="1"/>
              </p:cNvSpPr>
              <p:nvPr>
                <p:ph type="body" idx="1"/>
              </p:nvPr>
            </p:nvSpPr>
            <p:spPr>
              <a:xfrm>
                <a:off x="311700" y="1152475"/>
                <a:ext cx="8520600" cy="3990900"/>
              </a:xfrm>
              <a:prstGeom prst="rect">
                <a:avLst/>
              </a:prstGeom>
              <a:blipFill rotWithShape="0">
                <a:blip r:embed="rId3"/>
                <a:stretch>
                  <a:fillRect/>
                </a:stretch>
              </a:blipFill>
            </p:spPr>
            <p:txBody>
              <a:bodyPr/>
              <a:lstStyle/>
              <a:p>
                <a:r>
                  <a:rPr lang="en-US">
                    <a:noFill/>
                  </a:rPr>
                  <a:t> </a:t>
                </a:r>
              </a:p>
            </p:txBody>
          </p:sp>
        </mc:Fallback>
      </mc:AlternateContent>
      <p:cxnSp>
        <p:nvCxnSpPr>
          <p:cNvPr id="111" name="Google Shape;111;p21"/>
          <p:cNvCxnSpPr/>
          <p:nvPr/>
        </p:nvCxnSpPr>
        <p:spPr>
          <a:xfrm>
            <a:off x="2476945" y="3596265"/>
            <a:ext cx="629630" cy="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21"/>
          <p:cNvCxnSpPr/>
          <p:nvPr/>
        </p:nvCxnSpPr>
        <p:spPr>
          <a:xfrm flipV="1">
            <a:off x="3276477" y="4293704"/>
            <a:ext cx="1123245" cy="359296"/>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21"/>
          <p:cNvCxnSpPr/>
          <p:nvPr/>
        </p:nvCxnSpPr>
        <p:spPr>
          <a:xfrm flipV="1">
            <a:off x="3276477" y="4621083"/>
            <a:ext cx="1123245" cy="147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204887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t>Step 2:- </a:t>
            </a:r>
            <a:r>
              <a:rPr lang="en" sz="1800" b="1" dirty="0" smtClean="0"/>
              <a:t>Try </a:t>
            </a:r>
            <a:r>
              <a:rPr lang="en" sz="1800" b="1" dirty="0"/>
              <a:t>at LR ie </a:t>
            </a:r>
            <a:r>
              <a:rPr lang="en" sz="1800" b="1" dirty="0" smtClean="0"/>
              <a:t>6% or 0.06</a:t>
            </a:r>
            <a:endParaRPr sz="1800" b="1" dirty="0"/>
          </a:p>
        </p:txBody>
      </p:sp>
      <mc:AlternateContent xmlns:mc="http://schemas.openxmlformats.org/markup-compatibility/2006" xmlns:a14="http://schemas.microsoft.com/office/drawing/2010/main">
        <mc:Choice Requires="a14">
          <p:sp>
            <p:nvSpPr>
              <p:cNvPr id="119" name="Google Shape;119;p22"/>
              <p:cNvSpPr txBox="1">
                <a:spLocks noGrp="1"/>
              </p:cNvSpPr>
              <p:nvPr>
                <p:ph type="body" idx="1"/>
              </p:nvPr>
            </p:nvSpPr>
            <p:spPr>
              <a:xfrm>
                <a:off x="252066" y="960318"/>
                <a:ext cx="8520600" cy="4101799"/>
              </a:xfrm>
              <a:prstGeom prst="rect">
                <a:avLst/>
              </a:prstGeom>
            </p:spPr>
            <p:txBody>
              <a:bodyPr spcFirstLastPara="1" wrap="square" lIns="91425" tIns="91425" rIns="91425" bIns="91425" anchor="t" anchorCtr="0">
                <a:normAutofit fontScale="77500" lnSpcReduction="20000"/>
              </a:bodyPr>
              <a:lstStyle/>
              <a:p>
                <a:pPr marL="0" lvl="0" indent="0">
                  <a:buNone/>
                </a:pPr>
                <a:r>
                  <a:rPr lang="en-US" dirty="0" smtClean="0">
                    <a:solidFill>
                      <a:schemeClr val="dk1"/>
                    </a:solidFill>
                  </a:rPr>
                  <a:t>Net present value(NPV)</a:t>
                </a:r>
                <a:r>
                  <a:rPr lang="en-US" dirty="0"/>
                  <a:t> </a:t>
                </a:r>
                <a:r>
                  <a:rPr lang="en-US" dirty="0" smtClean="0">
                    <a:solidFill>
                      <a:schemeClr val="tx1"/>
                    </a:solidFill>
                  </a:rPr>
                  <a:t>={I×[</a:t>
                </a:r>
                <a:r>
                  <a:rPr lang="en-US" sz="2100" dirty="0">
                    <a:solidFill>
                      <a:schemeClr val="tx1"/>
                    </a:solidFill>
                  </a:rPr>
                  <a:t>1- </a:t>
                </a:r>
                <a14:m>
                  <m:oMath xmlns:m="http://schemas.openxmlformats.org/officeDocument/2006/math">
                    <m:f>
                      <m:fPr>
                        <m:ctrlPr>
                          <a:rPr lang="ar-AE" sz="2100" i="1">
                            <a:solidFill>
                              <a:schemeClr val="tx1"/>
                            </a:solidFill>
                            <a:latin typeface="Cambria Math" panose="02040503050406030204" pitchFamily="18" charset="0"/>
                          </a:rPr>
                        </m:ctrlPr>
                      </m:fPr>
                      <m:num>
                        <m:r>
                          <a:rPr lang="ar-AE" sz="2100" i="1">
                            <a:solidFill>
                              <a:schemeClr val="tx1"/>
                            </a:solidFill>
                            <a:latin typeface="Cambria Math"/>
                          </a:rPr>
                          <m:t>1</m:t>
                        </m:r>
                      </m:num>
                      <m:den>
                        <m:r>
                          <a:rPr lang="ar-AE" sz="2100" i="1">
                            <a:solidFill>
                              <a:schemeClr val="tx1"/>
                            </a:solidFill>
                            <a:latin typeface="Cambria Math"/>
                          </a:rPr>
                          <m:t>(</m:t>
                        </m:r>
                        <m:r>
                          <a:rPr lang="ar-AE" sz="2100" i="1">
                            <a:solidFill>
                              <a:schemeClr val="tx1"/>
                            </a:solidFill>
                            <a:latin typeface="Cambria Math"/>
                          </a:rPr>
                          <m:t>1</m:t>
                        </m:r>
                        <m:r>
                          <a:rPr lang="ar-AE" sz="2100" i="1">
                            <a:solidFill>
                              <a:schemeClr val="tx1"/>
                            </a:solidFill>
                            <a:latin typeface="Cambria Math"/>
                          </a:rPr>
                          <m:t>+</m:t>
                        </m:r>
                        <m:r>
                          <a:rPr lang="ar-AE" sz="2100" b="0" i="1" smtClean="0">
                            <a:solidFill>
                              <a:schemeClr val="tx1"/>
                            </a:solidFill>
                            <a:latin typeface="Cambria Math" panose="02040503050406030204" pitchFamily="18" charset="0"/>
                          </a:rPr>
                          <m:t>𝑌</m:t>
                        </m:r>
                        <m:r>
                          <a:rPr lang="en-US" sz="2100" b="0" i="1" smtClean="0">
                            <a:solidFill>
                              <a:schemeClr val="tx1"/>
                            </a:solidFill>
                            <a:latin typeface="Cambria Math" panose="02040503050406030204" pitchFamily="18" charset="0"/>
                          </a:rPr>
                          <m:t>𝑇𝑀</m:t>
                        </m:r>
                        <m:sSup>
                          <m:sSupPr>
                            <m:ctrlPr>
                              <a:rPr lang="ar-AE" sz="2100" i="1">
                                <a:solidFill>
                                  <a:schemeClr val="tx1"/>
                                </a:solidFill>
                                <a:latin typeface="Cambria Math" panose="02040503050406030204" pitchFamily="18" charset="0"/>
                              </a:rPr>
                            </m:ctrlPr>
                          </m:sSupPr>
                          <m:e>
                            <m:r>
                              <a:rPr lang="ar-AE" sz="2100" i="1">
                                <a:solidFill>
                                  <a:schemeClr val="tx1"/>
                                </a:solidFill>
                                <a:latin typeface="Cambria Math"/>
                              </a:rPr>
                              <m:t>)</m:t>
                            </m:r>
                          </m:e>
                          <m:sup>
                            <m:r>
                              <a:rPr lang="ar-AE" sz="2100" i="1">
                                <a:solidFill>
                                  <a:schemeClr val="tx1"/>
                                </a:solidFill>
                                <a:latin typeface="Cambria Math"/>
                              </a:rPr>
                              <m:t>𝑛</m:t>
                            </m:r>
                          </m:sup>
                        </m:sSup>
                      </m:den>
                    </m:f>
                    <m:r>
                      <a:rPr lang="ar-AE" sz="2100">
                        <a:solidFill>
                          <a:schemeClr val="tx1"/>
                        </a:solidFill>
                        <a:latin typeface="Cambria Math"/>
                      </a:rPr>
                      <m:t>]</m:t>
                    </m:r>
                  </m:oMath>
                </a14:m>
                <a:r>
                  <a:rPr lang="ar-AE" dirty="0">
                    <a:solidFill>
                      <a:schemeClr val="tx1"/>
                    </a:solidFill>
                  </a:rPr>
                  <a:t>+</a:t>
                </a:r>
                <a:r>
                  <a:rPr lang="ar-AE" dirty="0">
                    <a:solidFill>
                      <a:srgbClr val="595959"/>
                    </a:solidFill>
                  </a:rPr>
                  <a:t> </a:t>
                </a:r>
                <a14:m>
                  <m:oMath xmlns:m="http://schemas.openxmlformats.org/officeDocument/2006/math">
                    <m:f>
                      <m:fPr>
                        <m:ctrlPr>
                          <a:rPr lang="ar-AE" i="1">
                            <a:solidFill>
                              <a:srgbClr val="595959"/>
                            </a:solidFill>
                            <a:latin typeface="Cambria Math" panose="02040503050406030204" pitchFamily="18" charset="0"/>
                          </a:rPr>
                        </m:ctrlPr>
                      </m:fPr>
                      <m:num>
                        <m:r>
                          <a:rPr lang="ar-AE" i="1">
                            <a:solidFill>
                              <a:srgbClr val="595959"/>
                            </a:solidFill>
                            <a:latin typeface="Cambria Math"/>
                          </a:rPr>
                          <m:t>𝑀</m:t>
                        </m:r>
                      </m:num>
                      <m:den>
                        <m:r>
                          <m:rPr>
                            <m:nor/>
                          </m:rPr>
                          <a:rPr lang="ar-AE" dirty="0">
                            <a:solidFill>
                              <a:srgbClr val="000000"/>
                            </a:solidFill>
                            <a:latin typeface="Cambria Math"/>
                          </a:rPr>
                          <m:t>(</m:t>
                        </m:r>
                        <m:r>
                          <m:rPr>
                            <m:nor/>
                          </m:rPr>
                          <a:rPr lang="ar-AE" dirty="0">
                            <a:solidFill>
                              <a:srgbClr val="000000"/>
                            </a:solidFill>
                            <a:latin typeface="Cambria Math"/>
                          </a:rPr>
                          <m:t>1</m:t>
                        </m:r>
                        <m:r>
                          <m:rPr>
                            <m:nor/>
                          </m:rPr>
                          <a:rPr lang="ar-AE" dirty="0">
                            <a:solidFill>
                              <a:srgbClr val="000000"/>
                            </a:solidFill>
                            <a:latin typeface="Cambria Math"/>
                          </a:rPr>
                          <m:t>+</m:t>
                        </m:r>
                        <m:r>
                          <m:rPr>
                            <m:nor/>
                          </m:rPr>
                          <a:rPr lang="en-US" b="0" i="0" dirty="0" smtClean="0">
                            <a:solidFill>
                              <a:srgbClr val="000000"/>
                            </a:solidFill>
                            <a:latin typeface="Cambria Math"/>
                          </a:rPr>
                          <m:t>YTM</m:t>
                        </m:r>
                        <m:r>
                          <m:rPr>
                            <m:nor/>
                          </m:rPr>
                          <a:rPr lang="en-US" dirty="0">
                            <a:solidFill>
                              <a:srgbClr val="000000"/>
                            </a:solidFill>
                          </a:rPr>
                          <m:t>)^</m:t>
                        </m:r>
                        <m:r>
                          <m:rPr>
                            <m:nor/>
                          </m:rPr>
                          <a:rPr lang="en-US" dirty="0">
                            <a:solidFill>
                              <a:srgbClr val="000000"/>
                            </a:solidFill>
                          </a:rPr>
                          <m:t>n</m:t>
                        </m:r>
                      </m:den>
                    </m:f>
                    <m:r>
                      <a:rPr lang="en-US" b="0" i="0" dirty="0" smtClean="0">
                        <a:solidFill>
                          <a:srgbClr val="000000"/>
                        </a:solidFill>
                        <a:latin typeface="Cambria Math" panose="02040503050406030204" pitchFamily="18" charset="0"/>
                      </a:rPr>
                      <m:t>}</m:t>
                    </m:r>
                  </m:oMath>
                </a14:m>
                <a:r>
                  <a:rPr lang="en-US" sz="1900" dirty="0" smtClean="0">
                    <a:solidFill>
                      <a:schemeClr val="dk1"/>
                    </a:solidFill>
                  </a:rPr>
                  <a:t>    -    Vo</a:t>
                </a:r>
                <a:endParaRPr lang="en-US" sz="1900" dirty="0">
                  <a:solidFill>
                    <a:schemeClr val="dk1"/>
                  </a:solidFill>
                </a:endParaRPr>
              </a:p>
              <a:p>
                <a:pPr marL="0" lvl="0" indent="0" algn="l" rtl="0">
                  <a:spcBef>
                    <a:spcPts val="1200"/>
                  </a:spcBef>
                  <a:spcAft>
                    <a:spcPts val="0"/>
                  </a:spcAft>
                  <a:buNone/>
                </a:pPr>
                <a:r>
                  <a:rPr lang="en-US" sz="1900" dirty="0">
                    <a:solidFill>
                      <a:schemeClr val="dk1"/>
                    </a:solidFill>
                  </a:rPr>
                  <a:t>                                    </a:t>
                </a:r>
                <a:r>
                  <a:rPr lang="en-US" sz="1900" dirty="0" smtClean="0">
                    <a:solidFill>
                      <a:schemeClr val="dk1"/>
                    </a:solidFill>
                  </a:rPr>
                  <a:t>              YTM</a:t>
                </a:r>
              </a:p>
              <a:p>
                <a:pPr marL="0" lvl="0" indent="0" algn="l" rtl="0">
                  <a:spcBef>
                    <a:spcPts val="1200"/>
                  </a:spcBef>
                  <a:spcAft>
                    <a:spcPts val="0"/>
                  </a:spcAft>
                  <a:buNone/>
                </a:pPr>
                <a:r>
                  <a:rPr lang="en-US" sz="1900" dirty="0" smtClean="0">
                    <a:solidFill>
                      <a:schemeClr val="dk1"/>
                    </a:solidFill>
                  </a:rPr>
                  <a:t>                                   = </a:t>
                </a:r>
                <a:r>
                  <a:rPr lang="en-US" sz="1900" dirty="0">
                    <a:solidFill>
                      <a:schemeClr val="dk1"/>
                    </a:solidFill>
                  </a:rPr>
                  <a:t>Positive Value</a:t>
                </a:r>
              </a:p>
              <a:p>
                <a:pPr marL="0" lvl="0" indent="0" algn="l" rtl="0">
                  <a:spcBef>
                    <a:spcPts val="1200"/>
                  </a:spcBef>
                  <a:spcAft>
                    <a:spcPts val="0"/>
                  </a:spcAft>
                  <a:buNone/>
                </a:pPr>
                <a:r>
                  <a:rPr lang="en-US" sz="1900" b="1" dirty="0">
                    <a:solidFill>
                      <a:schemeClr val="dk1"/>
                    </a:solidFill>
                  </a:rPr>
                  <a:t>Step 3:- Again try at HR </a:t>
                </a:r>
                <a:r>
                  <a:rPr lang="en-US" sz="1900" b="1" dirty="0" err="1">
                    <a:solidFill>
                      <a:schemeClr val="dk1"/>
                    </a:solidFill>
                  </a:rPr>
                  <a:t>ie</a:t>
                </a:r>
                <a:r>
                  <a:rPr lang="en-US" sz="1900" b="1" dirty="0">
                    <a:solidFill>
                      <a:schemeClr val="dk1"/>
                    </a:solidFill>
                  </a:rPr>
                  <a:t> </a:t>
                </a:r>
                <a:r>
                  <a:rPr lang="en-US" sz="1900" b="1" dirty="0" smtClean="0">
                    <a:solidFill>
                      <a:schemeClr val="dk1"/>
                    </a:solidFill>
                  </a:rPr>
                  <a:t>0.07%</a:t>
                </a:r>
              </a:p>
              <a:p>
                <a:pPr marL="0" lvl="0" indent="0">
                  <a:buClr>
                    <a:srgbClr val="595959"/>
                  </a:buClr>
                  <a:buNone/>
                </a:pPr>
                <a:r>
                  <a:rPr lang="en-US" sz="2200" dirty="0" smtClean="0">
                    <a:solidFill>
                      <a:srgbClr val="595959"/>
                    </a:solidFill>
                  </a:rPr>
                  <a:t>                                </a:t>
                </a:r>
                <a:r>
                  <a:rPr lang="en-US" sz="2200" dirty="0" smtClean="0">
                    <a:solidFill>
                      <a:schemeClr val="tx1"/>
                    </a:solidFill>
                  </a:rPr>
                  <a:t>NPV ={I×[</a:t>
                </a:r>
                <a:r>
                  <a:rPr lang="en-US" sz="2200" dirty="0">
                    <a:solidFill>
                      <a:schemeClr val="tx1"/>
                    </a:solidFill>
                  </a:rPr>
                  <a:t>1- </a:t>
                </a:r>
                <a14:m>
                  <m:oMath xmlns:m="http://schemas.openxmlformats.org/officeDocument/2006/math">
                    <m:f>
                      <m:fPr>
                        <m:ctrlPr>
                          <a:rPr lang="ar-AE" sz="2600" i="1">
                            <a:solidFill>
                              <a:schemeClr val="tx1"/>
                            </a:solidFill>
                            <a:latin typeface="Cambria Math" panose="02040503050406030204" pitchFamily="18" charset="0"/>
                          </a:rPr>
                        </m:ctrlPr>
                      </m:fPr>
                      <m:num>
                        <m:r>
                          <a:rPr lang="ar-AE" sz="2600" i="1">
                            <a:solidFill>
                              <a:schemeClr val="tx1"/>
                            </a:solidFill>
                            <a:latin typeface="Cambria Math"/>
                          </a:rPr>
                          <m:t>1</m:t>
                        </m:r>
                      </m:num>
                      <m:den>
                        <m:r>
                          <a:rPr lang="ar-AE" sz="2600" i="1">
                            <a:solidFill>
                              <a:schemeClr val="tx1"/>
                            </a:solidFill>
                            <a:latin typeface="Cambria Math"/>
                          </a:rPr>
                          <m:t>(</m:t>
                        </m:r>
                        <m:r>
                          <a:rPr lang="ar-AE" sz="2600" i="1">
                            <a:solidFill>
                              <a:schemeClr val="tx1"/>
                            </a:solidFill>
                            <a:latin typeface="Cambria Math"/>
                          </a:rPr>
                          <m:t>1</m:t>
                        </m:r>
                        <m:r>
                          <a:rPr lang="ar-AE" sz="2600" i="1">
                            <a:solidFill>
                              <a:schemeClr val="tx1"/>
                            </a:solidFill>
                            <a:latin typeface="Cambria Math"/>
                          </a:rPr>
                          <m:t>+</m:t>
                        </m:r>
                        <m:r>
                          <a:rPr lang="ar-AE" sz="2600" i="1">
                            <a:solidFill>
                              <a:schemeClr val="tx1"/>
                            </a:solidFill>
                            <a:latin typeface="Cambria Math" panose="02040503050406030204" pitchFamily="18" charset="0"/>
                          </a:rPr>
                          <m:t>𝑌</m:t>
                        </m:r>
                        <m:r>
                          <a:rPr lang="en-US" sz="2600" i="1">
                            <a:solidFill>
                              <a:schemeClr val="tx1"/>
                            </a:solidFill>
                            <a:latin typeface="Cambria Math" panose="02040503050406030204" pitchFamily="18" charset="0"/>
                          </a:rPr>
                          <m:t>𝑇𝑀</m:t>
                        </m:r>
                        <m:sSup>
                          <m:sSupPr>
                            <m:ctrlPr>
                              <a:rPr lang="ar-AE" sz="2600" i="1" smtClean="0">
                                <a:solidFill>
                                  <a:schemeClr val="tx1"/>
                                </a:solidFill>
                                <a:latin typeface="Cambria Math" panose="02040503050406030204" pitchFamily="18" charset="0"/>
                              </a:rPr>
                            </m:ctrlPr>
                          </m:sSupPr>
                          <m:e>
                            <m:r>
                              <a:rPr lang="ar-AE" sz="2600" i="1">
                                <a:solidFill>
                                  <a:schemeClr val="tx1"/>
                                </a:solidFill>
                                <a:latin typeface="Cambria Math"/>
                              </a:rPr>
                              <m:t>)</m:t>
                            </m:r>
                          </m:e>
                          <m:sup>
                            <m:r>
                              <a:rPr lang="ar-AE" sz="2600" i="1">
                                <a:solidFill>
                                  <a:schemeClr val="tx1"/>
                                </a:solidFill>
                                <a:latin typeface="Cambria Math"/>
                              </a:rPr>
                              <m:t>𝑛</m:t>
                            </m:r>
                          </m:sup>
                        </m:sSup>
                      </m:den>
                    </m:f>
                    <m:r>
                      <a:rPr lang="ar-AE" sz="2600">
                        <a:solidFill>
                          <a:schemeClr val="tx1"/>
                        </a:solidFill>
                        <a:latin typeface="Cambria Math"/>
                      </a:rPr>
                      <m:t>]</m:t>
                    </m:r>
                  </m:oMath>
                </a14:m>
                <a:r>
                  <a:rPr lang="ar-AE" sz="2200" dirty="0">
                    <a:solidFill>
                      <a:schemeClr val="tx1"/>
                    </a:solidFill>
                  </a:rPr>
                  <a:t>+ </a:t>
                </a:r>
                <a14:m>
                  <m:oMath xmlns:m="http://schemas.openxmlformats.org/officeDocument/2006/math">
                    <m:f>
                      <m:fPr>
                        <m:ctrlPr>
                          <a:rPr lang="ar-AE" sz="2200" i="1">
                            <a:solidFill>
                              <a:schemeClr val="tx1"/>
                            </a:solidFill>
                            <a:latin typeface="Cambria Math" panose="02040503050406030204" pitchFamily="18" charset="0"/>
                          </a:rPr>
                        </m:ctrlPr>
                      </m:fPr>
                      <m:num>
                        <m:r>
                          <a:rPr lang="ar-AE" sz="2200" i="1">
                            <a:solidFill>
                              <a:schemeClr val="tx1"/>
                            </a:solidFill>
                            <a:latin typeface="Cambria Math"/>
                          </a:rPr>
                          <m:t>𝑀</m:t>
                        </m:r>
                      </m:num>
                      <m:den>
                        <m:r>
                          <m:rPr>
                            <m:nor/>
                          </m:rPr>
                          <a:rPr lang="ar-AE" sz="2200" dirty="0">
                            <a:solidFill>
                              <a:schemeClr val="tx1"/>
                            </a:solidFill>
                            <a:latin typeface="Cambria Math"/>
                          </a:rPr>
                          <m:t>(</m:t>
                        </m:r>
                        <m:r>
                          <m:rPr>
                            <m:nor/>
                          </m:rPr>
                          <a:rPr lang="ar-AE" sz="2200" dirty="0">
                            <a:solidFill>
                              <a:schemeClr val="tx1"/>
                            </a:solidFill>
                            <a:latin typeface="Cambria Math"/>
                          </a:rPr>
                          <m:t>1</m:t>
                        </m:r>
                        <m:r>
                          <m:rPr>
                            <m:nor/>
                          </m:rPr>
                          <a:rPr lang="ar-AE" sz="2200" dirty="0">
                            <a:solidFill>
                              <a:schemeClr val="tx1"/>
                            </a:solidFill>
                            <a:latin typeface="Cambria Math"/>
                          </a:rPr>
                          <m:t>+</m:t>
                        </m:r>
                        <m:r>
                          <m:rPr>
                            <m:nor/>
                          </m:rPr>
                          <a:rPr lang="en-US" sz="2200" dirty="0">
                            <a:solidFill>
                              <a:schemeClr val="tx1"/>
                            </a:solidFill>
                            <a:latin typeface="Cambria Math"/>
                          </a:rPr>
                          <m:t>YTM</m:t>
                        </m:r>
                        <m:r>
                          <m:rPr>
                            <m:nor/>
                          </m:rPr>
                          <a:rPr lang="en-US" sz="2200" dirty="0">
                            <a:solidFill>
                              <a:schemeClr val="tx1"/>
                            </a:solidFill>
                          </a:rPr>
                          <m:t>)^</m:t>
                        </m:r>
                        <m:r>
                          <m:rPr>
                            <m:nor/>
                          </m:rPr>
                          <a:rPr lang="en-US" sz="2200" dirty="0">
                            <a:solidFill>
                              <a:schemeClr val="tx1"/>
                            </a:solidFill>
                          </a:rPr>
                          <m:t>n</m:t>
                        </m:r>
                      </m:den>
                    </m:f>
                    <m:r>
                      <a:rPr lang="en-US" sz="2200" dirty="0">
                        <a:solidFill>
                          <a:schemeClr val="tx1"/>
                        </a:solidFill>
                        <a:latin typeface="Cambria Math" panose="02040503050406030204" pitchFamily="18" charset="0"/>
                      </a:rPr>
                      <m:t>}</m:t>
                    </m:r>
                  </m:oMath>
                </a14:m>
                <a:r>
                  <a:rPr lang="en-US" sz="2300" dirty="0">
                    <a:solidFill>
                      <a:schemeClr val="tx1"/>
                    </a:solidFill>
                  </a:rPr>
                  <a:t>    </a:t>
                </a:r>
                <a:r>
                  <a:rPr lang="en-US" sz="2300" dirty="0">
                    <a:solidFill>
                      <a:srgbClr val="000000"/>
                    </a:solidFill>
                  </a:rPr>
                  <a:t>-    Vo</a:t>
                </a:r>
              </a:p>
              <a:p>
                <a:pPr marL="0" lvl="0" indent="0">
                  <a:spcBef>
                    <a:spcPts val="1200"/>
                  </a:spcBef>
                  <a:buClr>
                    <a:srgbClr val="595959"/>
                  </a:buClr>
                  <a:buNone/>
                </a:pPr>
                <a:r>
                  <a:rPr lang="en-US" sz="2300" dirty="0" smtClean="0">
                    <a:solidFill>
                      <a:srgbClr val="000000"/>
                    </a:solidFill>
                  </a:rPr>
                  <a:t>                                                  YTM</a:t>
                </a:r>
                <a:endParaRPr lang="en-US" sz="2300" dirty="0">
                  <a:solidFill>
                    <a:srgbClr val="000000"/>
                  </a:solidFill>
                </a:endParaRPr>
              </a:p>
              <a:p>
                <a:pPr marL="0" lvl="0" indent="0">
                  <a:spcBef>
                    <a:spcPts val="1200"/>
                  </a:spcBef>
                  <a:buClr>
                    <a:srgbClr val="595959"/>
                  </a:buClr>
                  <a:buNone/>
                </a:pPr>
                <a:r>
                  <a:rPr lang="en-US" sz="2300" dirty="0">
                    <a:solidFill>
                      <a:srgbClr val="000000"/>
                    </a:solidFill>
                  </a:rPr>
                  <a:t>                             </a:t>
                </a:r>
                <a:r>
                  <a:rPr lang="en-US" sz="2300" dirty="0" smtClean="0">
                    <a:solidFill>
                      <a:srgbClr val="000000"/>
                    </a:solidFill>
                  </a:rPr>
                  <a:t>= negative Value</a:t>
                </a:r>
                <a:endParaRPr lang="en-US" sz="1900" b="1" dirty="0">
                  <a:solidFill>
                    <a:schemeClr val="dk1"/>
                  </a:solidFill>
                </a:endParaRPr>
              </a:p>
              <a:p>
                <a:pPr marL="0" lvl="0" indent="0" algn="l" rtl="0">
                  <a:spcBef>
                    <a:spcPts val="1200"/>
                  </a:spcBef>
                  <a:spcAft>
                    <a:spcPts val="0"/>
                  </a:spcAft>
                  <a:buNone/>
                </a:pPr>
                <a:r>
                  <a:rPr lang="en-US" sz="1900" b="1" dirty="0" smtClean="0">
                    <a:solidFill>
                      <a:schemeClr val="dk1"/>
                    </a:solidFill>
                  </a:rPr>
                  <a:t>Step</a:t>
                </a:r>
                <a:r>
                  <a:rPr lang="en-US" sz="1900" b="1" dirty="0">
                    <a:solidFill>
                      <a:schemeClr val="dk1"/>
                    </a:solidFill>
                  </a:rPr>
                  <a:t>:-4 </a:t>
                </a:r>
                <a:r>
                  <a:rPr lang="en-US" sz="1900" b="1" dirty="0" smtClean="0">
                    <a:solidFill>
                      <a:schemeClr val="dk1"/>
                    </a:solidFill>
                  </a:rPr>
                  <a:t>Calculate </a:t>
                </a:r>
                <a:r>
                  <a:rPr lang="en-US" sz="1900" b="1" dirty="0">
                    <a:solidFill>
                      <a:schemeClr val="dk1"/>
                    </a:solidFill>
                  </a:rPr>
                  <a:t>the actual YTM by interpolation method</a:t>
                </a:r>
              </a:p>
              <a:p>
                <a:pPr marL="0" lvl="0" indent="0">
                  <a:spcBef>
                    <a:spcPts val="1200"/>
                  </a:spcBef>
                  <a:spcAft>
                    <a:spcPts val="1200"/>
                  </a:spcAft>
                  <a:buClr>
                    <a:srgbClr val="595959"/>
                  </a:buClr>
                  <a:buNone/>
                </a:pPr>
                <a:r>
                  <a:rPr lang="en-US" sz="1900" dirty="0" smtClean="0">
                    <a:solidFill>
                      <a:schemeClr val="dk1"/>
                    </a:solidFill>
                  </a:rPr>
                  <a:t>               Actual </a:t>
                </a:r>
                <a:r>
                  <a:rPr lang="en-US" sz="1900" dirty="0">
                    <a:solidFill>
                      <a:schemeClr val="dk1"/>
                    </a:solidFill>
                  </a:rPr>
                  <a:t>YTM =</a:t>
                </a:r>
                <a:r>
                  <a:rPr lang="en-US" sz="2000" dirty="0">
                    <a:solidFill>
                      <a:schemeClr val="dk1"/>
                    </a:solidFill>
                  </a:rPr>
                  <a:t> LR </a:t>
                </a:r>
                <a:r>
                  <a:rPr lang="en-US" sz="2000" spc="-150" dirty="0" smtClean="0">
                    <a:solidFill>
                      <a:schemeClr val="tx1"/>
                    </a:solidFill>
                  </a:rPr>
                  <a:t>+  </a:t>
                </a:r>
                <a14:m>
                  <m:oMath xmlns:m="http://schemas.openxmlformats.org/officeDocument/2006/math">
                    <m:f>
                      <m:fPr>
                        <m:ctrlPr>
                          <a:rPr lang="ar-AE" sz="2000" i="1" spc="-150">
                            <a:solidFill>
                              <a:schemeClr val="tx1"/>
                            </a:solidFill>
                            <a:latin typeface="Cambria Math" panose="02040503050406030204" pitchFamily="18" charset="0"/>
                          </a:rPr>
                        </m:ctrlPr>
                      </m:fPr>
                      <m:num>
                        <m:r>
                          <a:rPr lang="ar-AE" sz="2000" i="1" spc="-150">
                            <a:solidFill>
                              <a:schemeClr val="tx1"/>
                            </a:solidFill>
                            <a:latin typeface="Cambria Math"/>
                          </a:rPr>
                          <m:t>  </m:t>
                        </m:r>
                        <m:r>
                          <a:rPr lang="ar-AE" sz="2000" i="1" spc="-150">
                            <a:solidFill>
                              <a:schemeClr val="tx1"/>
                            </a:solidFill>
                            <a:latin typeface="Cambria Math"/>
                          </a:rPr>
                          <m:t>𝑁𝑃𝑉𝑎𝑡</m:t>
                        </m:r>
                        <m:r>
                          <a:rPr lang="ar-AE" sz="2000" i="1" spc="-150">
                            <a:solidFill>
                              <a:schemeClr val="tx1"/>
                            </a:solidFill>
                            <a:latin typeface="Cambria Math"/>
                          </a:rPr>
                          <m:t> </m:t>
                        </m:r>
                        <m:r>
                          <a:rPr lang="ar-AE" sz="2000" i="1" spc="-150">
                            <a:solidFill>
                              <a:schemeClr val="tx1"/>
                            </a:solidFill>
                            <a:latin typeface="Cambria Math"/>
                          </a:rPr>
                          <m:t>𝐿𝑅</m:t>
                        </m:r>
                      </m:num>
                      <m:den>
                        <m:r>
                          <a:rPr lang="ar-AE" sz="2000" i="1" spc="-150">
                            <a:solidFill>
                              <a:schemeClr val="tx1"/>
                            </a:solidFill>
                            <a:latin typeface="Cambria Math"/>
                          </a:rPr>
                          <m:t>𝑁𝑃𝑉</m:t>
                        </m:r>
                        <m:r>
                          <a:rPr lang="ar-AE" sz="2000" i="1" spc="-150">
                            <a:solidFill>
                              <a:schemeClr val="tx1"/>
                            </a:solidFill>
                            <a:latin typeface="Cambria Math"/>
                          </a:rPr>
                          <m:t> </m:t>
                        </m:r>
                        <m:r>
                          <a:rPr lang="ar-AE" sz="2000" i="1" spc="-150">
                            <a:solidFill>
                              <a:schemeClr val="tx1"/>
                            </a:solidFill>
                            <a:latin typeface="Cambria Math"/>
                          </a:rPr>
                          <m:t>𝑎𝑡</m:t>
                        </m:r>
                        <m:r>
                          <a:rPr lang="ar-AE" sz="2000" i="1" spc="-150">
                            <a:solidFill>
                              <a:schemeClr val="tx1"/>
                            </a:solidFill>
                            <a:latin typeface="Cambria Math"/>
                          </a:rPr>
                          <m:t> </m:t>
                        </m:r>
                        <m:r>
                          <a:rPr lang="ar-AE" sz="2000" i="1" spc="-150">
                            <a:solidFill>
                              <a:schemeClr val="tx1"/>
                            </a:solidFill>
                            <a:latin typeface="Cambria Math"/>
                          </a:rPr>
                          <m:t>𝐿𝑅</m:t>
                        </m:r>
                        <m:r>
                          <a:rPr lang="ar-AE" sz="2000" i="1" spc="-150">
                            <a:solidFill>
                              <a:schemeClr val="tx1"/>
                            </a:solidFill>
                            <a:latin typeface="Cambria Math"/>
                          </a:rPr>
                          <m:t> −</m:t>
                        </m:r>
                        <m:r>
                          <a:rPr lang="ar-AE" sz="2000" i="1" spc="-150">
                            <a:solidFill>
                              <a:schemeClr val="tx1"/>
                            </a:solidFill>
                            <a:latin typeface="Cambria Math"/>
                          </a:rPr>
                          <m:t>𝑁𝑃𝑉</m:t>
                        </m:r>
                        <m:r>
                          <a:rPr lang="ar-AE" sz="2000" i="1" spc="-150">
                            <a:solidFill>
                              <a:schemeClr val="tx1"/>
                            </a:solidFill>
                            <a:latin typeface="Cambria Math"/>
                          </a:rPr>
                          <m:t> </m:t>
                        </m:r>
                        <m:r>
                          <a:rPr lang="ar-AE" sz="2000" i="1" spc="-150">
                            <a:solidFill>
                              <a:schemeClr val="tx1"/>
                            </a:solidFill>
                            <a:latin typeface="Cambria Math"/>
                          </a:rPr>
                          <m:t>𝑎𝑡</m:t>
                        </m:r>
                        <m:r>
                          <a:rPr lang="ar-AE" sz="2000" i="1" spc="-150">
                            <a:solidFill>
                              <a:schemeClr val="tx1"/>
                            </a:solidFill>
                            <a:latin typeface="Cambria Math"/>
                          </a:rPr>
                          <m:t> </m:t>
                        </m:r>
                        <m:r>
                          <a:rPr lang="ar-AE" sz="2000" i="1" spc="-150">
                            <a:solidFill>
                              <a:schemeClr val="tx1"/>
                            </a:solidFill>
                            <a:latin typeface="Cambria Math"/>
                          </a:rPr>
                          <m:t>𝐻𝑅</m:t>
                        </m:r>
                      </m:den>
                    </m:f>
                    <m:r>
                      <a:rPr lang="ar-AE" sz="2000" i="1" spc="-150">
                        <a:solidFill>
                          <a:schemeClr val="tx1"/>
                        </a:solidFill>
                        <a:latin typeface="Cambria Math"/>
                      </a:rPr>
                      <m:t>×(</m:t>
                    </m:r>
                    <m:r>
                      <a:rPr lang="ar-AE" sz="2000" i="1" spc="-150">
                        <a:solidFill>
                          <a:schemeClr val="tx1"/>
                        </a:solidFill>
                        <a:latin typeface="Cambria Math"/>
                      </a:rPr>
                      <m:t>𝐻𝑅</m:t>
                    </m:r>
                    <m:r>
                      <a:rPr lang="ar-AE" sz="2000" i="1" spc="-150">
                        <a:solidFill>
                          <a:schemeClr val="tx1"/>
                        </a:solidFill>
                        <a:latin typeface="Cambria Math"/>
                      </a:rPr>
                      <m:t>−</m:t>
                    </m:r>
                    <m:r>
                      <a:rPr lang="ar-AE" sz="2000" i="1" spc="-150">
                        <a:solidFill>
                          <a:schemeClr val="tx1"/>
                        </a:solidFill>
                        <a:latin typeface="Cambria Math"/>
                      </a:rPr>
                      <m:t>𝐿𝑅</m:t>
                    </m:r>
                    <m:r>
                      <a:rPr lang="ar-AE" sz="2000" i="1" spc="-150">
                        <a:solidFill>
                          <a:schemeClr val="tx1"/>
                        </a:solidFill>
                        <a:latin typeface="Cambria Math"/>
                      </a:rPr>
                      <m:t>)</m:t>
                    </m:r>
                  </m:oMath>
                </a14:m>
                <a:endParaRPr lang="en-US" sz="1900" dirty="0" smtClean="0">
                  <a:solidFill>
                    <a:schemeClr val="tx1"/>
                  </a:solidFill>
                </a:endParaRPr>
              </a:p>
            </p:txBody>
          </p:sp>
        </mc:Choice>
        <mc:Fallback xmlns="">
          <p:sp>
            <p:nvSpPr>
              <p:cNvPr id="119" name="Google Shape;119;p22"/>
              <p:cNvSpPr txBox="1">
                <a:spLocks noGrp="1" noRot="1" noChangeAspect="1" noMove="1" noResize="1" noEditPoints="1" noAdjustHandles="1" noChangeArrowheads="1" noChangeShapeType="1" noTextEdit="1"/>
              </p:cNvSpPr>
              <p:nvPr>
                <p:ph type="body" idx="1"/>
              </p:nvPr>
            </p:nvSpPr>
            <p:spPr>
              <a:xfrm>
                <a:off x="252066" y="960318"/>
                <a:ext cx="8520600" cy="4101799"/>
              </a:xfrm>
              <a:prstGeom prst="rect">
                <a:avLst/>
              </a:prstGeom>
              <a:blipFill rotWithShape="0">
                <a:blip r:embed="rId3"/>
                <a:stretch>
                  <a:fillRect l="-286"/>
                </a:stretch>
              </a:blipFill>
            </p:spPr>
            <p:txBody>
              <a:bodyPr/>
              <a:lstStyle/>
              <a:p>
                <a:r>
                  <a:rPr lang="en-US">
                    <a:noFill/>
                  </a:rPr>
                  <a:t> </a:t>
                </a:r>
              </a:p>
            </p:txBody>
          </p:sp>
        </mc:Fallback>
      </mc:AlternateContent>
      <p:cxnSp>
        <p:nvCxnSpPr>
          <p:cNvPr id="3" name="Straight Connector 2"/>
          <p:cNvCxnSpPr/>
          <p:nvPr/>
        </p:nvCxnSpPr>
        <p:spPr>
          <a:xfrm>
            <a:off x="2721254" y="1518388"/>
            <a:ext cx="936346" cy="14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89427" y="3011217"/>
            <a:ext cx="1221639" cy="27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67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0"/>
            <a:ext cx="8520600" cy="9079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6. </a:t>
            </a:r>
            <a:r>
              <a:rPr lang="en" b="1" u="sng" dirty="0"/>
              <a:t>Yield To Call (YTC</a:t>
            </a:r>
            <a:r>
              <a:rPr lang="en" b="1" u="sng" dirty="0" smtClean="0"/>
              <a:t>)   </a:t>
            </a:r>
            <a:endParaRPr b="1" u="sng" dirty="0"/>
          </a:p>
        </p:txBody>
      </p:sp>
      <p:sp>
        <p:nvSpPr>
          <p:cNvPr id="125" name="Google Shape;125;p23"/>
          <p:cNvSpPr txBox="1">
            <a:spLocks noGrp="1"/>
          </p:cNvSpPr>
          <p:nvPr>
            <p:ph type="body" idx="1"/>
          </p:nvPr>
        </p:nvSpPr>
        <p:spPr>
          <a:xfrm>
            <a:off x="80467" y="753466"/>
            <a:ext cx="8751833" cy="431640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YTC is the annualized rate of return that an investor would earn if he/she bought a callable bond at its current market price and held it until the call date given that the bond was called on the date.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YTC is also known as yield to first call</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YTC is computed under following the assumption</a:t>
            </a:r>
            <a:endParaRPr dirty="0">
              <a:solidFill>
                <a:schemeClr val="dk1"/>
              </a:solidFill>
            </a:endParaRPr>
          </a:p>
          <a:p>
            <a:pPr marL="457200" lvl="0" indent="0" algn="l" rtl="0">
              <a:spcBef>
                <a:spcPts val="1200"/>
              </a:spcBef>
              <a:spcAft>
                <a:spcPts val="0"/>
              </a:spcAft>
              <a:buNone/>
            </a:pPr>
            <a:r>
              <a:rPr lang="en" dirty="0">
                <a:solidFill>
                  <a:schemeClr val="dk1"/>
                </a:solidFill>
              </a:rPr>
              <a:t>i.The bond will be held to call date.</a:t>
            </a:r>
            <a:endParaRPr dirty="0">
              <a:solidFill>
                <a:schemeClr val="dk1"/>
              </a:solidFill>
            </a:endParaRPr>
          </a:p>
          <a:p>
            <a:pPr marL="457200" lvl="0" indent="0" algn="l" rtl="0">
              <a:spcBef>
                <a:spcPts val="1200"/>
              </a:spcBef>
              <a:spcAft>
                <a:spcPts val="0"/>
              </a:spcAft>
              <a:buNone/>
            </a:pPr>
            <a:r>
              <a:rPr lang="en" dirty="0">
                <a:solidFill>
                  <a:schemeClr val="dk1"/>
                </a:solidFill>
              </a:rPr>
              <a:t>ii.Coupons are reinvested at the yield to call date.</a:t>
            </a:r>
            <a:endParaRPr dirty="0">
              <a:solidFill>
                <a:schemeClr val="dk1"/>
              </a:solidFill>
            </a:endParaRPr>
          </a:p>
          <a:p>
            <a:pPr marL="457200" lvl="0" indent="0" algn="l" rtl="0">
              <a:spcBef>
                <a:spcPts val="1200"/>
              </a:spcBef>
              <a:spcAft>
                <a:spcPts val="0"/>
              </a:spcAft>
              <a:buNone/>
            </a:pPr>
            <a:r>
              <a:rPr lang="en" dirty="0">
                <a:solidFill>
                  <a:schemeClr val="dk1"/>
                </a:solidFill>
              </a:rPr>
              <a:t>Iii. The issuer calls the bond on the call date.</a:t>
            </a:r>
            <a:endParaRPr dirty="0">
              <a:solidFill>
                <a:schemeClr val="dk1"/>
              </a:solidFill>
            </a:endParaRPr>
          </a:p>
          <a:p>
            <a:pPr marL="457200" lvl="0" indent="0" algn="l" rtl="0">
              <a:spcBef>
                <a:spcPts val="1200"/>
              </a:spcBef>
              <a:spcAft>
                <a:spcPts val="1200"/>
              </a:spcAft>
              <a:buNone/>
            </a:pPr>
            <a:r>
              <a:rPr lang="en" u="sng" dirty="0">
                <a:solidFill>
                  <a:schemeClr val="accent1"/>
                </a:solidFill>
              </a:rPr>
              <a:t>YTC is calculated on following fourth steps</a:t>
            </a:r>
            <a:endParaRPr u="sng" dirty="0">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62125"/>
            <a:ext cx="8520600" cy="530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1111"/>
              <a:buFont typeface="Arial"/>
              <a:buNone/>
            </a:pPr>
            <a:r>
              <a:rPr lang="en" sz="1800" u="sng" dirty="0">
                <a:solidFill>
                  <a:schemeClr val="dk2"/>
                </a:solidFill>
              </a:rPr>
              <a:t>Step -1 </a:t>
            </a:r>
            <a:r>
              <a:rPr lang="en" sz="1800" dirty="0">
                <a:solidFill>
                  <a:schemeClr val="dk2"/>
                </a:solidFill>
              </a:rPr>
              <a:t>Calculate the approximate YTC</a:t>
            </a:r>
            <a:endParaRPr sz="1800" dirty="0">
              <a:solidFill>
                <a:schemeClr val="dk2"/>
              </a:solidFill>
            </a:endParaRPr>
          </a:p>
          <a:p>
            <a:pPr marL="0" lvl="0" indent="0" algn="l" rtl="0">
              <a:spcBef>
                <a:spcPts val="1200"/>
              </a:spcBef>
              <a:spcAft>
                <a:spcPts val="0"/>
              </a:spcAft>
              <a:buNone/>
            </a:pPr>
            <a:endParaRPr dirty="0"/>
          </a:p>
        </p:txBody>
      </p:sp>
      <mc:AlternateContent xmlns:mc="http://schemas.openxmlformats.org/markup-compatibility/2006" xmlns:a14="http://schemas.microsoft.com/office/drawing/2010/main">
        <mc:Choice Requires="a14">
          <p:sp>
            <p:nvSpPr>
              <p:cNvPr id="137" name="Google Shape;137;p25"/>
              <p:cNvSpPr txBox="1">
                <a:spLocks noGrp="1"/>
              </p:cNvSpPr>
              <p:nvPr>
                <p:ph type="body" idx="1"/>
              </p:nvPr>
            </p:nvSpPr>
            <p:spPr>
              <a:xfrm>
                <a:off x="311700" y="560025"/>
                <a:ext cx="8520600" cy="4450800"/>
              </a:xfrm>
              <a:prstGeom prst="rect">
                <a:avLst/>
              </a:prstGeom>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Clr>
                    <a:schemeClr val="dk1"/>
                  </a:buClr>
                  <a:buSzPct val="61111"/>
                  <a:buFont typeface="Arial"/>
                  <a:buNone/>
                </a:pPr>
                <a:r>
                  <a:rPr lang="en-US" dirty="0" smtClean="0">
                    <a:solidFill>
                      <a:schemeClr val="dk1"/>
                    </a:solidFill>
                  </a:rPr>
                  <a:t>App. YTC=    I + (CP – Vo)/ nc</a:t>
                </a:r>
              </a:p>
              <a:p>
                <a:pPr marL="457200" lvl="0" indent="0" algn="l" rtl="0">
                  <a:spcBef>
                    <a:spcPts val="1200"/>
                  </a:spcBef>
                  <a:spcAft>
                    <a:spcPts val="0"/>
                  </a:spcAft>
                  <a:buClr>
                    <a:schemeClr val="dk1"/>
                  </a:buClr>
                  <a:buSzPct val="61111"/>
                  <a:buFont typeface="Arial"/>
                  <a:buNone/>
                </a:pPr>
                <a:r>
                  <a:rPr lang="en-US" dirty="0">
                    <a:solidFill>
                      <a:schemeClr val="dk1"/>
                    </a:solidFill>
                  </a:rPr>
                  <a:t>                        </a:t>
                </a:r>
                <a:r>
                  <a:rPr lang="en-US" dirty="0" smtClean="0">
                    <a:solidFill>
                      <a:schemeClr val="dk1"/>
                    </a:solidFill>
                  </a:rPr>
                  <a:t>(CP </a:t>
                </a:r>
                <a:r>
                  <a:rPr lang="en-US" dirty="0">
                    <a:solidFill>
                      <a:schemeClr val="dk1"/>
                    </a:solidFill>
                  </a:rPr>
                  <a:t>+ </a:t>
                </a:r>
                <a:r>
                  <a:rPr lang="en-US" dirty="0" smtClean="0">
                    <a:solidFill>
                      <a:schemeClr val="dk1"/>
                    </a:solidFill>
                  </a:rPr>
                  <a:t>2Vo)/</a:t>
                </a:r>
                <a:r>
                  <a:rPr lang="en-US" dirty="0">
                    <a:solidFill>
                      <a:schemeClr val="dk1"/>
                    </a:solidFill>
                  </a:rPr>
                  <a:t>3                            Lower rate(LR) = 9%</a:t>
                </a:r>
              </a:p>
              <a:p>
                <a:pPr marL="457200" lvl="0" indent="0" algn="l" rtl="0">
                  <a:spcBef>
                    <a:spcPts val="1200"/>
                  </a:spcBef>
                  <a:spcAft>
                    <a:spcPts val="0"/>
                  </a:spcAft>
                  <a:buNone/>
                </a:pPr>
                <a:r>
                  <a:rPr lang="en-US" dirty="0">
                    <a:solidFill>
                      <a:schemeClr val="dk1"/>
                    </a:solidFill>
                  </a:rPr>
                  <a:t>                = ……%</a:t>
                </a:r>
                <a:r>
                  <a:rPr lang="en-US" sz="1900" dirty="0">
                    <a:solidFill>
                      <a:schemeClr val="dk1"/>
                    </a:solidFill>
                  </a:rPr>
                  <a:t> let 9.5%                           Higher rate(HR) =10%</a:t>
                </a:r>
              </a:p>
              <a:p>
                <a:pPr marL="0" lvl="0" indent="0" algn="l" rtl="0">
                  <a:lnSpc>
                    <a:spcPct val="100000"/>
                  </a:lnSpc>
                  <a:spcBef>
                    <a:spcPts val="1200"/>
                  </a:spcBef>
                  <a:spcAft>
                    <a:spcPts val="0"/>
                  </a:spcAft>
                  <a:buClr>
                    <a:schemeClr val="dk1"/>
                  </a:buClr>
                  <a:buSzPct val="48163"/>
                  <a:buFont typeface="Arial"/>
                  <a:buNone/>
                </a:pPr>
                <a:r>
                  <a:rPr lang="en-US" sz="2283" dirty="0">
                    <a:solidFill>
                      <a:schemeClr val="dk1"/>
                    </a:solidFill>
                  </a:rPr>
                  <a:t>Step 2:- try at LR ie 9%</a:t>
                </a:r>
                <a:endParaRPr lang="en-US" sz="1383" dirty="0">
                  <a:solidFill>
                    <a:schemeClr val="dk1"/>
                  </a:solidFill>
                </a:endParaRPr>
              </a:p>
              <a:p>
                <a:pPr marL="0" lvl="0" indent="0">
                  <a:buNone/>
                </a:pPr>
                <a:r>
                  <a:rPr lang="en-US" dirty="0">
                    <a:solidFill>
                      <a:schemeClr val="dk1"/>
                    </a:solidFill>
                  </a:rPr>
                  <a:t>Net present value(NPV) </a:t>
                </a:r>
                <a:r>
                  <a:rPr lang="en-US" dirty="0" smtClean="0">
                    <a:solidFill>
                      <a:schemeClr val="dk1"/>
                    </a:solidFill>
                  </a:rPr>
                  <a:t>={</a:t>
                </a:r>
                <a:r>
                  <a:rPr lang="en-US" sz="1600" dirty="0" smtClean="0">
                    <a:solidFill>
                      <a:srgbClr val="000000"/>
                    </a:solidFill>
                  </a:rPr>
                  <a:t> </a:t>
                </a:r>
                <a:r>
                  <a:rPr lang="en-US" sz="1600" dirty="0">
                    <a:solidFill>
                      <a:srgbClr val="000000"/>
                    </a:solidFill>
                  </a:rPr>
                  <a:t>I×[1- </a:t>
                </a:r>
                <a14:m>
                  <m:oMath xmlns:m="http://schemas.openxmlformats.org/officeDocument/2006/math">
                    <m:f>
                      <m:fPr>
                        <m:ctrlPr>
                          <a:rPr lang="ar-AE" sz="1600" i="1">
                            <a:solidFill>
                              <a:srgbClr val="000000"/>
                            </a:solidFill>
                            <a:latin typeface="Cambria Math" panose="02040503050406030204" pitchFamily="18" charset="0"/>
                          </a:rPr>
                        </m:ctrlPr>
                      </m:fPr>
                      <m:num>
                        <m:r>
                          <a:rPr lang="ar-AE" sz="1600" i="1">
                            <a:solidFill>
                              <a:srgbClr val="000000"/>
                            </a:solidFill>
                            <a:latin typeface="Cambria Math"/>
                          </a:rPr>
                          <m:t>1</m:t>
                        </m:r>
                      </m:num>
                      <m:den>
                        <m:r>
                          <a:rPr lang="ar-AE" sz="1600" i="1">
                            <a:solidFill>
                              <a:srgbClr val="000000"/>
                            </a:solidFill>
                            <a:latin typeface="Cambria Math"/>
                          </a:rPr>
                          <m:t>(</m:t>
                        </m:r>
                        <m:r>
                          <a:rPr lang="ar-AE" sz="1600" i="1">
                            <a:solidFill>
                              <a:srgbClr val="000000"/>
                            </a:solidFill>
                            <a:latin typeface="Cambria Math"/>
                          </a:rPr>
                          <m:t>1</m:t>
                        </m:r>
                        <m:r>
                          <a:rPr lang="ar-AE" sz="1600" i="1">
                            <a:solidFill>
                              <a:srgbClr val="000000"/>
                            </a:solidFill>
                            <a:latin typeface="Cambria Math"/>
                          </a:rPr>
                          <m:t>+</m:t>
                        </m:r>
                        <m:r>
                          <a:rPr lang="en-US" sz="1600" b="0" i="1" smtClean="0">
                            <a:solidFill>
                              <a:srgbClr val="000000"/>
                            </a:solidFill>
                            <a:latin typeface="Cambria Math" panose="02040503050406030204" pitchFamily="18" charset="0"/>
                          </a:rPr>
                          <m:t>𝑌𝑇𝐶</m:t>
                        </m:r>
                        <m:sSup>
                          <m:sSupPr>
                            <m:ctrlPr>
                              <a:rPr lang="ar-AE" sz="1600" i="1">
                                <a:solidFill>
                                  <a:srgbClr val="000000"/>
                                </a:solidFill>
                                <a:latin typeface="Cambria Math" panose="02040503050406030204" pitchFamily="18" charset="0"/>
                              </a:rPr>
                            </m:ctrlPr>
                          </m:sSupPr>
                          <m:e>
                            <m:r>
                              <a:rPr lang="en" sz="1600" i="1">
                                <a:solidFill>
                                  <a:srgbClr val="000000"/>
                                </a:solidFill>
                                <a:latin typeface="Cambria Math"/>
                              </a:rPr>
                              <m:t>)</m:t>
                            </m:r>
                          </m:e>
                          <m:sup>
                            <m:r>
                              <a:rPr lang="en" sz="1600" i="1">
                                <a:solidFill>
                                  <a:srgbClr val="000000"/>
                                </a:solidFill>
                                <a:latin typeface="Cambria Math"/>
                              </a:rPr>
                              <m:t>𝑛</m:t>
                            </m:r>
                            <m:r>
                              <a:rPr lang="en-US" sz="1600" i="1">
                                <a:solidFill>
                                  <a:srgbClr val="000000"/>
                                </a:solidFill>
                                <a:latin typeface="Cambria Math"/>
                              </a:rPr>
                              <m:t>𝑐</m:t>
                            </m:r>
                          </m:sup>
                        </m:sSup>
                      </m:den>
                    </m:f>
                    <m:r>
                      <a:rPr lang="en-US" sz="1600">
                        <a:solidFill>
                          <a:srgbClr val="000000"/>
                        </a:solidFill>
                        <a:latin typeface="Cambria Math"/>
                      </a:rPr>
                      <m:t>]</m:t>
                    </m:r>
                    <m:r>
                      <a:rPr lang="en-US" sz="1600" i="1">
                        <a:solidFill>
                          <a:srgbClr val="000000"/>
                        </a:solidFill>
                        <a:latin typeface="Cambria Math"/>
                      </a:rPr>
                      <m:t>+</m:t>
                    </m:r>
                    <m:f>
                      <m:fPr>
                        <m:ctrlPr>
                          <a:rPr lang="ar-AE" sz="1600" i="1">
                            <a:solidFill>
                              <a:srgbClr val="000000"/>
                            </a:solidFill>
                            <a:latin typeface="Cambria Math" panose="02040503050406030204" pitchFamily="18" charset="0"/>
                          </a:rPr>
                        </m:ctrlPr>
                      </m:fPr>
                      <m:num>
                        <m:r>
                          <m:rPr>
                            <m:nor/>
                          </m:rPr>
                          <a:rPr lang="en-US" sz="1600">
                            <a:solidFill>
                              <a:srgbClr val="000000"/>
                            </a:solidFill>
                            <a:latin typeface="Cambria Math"/>
                          </a:rPr>
                          <m:t>CP</m:t>
                        </m:r>
                      </m:num>
                      <m:den>
                        <m:r>
                          <m:rPr>
                            <m:nor/>
                          </m:rPr>
                          <a:rPr lang="ar-AE" sz="1600" dirty="0">
                            <a:solidFill>
                              <a:srgbClr val="000000"/>
                            </a:solidFill>
                            <a:latin typeface="Cambria Math"/>
                          </a:rPr>
                          <m:t>(</m:t>
                        </m:r>
                        <m:r>
                          <m:rPr>
                            <m:nor/>
                          </m:rPr>
                          <a:rPr lang="ar-AE" sz="1600" dirty="0">
                            <a:solidFill>
                              <a:srgbClr val="000000"/>
                            </a:solidFill>
                            <a:latin typeface="Cambria Math"/>
                          </a:rPr>
                          <m:t>1</m:t>
                        </m:r>
                        <m:r>
                          <m:rPr>
                            <m:nor/>
                          </m:rPr>
                          <a:rPr lang="en-US" sz="1600" b="0" i="0" dirty="0" smtClean="0">
                            <a:solidFill>
                              <a:srgbClr val="000000"/>
                            </a:solidFill>
                            <a:latin typeface="Cambria Math"/>
                          </a:rPr>
                          <m:t>+</m:t>
                        </m:r>
                        <m:r>
                          <m:rPr>
                            <m:nor/>
                          </m:rPr>
                          <a:rPr lang="en-US" sz="1600" b="0" i="0" dirty="0" smtClean="0">
                            <a:solidFill>
                              <a:srgbClr val="000000"/>
                            </a:solidFill>
                            <a:latin typeface="Cambria Math"/>
                          </a:rPr>
                          <m:t>YTC</m:t>
                        </m:r>
                        <m:r>
                          <m:rPr>
                            <m:nor/>
                          </m:rPr>
                          <a:rPr lang="en-US" sz="1600" dirty="0">
                            <a:solidFill>
                              <a:srgbClr val="000000"/>
                            </a:solidFill>
                          </a:rPr>
                          <m:t>)^</m:t>
                        </m:r>
                        <m:r>
                          <m:rPr>
                            <m:nor/>
                          </m:rPr>
                          <a:rPr lang="en-US" sz="1600" dirty="0">
                            <a:solidFill>
                              <a:srgbClr val="000000"/>
                            </a:solidFill>
                          </a:rPr>
                          <m:t>nc</m:t>
                        </m:r>
                      </m:den>
                    </m:f>
                    <m:r>
                      <a:rPr lang="en-US" sz="1600" b="0" i="0" dirty="0" smtClean="0">
                        <a:solidFill>
                          <a:srgbClr val="000000"/>
                        </a:solidFill>
                        <a:latin typeface="Cambria Math" panose="02040503050406030204" pitchFamily="18" charset="0"/>
                      </a:rPr>
                      <m:t>}</m:t>
                    </m:r>
                  </m:oMath>
                </a14:m>
                <a:r>
                  <a:rPr lang="en-US" dirty="0" smtClean="0">
                    <a:solidFill>
                      <a:schemeClr val="dk1"/>
                    </a:solidFill>
                  </a:rPr>
                  <a:t> -Vo</a:t>
                </a:r>
              </a:p>
              <a:p>
                <a:pPr marL="0" lvl="0" indent="0">
                  <a:buNone/>
                </a:pPr>
                <a:r>
                  <a:rPr lang="en-US" sz="1900" dirty="0" smtClean="0">
                    <a:solidFill>
                      <a:schemeClr val="dk1"/>
                    </a:solidFill>
                  </a:rPr>
                  <a:t>                                                </a:t>
                </a:r>
                <a:r>
                  <a:rPr lang="en-US" sz="1300" dirty="0" smtClean="0">
                    <a:solidFill>
                      <a:schemeClr val="dk1"/>
                    </a:solidFill>
                  </a:rPr>
                  <a:t>YTC</a:t>
                </a:r>
                <a:endParaRPr lang="en-US" sz="1300" dirty="0">
                  <a:solidFill>
                    <a:schemeClr val="dk1"/>
                  </a:solidFill>
                </a:endParaRPr>
              </a:p>
              <a:p>
                <a:pPr marL="0" lvl="0" indent="0" algn="l" rtl="0">
                  <a:spcBef>
                    <a:spcPts val="1200"/>
                  </a:spcBef>
                  <a:spcAft>
                    <a:spcPts val="0"/>
                  </a:spcAft>
                  <a:buNone/>
                </a:pPr>
                <a:r>
                  <a:rPr lang="en-US" sz="1900" dirty="0">
                    <a:solidFill>
                      <a:schemeClr val="dk1"/>
                    </a:solidFill>
                  </a:rPr>
                  <a:t>                                     = Positive Value</a:t>
                </a:r>
              </a:p>
              <a:p>
                <a:pPr marL="0" lvl="0" indent="0" algn="l" rtl="0">
                  <a:spcBef>
                    <a:spcPts val="1200"/>
                  </a:spcBef>
                  <a:spcAft>
                    <a:spcPts val="0"/>
                  </a:spcAft>
                  <a:buNone/>
                </a:pPr>
                <a:r>
                  <a:rPr lang="en-US" sz="1900" dirty="0">
                    <a:solidFill>
                      <a:schemeClr val="dk1"/>
                    </a:solidFill>
                  </a:rPr>
                  <a:t>Step 3:- Again try at HR ie 10%</a:t>
                </a:r>
              </a:p>
              <a:p>
                <a:pPr marL="0" lvl="0" indent="0">
                  <a:spcBef>
                    <a:spcPts val="1200"/>
                  </a:spcBef>
                  <a:buNone/>
                </a:pPr>
                <a:r>
                  <a:rPr lang="en-US" sz="1900" dirty="0">
                    <a:solidFill>
                      <a:schemeClr val="dk1"/>
                    </a:solidFill>
                  </a:rPr>
                  <a:t>NTV =</a:t>
                </a:r>
                <a:r>
                  <a:rPr lang="en-US" dirty="0" smtClean="0">
                    <a:solidFill>
                      <a:srgbClr val="000000"/>
                    </a:solidFill>
                  </a:rPr>
                  <a:t> </a:t>
                </a:r>
                <a:r>
                  <a:rPr lang="en-US" dirty="0">
                    <a:solidFill>
                      <a:srgbClr val="000000"/>
                    </a:solidFill>
                  </a:rPr>
                  <a:t>I×[1- </a:t>
                </a:r>
                <a14:m>
                  <m:oMath xmlns:m="http://schemas.openxmlformats.org/officeDocument/2006/math">
                    <m:f>
                      <m:fPr>
                        <m:ctrlPr>
                          <a:rPr lang="ar-AE" i="1">
                            <a:solidFill>
                              <a:srgbClr val="000000"/>
                            </a:solidFill>
                            <a:latin typeface="Cambria Math" panose="02040503050406030204" pitchFamily="18" charset="0"/>
                          </a:rPr>
                        </m:ctrlPr>
                      </m:fPr>
                      <m:num>
                        <m:r>
                          <a:rPr lang="ar-AE" i="1">
                            <a:solidFill>
                              <a:srgbClr val="000000"/>
                            </a:solidFill>
                            <a:latin typeface="Cambria Math"/>
                          </a:rPr>
                          <m:t>1</m:t>
                        </m:r>
                      </m:num>
                      <m:den>
                        <m:r>
                          <a:rPr lang="ar-AE" i="1">
                            <a:solidFill>
                              <a:srgbClr val="000000"/>
                            </a:solidFill>
                            <a:latin typeface="Cambria Math"/>
                          </a:rPr>
                          <m:t>(</m:t>
                        </m:r>
                        <m:r>
                          <a:rPr lang="ar-AE" i="1">
                            <a:solidFill>
                              <a:srgbClr val="000000"/>
                            </a:solidFill>
                            <a:latin typeface="Cambria Math"/>
                          </a:rPr>
                          <m:t>1</m:t>
                        </m:r>
                        <m:r>
                          <a:rPr lang="ar-AE" i="1">
                            <a:solidFill>
                              <a:srgbClr val="000000"/>
                            </a:solidFill>
                            <a:latin typeface="Cambria Math"/>
                          </a:rPr>
                          <m:t>+</m:t>
                        </m:r>
                        <m:r>
                          <a:rPr lang="en-US" b="0" i="1" smtClean="0">
                            <a:solidFill>
                              <a:srgbClr val="000000"/>
                            </a:solidFill>
                            <a:latin typeface="Cambria Math" panose="02040503050406030204" pitchFamily="18" charset="0"/>
                          </a:rPr>
                          <m:t>𝑌𝑇𝐶</m:t>
                        </m:r>
                        <m:sSup>
                          <m:sSupPr>
                            <m:ctrlPr>
                              <a:rPr lang="ar-AE" i="1">
                                <a:solidFill>
                                  <a:srgbClr val="000000"/>
                                </a:solidFill>
                                <a:latin typeface="Cambria Math" panose="02040503050406030204" pitchFamily="18" charset="0"/>
                              </a:rPr>
                            </m:ctrlPr>
                          </m:sSupPr>
                          <m:e>
                            <m:r>
                              <a:rPr lang="en" i="1">
                                <a:solidFill>
                                  <a:srgbClr val="000000"/>
                                </a:solidFill>
                                <a:latin typeface="Cambria Math"/>
                              </a:rPr>
                              <m:t>)</m:t>
                            </m:r>
                          </m:e>
                          <m:sup>
                            <m:r>
                              <a:rPr lang="en" i="1">
                                <a:solidFill>
                                  <a:srgbClr val="000000"/>
                                </a:solidFill>
                                <a:latin typeface="Cambria Math"/>
                              </a:rPr>
                              <m:t>𝑛</m:t>
                            </m:r>
                            <m:r>
                              <a:rPr lang="en-US" i="1">
                                <a:solidFill>
                                  <a:srgbClr val="000000"/>
                                </a:solidFill>
                                <a:latin typeface="Cambria Math"/>
                              </a:rPr>
                              <m:t>𝑐</m:t>
                            </m:r>
                          </m:sup>
                        </m:sSup>
                      </m:den>
                    </m:f>
                    <m:r>
                      <a:rPr lang="en-US">
                        <a:solidFill>
                          <a:srgbClr val="000000"/>
                        </a:solidFill>
                        <a:latin typeface="Cambria Math"/>
                      </a:rPr>
                      <m:t>]</m:t>
                    </m:r>
                    <m:r>
                      <a:rPr lang="en-US" i="1">
                        <a:solidFill>
                          <a:srgbClr val="000000"/>
                        </a:solidFill>
                        <a:latin typeface="Cambria Math"/>
                      </a:rPr>
                      <m:t>+</m:t>
                    </m:r>
                    <m:f>
                      <m:fPr>
                        <m:ctrlPr>
                          <a:rPr lang="ar-AE" i="1">
                            <a:solidFill>
                              <a:srgbClr val="000000"/>
                            </a:solidFill>
                            <a:latin typeface="Cambria Math" panose="02040503050406030204" pitchFamily="18" charset="0"/>
                          </a:rPr>
                        </m:ctrlPr>
                      </m:fPr>
                      <m:num>
                        <m:r>
                          <m:rPr>
                            <m:nor/>
                          </m:rPr>
                          <a:rPr lang="en-US">
                            <a:solidFill>
                              <a:srgbClr val="000000"/>
                            </a:solidFill>
                            <a:latin typeface="Cambria Math"/>
                          </a:rPr>
                          <m:t>CP</m:t>
                        </m:r>
                      </m:num>
                      <m:den>
                        <m:r>
                          <m:rPr>
                            <m:nor/>
                          </m:rPr>
                          <a:rPr lang="ar-AE" dirty="0">
                            <a:solidFill>
                              <a:srgbClr val="000000"/>
                            </a:solidFill>
                            <a:latin typeface="Cambria Math"/>
                          </a:rPr>
                          <m:t>(</m:t>
                        </m:r>
                        <m:r>
                          <m:rPr>
                            <m:nor/>
                          </m:rPr>
                          <a:rPr lang="ar-AE" dirty="0">
                            <a:solidFill>
                              <a:srgbClr val="000000"/>
                            </a:solidFill>
                            <a:latin typeface="Cambria Math"/>
                          </a:rPr>
                          <m:t>1</m:t>
                        </m:r>
                        <m:r>
                          <m:rPr>
                            <m:nor/>
                          </m:rPr>
                          <a:rPr lang="ar-AE" dirty="0">
                            <a:solidFill>
                              <a:srgbClr val="000000"/>
                            </a:solidFill>
                            <a:latin typeface="Cambria Math"/>
                          </a:rPr>
                          <m:t>+</m:t>
                        </m:r>
                        <m:r>
                          <m:rPr>
                            <m:nor/>
                          </m:rPr>
                          <a:rPr lang="en-US" b="0" i="0" dirty="0" smtClean="0">
                            <a:solidFill>
                              <a:srgbClr val="000000"/>
                            </a:solidFill>
                            <a:latin typeface="Cambria Math"/>
                          </a:rPr>
                          <m:t>YTC</m:t>
                        </m:r>
                        <m:r>
                          <m:rPr>
                            <m:nor/>
                          </m:rPr>
                          <a:rPr lang="en-US" dirty="0">
                            <a:solidFill>
                              <a:srgbClr val="000000"/>
                            </a:solidFill>
                          </a:rPr>
                          <m:t>)^</m:t>
                        </m:r>
                        <m:r>
                          <m:rPr>
                            <m:nor/>
                          </m:rPr>
                          <a:rPr lang="en-US" dirty="0">
                            <a:solidFill>
                              <a:srgbClr val="000000"/>
                            </a:solidFill>
                          </a:rPr>
                          <m:t>nc</m:t>
                        </m:r>
                      </m:den>
                    </m:f>
                  </m:oMath>
                </a14:m>
                <a:r>
                  <a:rPr lang="en-US" sz="1900" dirty="0">
                    <a:solidFill>
                      <a:schemeClr val="dk1"/>
                    </a:solidFill>
                  </a:rPr>
                  <a:t> </a:t>
                </a:r>
                <a:r>
                  <a:rPr lang="en-US" sz="1900" dirty="0" smtClean="0">
                    <a:solidFill>
                      <a:schemeClr val="dk1"/>
                    </a:solidFill>
                  </a:rPr>
                  <a:t>- </a:t>
                </a:r>
                <a:r>
                  <a:rPr lang="en-US" sz="1900" dirty="0">
                    <a:solidFill>
                      <a:schemeClr val="dk1"/>
                    </a:solidFill>
                  </a:rPr>
                  <a:t>Vo</a:t>
                </a:r>
              </a:p>
              <a:p>
                <a:pPr marL="0" lvl="0" indent="0" algn="l" rtl="0">
                  <a:spcBef>
                    <a:spcPts val="1200"/>
                  </a:spcBef>
                  <a:spcAft>
                    <a:spcPts val="0"/>
                  </a:spcAft>
                  <a:buNone/>
                </a:pPr>
                <a:r>
                  <a:rPr lang="en-US" sz="1900" dirty="0">
                    <a:solidFill>
                      <a:schemeClr val="dk1"/>
                    </a:solidFill>
                  </a:rPr>
                  <a:t>         </a:t>
                </a:r>
                <a:r>
                  <a:rPr lang="en-US" sz="1900" dirty="0" smtClean="0">
                    <a:solidFill>
                      <a:schemeClr val="dk1"/>
                    </a:solidFill>
                  </a:rPr>
                  <a:t>          YTC</a:t>
                </a:r>
              </a:p>
              <a:p>
                <a:pPr marL="0" lvl="0" indent="0" algn="l" rtl="0">
                  <a:spcBef>
                    <a:spcPts val="1200"/>
                  </a:spcBef>
                  <a:spcAft>
                    <a:spcPts val="0"/>
                  </a:spcAft>
                  <a:buNone/>
                </a:pPr>
                <a:r>
                  <a:rPr lang="en-US" sz="1900" dirty="0" smtClean="0">
                    <a:solidFill>
                      <a:schemeClr val="dk1"/>
                    </a:solidFill>
                  </a:rPr>
                  <a:t>= </a:t>
                </a:r>
                <a:r>
                  <a:rPr lang="en-US" sz="1900" dirty="0">
                    <a:solidFill>
                      <a:schemeClr val="dk1"/>
                    </a:solidFill>
                  </a:rPr>
                  <a:t>negative value</a:t>
                </a:r>
              </a:p>
              <a:p>
                <a:pPr marL="0" lvl="0" indent="0" algn="l" rtl="0">
                  <a:spcBef>
                    <a:spcPts val="1200"/>
                  </a:spcBef>
                  <a:spcAft>
                    <a:spcPts val="0"/>
                  </a:spcAft>
                  <a:buNone/>
                </a:pPr>
                <a:r>
                  <a:rPr lang="en-US" sz="1900" dirty="0">
                    <a:solidFill>
                      <a:schemeClr val="dk1"/>
                    </a:solidFill>
                  </a:rPr>
                  <a:t>Step:-4 calculate the actual YTC by interpolation method</a:t>
                </a:r>
              </a:p>
              <a:p>
                <a:pPr marL="0" indent="0">
                  <a:spcBef>
                    <a:spcPts val="1200"/>
                  </a:spcBef>
                  <a:buNone/>
                </a:pPr>
                <a:r>
                  <a:rPr lang="en-US" sz="1900" dirty="0">
                    <a:solidFill>
                      <a:schemeClr val="dk1"/>
                    </a:solidFill>
                  </a:rPr>
                  <a:t>Actual YTC =LR </a:t>
                </a:r>
                <a:r>
                  <a:rPr lang="en-US" sz="2000" spc="-150" dirty="0" smtClean="0"/>
                  <a:t>+</a:t>
                </a:r>
                <a14:m>
                  <m:oMath xmlns:m="http://schemas.openxmlformats.org/officeDocument/2006/math">
                    <m:f>
                      <m:fPr>
                        <m:ctrlPr>
                          <a:rPr lang="ar-AE" sz="2000" i="1" spc="-150" smtClean="0">
                            <a:solidFill>
                              <a:schemeClr val="tx1"/>
                            </a:solidFill>
                            <a:latin typeface="Cambria Math" panose="02040503050406030204" pitchFamily="18" charset="0"/>
                          </a:rPr>
                        </m:ctrlPr>
                      </m:fPr>
                      <m:num>
                        <m:r>
                          <a:rPr lang="ar-AE" sz="2000" i="1" spc="-150">
                            <a:solidFill>
                              <a:schemeClr val="tx1"/>
                            </a:solidFill>
                            <a:latin typeface="Cambria Math"/>
                          </a:rPr>
                          <m:t>  </m:t>
                        </m:r>
                        <m:r>
                          <a:rPr lang="en" sz="2000" b="0" i="1" spc="-150" smtClean="0">
                            <a:solidFill>
                              <a:schemeClr val="tx1"/>
                            </a:solidFill>
                            <a:latin typeface="Cambria Math"/>
                          </a:rPr>
                          <m:t>𝑁</m:t>
                        </m:r>
                        <m:r>
                          <a:rPr lang="en-US" sz="2000" b="0" i="1" spc="-150" smtClean="0">
                            <a:solidFill>
                              <a:schemeClr val="tx1"/>
                            </a:solidFill>
                            <a:latin typeface="Cambria Math"/>
                          </a:rPr>
                          <m:t>𝑃𝑉𝑎𝑡</m:t>
                        </m:r>
                        <m:r>
                          <a:rPr lang="en-US" sz="2000" b="0" i="1" spc="-150" smtClean="0">
                            <a:solidFill>
                              <a:schemeClr val="tx1"/>
                            </a:solidFill>
                            <a:latin typeface="Cambria Math"/>
                          </a:rPr>
                          <m:t> </m:t>
                        </m:r>
                        <m:r>
                          <a:rPr lang="en-US" sz="2000" b="0" i="1" spc="-150" smtClean="0">
                            <a:solidFill>
                              <a:schemeClr val="tx1"/>
                            </a:solidFill>
                            <a:latin typeface="Cambria Math"/>
                          </a:rPr>
                          <m:t>𝐿𝑅</m:t>
                        </m:r>
                      </m:num>
                      <m:den>
                        <m:r>
                          <a:rPr lang="en-US" sz="2000" b="0" i="1" spc="-150" smtClean="0">
                            <a:solidFill>
                              <a:schemeClr val="tx1"/>
                            </a:solidFill>
                            <a:latin typeface="Cambria Math"/>
                          </a:rPr>
                          <m:t>𝑁𝑃𝑉</m:t>
                        </m:r>
                        <m:r>
                          <a:rPr lang="en-US" sz="2000" b="0" i="1" spc="-150" smtClean="0">
                            <a:solidFill>
                              <a:schemeClr val="tx1"/>
                            </a:solidFill>
                            <a:latin typeface="Cambria Math"/>
                          </a:rPr>
                          <m:t> </m:t>
                        </m:r>
                        <m:r>
                          <a:rPr lang="en-US" sz="2000" b="0" i="1" spc="-150" smtClean="0">
                            <a:solidFill>
                              <a:schemeClr val="tx1"/>
                            </a:solidFill>
                            <a:latin typeface="Cambria Math"/>
                          </a:rPr>
                          <m:t>𝑎𝑡</m:t>
                        </m:r>
                        <m:r>
                          <a:rPr lang="en-US" sz="2000" b="0" i="1" spc="-150" smtClean="0">
                            <a:solidFill>
                              <a:schemeClr val="tx1"/>
                            </a:solidFill>
                            <a:latin typeface="Cambria Math"/>
                          </a:rPr>
                          <m:t> </m:t>
                        </m:r>
                        <m:r>
                          <a:rPr lang="en-US" sz="2000" b="0" i="1" spc="-150" smtClean="0">
                            <a:solidFill>
                              <a:schemeClr val="tx1"/>
                            </a:solidFill>
                            <a:latin typeface="Cambria Math"/>
                          </a:rPr>
                          <m:t>𝐿𝑅</m:t>
                        </m:r>
                        <m:r>
                          <a:rPr lang="en-US" sz="2000" b="0" i="1" spc="-150" smtClean="0">
                            <a:solidFill>
                              <a:schemeClr val="tx1"/>
                            </a:solidFill>
                            <a:latin typeface="Cambria Math"/>
                          </a:rPr>
                          <m:t> −</m:t>
                        </m:r>
                        <m:r>
                          <a:rPr lang="en-US" sz="2000" b="0" i="1" spc="-150" smtClean="0">
                            <a:solidFill>
                              <a:schemeClr val="tx1"/>
                            </a:solidFill>
                            <a:latin typeface="Cambria Math"/>
                          </a:rPr>
                          <m:t>𝑁𝑃𝑉</m:t>
                        </m:r>
                        <m:r>
                          <a:rPr lang="en-US" sz="2000" b="0" i="1" spc="-150" smtClean="0">
                            <a:solidFill>
                              <a:schemeClr val="tx1"/>
                            </a:solidFill>
                            <a:latin typeface="Cambria Math"/>
                          </a:rPr>
                          <m:t> </m:t>
                        </m:r>
                        <m:r>
                          <a:rPr lang="en-US" sz="2000" b="0" i="1" spc="-150" smtClean="0">
                            <a:solidFill>
                              <a:schemeClr val="tx1"/>
                            </a:solidFill>
                            <a:latin typeface="Cambria Math"/>
                          </a:rPr>
                          <m:t>𝑎𝑡</m:t>
                        </m:r>
                        <m:r>
                          <a:rPr lang="en-US" sz="2000" b="0" i="1" spc="-150" smtClean="0">
                            <a:solidFill>
                              <a:schemeClr val="tx1"/>
                            </a:solidFill>
                            <a:latin typeface="Cambria Math"/>
                          </a:rPr>
                          <m:t> </m:t>
                        </m:r>
                        <m:r>
                          <a:rPr lang="en-US" sz="2000" b="0" i="1" spc="-150" smtClean="0">
                            <a:solidFill>
                              <a:schemeClr val="tx1"/>
                            </a:solidFill>
                            <a:latin typeface="Cambria Math"/>
                          </a:rPr>
                          <m:t>𝐻𝑅</m:t>
                        </m:r>
                      </m:den>
                    </m:f>
                    <m:r>
                      <a:rPr lang="ar-AE" sz="2000" i="1" spc="-150" smtClean="0">
                        <a:solidFill>
                          <a:schemeClr val="tx1"/>
                        </a:solidFill>
                        <a:latin typeface="Cambria Math"/>
                      </a:rPr>
                      <m:t>×</m:t>
                    </m:r>
                    <m:r>
                      <a:rPr lang="en-US" sz="2000" b="0" i="1" spc="-150" smtClean="0">
                        <a:solidFill>
                          <a:schemeClr val="tx1"/>
                        </a:solidFill>
                        <a:latin typeface="Cambria Math"/>
                      </a:rPr>
                      <m:t>(</m:t>
                    </m:r>
                    <m:r>
                      <a:rPr lang="en-US" sz="2000" b="0" i="1" spc="-150" smtClean="0">
                        <a:solidFill>
                          <a:schemeClr val="tx1"/>
                        </a:solidFill>
                        <a:latin typeface="Cambria Math"/>
                      </a:rPr>
                      <m:t>𝐻𝑅</m:t>
                    </m:r>
                    <m:r>
                      <a:rPr lang="en-US" sz="2000" b="0" i="1" spc="-150" smtClean="0">
                        <a:solidFill>
                          <a:schemeClr val="tx1"/>
                        </a:solidFill>
                        <a:latin typeface="Cambria Math"/>
                      </a:rPr>
                      <m:t>−</m:t>
                    </m:r>
                    <m:r>
                      <a:rPr lang="en-US" sz="2000" b="0" i="1" spc="-150" smtClean="0">
                        <a:solidFill>
                          <a:schemeClr val="tx1"/>
                        </a:solidFill>
                        <a:latin typeface="Cambria Math"/>
                      </a:rPr>
                      <m:t>𝐿𝑅</m:t>
                    </m:r>
                    <m:r>
                      <a:rPr lang="en-US" sz="2000" b="0" i="1" spc="-150" smtClean="0">
                        <a:solidFill>
                          <a:schemeClr val="tx1"/>
                        </a:solidFill>
                        <a:latin typeface="Cambria Math"/>
                      </a:rPr>
                      <m:t>)</m:t>
                    </m:r>
                  </m:oMath>
                </a14:m>
                <a:endParaRPr lang="en-US" sz="1900" dirty="0">
                  <a:solidFill>
                    <a:schemeClr val="tx1"/>
                  </a:solidFill>
                </a:endParaRPr>
              </a:p>
              <a:p>
                <a:pPr marL="0" lvl="0" indent="0" algn="l" rtl="0">
                  <a:lnSpc>
                    <a:spcPct val="100000"/>
                  </a:lnSpc>
                  <a:spcBef>
                    <a:spcPts val="1200"/>
                  </a:spcBef>
                  <a:spcAft>
                    <a:spcPts val="0"/>
                  </a:spcAft>
                  <a:buNone/>
                </a:pPr>
                <a:endParaRPr lang="en-US" sz="1900" dirty="0">
                  <a:solidFill>
                    <a:schemeClr val="dk1"/>
                  </a:solidFill>
                </a:endParaRPr>
              </a:p>
              <a:p>
                <a:pPr marL="457200" lvl="0" indent="0" algn="l" rtl="0">
                  <a:spcBef>
                    <a:spcPts val="0"/>
                  </a:spcBef>
                  <a:spcAft>
                    <a:spcPts val="1200"/>
                  </a:spcAft>
                  <a:buClr>
                    <a:schemeClr val="dk1"/>
                  </a:buClr>
                  <a:buSzPct val="122222"/>
                  <a:buFont typeface="Arial"/>
                  <a:buNone/>
                </a:pPr>
                <a:endParaRPr sz="900" dirty="0"/>
              </a:p>
            </p:txBody>
          </p:sp>
        </mc:Choice>
        <mc:Fallback xmlns="">
          <p:sp>
            <p:nvSpPr>
              <p:cNvPr id="137" name="Google Shape;137;p25"/>
              <p:cNvSpPr txBox="1">
                <a:spLocks noGrp="1" noRot="1" noChangeAspect="1" noMove="1" noResize="1" noEditPoints="1" noAdjustHandles="1" noChangeArrowheads="1" noChangeShapeType="1" noTextEdit="1"/>
              </p:cNvSpPr>
              <p:nvPr>
                <p:ph type="body" idx="1"/>
              </p:nvPr>
            </p:nvSpPr>
            <p:spPr>
              <a:xfrm>
                <a:off x="311700" y="560025"/>
                <a:ext cx="8520600" cy="4450800"/>
              </a:xfrm>
              <a:prstGeom prst="rect">
                <a:avLst/>
              </a:prstGeom>
              <a:blipFill rotWithShape="0">
                <a:blip r:embed="rId3"/>
                <a:stretch>
                  <a:fillRect l="-215"/>
                </a:stretch>
              </a:blipFill>
            </p:spPr>
            <p:txBody>
              <a:bodyPr/>
              <a:lstStyle/>
              <a:p>
                <a:r>
                  <a:rPr lang="en-US">
                    <a:noFill/>
                  </a:rPr>
                  <a:t> </a:t>
                </a:r>
              </a:p>
            </p:txBody>
          </p:sp>
        </mc:Fallback>
      </mc:AlternateContent>
      <p:cxnSp>
        <p:nvCxnSpPr>
          <p:cNvPr id="138" name="Google Shape;138;p25"/>
          <p:cNvCxnSpPr/>
          <p:nvPr/>
        </p:nvCxnSpPr>
        <p:spPr>
          <a:xfrm>
            <a:off x="1669723" y="881460"/>
            <a:ext cx="1256834" cy="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25"/>
          <p:cNvCxnSpPr/>
          <p:nvPr/>
        </p:nvCxnSpPr>
        <p:spPr>
          <a:xfrm flipV="1">
            <a:off x="2532226" y="1053711"/>
            <a:ext cx="1276908" cy="310204"/>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25"/>
          <p:cNvCxnSpPr/>
          <p:nvPr/>
        </p:nvCxnSpPr>
        <p:spPr>
          <a:xfrm>
            <a:off x="2532226" y="1363915"/>
            <a:ext cx="1147320" cy="0"/>
          </a:xfrm>
          <a:prstGeom prst="straightConnector1">
            <a:avLst/>
          </a:prstGeom>
          <a:noFill/>
          <a:ln w="9525" cap="flat" cmpd="sng">
            <a:solidFill>
              <a:schemeClr val="dk2"/>
            </a:solidFill>
            <a:prstDash val="solid"/>
            <a:round/>
            <a:headEnd type="none" w="med" len="med"/>
            <a:tailEnd type="none" w="med" len="med"/>
          </a:ln>
        </p:spPr>
      </p:cxnSp>
      <p:cxnSp>
        <p:nvCxnSpPr>
          <p:cNvPr id="3" name="Straight Connector 2"/>
          <p:cNvCxnSpPr/>
          <p:nvPr/>
        </p:nvCxnSpPr>
        <p:spPr>
          <a:xfrm>
            <a:off x="2140862" y="2047016"/>
            <a:ext cx="782727" cy="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024128" y="3394253"/>
            <a:ext cx="716890" cy="1463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7. Effective annual YTM</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 </a:t>
            </a:r>
            <a:r>
              <a:rPr lang="en" dirty="0">
                <a:solidFill>
                  <a:schemeClr val="tx1"/>
                </a:solidFill>
              </a:rPr>
              <a:t>(1+ semi annual YTM)^2 -1</a:t>
            </a:r>
            <a:endParaRPr dirty="0">
              <a:solidFill>
                <a:schemeClr val="tx1"/>
              </a:solidFill>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sz="2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12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u="sng" dirty="0" smtClean="0">
                <a:solidFill>
                  <a:srgbClr val="FF0000"/>
                </a:solidFill>
              </a:rPr>
              <a:t>Part II</a:t>
            </a:r>
            <a:r>
              <a:rPr lang="en" u="sng" dirty="0" smtClean="0">
                <a:solidFill>
                  <a:srgbClr val="FF0000"/>
                </a:solidFill>
              </a:rPr>
              <a:t> </a:t>
            </a:r>
            <a:endParaRPr u="sng" dirty="0"/>
          </a:p>
        </p:txBody>
      </p:sp>
      <p:sp>
        <p:nvSpPr>
          <p:cNvPr id="55" name="Google Shape;55;p13"/>
          <p:cNvSpPr txBox="1">
            <a:spLocks noGrp="1"/>
          </p:cNvSpPr>
          <p:nvPr>
            <p:ph type="subTitle" idx="1"/>
          </p:nvPr>
        </p:nvSpPr>
        <p:spPr>
          <a:xfrm>
            <a:off x="311700" y="2022137"/>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dirty="0" smtClean="0">
                <a:solidFill>
                  <a:schemeClr val="dk1"/>
                </a:solidFill>
              </a:rPr>
              <a:t>Stock Valuation</a:t>
            </a:r>
            <a:endParaRPr sz="4200" b="1" dirty="0">
              <a:solidFill>
                <a:schemeClr val="dk1"/>
              </a:solidFill>
            </a:endParaRPr>
          </a:p>
        </p:txBody>
      </p:sp>
    </p:spTree>
    <p:extLst>
      <p:ext uri="{BB962C8B-B14F-4D97-AF65-F5344CB8AC3E}">
        <p14:creationId xmlns:p14="http://schemas.microsoft.com/office/powerpoint/2010/main" val="2553098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55400"/>
            <a:ext cx="8520600" cy="73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solidFill>
                  <a:srgbClr val="FF0000"/>
                </a:solidFill>
              </a:rPr>
              <a:t>Concept of </a:t>
            </a:r>
            <a:r>
              <a:rPr lang="en" b="1" u="sng" dirty="0" smtClean="0">
                <a:solidFill>
                  <a:srgbClr val="FF0000"/>
                </a:solidFill>
              </a:rPr>
              <a:t>Common </a:t>
            </a:r>
            <a:r>
              <a:rPr lang="en" b="1" u="sng" dirty="0">
                <a:solidFill>
                  <a:srgbClr val="FF0000"/>
                </a:solidFill>
              </a:rPr>
              <a:t>stock</a:t>
            </a:r>
            <a:endParaRPr b="1" u="sng" dirty="0">
              <a:solidFill>
                <a:srgbClr val="FF0000"/>
              </a:solidFill>
            </a:endParaRPr>
          </a:p>
        </p:txBody>
      </p:sp>
      <p:sp>
        <p:nvSpPr>
          <p:cNvPr id="61" name="Google Shape;61;p14"/>
          <p:cNvSpPr txBox="1">
            <a:spLocks noGrp="1"/>
          </p:cNvSpPr>
          <p:nvPr>
            <p:ph type="body" idx="1"/>
          </p:nvPr>
        </p:nvSpPr>
        <p:spPr>
          <a:xfrm>
            <a:off x="108775" y="885900"/>
            <a:ext cx="8723400" cy="4164600"/>
          </a:xfrm>
          <a:prstGeom prst="rect">
            <a:avLst/>
          </a:prstGeom>
        </p:spPr>
        <p:txBody>
          <a:bodyPr spcFirstLastPara="1" wrap="square" lIns="91425" tIns="91425" rIns="91425" bIns="91425" anchor="t" anchorCtr="0">
            <a:noAutofit/>
          </a:bodyPr>
          <a:lstStyle/>
          <a:p>
            <a:pPr marL="457200" lvl="0" indent="-317182" algn="l" rtl="0">
              <a:spcBef>
                <a:spcPts val="0"/>
              </a:spcBef>
              <a:spcAft>
                <a:spcPts val="0"/>
              </a:spcAft>
              <a:buClr>
                <a:schemeClr val="dk1"/>
              </a:buClr>
              <a:buSzPct val="100000"/>
              <a:buChar char="●"/>
            </a:pPr>
            <a:r>
              <a:rPr lang="en" sz="2000" dirty="0">
                <a:solidFill>
                  <a:schemeClr val="dk1"/>
                </a:solidFill>
              </a:rPr>
              <a:t>Common stock is a security issued by a company to raise equity capital.</a:t>
            </a:r>
            <a:endParaRPr sz="2000" dirty="0">
              <a:solidFill>
                <a:schemeClr val="dk1"/>
              </a:solidFill>
            </a:endParaRPr>
          </a:p>
          <a:p>
            <a:pPr marL="457200" lvl="0" indent="-317182" algn="l" rtl="0">
              <a:spcBef>
                <a:spcPts val="0"/>
              </a:spcBef>
              <a:spcAft>
                <a:spcPts val="0"/>
              </a:spcAft>
              <a:buClr>
                <a:schemeClr val="dk1"/>
              </a:buClr>
              <a:buSzPct val="100000"/>
              <a:buChar char="●"/>
            </a:pPr>
            <a:r>
              <a:rPr lang="en" sz="2000" dirty="0">
                <a:solidFill>
                  <a:schemeClr val="dk1"/>
                </a:solidFill>
              </a:rPr>
              <a:t>It is one of the major sources of long term capital.</a:t>
            </a:r>
            <a:endParaRPr sz="2000" dirty="0">
              <a:solidFill>
                <a:schemeClr val="dk1"/>
              </a:solidFill>
            </a:endParaRPr>
          </a:p>
          <a:p>
            <a:pPr marL="457200" lvl="0" indent="-317182" algn="l" rtl="0">
              <a:spcBef>
                <a:spcPts val="0"/>
              </a:spcBef>
              <a:spcAft>
                <a:spcPts val="0"/>
              </a:spcAft>
              <a:buClr>
                <a:schemeClr val="dk1"/>
              </a:buClr>
              <a:buSzPct val="100000"/>
              <a:buChar char="●"/>
            </a:pPr>
            <a:r>
              <a:rPr lang="en" sz="2000" dirty="0">
                <a:solidFill>
                  <a:schemeClr val="dk1"/>
                </a:solidFill>
              </a:rPr>
              <a:t>Common stock represent ownership of the company.</a:t>
            </a:r>
            <a:endParaRPr sz="2000" dirty="0">
              <a:solidFill>
                <a:schemeClr val="dk1"/>
              </a:solidFill>
            </a:endParaRPr>
          </a:p>
          <a:p>
            <a:pPr marL="457200" lvl="0" indent="-317182" algn="l" rtl="0">
              <a:spcBef>
                <a:spcPts val="0"/>
              </a:spcBef>
              <a:spcAft>
                <a:spcPts val="0"/>
              </a:spcAft>
              <a:buClr>
                <a:schemeClr val="dk1"/>
              </a:buClr>
              <a:buSzPct val="100000"/>
              <a:buChar char="●"/>
            </a:pPr>
            <a:r>
              <a:rPr lang="en" sz="2000" dirty="0">
                <a:solidFill>
                  <a:schemeClr val="dk1"/>
                </a:solidFill>
              </a:rPr>
              <a:t>Common stockholders  of a company are its real stockholders have residual claim on income  and asset.</a:t>
            </a:r>
            <a:endParaRPr sz="2000" dirty="0">
              <a:solidFill>
                <a:schemeClr val="dk1"/>
              </a:solidFill>
            </a:endParaRPr>
          </a:p>
          <a:p>
            <a:pPr marL="457200" lvl="0" indent="-317182" algn="l" rtl="0">
              <a:spcBef>
                <a:spcPts val="0"/>
              </a:spcBef>
              <a:spcAft>
                <a:spcPts val="0"/>
              </a:spcAft>
              <a:buClr>
                <a:schemeClr val="dk1"/>
              </a:buClr>
              <a:buSzPct val="100000"/>
              <a:buChar char="●"/>
            </a:pPr>
            <a:r>
              <a:rPr lang="en" sz="2000" dirty="0">
                <a:solidFill>
                  <a:schemeClr val="dk1"/>
                </a:solidFill>
              </a:rPr>
              <a:t>Its dividend is paid after payment of  interest to the creditors, tax to the government and  preferred dividend to the preferred stockholders.</a:t>
            </a:r>
            <a:endParaRPr sz="2000" dirty="0">
              <a:solidFill>
                <a:schemeClr val="dk1"/>
              </a:solidFill>
            </a:endParaRPr>
          </a:p>
          <a:p>
            <a:pPr marL="457200" lvl="0" indent="-317182" algn="l" rtl="0">
              <a:spcBef>
                <a:spcPts val="0"/>
              </a:spcBef>
              <a:spcAft>
                <a:spcPts val="0"/>
              </a:spcAft>
              <a:buClr>
                <a:schemeClr val="dk1"/>
              </a:buClr>
              <a:buSzPct val="100000"/>
              <a:buChar char="●"/>
            </a:pPr>
            <a:r>
              <a:rPr lang="en" sz="2000" dirty="0">
                <a:solidFill>
                  <a:schemeClr val="dk1"/>
                </a:solidFill>
              </a:rPr>
              <a:t>In the event of liquidation, common stockholders have a residual claim on the assets of the company after the claim of all creditors and preferred stockholders are settled in full</a:t>
            </a:r>
            <a:r>
              <a:rPr lang="en" sz="2000" dirty="0" smtClean="0">
                <a:solidFill>
                  <a:schemeClr val="dk1"/>
                </a:solidFill>
              </a:rPr>
              <a:t>.</a:t>
            </a:r>
            <a:endParaRPr sz="2000" dirty="0">
              <a:solidFill>
                <a:schemeClr val="dk1"/>
              </a:solidFill>
            </a:endParaRPr>
          </a:p>
        </p:txBody>
      </p:sp>
    </p:spTree>
    <p:extLst>
      <p:ext uri="{BB962C8B-B14F-4D97-AF65-F5344CB8AC3E}">
        <p14:creationId xmlns:p14="http://schemas.microsoft.com/office/powerpoint/2010/main" val="2467683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38989"/>
            <a:ext cx="8520600" cy="760781"/>
          </a:xfrm>
        </p:spPr>
        <p:txBody>
          <a:bodyPr>
            <a:normAutofit fontScale="90000"/>
          </a:bodyPr>
          <a:lstStyle/>
          <a:p>
            <a:pPr algn="l"/>
            <a:r>
              <a:rPr lang="en-US" sz="4400" b="1" u="sng" dirty="0" smtClean="0">
                <a:solidFill>
                  <a:srgbClr val="FF0000"/>
                </a:solidFill>
              </a:rPr>
              <a:t>Features of Common stock</a:t>
            </a:r>
            <a:endParaRPr lang="en-US" sz="4400" b="1" u="sng" dirty="0">
              <a:solidFill>
                <a:srgbClr val="FF0000"/>
              </a:solidFill>
            </a:endParaRPr>
          </a:p>
        </p:txBody>
      </p:sp>
      <p:sp>
        <p:nvSpPr>
          <p:cNvPr id="3" name="Subtitle 2"/>
          <p:cNvSpPr>
            <a:spLocks noGrp="1"/>
          </p:cNvSpPr>
          <p:nvPr>
            <p:ph type="subTitle" idx="1"/>
          </p:nvPr>
        </p:nvSpPr>
        <p:spPr>
          <a:xfrm>
            <a:off x="190195" y="950976"/>
            <a:ext cx="8642105" cy="3972154"/>
          </a:xfrm>
        </p:spPr>
        <p:txBody>
          <a:bodyPr>
            <a:normAutofit lnSpcReduction="10000"/>
          </a:bodyPr>
          <a:lstStyle/>
          <a:p>
            <a:pPr lvl="0" indent="0" algn="l">
              <a:lnSpc>
                <a:spcPct val="115000"/>
              </a:lnSpc>
              <a:spcBef>
                <a:spcPts val="1200"/>
              </a:spcBef>
              <a:buClr>
                <a:srgbClr val="595959"/>
              </a:buClr>
              <a:buSzPts val="1800"/>
            </a:pPr>
            <a:r>
              <a:rPr lang="en-US" sz="2400" u="sng" dirty="0" err="1">
                <a:solidFill>
                  <a:srgbClr val="000000"/>
                </a:solidFill>
              </a:rPr>
              <a:t>i</a:t>
            </a:r>
            <a:r>
              <a:rPr lang="en-US" sz="2400" dirty="0">
                <a:solidFill>
                  <a:srgbClr val="000000"/>
                </a:solidFill>
              </a:rPr>
              <a:t>  </a:t>
            </a:r>
            <a:r>
              <a:rPr lang="en-US" sz="2000" dirty="0">
                <a:solidFill>
                  <a:srgbClr val="000000"/>
                </a:solidFill>
              </a:rPr>
              <a:t>par value </a:t>
            </a:r>
          </a:p>
          <a:p>
            <a:pPr lvl="0" indent="0" algn="l">
              <a:lnSpc>
                <a:spcPct val="115000"/>
              </a:lnSpc>
              <a:spcBef>
                <a:spcPts val="1200"/>
              </a:spcBef>
              <a:buClr>
                <a:srgbClr val="595959"/>
              </a:buClr>
              <a:buSzPts val="1800"/>
            </a:pPr>
            <a:r>
              <a:rPr lang="en-US" sz="2000" dirty="0">
                <a:solidFill>
                  <a:srgbClr val="000000"/>
                </a:solidFill>
              </a:rPr>
              <a:t>ii. No fixed maturity period </a:t>
            </a:r>
          </a:p>
          <a:p>
            <a:pPr lvl="0" indent="0" algn="l">
              <a:lnSpc>
                <a:spcPct val="115000"/>
              </a:lnSpc>
              <a:spcBef>
                <a:spcPts val="1200"/>
              </a:spcBef>
              <a:buClr>
                <a:srgbClr val="595959"/>
              </a:buClr>
              <a:buSzPts val="1800"/>
            </a:pPr>
            <a:r>
              <a:rPr lang="en-US" sz="2000" dirty="0">
                <a:solidFill>
                  <a:srgbClr val="000000"/>
                </a:solidFill>
              </a:rPr>
              <a:t>iii. No fixed dividend</a:t>
            </a:r>
          </a:p>
          <a:p>
            <a:pPr lvl="0" indent="0" algn="l">
              <a:lnSpc>
                <a:spcPct val="115000"/>
              </a:lnSpc>
              <a:spcBef>
                <a:spcPts val="1200"/>
              </a:spcBef>
              <a:buClr>
                <a:srgbClr val="595959"/>
              </a:buClr>
              <a:buSzPts val="1800"/>
            </a:pPr>
            <a:r>
              <a:rPr lang="en-US" sz="2000" dirty="0">
                <a:solidFill>
                  <a:srgbClr val="000000"/>
                </a:solidFill>
              </a:rPr>
              <a:t>iv. Voting right </a:t>
            </a:r>
          </a:p>
          <a:p>
            <a:pPr lvl="0" indent="0" algn="l">
              <a:lnSpc>
                <a:spcPct val="115000"/>
              </a:lnSpc>
              <a:spcBef>
                <a:spcPts val="1200"/>
              </a:spcBef>
              <a:buClr>
                <a:srgbClr val="595959"/>
              </a:buClr>
              <a:buSzPts val="1800"/>
            </a:pPr>
            <a:r>
              <a:rPr lang="en-US" sz="2000" dirty="0">
                <a:solidFill>
                  <a:srgbClr val="000000"/>
                </a:solidFill>
              </a:rPr>
              <a:t>v. Claim on income and assets </a:t>
            </a:r>
          </a:p>
          <a:p>
            <a:pPr lvl="0" indent="0" algn="l">
              <a:lnSpc>
                <a:spcPct val="115000"/>
              </a:lnSpc>
              <a:spcBef>
                <a:spcPts val="1200"/>
              </a:spcBef>
              <a:spcAft>
                <a:spcPts val="1200"/>
              </a:spcAft>
              <a:buClr>
                <a:srgbClr val="595959"/>
              </a:buClr>
              <a:buSzPts val="1800"/>
            </a:pPr>
            <a:r>
              <a:rPr lang="en-US" sz="2000" dirty="0">
                <a:solidFill>
                  <a:srgbClr val="000000"/>
                </a:solidFill>
              </a:rPr>
              <a:t>vi. preemptive rights    </a:t>
            </a:r>
            <a:endParaRPr lang="en-US" sz="2000" dirty="0" smtClean="0">
              <a:solidFill>
                <a:srgbClr val="000000"/>
              </a:solidFill>
            </a:endParaRPr>
          </a:p>
          <a:p>
            <a:pPr lvl="0" indent="0" algn="l">
              <a:lnSpc>
                <a:spcPct val="115000"/>
              </a:lnSpc>
              <a:spcBef>
                <a:spcPts val="1200"/>
              </a:spcBef>
              <a:spcAft>
                <a:spcPts val="1200"/>
              </a:spcAft>
              <a:buClr>
                <a:srgbClr val="595959"/>
              </a:buClr>
              <a:buSzPts val="1800"/>
            </a:pPr>
            <a:r>
              <a:rPr lang="en-US" sz="2000" dirty="0" smtClean="0">
                <a:solidFill>
                  <a:srgbClr val="000000"/>
                </a:solidFill>
              </a:rPr>
              <a:t>vii</a:t>
            </a:r>
            <a:r>
              <a:rPr lang="en-US" sz="2000" dirty="0">
                <a:solidFill>
                  <a:srgbClr val="000000"/>
                </a:solidFill>
              </a:rPr>
              <a:t>. Limited liabilities</a:t>
            </a:r>
          </a:p>
          <a:p>
            <a:pPr algn="l"/>
            <a:endParaRPr lang="en-US" dirty="0"/>
          </a:p>
        </p:txBody>
      </p:sp>
    </p:spTree>
    <p:extLst>
      <p:ext uri="{BB962C8B-B14F-4D97-AF65-F5344CB8AC3E}">
        <p14:creationId xmlns:p14="http://schemas.microsoft.com/office/powerpoint/2010/main" val="297614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98448" y="86138"/>
            <a:ext cx="8520600" cy="48656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solidFill>
                  <a:srgbClr val="FF0000"/>
                </a:solidFill>
              </a:rPr>
              <a:t>Common s</a:t>
            </a:r>
            <a:r>
              <a:rPr lang="en" b="1" dirty="0">
                <a:solidFill>
                  <a:srgbClr val="FF0000"/>
                </a:solidFill>
              </a:rPr>
              <a:t>t</a:t>
            </a:r>
            <a:r>
              <a:rPr lang="en" b="1" u="sng" dirty="0">
                <a:solidFill>
                  <a:srgbClr val="FF0000"/>
                </a:solidFill>
              </a:rPr>
              <a:t>ock </a:t>
            </a:r>
            <a:r>
              <a:rPr lang="en" b="1" u="sng" dirty="0" smtClean="0">
                <a:solidFill>
                  <a:srgbClr val="FF0000"/>
                </a:solidFill>
              </a:rPr>
              <a:t>Valuation </a:t>
            </a:r>
            <a:r>
              <a:rPr lang="en" b="1" dirty="0" smtClean="0">
                <a:solidFill>
                  <a:srgbClr val="FF0000"/>
                </a:solidFill>
              </a:rPr>
              <a:t> i.e Po =?</a:t>
            </a:r>
            <a:endParaRPr b="1" u="sng" dirty="0">
              <a:solidFill>
                <a:srgbClr val="FF0000"/>
              </a:solidFill>
            </a:endParaRPr>
          </a:p>
        </p:txBody>
      </p:sp>
      <mc:AlternateContent xmlns:mc="http://schemas.openxmlformats.org/markup-compatibility/2006" xmlns:a14="http://schemas.microsoft.com/office/drawing/2010/main">
        <mc:Choice Requires="a14">
          <p:sp>
            <p:nvSpPr>
              <p:cNvPr id="73" name="Google Shape;73;p16"/>
              <p:cNvSpPr txBox="1">
                <a:spLocks noGrp="1"/>
              </p:cNvSpPr>
              <p:nvPr>
                <p:ph type="body" idx="1"/>
              </p:nvPr>
            </p:nvSpPr>
            <p:spPr>
              <a:xfrm>
                <a:off x="79513" y="728404"/>
                <a:ext cx="8859078" cy="3995995"/>
              </a:xfrm>
              <a:prstGeom prst="rect">
                <a:avLst/>
              </a:prstGeom>
            </p:spPr>
            <p:txBody>
              <a:bodyPr spcFirstLastPara="1" wrap="square" lIns="91425" tIns="91425" rIns="91425" bIns="91425" anchor="t" anchorCtr="0">
                <a:normAutofit/>
              </a:bodyPr>
              <a:lstStyle/>
              <a:p>
                <a:pPr marL="285750" indent="-285750"/>
                <a:r>
                  <a:rPr lang="en-US" dirty="0" smtClean="0">
                    <a:solidFill>
                      <a:schemeClr val="dk1"/>
                    </a:solidFill>
                  </a:rPr>
                  <a:t>To determine the present value or intrinsic value of stock is call common stock valuation.</a:t>
                </a:r>
              </a:p>
              <a:p>
                <a:pPr marL="0" lvl="0" indent="0" algn="l" rtl="0">
                  <a:spcBef>
                    <a:spcPts val="0"/>
                  </a:spcBef>
                  <a:spcAft>
                    <a:spcPts val="0"/>
                  </a:spcAft>
                  <a:buNone/>
                </a:pPr>
                <a:r>
                  <a:rPr lang="en-US" dirty="0" smtClean="0">
                    <a:solidFill>
                      <a:schemeClr val="dk1"/>
                    </a:solidFill>
                  </a:rPr>
                  <a:t>1. </a:t>
                </a:r>
                <a:r>
                  <a:rPr lang="en-US" b="1" dirty="0" smtClean="0">
                    <a:solidFill>
                      <a:schemeClr val="dk1"/>
                    </a:solidFill>
                  </a:rPr>
                  <a:t>Dividend Valuation Model (DDM):-(Base on dividend)</a:t>
                </a:r>
              </a:p>
              <a:p>
                <a:pPr marL="0" lvl="0" indent="0" algn="l" rtl="0">
                  <a:spcBef>
                    <a:spcPts val="0"/>
                  </a:spcBef>
                  <a:spcAft>
                    <a:spcPts val="0"/>
                  </a:spcAft>
                  <a:buNone/>
                </a:pPr>
                <a:r>
                  <a:rPr lang="en-US" b="1" dirty="0" smtClean="0">
                    <a:solidFill>
                      <a:schemeClr val="dk1"/>
                    </a:solidFill>
                  </a:rPr>
                  <a:t>2. Economic </a:t>
                </a:r>
                <a:r>
                  <a:rPr lang="en-US" b="1" dirty="0">
                    <a:solidFill>
                      <a:schemeClr val="dk1"/>
                    </a:solidFill>
                  </a:rPr>
                  <a:t>V</a:t>
                </a:r>
                <a:r>
                  <a:rPr lang="en-US" b="1" dirty="0" smtClean="0">
                    <a:solidFill>
                      <a:schemeClr val="dk1"/>
                    </a:solidFill>
                  </a:rPr>
                  <a:t>alue Added Model(EVAM):- (Base on free cash flow)</a:t>
                </a:r>
              </a:p>
              <a:p>
                <a:pPr marL="0" lvl="0" indent="0" algn="l" rtl="0">
                  <a:spcBef>
                    <a:spcPts val="0"/>
                  </a:spcBef>
                  <a:spcAft>
                    <a:spcPts val="0"/>
                  </a:spcAft>
                  <a:buNone/>
                </a:pPr>
                <a:r>
                  <a:rPr lang="en-US" b="1" u="sng" dirty="0" smtClean="0">
                    <a:solidFill>
                      <a:srgbClr val="FF0000"/>
                    </a:solidFill>
                  </a:rPr>
                  <a:t>Under DDM</a:t>
                </a:r>
              </a:p>
              <a:p>
                <a:pPr marL="400050" lvl="0" indent="-400050" algn="l" rtl="0">
                  <a:spcBef>
                    <a:spcPts val="0"/>
                  </a:spcBef>
                  <a:spcAft>
                    <a:spcPts val="0"/>
                  </a:spcAft>
                  <a:buAutoNum type="romanLcPeriod"/>
                </a:pPr>
                <a:r>
                  <a:rPr lang="en-US" b="1" dirty="0" smtClean="0">
                    <a:solidFill>
                      <a:srgbClr val="FF0000"/>
                    </a:solidFill>
                  </a:rPr>
                  <a:t>Valuation of zero growth model</a:t>
                </a:r>
              </a:p>
              <a:p>
                <a:pPr marL="0" lvl="0" indent="0">
                  <a:buNone/>
                </a:pPr>
                <a:r>
                  <a:rPr lang="en-US" dirty="0">
                    <a:solidFill>
                      <a:srgbClr val="FF0000"/>
                    </a:solidFill>
                  </a:rPr>
                  <a:t> </a:t>
                </a:r>
                <a:r>
                  <a:rPr lang="en-US" dirty="0" smtClean="0">
                    <a:solidFill>
                      <a:srgbClr val="FF0000"/>
                    </a:solidFill>
                  </a:rPr>
                  <a:t>       </a:t>
                </a:r>
                <a:r>
                  <a:rPr lang="en-US" dirty="0" smtClean="0">
                    <a:solidFill>
                      <a:schemeClr val="tx1"/>
                    </a:solidFill>
                  </a:rPr>
                  <a:t>Po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b="0" i="0" smtClean="0">
                            <a:solidFill>
                              <a:schemeClr val="tx1"/>
                            </a:solidFill>
                            <a:latin typeface="Cambria Math"/>
                          </a:rPr>
                          <m:t>D</m:t>
                        </m:r>
                        <m:r>
                          <a:rPr lang="en-US" b="0" i="1" smtClean="0">
                            <a:solidFill>
                              <a:schemeClr val="tx1"/>
                            </a:solidFill>
                            <a:latin typeface="Cambria Math"/>
                          </a:rPr>
                          <m:t>0</m:t>
                        </m:r>
                      </m:num>
                      <m:den>
                        <m:r>
                          <m:rPr>
                            <m:nor/>
                          </m:rPr>
                          <a:rPr lang="en-US" b="0" i="0" smtClean="0">
                            <a:solidFill>
                              <a:schemeClr val="tx1"/>
                            </a:solidFill>
                            <a:latin typeface="Cambria Math"/>
                          </a:rPr>
                          <m:t>ks</m:t>
                        </m:r>
                      </m:den>
                    </m:f>
                  </m:oMath>
                </a14:m>
                <a:r>
                  <a:rPr lang="en-US" dirty="0" smtClean="0">
                    <a:solidFill>
                      <a:schemeClr val="tx1"/>
                    </a:solidFill>
                  </a:rPr>
                  <a:t> =</a:t>
                </a:r>
                <a:r>
                  <a:rPr lang="en-US" dirty="0" err="1" smtClean="0">
                    <a:solidFill>
                      <a:schemeClr val="tx1"/>
                    </a:solidFill>
                  </a:rPr>
                  <a:t>Rs</a:t>
                </a:r>
                <a:r>
                  <a:rPr lang="en-US" dirty="0" smtClean="0">
                    <a:solidFill>
                      <a:schemeClr val="tx1"/>
                    </a:solidFill>
                  </a:rPr>
                  <a:t>…</a:t>
                </a:r>
              </a:p>
              <a:p>
                <a:pPr marL="0" lvl="0" indent="0" algn="l" rtl="0">
                  <a:spcBef>
                    <a:spcPts val="0"/>
                  </a:spcBef>
                  <a:spcAft>
                    <a:spcPts val="0"/>
                  </a:spcAft>
                  <a:buNone/>
                </a:pPr>
                <a:r>
                  <a:rPr lang="en-US" b="1" u="sng" dirty="0" smtClean="0">
                    <a:solidFill>
                      <a:schemeClr val="tx1"/>
                    </a:solidFill>
                  </a:rPr>
                  <a:t>ii</a:t>
                </a:r>
                <a:r>
                  <a:rPr lang="en-US" dirty="0" smtClean="0">
                    <a:solidFill>
                      <a:schemeClr val="tx1"/>
                    </a:solidFill>
                  </a:rPr>
                  <a:t>. </a:t>
                </a:r>
                <a:r>
                  <a:rPr lang="en-US" b="1" dirty="0" smtClean="0">
                    <a:solidFill>
                      <a:srgbClr val="FF0000"/>
                    </a:solidFill>
                  </a:rPr>
                  <a:t>Constant/ normal growth model</a:t>
                </a:r>
              </a:p>
              <a:p>
                <a:pPr marL="0" lvl="0" indent="0">
                  <a:buNone/>
                </a:pPr>
                <a:r>
                  <a:rPr lang="en-US" b="1" dirty="0">
                    <a:solidFill>
                      <a:srgbClr val="FF0000"/>
                    </a:solidFill>
                  </a:rPr>
                  <a:t> </a:t>
                </a:r>
                <a:r>
                  <a:rPr lang="en-US" b="1" dirty="0" smtClean="0">
                    <a:solidFill>
                      <a:srgbClr val="FF0000"/>
                    </a:solidFill>
                  </a:rPr>
                  <a:t>     </a:t>
                </a:r>
                <a:r>
                  <a:rPr lang="en-US" dirty="0" smtClean="0">
                    <a:solidFill>
                      <a:schemeClr val="tx1"/>
                    </a:solidFill>
                  </a:rPr>
                  <a:t>Po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b="0" i="0" smtClean="0">
                            <a:solidFill>
                              <a:schemeClr val="tx1"/>
                            </a:solidFill>
                            <a:latin typeface="Cambria Math"/>
                          </a:rPr>
                          <m:t>D</m:t>
                        </m:r>
                        <m:r>
                          <a:rPr lang="en-US" b="0" i="1" smtClean="0">
                            <a:solidFill>
                              <a:schemeClr val="tx1"/>
                            </a:solidFill>
                            <a:latin typeface="Cambria Math"/>
                          </a:rPr>
                          <m:t>0</m:t>
                        </m:r>
                        <m:r>
                          <a:rPr lang="en-US" b="0" i="1" smtClean="0">
                            <a:solidFill>
                              <a:schemeClr val="tx1"/>
                            </a:solidFill>
                            <a:latin typeface="Cambria Math"/>
                          </a:rPr>
                          <m:t>(</m:t>
                        </m:r>
                        <m:r>
                          <a:rPr lang="en-US" b="0" i="1" smtClean="0">
                            <a:solidFill>
                              <a:schemeClr val="tx1"/>
                            </a:solidFill>
                            <a:latin typeface="Cambria Math"/>
                          </a:rPr>
                          <m:t>1</m:t>
                        </m:r>
                        <m:r>
                          <a:rPr lang="en-US" b="0" i="1" smtClean="0">
                            <a:solidFill>
                              <a:schemeClr val="tx1"/>
                            </a:solidFill>
                            <a:latin typeface="Cambria Math"/>
                          </a:rPr>
                          <m:t>+</m:t>
                        </m:r>
                        <m:r>
                          <a:rPr lang="en-US" b="0" i="1" smtClean="0">
                            <a:solidFill>
                              <a:schemeClr val="tx1"/>
                            </a:solidFill>
                            <a:latin typeface="Cambria Math"/>
                          </a:rPr>
                          <m:t>𝑔𝑛</m:t>
                        </m:r>
                        <m:r>
                          <a:rPr lang="en-US" b="0" i="1" smtClean="0">
                            <a:solidFill>
                              <a:schemeClr val="tx1"/>
                            </a:solidFill>
                            <a:latin typeface="Cambria Math"/>
                          </a:rPr>
                          <m:t>)^</m:t>
                        </m:r>
                        <m:r>
                          <a:rPr lang="en-US" b="0" i="1" smtClean="0">
                            <a:solidFill>
                              <a:schemeClr val="tx1"/>
                            </a:solidFill>
                            <a:latin typeface="Cambria Math"/>
                          </a:rPr>
                          <m:t>1</m:t>
                        </m:r>
                      </m:num>
                      <m:den>
                        <m:r>
                          <m:rPr>
                            <m:nor/>
                          </m:rPr>
                          <a:rPr lang="en-US" b="0" i="0" smtClean="0">
                            <a:solidFill>
                              <a:schemeClr val="tx1"/>
                            </a:solidFill>
                            <a:latin typeface="Cambria Math"/>
                          </a:rPr>
                          <m:t>(</m:t>
                        </m:r>
                        <m:r>
                          <m:rPr>
                            <m:nor/>
                          </m:rPr>
                          <a:rPr lang="en-US" dirty="0">
                            <a:solidFill>
                              <a:schemeClr val="tx1"/>
                            </a:solidFill>
                          </a:rPr>
                          <m:t>ks</m:t>
                        </m:r>
                        <m:r>
                          <m:rPr>
                            <m:nor/>
                          </m:rPr>
                          <a:rPr lang="en-US" b="0" i="0" dirty="0" smtClean="0">
                            <a:solidFill>
                              <a:schemeClr val="tx1"/>
                            </a:solidFill>
                          </a:rPr>
                          <m:t> </m:t>
                        </m:r>
                        <m:r>
                          <m:rPr>
                            <m:nor/>
                          </m:rPr>
                          <a:rPr lang="en-US" b="0" i="0" dirty="0" smtClean="0">
                            <a:solidFill>
                              <a:schemeClr val="tx1"/>
                            </a:solidFill>
                          </a:rPr>
                          <m:t>− </m:t>
                        </m:r>
                        <m:r>
                          <m:rPr>
                            <m:nor/>
                          </m:rPr>
                          <a:rPr lang="en-US" b="0" i="0" dirty="0" smtClean="0">
                            <a:solidFill>
                              <a:schemeClr val="tx1"/>
                            </a:solidFill>
                          </a:rPr>
                          <m:t>gn</m:t>
                        </m:r>
                        <m:r>
                          <m:rPr>
                            <m:nor/>
                          </m:rPr>
                          <a:rPr lang="en-US" b="0" i="0" dirty="0" smtClean="0">
                            <a:solidFill>
                              <a:schemeClr val="tx1"/>
                            </a:solidFill>
                          </a:rPr>
                          <m:t>)</m:t>
                        </m:r>
                      </m:den>
                    </m:f>
                  </m:oMath>
                </a14:m>
                <a:r>
                  <a:rPr lang="en-US" dirty="0" smtClean="0">
                    <a:solidFill>
                      <a:schemeClr val="tx1"/>
                    </a:solidFill>
                  </a:rPr>
                  <a:t>        or Po = </a:t>
                </a:r>
                <a14:m>
                  <m:oMath xmlns:m="http://schemas.openxmlformats.org/officeDocument/2006/math">
                    <m:f>
                      <m:fPr>
                        <m:ctrlPr>
                          <a:rPr lang="en-US" i="1" smtClean="0">
                            <a:latin typeface="Cambria Math" panose="02040503050406030204" pitchFamily="18" charset="0"/>
                          </a:rPr>
                        </m:ctrlPr>
                      </m:fPr>
                      <m:num>
                        <m:r>
                          <m:rPr>
                            <m:nor/>
                          </m:rPr>
                          <a:rPr lang="en-US" b="0" i="0" smtClean="0">
                            <a:solidFill>
                              <a:schemeClr val="tx1"/>
                            </a:solidFill>
                            <a:latin typeface="Cambria Math"/>
                          </a:rPr>
                          <m:t>D</m:t>
                        </m:r>
                        <m:r>
                          <m:rPr>
                            <m:nor/>
                          </m:rPr>
                          <a:rPr lang="en-US" b="0" i="0" smtClean="0">
                            <a:solidFill>
                              <a:schemeClr val="tx1"/>
                            </a:solidFill>
                            <a:latin typeface="Cambria Math"/>
                          </a:rPr>
                          <m:t>1</m:t>
                        </m:r>
                      </m:num>
                      <m:den>
                        <m:r>
                          <m:rPr>
                            <m:nor/>
                          </m:rPr>
                          <a:rPr lang="en-US">
                            <a:latin typeface="Cambria Math"/>
                          </a:rPr>
                          <m:t>(</m:t>
                        </m:r>
                        <m:r>
                          <m:rPr>
                            <m:nor/>
                          </m:rPr>
                          <a:rPr lang="en-US" dirty="0">
                            <a:solidFill>
                              <a:schemeClr val="tx1"/>
                            </a:solidFill>
                          </a:rPr>
                          <m:t>ks</m:t>
                        </m:r>
                        <m:r>
                          <m:rPr>
                            <m:nor/>
                          </m:rPr>
                          <a:rPr lang="en-US" dirty="0">
                            <a:solidFill>
                              <a:schemeClr val="tx1"/>
                            </a:solidFill>
                          </a:rPr>
                          <m:t> </m:t>
                        </m:r>
                        <m:r>
                          <m:rPr>
                            <m:nor/>
                          </m:rPr>
                          <a:rPr lang="en-US" dirty="0">
                            <a:solidFill>
                              <a:schemeClr val="tx1"/>
                            </a:solidFill>
                          </a:rPr>
                          <m:t>− </m:t>
                        </m:r>
                        <m:r>
                          <m:rPr>
                            <m:nor/>
                          </m:rPr>
                          <a:rPr lang="en-US" dirty="0">
                            <a:solidFill>
                              <a:schemeClr val="tx1"/>
                            </a:solidFill>
                          </a:rPr>
                          <m:t>gn</m:t>
                        </m:r>
                        <m:r>
                          <m:rPr>
                            <m:nor/>
                          </m:rPr>
                          <a:rPr lang="en-US" dirty="0">
                            <a:solidFill>
                              <a:schemeClr val="tx1"/>
                            </a:solidFill>
                          </a:rPr>
                          <m:t>)</m:t>
                        </m:r>
                      </m:den>
                    </m:f>
                  </m:oMath>
                </a14:m>
                <a:r>
                  <a:rPr lang="en-US" b="1" dirty="0" smtClean="0">
                    <a:solidFill>
                      <a:schemeClr val="tx1"/>
                    </a:solidFill>
                  </a:rPr>
                  <a:t> = </a:t>
                </a:r>
                <a:r>
                  <a:rPr lang="en-US" b="1" dirty="0" err="1" smtClean="0">
                    <a:solidFill>
                      <a:schemeClr val="tx1"/>
                    </a:solidFill>
                  </a:rPr>
                  <a:t>Rs</a:t>
                </a:r>
                <a:r>
                  <a:rPr lang="en-US" b="1" dirty="0" smtClean="0">
                    <a:solidFill>
                      <a:schemeClr val="tx1"/>
                    </a:solidFill>
                  </a:rPr>
                  <a:t>…</a:t>
                </a:r>
              </a:p>
              <a:p>
                <a:pPr marL="0" lvl="0" indent="0" algn="l" rtl="0">
                  <a:spcBef>
                    <a:spcPts val="0"/>
                  </a:spcBef>
                  <a:spcAft>
                    <a:spcPts val="0"/>
                  </a:spcAft>
                  <a:buNone/>
                </a:pPr>
                <a:endParaRPr b="1" dirty="0">
                  <a:solidFill>
                    <a:schemeClr val="tx1"/>
                  </a:solidFill>
                </a:endParaRPr>
              </a:p>
            </p:txBody>
          </p:sp>
        </mc:Choice>
        <mc:Fallback xmlns="">
          <p:sp>
            <p:nvSpPr>
              <p:cNvPr id="73" name="Google Shape;73;p16"/>
              <p:cNvSpPr txBox="1">
                <a:spLocks noGrp="1" noRot="1" noChangeAspect="1" noMove="1" noResize="1" noEditPoints="1" noAdjustHandles="1" noChangeArrowheads="1" noChangeShapeType="1" noTextEdit="1"/>
              </p:cNvSpPr>
              <p:nvPr>
                <p:ph type="body" idx="1"/>
              </p:nvPr>
            </p:nvSpPr>
            <p:spPr>
              <a:xfrm>
                <a:off x="79513" y="728404"/>
                <a:ext cx="8859078" cy="3995995"/>
              </a:xfrm>
              <a:prstGeom prst="rect">
                <a:avLst/>
              </a:prstGeom>
              <a:blipFill rotWithShape="0">
                <a:blip r:embed="rId3"/>
                <a:stretch>
                  <a:fillRect l="-551"/>
                </a:stretch>
              </a:blipFill>
            </p:spPr>
            <p:txBody>
              <a:bodyPr/>
              <a:lstStyle/>
              <a:p>
                <a:r>
                  <a:rPr lang="en-US">
                    <a:noFill/>
                  </a:rPr>
                  <a:t> </a:t>
                </a:r>
              </a:p>
            </p:txBody>
          </p:sp>
        </mc:Fallback>
      </mc:AlternateContent>
    </p:spTree>
    <p:extLst>
      <p:ext uri="{BB962C8B-B14F-4D97-AF65-F5344CB8AC3E}">
        <p14:creationId xmlns:p14="http://schemas.microsoft.com/office/powerpoint/2010/main" val="3408687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09728" y="76756"/>
                <a:ext cx="8851392" cy="4985361"/>
              </a:xfrm>
            </p:spPr>
            <p:txBody>
              <a:bodyPr>
                <a:normAutofit fontScale="85000" lnSpcReduction="10000"/>
              </a:bodyPr>
              <a:lstStyle/>
              <a:p>
                <a:pPr marL="0" lvl="0" indent="0">
                  <a:buClr>
                    <a:srgbClr val="595959"/>
                  </a:buClr>
                  <a:buNone/>
                </a:pPr>
                <a:r>
                  <a:rPr lang="en-US" b="1" dirty="0">
                    <a:solidFill>
                      <a:srgbClr val="000000"/>
                    </a:solidFill>
                  </a:rPr>
                  <a:t>iii. </a:t>
                </a:r>
                <a:r>
                  <a:rPr lang="en-US" b="1" dirty="0">
                    <a:solidFill>
                      <a:srgbClr val="FF0000"/>
                    </a:solidFill>
                  </a:rPr>
                  <a:t>Non constant /supernormal growth model </a:t>
                </a:r>
                <a:r>
                  <a:rPr lang="en-US" b="1" dirty="0">
                    <a:solidFill>
                      <a:srgbClr val="000000"/>
                    </a:solidFill>
                  </a:rPr>
                  <a:t>( if company grow a dividend rapid or dividend grow for next two year ,next three is given)</a:t>
                </a:r>
              </a:p>
              <a:p>
                <a:pPr marL="114300" indent="0">
                  <a:buNone/>
                </a:pPr>
                <a:endParaRPr lang="en-US" dirty="0">
                  <a:solidFill>
                    <a:schemeClr val="tx1"/>
                  </a:solidFill>
                </a:endParaRPr>
              </a:p>
              <a:p>
                <a:pPr marL="114300" indent="0">
                  <a:buNone/>
                </a:pPr>
                <a:r>
                  <a:rPr lang="en-US" dirty="0" smtClean="0">
                    <a:solidFill>
                      <a:schemeClr val="tx1"/>
                    </a:solidFill>
                  </a:rPr>
                  <a:t>Now </a:t>
                </a:r>
              </a:p>
              <a:p>
                <a:pPr marL="114300" indent="0">
                  <a:buNone/>
                </a:pPr>
                <a:r>
                  <a:rPr lang="en-US" dirty="0" smtClean="0">
                    <a:solidFill>
                      <a:schemeClr val="tx1"/>
                    </a:solidFill>
                  </a:rPr>
                  <a:t>Po = </a:t>
                </a:r>
                <a14:m>
                  <m:oMath xmlns:m="http://schemas.openxmlformats.org/officeDocument/2006/math">
                    <m:f>
                      <m:fPr>
                        <m:ctrlPr>
                          <a:rPr lang="en-US" i="1">
                            <a:latin typeface="Cambria Math" panose="02040503050406030204" pitchFamily="18" charset="0"/>
                          </a:rPr>
                        </m:ctrlPr>
                      </m:fPr>
                      <m:num>
                        <m:r>
                          <m:rPr>
                            <m:nor/>
                          </m:rPr>
                          <a:rPr lang="en-US" dirty="0">
                            <a:solidFill>
                              <a:schemeClr val="tx1"/>
                            </a:solidFill>
                          </a:rPr>
                          <m:t>D</m:t>
                        </m:r>
                        <m:r>
                          <m:rPr>
                            <m:nor/>
                          </m:rPr>
                          <a:rPr lang="en-US" dirty="0">
                            <a:solidFill>
                              <a:schemeClr val="tx1"/>
                            </a:solidFill>
                          </a:rPr>
                          <m:t>1</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dirty="0">
                            <a:solidFill>
                              <a:schemeClr val="tx1"/>
                            </a:solidFill>
                          </a:rPr>
                          <m:t>ks</m:t>
                        </m:r>
                        <m:r>
                          <m:rPr>
                            <m:nor/>
                          </m:rPr>
                          <a:rPr lang="en-US" dirty="0">
                            <a:solidFill>
                              <a:schemeClr val="tx1"/>
                            </a:solidFill>
                          </a:rPr>
                          <m:t>)^</m:t>
                        </m:r>
                        <m:r>
                          <m:rPr>
                            <m:nor/>
                          </m:rPr>
                          <a:rPr lang="en-US" dirty="0">
                            <a:solidFill>
                              <a:schemeClr val="tx1"/>
                            </a:solidFill>
                          </a:rPr>
                          <m:t>1</m:t>
                        </m:r>
                      </m:den>
                    </m:f>
                  </m:oMath>
                </a14:m>
                <a:r>
                  <a:rPr lang="en-US" dirty="0"/>
                  <a:t> </a:t>
                </a:r>
                <a:r>
                  <a:rPr lang="en-US" dirty="0" smtClean="0">
                    <a:solidFill>
                      <a:schemeClr val="tx1"/>
                    </a:solidFill>
                  </a:rPr>
                  <a:t>+ </a:t>
                </a:r>
                <a14:m>
                  <m:oMath xmlns:m="http://schemas.openxmlformats.org/officeDocument/2006/math">
                    <m:f>
                      <m:fPr>
                        <m:ctrlPr>
                          <a:rPr lang="en-US" i="1">
                            <a:latin typeface="Cambria Math" panose="02040503050406030204" pitchFamily="18" charset="0"/>
                          </a:rPr>
                        </m:ctrlPr>
                      </m:fPr>
                      <m:num>
                        <m:r>
                          <m:rPr>
                            <m:nor/>
                          </m:rPr>
                          <a:rPr lang="en-US" dirty="0">
                            <a:solidFill>
                              <a:schemeClr val="tx1"/>
                            </a:solidFill>
                          </a:rPr>
                          <m:t>D</m:t>
                        </m:r>
                        <m:r>
                          <a:rPr lang="en-US" b="0" i="1" dirty="0" smtClean="0">
                            <a:solidFill>
                              <a:schemeClr val="tx1"/>
                            </a:solidFill>
                            <a:latin typeface="Cambria Math"/>
                          </a:rPr>
                          <m:t>2</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dirty="0">
                            <a:solidFill>
                              <a:schemeClr val="tx1"/>
                            </a:solidFill>
                          </a:rPr>
                          <m:t>ks</m:t>
                        </m:r>
                        <m:r>
                          <m:rPr>
                            <m:nor/>
                          </m:rPr>
                          <a:rPr lang="en-US" dirty="0">
                            <a:solidFill>
                              <a:schemeClr val="tx1"/>
                            </a:solidFill>
                          </a:rPr>
                          <m:t>)</m:t>
                        </m:r>
                        <m:r>
                          <m:rPr>
                            <m:nor/>
                          </m:rPr>
                          <a:rPr lang="en-US" dirty="0">
                            <a:solidFill>
                              <a:schemeClr val="tx1"/>
                            </a:solidFill>
                          </a:rPr>
                          <m:t>^</m:t>
                        </m:r>
                        <m:r>
                          <a:rPr lang="en-US" b="0" i="1" dirty="0" smtClean="0">
                            <a:solidFill>
                              <a:schemeClr val="tx1"/>
                            </a:solidFill>
                            <a:latin typeface="Cambria Math"/>
                          </a:rPr>
                          <m:t>2</m:t>
                        </m:r>
                      </m:den>
                    </m:f>
                  </m:oMath>
                </a14:m>
                <a:r>
                  <a:rPr lang="en-US" dirty="0" smtClean="0">
                    <a:solidFill>
                      <a:schemeClr val="tx1"/>
                    </a:solidFill>
                  </a:rPr>
                  <a:t> +………+ </a:t>
                </a:r>
                <a14:m>
                  <m:oMath xmlns:m="http://schemas.openxmlformats.org/officeDocument/2006/math">
                    <m:f>
                      <m:fPr>
                        <m:ctrlPr>
                          <a:rPr lang="en-US" i="1">
                            <a:latin typeface="Cambria Math" panose="02040503050406030204" pitchFamily="18" charset="0"/>
                          </a:rPr>
                        </m:ctrlPr>
                      </m:fPr>
                      <m:num>
                        <m:r>
                          <m:rPr>
                            <m:nor/>
                          </m:rPr>
                          <a:rPr lang="en-US" dirty="0">
                            <a:solidFill>
                              <a:schemeClr val="tx1"/>
                            </a:solidFill>
                          </a:rPr>
                          <m:t>D</m:t>
                        </m:r>
                        <m:r>
                          <a:rPr lang="en-US" b="0" i="1" dirty="0" smtClean="0">
                            <a:solidFill>
                              <a:schemeClr val="tx1"/>
                            </a:solidFill>
                            <a:latin typeface="Cambria Math"/>
                          </a:rPr>
                          <m:t>𝑛</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dirty="0">
                            <a:solidFill>
                              <a:schemeClr val="tx1"/>
                            </a:solidFill>
                          </a:rPr>
                          <m:t>ks</m:t>
                        </m:r>
                        <m:r>
                          <m:rPr>
                            <m:nor/>
                          </m:rPr>
                          <a:rPr lang="en-US" dirty="0">
                            <a:solidFill>
                              <a:schemeClr val="tx1"/>
                            </a:solidFill>
                          </a:rPr>
                          <m:t>)</m:t>
                        </m:r>
                        <m:r>
                          <m:rPr>
                            <m:nor/>
                          </m:rPr>
                          <a:rPr lang="en-US" dirty="0">
                            <a:solidFill>
                              <a:schemeClr val="tx1"/>
                            </a:solidFill>
                          </a:rPr>
                          <m:t>^</m:t>
                        </m:r>
                        <m:r>
                          <a:rPr lang="en-US" b="0" i="1" dirty="0" smtClean="0">
                            <a:solidFill>
                              <a:schemeClr val="tx1"/>
                            </a:solidFill>
                            <a:latin typeface="Cambria Math"/>
                          </a:rPr>
                          <m:t>𝑛</m:t>
                        </m:r>
                      </m:den>
                    </m:f>
                  </m:oMath>
                </a14:m>
                <a:r>
                  <a:rPr lang="en-US" dirty="0" smtClean="0">
                    <a:solidFill>
                      <a:schemeClr val="tx1"/>
                    </a:solidFill>
                  </a:rPr>
                  <a:t> +</a:t>
                </a:r>
                <a:r>
                  <a:rPr lang="en-US" dirty="0">
                    <a:solidFill>
                      <a:schemeClr val="tx1"/>
                    </a:solidFill>
                  </a:rPr>
                  <a:t> </a:t>
                </a:r>
                <a14:m>
                  <m:oMath xmlns:m="http://schemas.openxmlformats.org/officeDocument/2006/math">
                    <m:f>
                      <m:fPr>
                        <m:ctrlPr>
                          <a:rPr lang="en-US" i="1">
                            <a:latin typeface="Cambria Math" panose="02040503050406030204" pitchFamily="18" charset="0"/>
                          </a:rPr>
                        </m:ctrlPr>
                      </m:fPr>
                      <m:num>
                        <m:r>
                          <m:rPr>
                            <m:nor/>
                          </m:rPr>
                          <a:rPr lang="en-US" b="0" i="0" smtClean="0">
                            <a:latin typeface="Cambria Math"/>
                          </a:rPr>
                          <m:t>P</m:t>
                        </m:r>
                        <m:r>
                          <a:rPr lang="en-US" b="0" i="1" smtClean="0">
                            <a:latin typeface="Cambria Math"/>
                          </a:rPr>
                          <m:t>𝑛</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dirty="0">
                            <a:solidFill>
                              <a:schemeClr val="tx1"/>
                            </a:solidFill>
                          </a:rPr>
                          <m:t>ks</m:t>
                        </m:r>
                        <m:r>
                          <m:rPr>
                            <m:nor/>
                          </m:rPr>
                          <a:rPr lang="en-US" dirty="0">
                            <a:solidFill>
                              <a:schemeClr val="tx1"/>
                            </a:solidFill>
                          </a:rPr>
                          <m:t>)</m:t>
                        </m:r>
                        <m:r>
                          <m:rPr>
                            <m:nor/>
                          </m:rPr>
                          <a:rPr lang="en-US" dirty="0">
                            <a:solidFill>
                              <a:schemeClr val="tx1"/>
                            </a:solidFill>
                          </a:rPr>
                          <m:t>^</m:t>
                        </m:r>
                        <m:r>
                          <a:rPr lang="en-US" b="0" i="1" dirty="0" smtClean="0">
                            <a:solidFill>
                              <a:schemeClr val="tx1"/>
                            </a:solidFill>
                            <a:latin typeface="Cambria Math"/>
                          </a:rPr>
                          <m:t>𝑛</m:t>
                        </m:r>
                      </m:den>
                    </m:f>
                  </m:oMath>
                </a14:m>
                <a:r>
                  <a:rPr lang="en-US" dirty="0" smtClean="0">
                    <a:solidFill>
                      <a:schemeClr val="tx1"/>
                    </a:solidFill>
                  </a:rPr>
                  <a:t>  = </a:t>
                </a:r>
                <a:r>
                  <a:rPr lang="en-US" dirty="0" err="1" smtClean="0">
                    <a:solidFill>
                      <a:schemeClr val="tx1"/>
                    </a:solidFill>
                  </a:rPr>
                  <a:t>Rs</a:t>
                </a:r>
                <a:r>
                  <a:rPr lang="en-US" dirty="0" smtClean="0">
                    <a:solidFill>
                      <a:schemeClr val="tx1"/>
                    </a:solidFill>
                  </a:rPr>
                  <a:t>…</a:t>
                </a:r>
              </a:p>
              <a:p>
                <a:pPr marL="114300" indent="0">
                  <a:buNone/>
                </a:pPr>
                <a:r>
                  <a:rPr lang="en-US" dirty="0">
                    <a:solidFill>
                      <a:schemeClr val="tx1"/>
                    </a:solidFill>
                  </a:rPr>
                  <a:t> </a:t>
                </a:r>
                <a:r>
                  <a:rPr lang="en-US" u="sng" dirty="0" smtClean="0">
                    <a:solidFill>
                      <a:schemeClr val="tx1"/>
                    </a:solidFill>
                  </a:rPr>
                  <a:t>working note</a:t>
                </a:r>
              </a:p>
              <a:p>
                <a:pPr>
                  <a:buAutoNum type="arabicPeriod"/>
                </a:pPr>
                <a:r>
                  <a:rPr lang="en-US" dirty="0" smtClean="0">
                    <a:solidFill>
                      <a:schemeClr val="tx1"/>
                    </a:solidFill>
                  </a:rPr>
                  <a:t>Supernormal end year </a:t>
                </a:r>
                <a:r>
                  <a:rPr lang="en-US" dirty="0" err="1" smtClean="0">
                    <a:solidFill>
                      <a:schemeClr val="tx1"/>
                    </a:solidFill>
                  </a:rPr>
                  <a:t>i.e</a:t>
                </a:r>
                <a:r>
                  <a:rPr lang="en-US" dirty="0" smtClean="0">
                    <a:solidFill>
                      <a:schemeClr val="tx1"/>
                    </a:solidFill>
                  </a:rPr>
                  <a:t> n =……</a:t>
                </a:r>
              </a:p>
              <a:p>
                <a:pPr>
                  <a:buAutoNum type="arabicPeriod"/>
                </a:pPr>
                <a:r>
                  <a:rPr lang="en-US" dirty="0">
                    <a:solidFill>
                      <a:schemeClr val="tx1"/>
                    </a:solidFill>
                  </a:rPr>
                  <a:t> </a:t>
                </a:r>
                <a:r>
                  <a:rPr lang="en-US" dirty="0" smtClean="0">
                    <a:solidFill>
                      <a:schemeClr val="tx1"/>
                    </a:solidFill>
                  </a:rPr>
                  <a:t>D1 = Do(1+gs)^1</a:t>
                </a:r>
              </a:p>
              <a:p>
                <a:pPr marL="114300" indent="0">
                  <a:buNone/>
                </a:pPr>
                <a:r>
                  <a:rPr lang="en-US" dirty="0" smtClean="0">
                    <a:solidFill>
                      <a:schemeClr val="tx1"/>
                    </a:solidFill>
                  </a:rPr>
                  <a:t>       D2 = D1 (1+gs)1</a:t>
                </a:r>
              </a:p>
              <a:p>
                <a:pPr marL="114300" indent="0">
                  <a:buNone/>
                </a:pPr>
                <a:r>
                  <a:rPr lang="en-US" dirty="0">
                    <a:solidFill>
                      <a:schemeClr val="tx1"/>
                    </a:solidFill>
                  </a:rPr>
                  <a:t> </a:t>
                </a:r>
                <a:r>
                  <a:rPr lang="en-US" dirty="0" smtClean="0">
                    <a:solidFill>
                      <a:schemeClr val="tx1"/>
                    </a:solidFill>
                  </a:rPr>
                  <a:t>      </a:t>
                </a:r>
                <a:r>
                  <a:rPr lang="en-US" dirty="0" err="1" smtClean="0">
                    <a:solidFill>
                      <a:schemeClr val="tx1"/>
                    </a:solidFill>
                  </a:rPr>
                  <a:t>Dn</a:t>
                </a:r>
                <a:r>
                  <a:rPr lang="en-US" dirty="0" smtClean="0">
                    <a:solidFill>
                      <a:schemeClr val="tx1"/>
                    </a:solidFill>
                  </a:rPr>
                  <a:t> = Dn-1(1+gs)1</a:t>
                </a:r>
              </a:p>
              <a:p>
                <a:pPr marL="114300" indent="0">
                  <a:buNone/>
                </a:pPr>
                <a:r>
                  <a:rPr lang="en-US" dirty="0">
                    <a:solidFill>
                      <a:schemeClr val="tx1"/>
                    </a:solidFill>
                  </a:rPr>
                  <a:t> </a:t>
                </a:r>
                <a:r>
                  <a:rPr lang="en-US" dirty="0" smtClean="0">
                    <a:solidFill>
                      <a:schemeClr val="tx1"/>
                    </a:solidFill>
                  </a:rPr>
                  <a:t>      </a:t>
                </a:r>
                <a:r>
                  <a:rPr lang="en-US" dirty="0" err="1" smtClean="0">
                    <a:solidFill>
                      <a:schemeClr val="tx1"/>
                    </a:solidFill>
                  </a:rPr>
                  <a:t>Pn</a:t>
                </a:r>
                <a:r>
                  <a:rPr lang="en-US" dirty="0" smtClean="0">
                    <a:solidFill>
                      <a:schemeClr val="tx1"/>
                    </a:solidFill>
                  </a:rPr>
                  <a:t> = </a:t>
                </a:r>
                <a14:m>
                  <m:oMath xmlns:m="http://schemas.openxmlformats.org/officeDocument/2006/math">
                    <m:f>
                      <m:fPr>
                        <m:ctrlPr>
                          <a:rPr lang="en-US" i="1">
                            <a:latin typeface="Cambria Math" panose="02040503050406030204" pitchFamily="18" charset="0"/>
                          </a:rPr>
                        </m:ctrlPr>
                      </m:fPr>
                      <m:num>
                        <m:r>
                          <m:rPr>
                            <m:nor/>
                          </m:rPr>
                          <a:rPr lang="en-US" b="0" i="0" smtClean="0">
                            <a:latin typeface="Cambria Math"/>
                          </a:rPr>
                          <m:t>D</m:t>
                        </m:r>
                        <m:r>
                          <a:rPr lang="en-US" i="1">
                            <a:latin typeface="Cambria Math"/>
                          </a:rPr>
                          <m:t>𝑛</m:t>
                        </m:r>
                        <m:r>
                          <a:rPr lang="en-US" b="0" i="1" smtClean="0">
                            <a:latin typeface="Cambria Math"/>
                          </a:rPr>
                          <m:t>(</m:t>
                        </m:r>
                        <m:r>
                          <a:rPr lang="en-US" b="0" i="1" smtClean="0">
                            <a:latin typeface="Cambria Math"/>
                          </a:rPr>
                          <m:t>1</m:t>
                        </m:r>
                        <m:r>
                          <a:rPr lang="en-US" b="0" i="1" smtClean="0">
                            <a:latin typeface="Cambria Math"/>
                          </a:rPr>
                          <m:t>+</m:t>
                        </m:r>
                        <m:r>
                          <a:rPr lang="en-US" b="0" i="1" smtClean="0">
                            <a:latin typeface="Cambria Math"/>
                          </a:rPr>
                          <m:t>𝑔𝑛</m:t>
                        </m:r>
                        <m:r>
                          <a:rPr lang="en-US" b="0" i="1" smtClean="0">
                            <a:latin typeface="Cambria Math"/>
                          </a:rPr>
                          <m:t>)^</m:t>
                        </m:r>
                        <m:r>
                          <a:rPr lang="en-US" b="0" i="1" smtClean="0">
                            <a:latin typeface="Cambria Math"/>
                          </a:rPr>
                          <m:t>1</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dirty="0">
                            <a:solidFill>
                              <a:schemeClr val="tx1"/>
                            </a:solidFill>
                          </a:rPr>
                          <m:t>ks</m:t>
                        </m:r>
                        <m:r>
                          <m:rPr>
                            <m:nor/>
                          </m:rPr>
                          <a:rPr lang="en-US" dirty="0">
                            <a:solidFill>
                              <a:schemeClr val="tx1"/>
                            </a:solidFill>
                          </a:rPr>
                          <m:t>)</m:t>
                        </m:r>
                        <m:r>
                          <m:rPr>
                            <m:nor/>
                          </m:rPr>
                          <a:rPr lang="en-US" dirty="0">
                            <a:solidFill>
                              <a:schemeClr val="tx1"/>
                            </a:solidFill>
                          </a:rPr>
                          <m:t>^</m:t>
                        </m:r>
                        <m:r>
                          <a:rPr lang="en-US" i="1" dirty="0">
                            <a:solidFill>
                              <a:schemeClr val="tx1"/>
                            </a:solidFill>
                            <a:latin typeface="Cambria Math"/>
                          </a:rPr>
                          <m:t>𝑛</m:t>
                        </m:r>
                      </m:den>
                    </m:f>
                  </m:oMath>
                </a14:m>
                <a:endParaRPr lang="en-US" dirty="0" smtClean="0">
                  <a:solidFill>
                    <a:schemeClr val="tx1"/>
                  </a:solidFill>
                </a:endParaRPr>
              </a:p>
              <a:p>
                <a:pPr marL="114300" indent="0">
                  <a:buNone/>
                </a:pPr>
                <a:r>
                  <a:rPr lang="en-US" b="1" dirty="0" smtClean="0">
                    <a:solidFill>
                      <a:schemeClr val="tx1"/>
                    </a:solidFill>
                  </a:rPr>
                  <a:t>Where,</a:t>
                </a:r>
              </a:p>
              <a:p>
                <a:pPr marL="114300" indent="0">
                  <a:buNone/>
                </a:pPr>
                <a:r>
                  <a:rPr lang="en-US" dirty="0" smtClean="0">
                    <a:solidFill>
                      <a:schemeClr val="tx1"/>
                    </a:solidFill>
                  </a:rPr>
                  <a:t>Po = intrinsic value of stock/ market price of stock/ selling price of stock/ present value of stock</a:t>
                </a:r>
              </a:p>
              <a:p>
                <a:pPr marL="114300" indent="0">
                  <a:buNone/>
                </a:pPr>
                <a:r>
                  <a:rPr lang="en-US" dirty="0" smtClean="0">
                    <a:solidFill>
                      <a:schemeClr val="tx1"/>
                    </a:solidFill>
                  </a:rPr>
                  <a:t>Do= Current year/ just paid/ last dividend/just paid /recent dividend</a:t>
                </a:r>
              </a:p>
              <a:p>
                <a:pPr marL="114300" indent="0">
                  <a:buNone/>
                </a:pPr>
                <a:r>
                  <a:rPr lang="en-US" dirty="0" smtClean="0">
                    <a:solidFill>
                      <a:schemeClr val="tx1"/>
                    </a:solidFill>
                  </a:rPr>
                  <a:t>D1 = expected/ year end / next year dividend</a:t>
                </a:r>
              </a:p>
              <a:p>
                <a:pPr marL="114300" indent="0">
                  <a:buNone/>
                </a:pPr>
                <a:r>
                  <a:rPr lang="en-US" dirty="0" err="1" smtClean="0">
                    <a:solidFill>
                      <a:schemeClr val="tx1"/>
                    </a:solidFill>
                  </a:rPr>
                  <a:t>gn</a:t>
                </a:r>
                <a:r>
                  <a:rPr lang="en-US" dirty="0" smtClean="0">
                    <a:solidFill>
                      <a:schemeClr val="tx1"/>
                    </a:solidFill>
                  </a:rPr>
                  <a:t>= constant / normal / steady growth rate</a:t>
                </a:r>
              </a:p>
              <a:p>
                <a:pPr marL="114300" indent="0">
                  <a:buNone/>
                </a:pPr>
                <a:r>
                  <a:rPr lang="en-US" dirty="0" err="1" smtClean="0">
                    <a:solidFill>
                      <a:schemeClr val="tx1"/>
                    </a:solidFill>
                  </a:rPr>
                  <a:t>gs</a:t>
                </a:r>
                <a:r>
                  <a:rPr lang="en-US" dirty="0" smtClean="0">
                    <a:solidFill>
                      <a:schemeClr val="tx1"/>
                    </a:solidFill>
                  </a:rPr>
                  <a:t>= supernormal growth rate</a:t>
                </a:r>
              </a:p>
              <a:p>
                <a:pPr marL="114300" indent="0">
                  <a:buNone/>
                </a:pPr>
                <a:r>
                  <a:rPr lang="en-US" dirty="0" smtClean="0">
                    <a:solidFill>
                      <a:schemeClr val="tx1"/>
                    </a:solidFill>
                  </a:rPr>
                  <a:t>Ks = investor’s required rate of return/ expected rate of return</a:t>
                </a:r>
                <a:endParaRPr lang="en-US" dirty="0">
                  <a:solidFill>
                    <a:schemeClr val="tx1"/>
                  </a:solidFill>
                </a:endParaRPr>
              </a:p>
              <a:p>
                <a:pPr marL="114300" indent="0">
                  <a:buNone/>
                </a:pPr>
                <a:endParaRPr lang="en-US" dirty="0" smtClean="0">
                  <a:solidFill>
                    <a:schemeClr val="tx1"/>
                  </a:solidFill>
                </a:endParaRPr>
              </a:p>
              <a:p>
                <a:pPr marL="114300" indent="0">
                  <a:buNone/>
                </a:pPr>
                <a:endParaRPr lang="en-US"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109728" y="76756"/>
                <a:ext cx="8851392" cy="4985361"/>
              </a:xfrm>
              <a:blipFill rotWithShape="0">
                <a:blip r:embed="rId2"/>
                <a:stretch>
                  <a:fillRect l="-275"/>
                </a:stretch>
              </a:blipFill>
            </p:spPr>
            <p:txBody>
              <a:bodyPr/>
              <a:lstStyle/>
              <a:p>
                <a:r>
                  <a:rPr lang="en-US">
                    <a:noFill/>
                  </a:rPr>
                  <a:t> </a:t>
                </a:r>
              </a:p>
            </p:txBody>
          </p:sp>
        </mc:Fallback>
      </mc:AlternateContent>
    </p:spTree>
    <p:extLst>
      <p:ext uri="{BB962C8B-B14F-4D97-AF65-F5344CB8AC3E}">
        <p14:creationId xmlns:p14="http://schemas.microsoft.com/office/powerpoint/2010/main" val="2419327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699" y="131674"/>
            <a:ext cx="8656735" cy="4974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FF0000"/>
                </a:solidFill>
              </a:rPr>
              <a:t>Concept of </a:t>
            </a:r>
            <a:r>
              <a:rPr lang="en" b="1" u="sng" dirty="0" smtClean="0">
                <a:solidFill>
                  <a:srgbClr val="FF0000"/>
                </a:solidFill>
              </a:rPr>
              <a:t>bond ( </a:t>
            </a:r>
            <a:r>
              <a:rPr lang="en" b="1" u="sng" dirty="0" smtClean="0">
                <a:solidFill>
                  <a:srgbClr val="FF0000"/>
                </a:solidFill>
              </a:rPr>
              <a:t>Part I)</a:t>
            </a:r>
            <a:endParaRPr b="1" u="sng" dirty="0">
              <a:solidFill>
                <a:srgbClr val="FF0000"/>
              </a:solidFill>
            </a:endParaRPr>
          </a:p>
        </p:txBody>
      </p:sp>
      <p:sp>
        <p:nvSpPr>
          <p:cNvPr id="61" name="Google Shape;61;p14"/>
          <p:cNvSpPr txBox="1">
            <a:spLocks noGrp="1"/>
          </p:cNvSpPr>
          <p:nvPr>
            <p:ph type="body" idx="1"/>
          </p:nvPr>
        </p:nvSpPr>
        <p:spPr>
          <a:xfrm>
            <a:off x="311700" y="694944"/>
            <a:ext cx="8520600" cy="4448556"/>
          </a:xfrm>
          <a:prstGeom prst="rect">
            <a:avLst/>
          </a:prstGeom>
        </p:spPr>
        <p:txBody>
          <a:bodyPr spcFirstLastPara="1" wrap="square" lIns="91425" tIns="91425" rIns="91425" bIns="91425" anchor="t" anchorCtr="0">
            <a:normAutofit lnSpcReduction="10000"/>
          </a:bodyPr>
          <a:lstStyle/>
          <a:p>
            <a:pPr lvl="0">
              <a:buClr>
                <a:schemeClr val="dk1"/>
              </a:buClr>
            </a:pPr>
            <a:r>
              <a:rPr lang="en" dirty="0">
                <a:solidFill>
                  <a:schemeClr val="dk1"/>
                </a:solidFill>
              </a:rPr>
              <a:t>It is long term sources of </a:t>
            </a:r>
            <a:r>
              <a:rPr lang="en" dirty="0" smtClean="0">
                <a:solidFill>
                  <a:schemeClr val="dk1"/>
                </a:solidFill>
              </a:rPr>
              <a:t>financing </a:t>
            </a:r>
            <a:r>
              <a:rPr lang="en-US" dirty="0" smtClean="0">
                <a:solidFill>
                  <a:schemeClr val="dk1"/>
                </a:solidFill>
              </a:rPr>
              <a:t>or </a:t>
            </a:r>
            <a:r>
              <a:rPr lang="en-US" dirty="0">
                <a:solidFill>
                  <a:schemeClr val="dk1"/>
                </a:solidFill>
              </a:rPr>
              <a:t>long term </a:t>
            </a:r>
            <a:r>
              <a:rPr lang="en-US" dirty="0" smtClean="0">
                <a:solidFill>
                  <a:schemeClr val="dk1"/>
                </a:solidFill>
              </a:rPr>
              <a:t>promissionary note</a:t>
            </a:r>
            <a:r>
              <a:rPr lang="en" dirty="0" smtClean="0">
                <a:solidFill>
                  <a:schemeClr val="dk1"/>
                </a:solidFill>
              </a:rPr>
              <a:t> </a:t>
            </a:r>
            <a:r>
              <a:rPr lang="en" dirty="0">
                <a:solidFill>
                  <a:schemeClr val="dk1"/>
                </a:solidFill>
              </a:rPr>
              <a:t>issued by a government or corporation.</a:t>
            </a:r>
            <a:endParaRPr dirty="0">
              <a:solidFill>
                <a:schemeClr val="dk1"/>
              </a:solidFill>
            </a:endParaRPr>
          </a:p>
          <a:p>
            <a:pPr lvl="0">
              <a:buClr>
                <a:schemeClr val="dk1"/>
              </a:buClr>
            </a:pPr>
            <a:r>
              <a:rPr lang="en-US" dirty="0">
                <a:solidFill>
                  <a:schemeClr val="dk1"/>
                </a:solidFill>
              </a:rPr>
              <a:t> it is one of the popular debt </a:t>
            </a:r>
            <a:r>
              <a:rPr lang="en-US" dirty="0" smtClean="0">
                <a:solidFill>
                  <a:schemeClr val="dk1"/>
                </a:solidFill>
              </a:rPr>
              <a:t>capital instrument </a:t>
            </a:r>
            <a:r>
              <a:rPr lang="en-US" dirty="0">
                <a:solidFill>
                  <a:schemeClr val="dk1"/>
                </a:solidFill>
              </a:rPr>
              <a:t>of long term financing</a:t>
            </a:r>
            <a:r>
              <a:rPr lang="en-US" dirty="0" smtClean="0">
                <a:solidFill>
                  <a:schemeClr val="dk1"/>
                </a:solidFill>
              </a:rPr>
              <a:t>.</a:t>
            </a:r>
            <a:endParaRPr lang="en" dirty="0" smtClean="0">
              <a:solidFill>
                <a:schemeClr val="dk1"/>
              </a:solidFill>
            </a:endParaRPr>
          </a:p>
          <a:p>
            <a:pPr marL="457200" lvl="0" indent="-342900" algn="l" rtl="0">
              <a:spcBef>
                <a:spcPts val="0"/>
              </a:spcBef>
              <a:spcAft>
                <a:spcPts val="0"/>
              </a:spcAft>
              <a:buClr>
                <a:schemeClr val="dk1"/>
              </a:buClr>
              <a:buSzPts val="1800"/>
              <a:buChar char="●"/>
            </a:pPr>
            <a:r>
              <a:rPr lang="en" dirty="0" smtClean="0">
                <a:solidFill>
                  <a:schemeClr val="dk1"/>
                </a:solidFill>
              </a:rPr>
              <a:t>It </a:t>
            </a:r>
            <a:r>
              <a:rPr lang="en" dirty="0">
                <a:solidFill>
                  <a:schemeClr val="dk1"/>
                </a:solidFill>
              </a:rPr>
              <a:t>is long term contract between company ie issuer  and investor,in which contract one parties agree to pay regular interest and principal pay at the end of maturity</a:t>
            </a:r>
            <a:r>
              <a:rPr lang="en" dirty="0" smtClean="0">
                <a:solidFill>
                  <a:schemeClr val="dk1"/>
                </a:solidFill>
              </a:rPr>
              <a:t>.</a:t>
            </a:r>
          </a:p>
          <a:p>
            <a:pPr marL="457200" lvl="0" indent="-342900" algn="l" rtl="0">
              <a:spcBef>
                <a:spcPts val="0"/>
              </a:spcBef>
              <a:spcAft>
                <a:spcPts val="0"/>
              </a:spcAft>
              <a:buClr>
                <a:schemeClr val="dk1"/>
              </a:buClr>
              <a:buSzPts val="1800"/>
              <a:buChar char="●"/>
            </a:pPr>
            <a:r>
              <a:rPr lang="en-US" dirty="0" smtClean="0">
                <a:solidFill>
                  <a:schemeClr val="dk1"/>
                </a:solidFill>
              </a:rPr>
              <a:t>T</a:t>
            </a:r>
            <a:r>
              <a:rPr lang="en" dirty="0" smtClean="0">
                <a:solidFill>
                  <a:schemeClr val="dk1"/>
                </a:solidFill>
              </a:rPr>
              <a:t>he bond issuer must prepare a bond indenture while issuing a bond. </a:t>
            </a:r>
            <a:r>
              <a:rPr lang="en-US" dirty="0" smtClean="0">
                <a:solidFill>
                  <a:schemeClr val="dk1"/>
                </a:solidFill>
              </a:rPr>
              <a:t>B</a:t>
            </a:r>
            <a:r>
              <a:rPr lang="en" dirty="0" smtClean="0">
                <a:solidFill>
                  <a:schemeClr val="dk1"/>
                </a:solidFill>
              </a:rPr>
              <a:t>ond indenture is a legal document that contains terms and condition of bond issues.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There are many types of bond like corporate bond,government, bond,municipal bond ,foreign bond </a:t>
            </a:r>
            <a:r>
              <a:rPr lang="en" dirty="0" smtClean="0">
                <a:solidFill>
                  <a:schemeClr val="dk1"/>
                </a:solidFill>
              </a:rPr>
              <a:t>etc</a:t>
            </a:r>
          </a:p>
          <a:p>
            <a:pPr>
              <a:buClr>
                <a:schemeClr val="dk1"/>
              </a:buClr>
            </a:pPr>
            <a:r>
              <a:rPr lang="en-US" dirty="0">
                <a:solidFill>
                  <a:schemeClr val="dk1"/>
                </a:solidFill>
              </a:rPr>
              <a:t>Bond’s par value is usually set at </a:t>
            </a:r>
            <a:r>
              <a:rPr lang="en-US" dirty="0" err="1">
                <a:solidFill>
                  <a:schemeClr val="dk1"/>
                </a:solidFill>
              </a:rPr>
              <a:t>Rs</a:t>
            </a:r>
            <a:r>
              <a:rPr lang="en-US" dirty="0">
                <a:solidFill>
                  <a:schemeClr val="dk1"/>
                </a:solidFill>
              </a:rPr>
              <a:t> 1000</a:t>
            </a:r>
            <a:r>
              <a:rPr lang="en-US" dirty="0" smtClean="0">
                <a:solidFill>
                  <a:schemeClr val="dk1"/>
                </a:solidFill>
              </a:rPr>
              <a:t>.</a:t>
            </a:r>
            <a:endParaRPr dirty="0">
              <a:solidFill>
                <a:schemeClr val="dk1"/>
              </a:solidFill>
            </a:endParaRPr>
          </a:p>
          <a:p>
            <a:pPr marL="457200" lvl="0" indent="-342900" algn="l" rtl="0">
              <a:spcBef>
                <a:spcPts val="0"/>
              </a:spcBef>
              <a:spcAft>
                <a:spcPts val="0"/>
              </a:spcAft>
              <a:buClr>
                <a:schemeClr val="dk1"/>
              </a:buClr>
              <a:buSzPts val="1800"/>
              <a:buChar char="●"/>
            </a:pPr>
            <a:r>
              <a:rPr lang="en" dirty="0" smtClean="0">
                <a:solidFill>
                  <a:schemeClr val="dk1"/>
                </a:solidFill>
              </a:rPr>
              <a:t>The </a:t>
            </a:r>
            <a:r>
              <a:rPr lang="en" dirty="0">
                <a:solidFill>
                  <a:schemeClr val="dk1"/>
                </a:solidFill>
              </a:rPr>
              <a:t>value of bond depend upon coupon interest rate, market interest rate, maturity </a:t>
            </a:r>
            <a:r>
              <a:rPr lang="en" dirty="0" smtClean="0">
                <a:solidFill>
                  <a:schemeClr val="dk1"/>
                </a:solidFill>
              </a:rPr>
              <a:t>period.</a:t>
            </a:r>
          </a:p>
          <a:p>
            <a:pPr marL="457200" lvl="0" indent="-342900" algn="l" rtl="0">
              <a:spcBef>
                <a:spcPts val="0"/>
              </a:spcBef>
              <a:spcAft>
                <a:spcPts val="0"/>
              </a:spcAft>
              <a:buClr>
                <a:schemeClr val="dk1"/>
              </a:buClr>
              <a:buSzPts val="1800"/>
              <a:buChar char="●"/>
            </a:pPr>
            <a:endParaRPr dirty="0">
              <a:solidFill>
                <a:schemeClr val="dk1"/>
              </a:solidFill>
            </a:endParaRPr>
          </a:p>
        </p:txBody>
      </p:sp>
    </p:spTree>
    <p:extLst>
      <p:ext uri="{BB962C8B-B14F-4D97-AF65-F5344CB8AC3E}">
        <p14:creationId xmlns:p14="http://schemas.microsoft.com/office/powerpoint/2010/main" val="284193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1207"/>
            <a:ext cx="8520600" cy="680314"/>
          </a:xfrm>
        </p:spPr>
        <p:txBody>
          <a:bodyPr>
            <a:normAutofit/>
          </a:bodyPr>
          <a:lstStyle/>
          <a:p>
            <a:r>
              <a:rPr lang="en-US" b="1" u="sng" dirty="0" smtClean="0">
                <a:solidFill>
                  <a:srgbClr val="FF0000"/>
                </a:solidFill>
              </a:rPr>
              <a:t>Common stock return measures</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31674" y="680314"/>
                <a:ext cx="8866022" cy="4463185"/>
              </a:xfrm>
            </p:spPr>
            <p:txBody>
              <a:bodyPr>
                <a:normAutofit fontScale="77500" lnSpcReduction="20000"/>
              </a:bodyPr>
              <a:lstStyle/>
              <a:p>
                <a:pPr marL="114300" indent="0">
                  <a:buNone/>
                </a:pPr>
                <a:r>
                  <a:rPr lang="en-US" sz="2200" dirty="0" smtClean="0"/>
                  <a:t>1. </a:t>
                </a:r>
                <a:r>
                  <a:rPr lang="en-US" sz="2200" dirty="0" smtClean="0">
                    <a:solidFill>
                      <a:schemeClr val="tx1"/>
                    </a:solidFill>
                  </a:rPr>
                  <a:t>Dividend yield(DY) = </a:t>
                </a:r>
                <a14:m>
                  <m:oMath xmlns:m="http://schemas.openxmlformats.org/officeDocument/2006/math">
                    <m:f>
                      <m:fPr>
                        <m:ctrlPr>
                          <a:rPr lang="en-US" sz="2200" i="1">
                            <a:solidFill>
                              <a:schemeClr val="tx1"/>
                            </a:solidFill>
                            <a:latin typeface="Cambria Math" panose="02040503050406030204" pitchFamily="18" charset="0"/>
                          </a:rPr>
                        </m:ctrlPr>
                      </m:fPr>
                      <m:num>
                        <m:r>
                          <a:rPr lang="en-US" sz="2200" i="1">
                            <a:solidFill>
                              <a:schemeClr val="tx1"/>
                            </a:solidFill>
                            <a:latin typeface="Cambria Math"/>
                          </a:rPr>
                          <m:t>𝐷</m:t>
                        </m:r>
                        <m:r>
                          <a:rPr lang="en-US" sz="2200" i="1">
                            <a:solidFill>
                              <a:schemeClr val="tx1"/>
                            </a:solidFill>
                            <a:latin typeface="Cambria Math"/>
                          </a:rPr>
                          <m:t>1</m:t>
                        </m:r>
                      </m:num>
                      <m:den>
                        <m:r>
                          <a:rPr lang="en-US" sz="2200" i="1">
                            <a:solidFill>
                              <a:schemeClr val="tx1"/>
                            </a:solidFill>
                            <a:latin typeface="Cambria Math"/>
                          </a:rPr>
                          <m:t>𝑃𝑜</m:t>
                        </m:r>
                      </m:den>
                    </m:f>
                  </m:oMath>
                </a14:m>
                <a:r>
                  <a:rPr lang="en-US" sz="2200" dirty="0">
                    <a:solidFill>
                      <a:schemeClr val="tx1"/>
                    </a:solidFill>
                  </a:rPr>
                  <a:t> </a:t>
                </a:r>
                <a:r>
                  <a:rPr lang="en-US" sz="2200" dirty="0" smtClean="0">
                    <a:solidFill>
                      <a:schemeClr val="tx1"/>
                    </a:solidFill>
                  </a:rPr>
                  <a:t>×100</a:t>
                </a:r>
              </a:p>
              <a:p>
                <a:pPr marL="114300" indent="0">
                  <a:buNone/>
                </a:pPr>
                <a:r>
                  <a:rPr lang="en-US" sz="2200" dirty="0" smtClean="0">
                    <a:solidFill>
                      <a:schemeClr val="tx1"/>
                    </a:solidFill>
                  </a:rPr>
                  <a:t>2. Capital gain or loss yield = total yield </a:t>
                </a:r>
                <a:r>
                  <a:rPr lang="en-US" sz="2200" dirty="0" err="1" smtClean="0">
                    <a:solidFill>
                      <a:schemeClr val="tx1"/>
                    </a:solidFill>
                  </a:rPr>
                  <a:t>i.e</a:t>
                </a:r>
                <a:r>
                  <a:rPr lang="en-US" sz="2200" dirty="0" smtClean="0">
                    <a:solidFill>
                      <a:schemeClr val="tx1"/>
                    </a:solidFill>
                  </a:rPr>
                  <a:t> Ks – DY</a:t>
                </a:r>
              </a:p>
              <a:p>
                <a:pPr marL="114300" indent="0">
                  <a:buNone/>
                </a:pPr>
                <a:r>
                  <a:rPr lang="en-US" sz="2200" dirty="0" smtClean="0">
                    <a:solidFill>
                      <a:schemeClr val="tx1"/>
                    </a:solidFill>
                  </a:rPr>
                  <a:t>3. Total yield =DY + capital gain or loss yield</a:t>
                </a:r>
              </a:p>
              <a:p>
                <a:pPr marL="114300" indent="0">
                  <a:buNone/>
                </a:pPr>
                <a:r>
                  <a:rPr lang="en-US" sz="2200" dirty="0" smtClean="0">
                    <a:solidFill>
                      <a:schemeClr val="tx1"/>
                    </a:solidFill>
                  </a:rPr>
                  <a:t>4.  Expected rate of return / required rate of return </a:t>
                </a:r>
                <a:r>
                  <a:rPr lang="en-US" sz="2200" dirty="0" err="1" smtClean="0">
                    <a:solidFill>
                      <a:schemeClr val="tx1"/>
                    </a:solidFill>
                  </a:rPr>
                  <a:t>i.e</a:t>
                </a:r>
                <a:r>
                  <a:rPr lang="en-US" sz="2200" dirty="0" smtClean="0">
                    <a:solidFill>
                      <a:schemeClr val="tx1"/>
                    </a:solidFill>
                  </a:rPr>
                  <a:t> </a:t>
                </a:r>
                <a:r>
                  <a:rPr lang="en-US" sz="2200" dirty="0" err="1" smtClean="0">
                    <a:solidFill>
                      <a:schemeClr val="tx1"/>
                    </a:solidFill>
                  </a:rPr>
                  <a:t>ks</a:t>
                </a:r>
                <a:endParaRPr lang="en-US" sz="2200" dirty="0" smtClean="0">
                  <a:solidFill>
                    <a:schemeClr val="tx1"/>
                  </a:solidFill>
                </a:endParaRPr>
              </a:p>
              <a:p>
                <a:pPr marL="114300" indent="0">
                  <a:buNone/>
                </a:pPr>
                <a:r>
                  <a:rPr lang="en-US" sz="2200" b="1" u="sng" dirty="0" smtClean="0">
                    <a:solidFill>
                      <a:schemeClr val="tx1"/>
                    </a:solidFill>
                  </a:rPr>
                  <a:t>a. Base on dividend </a:t>
                </a:r>
              </a:p>
              <a:p>
                <a:pPr marL="114300" indent="0">
                  <a:buNone/>
                </a:pPr>
                <a:r>
                  <a:rPr lang="en-US" sz="2200" dirty="0">
                    <a:solidFill>
                      <a:schemeClr val="tx1"/>
                    </a:solidFill>
                  </a:rPr>
                  <a:t> </a:t>
                </a:r>
                <a:r>
                  <a:rPr lang="en-US" sz="2200" dirty="0" smtClean="0">
                    <a:solidFill>
                      <a:schemeClr val="tx1"/>
                    </a:solidFill>
                  </a:rPr>
                  <a:t> </a:t>
                </a:r>
                <a:r>
                  <a:rPr lang="en-US" sz="2200" dirty="0" err="1" smtClean="0">
                    <a:solidFill>
                      <a:schemeClr val="tx1"/>
                    </a:solidFill>
                  </a:rPr>
                  <a:t>ks</a:t>
                </a:r>
                <a:r>
                  <a:rPr lang="en-US" sz="2200" dirty="0" smtClean="0">
                    <a:solidFill>
                      <a:schemeClr val="tx1"/>
                    </a:solidFill>
                  </a:rPr>
                  <a:t> =  </a:t>
                </a:r>
                <a14:m>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a:rPr>
                          <m:t>𝐷</m:t>
                        </m:r>
                        <m:r>
                          <a:rPr lang="en-US" sz="2200" b="0" i="1" smtClean="0">
                            <a:solidFill>
                              <a:schemeClr val="tx1"/>
                            </a:solidFill>
                            <a:latin typeface="Cambria Math"/>
                          </a:rPr>
                          <m:t>1</m:t>
                        </m:r>
                      </m:num>
                      <m:den>
                        <m:r>
                          <a:rPr lang="en-US" sz="2200" b="0" i="1" smtClean="0">
                            <a:solidFill>
                              <a:schemeClr val="tx1"/>
                            </a:solidFill>
                            <a:latin typeface="Cambria Math"/>
                          </a:rPr>
                          <m:t>𝑃𝑜</m:t>
                        </m:r>
                      </m:den>
                    </m:f>
                  </m:oMath>
                </a14:m>
                <a:r>
                  <a:rPr lang="en-US" sz="2200" dirty="0" smtClean="0">
                    <a:solidFill>
                      <a:schemeClr val="tx1"/>
                    </a:solidFill>
                  </a:rPr>
                  <a:t> + </a:t>
                </a:r>
                <a:r>
                  <a:rPr lang="en-US" sz="2200" dirty="0" err="1" smtClean="0">
                    <a:solidFill>
                      <a:schemeClr val="tx1"/>
                    </a:solidFill>
                  </a:rPr>
                  <a:t>gn</a:t>
                </a:r>
                <a:endParaRPr lang="en-US" sz="2200" dirty="0" smtClean="0">
                  <a:solidFill>
                    <a:schemeClr val="tx1"/>
                  </a:solidFill>
                </a:endParaRPr>
              </a:p>
              <a:p>
                <a:pPr marL="114300" indent="0">
                  <a:buNone/>
                </a:pPr>
                <a:r>
                  <a:rPr lang="en-US" sz="2200" b="1" dirty="0" smtClean="0">
                    <a:solidFill>
                      <a:schemeClr val="tx1"/>
                    </a:solidFill>
                  </a:rPr>
                  <a:t>b. Base on Capital Assets pricing model(CAPM)</a:t>
                </a:r>
              </a:p>
              <a:p>
                <a:pPr marL="114300" indent="0">
                  <a:buNone/>
                </a:pPr>
                <a:r>
                  <a:rPr lang="en-US" sz="2200" dirty="0">
                    <a:solidFill>
                      <a:schemeClr val="tx1"/>
                    </a:solidFill>
                  </a:rPr>
                  <a:t> </a:t>
                </a:r>
                <a:r>
                  <a:rPr lang="en-US" sz="2200" dirty="0" err="1" smtClean="0">
                    <a:solidFill>
                      <a:schemeClr val="tx1"/>
                    </a:solidFill>
                  </a:rPr>
                  <a:t>ks</a:t>
                </a:r>
                <a:r>
                  <a:rPr lang="en-US" sz="2200" dirty="0" smtClean="0">
                    <a:solidFill>
                      <a:schemeClr val="tx1"/>
                    </a:solidFill>
                  </a:rPr>
                  <a:t> = </a:t>
                </a:r>
                <a:r>
                  <a:rPr lang="en-US" sz="2200" dirty="0" err="1" smtClean="0">
                    <a:solidFill>
                      <a:schemeClr val="tx1"/>
                    </a:solidFill>
                  </a:rPr>
                  <a:t>Rf</a:t>
                </a:r>
                <a:r>
                  <a:rPr lang="en-US" sz="2200" dirty="0" smtClean="0">
                    <a:solidFill>
                      <a:schemeClr val="tx1"/>
                    </a:solidFill>
                  </a:rPr>
                  <a:t> + [E(Rm)-</a:t>
                </a:r>
                <a:r>
                  <a:rPr lang="en-US" sz="2200" dirty="0" err="1" smtClean="0">
                    <a:solidFill>
                      <a:schemeClr val="tx1"/>
                    </a:solidFill>
                  </a:rPr>
                  <a:t>Rf</a:t>
                </a:r>
                <a:r>
                  <a:rPr lang="en-US" sz="2200" dirty="0" smtClean="0">
                    <a:solidFill>
                      <a:schemeClr val="tx1"/>
                    </a:solidFill>
                  </a:rPr>
                  <a:t>)] ×</a:t>
                </a:r>
                <a:r>
                  <a:rPr lang="en-US" sz="2200" dirty="0" err="1" smtClean="0">
                    <a:solidFill>
                      <a:schemeClr val="tx1"/>
                    </a:solidFill>
                  </a:rPr>
                  <a:t>Bs</a:t>
                </a:r>
                <a:endParaRPr lang="en-US" sz="2200" dirty="0" smtClean="0">
                  <a:solidFill>
                    <a:schemeClr val="tx1"/>
                  </a:solidFill>
                </a:endParaRPr>
              </a:p>
              <a:p>
                <a:pPr marL="114300" indent="0">
                  <a:buNone/>
                </a:pPr>
                <a:r>
                  <a:rPr lang="en-US" sz="2200" dirty="0" smtClean="0">
                    <a:solidFill>
                      <a:schemeClr val="tx1"/>
                    </a:solidFill>
                  </a:rPr>
                  <a:t>5. Holding period return(HPR) =</a:t>
                </a:r>
                <a14:m>
                  <m:oMath xmlns:m="http://schemas.openxmlformats.org/officeDocument/2006/math">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a:rPr>
                          <m:t>𝑃</m:t>
                        </m:r>
                        <m:r>
                          <a:rPr lang="en-US" sz="2200" b="0" i="1" smtClean="0">
                            <a:solidFill>
                              <a:schemeClr val="tx1"/>
                            </a:solidFill>
                            <a:latin typeface="Cambria Math"/>
                          </a:rPr>
                          <m:t>1</m:t>
                        </m:r>
                        <m:r>
                          <a:rPr lang="en-US" sz="2200" b="0" i="1" smtClean="0">
                            <a:solidFill>
                              <a:schemeClr val="tx1"/>
                            </a:solidFill>
                            <a:latin typeface="Cambria Math"/>
                          </a:rPr>
                          <m:t> −</m:t>
                        </m:r>
                        <m:r>
                          <a:rPr lang="en-US" sz="2200" b="0" i="1" smtClean="0">
                            <a:solidFill>
                              <a:schemeClr val="tx1"/>
                            </a:solidFill>
                            <a:latin typeface="Cambria Math"/>
                          </a:rPr>
                          <m:t>𝑃</m:t>
                        </m:r>
                        <m:r>
                          <a:rPr lang="en-US" sz="2200" b="0" i="1" smtClean="0">
                            <a:solidFill>
                              <a:schemeClr val="tx1"/>
                            </a:solidFill>
                            <a:latin typeface="Cambria Math"/>
                          </a:rPr>
                          <m:t>0</m:t>
                        </m:r>
                        <m:r>
                          <a:rPr lang="en-US" sz="2200" b="0" i="1" smtClean="0">
                            <a:solidFill>
                              <a:schemeClr val="tx1"/>
                            </a:solidFill>
                            <a:latin typeface="Cambria Math"/>
                          </a:rPr>
                          <m:t>+</m:t>
                        </m:r>
                        <m:r>
                          <a:rPr lang="en-US" sz="2200" b="0" i="1" smtClean="0">
                            <a:solidFill>
                              <a:schemeClr val="tx1"/>
                            </a:solidFill>
                            <a:latin typeface="Cambria Math"/>
                          </a:rPr>
                          <m:t>𝐷</m:t>
                        </m:r>
                        <m:r>
                          <a:rPr lang="en-US" sz="2200" b="0" i="1" smtClean="0">
                            <a:solidFill>
                              <a:schemeClr val="tx1"/>
                            </a:solidFill>
                            <a:latin typeface="Cambria Math"/>
                          </a:rPr>
                          <m:t>1</m:t>
                        </m:r>
                      </m:num>
                      <m:den>
                        <m:r>
                          <a:rPr lang="en-US" sz="2200" i="1">
                            <a:solidFill>
                              <a:schemeClr val="tx1"/>
                            </a:solidFill>
                            <a:latin typeface="Cambria Math"/>
                          </a:rPr>
                          <m:t>𝑃𝑜</m:t>
                        </m:r>
                      </m:den>
                    </m:f>
                  </m:oMath>
                </a14:m>
                <a:r>
                  <a:rPr lang="en-US" sz="2200" dirty="0">
                    <a:solidFill>
                      <a:schemeClr val="tx1"/>
                    </a:solidFill>
                  </a:rPr>
                  <a:t> ×</a:t>
                </a:r>
                <a:r>
                  <a:rPr lang="en-US" sz="2200" dirty="0" smtClean="0">
                    <a:solidFill>
                      <a:schemeClr val="tx1"/>
                    </a:solidFill>
                  </a:rPr>
                  <a:t>100</a:t>
                </a:r>
              </a:p>
              <a:p>
                <a:pPr marL="114300" indent="0">
                  <a:buNone/>
                </a:pPr>
                <a:r>
                  <a:rPr lang="en-US" sz="2200" dirty="0" smtClean="0">
                    <a:solidFill>
                      <a:schemeClr val="tx1"/>
                    </a:solidFill>
                  </a:rPr>
                  <a:t>where,</a:t>
                </a:r>
              </a:p>
              <a:p>
                <a:pPr marL="114300" indent="0">
                  <a:buNone/>
                </a:pPr>
                <a:r>
                  <a:rPr lang="en-US" sz="2200" dirty="0" err="1" smtClean="0">
                    <a:solidFill>
                      <a:schemeClr val="tx1"/>
                    </a:solidFill>
                  </a:rPr>
                  <a:t>Rf</a:t>
                </a:r>
                <a:r>
                  <a:rPr lang="en-US" sz="2200" dirty="0" smtClean="0">
                    <a:solidFill>
                      <a:schemeClr val="tx1"/>
                    </a:solidFill>
                  </a:rPr>
                  <a:t> = risk free rate</a:t>
                </a:r>
              </a:p>
              <a:p>
                <a:pPr marL="114300" indent="0">
                  <a:buNone/>
                </a:pPr>
                <a:r>
                  <a:rPr lang="en-US" sz="2200" dirty="0" smtClean="0">
                    <a:solidFill>
                      <a:schemeClr val="tx1"/>
                    </a:solidFill>
                  </a:rPr>
                  <a:t>E(Rm) = expected/ average market return</a:t>
                </a:r>
              </a:p>
              <a:p>
                <a:pPr marL="114300" indent="0">
                  <a:buNone/>
                </a:pPr>
                <a:r>
                  <a:rPr lang="en-US" sz="2200" dirty="0" err="1" smtClean="0">
                    <a:solidFill>
                      <a:schemeClr val="tx1"/>
                    </a:solidFill>
                  </a:rPr>
                  <a:t>Bs</a:t>
                </a:r>
                <a:r>
                  <a:rPr lang="en-US" sz="2200" dirty="0" smtClean="0">
                    <a:solidFill>
                      <a:schemeClr val="tx1"/>
                    </a:solidFill>
                  </a:rPr>
                  <a:t> = beta of stock</a:t>
                </a:r>
              </a:p>
              <a:p>
                <a:pPr marL="114300" indent="0">
                  <a:buNone/>
                </a:pPr>
                <a:r>
                  <a:rPr lang="en-US" sz="2200" dirty="0" smtClean="0">
                    <a:solidFill>
                      <a:schemeClr val="tx1"/>
                    </a:solidFill>
                  </a:rPr>
                  <a:t>[E(Rm</a:t>
                </a:r>
                <a:r>
                  <a:rPr lang="en-US" sz="2200" dirty="0">
                    <a:solidFill>
                      <a:schemeClr val="tx1"/>
                    </a:solidFill>
                  </a:rPr>
                  <a:t>)-</a:t>
                </a:r>
                <a:r>
                  <a:rPr lang="en-US" sz="2200" dirty="0" err="1">
                    <a:solidFill>
                      <a:schemeClr val="tx1"/>
                    </a:solidFill>
                  </a:rPr>
                  <a:t>Rf</a:t>
                </a:r>
                <a:r>
                  <a:rPr lang="en-US" sz="2200" dirty="0" smtClean="0">
                    <a:solidFill>
                      <a:schemeClr val="tx1"/>
                    </a:solidFill>
                  </a:rPr>
                  <a:t>)]= Risk premium</a:t>
                </a:r>
              </a:p>
              <a:p>
                <a:pPr marL="114300" indent="0">
                  <a:buNone/>
                </a:pPr>
                <a:endParaRPr lang="en-US" sz="2200" dirty="0"/>
              </a:p>
              <a:p>
                <a:pPr marL="114300" indent="0">
                  <a:buNone/>
                </a:pPr>
                <a:r>
                  <a:rPr lang="en-US" sz="2200" dirty="0" smtClean="0"/>
                  <a:t> </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131674" y="680314"/>
                <a:ext cx="8866022" cy="4463185"/>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966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7043"/>
            <a:ext cx="8520600" cy="694944"/>
          </a:xfrm>
        </p:spPr>
        <p:txBody>
          <a:bodyPr>
            <a:normAutofit/>
          </a:bodyPr>
          <a:lstStyle/>
          <a:p>
            <a:r>
              <a:rPr lang="en-US" b="1" i="1" u="sng" dirty="0" smtClean="0">
                <a:solidFill>
                  <a:srgbClr val="FF0000"/>
                </a:solidFill>
              </a:rPr>
              <a:t>Preferred stock </a:t>
            </a:r>
            <a:endParaRPr lang="en-US" b="1" i="1" u="sng" dirty="0">
              <a:solidFill>
                <a:srgbClr val="FF0000"/>
              </a:solidFill>
            </a:endParaRPr>
          </a:p>
        </p:txBody>
      </p:sp>
      <p:sp>
        <p:nvSpPr>
          <p:cNvPr id="3" name="Text Placeholder 2"/>
          <p:cNvSpPr>
            <a:spLocks noGrp="1"/>
          </p:cNvSpPr>
          <p:nvPr>
            <p:ph type="body" idx="1"/>
          </p:nvPr>
        </p:nvSpPr>
        <p:spPr>
          <a:xfrm>
            <a:off x="311700" y="724205"/>
            <a:ext cx="8520600" cy="4294022"/>
          </a:xfrm>
        </p:spPr>
        <p:txBody>
          <a:bodyPr>
            <a:normAutofit fontScale="92500" lnSpcReduction="10000"/>
          </a:bodyPr>
          <a:lstStyle/>
          <a:p>
            <a:r>
              <a:rPr lang="en-US" dirty="0" smtClean="0"/>
              <a:t> </a:t>
            </a:r>
            <a:r>
              <a:rPr lang="en-US" sz="2400" dirty="0" smtClean="0">
                <a:solidFill>
                  <a:schemeClr val="tx1"/>
                </a:solidFill>
              </a:rPr>
              <a:t>Preferred stock also called preference share, represents the long term sources of  financing.</a:t>
            </a:r>
          </a:p>
          <a:p>
            <a:r>
              <a:rPr lang="en-US" sz="2400" dirty="0">
                <a:solidFill>
                  <a:schemeClr val="tx1"/>
                </a:solidFill>
              </a:rPr>
              <a:t> </a:t>
            </a:r>
            <a:r>
              <a:rPr lang="en-US" sz="2400" dirty="0" smtClean="0">
                <a:solidFill>
                  <a:schemeClr val="tx1"/>
                </a:solidFill>
              </a:rPr>
              <a:t>it occupies an intermediate position between long term debt and common stock. In the event of liquidation, a preferred stockholder’s claim on assets comes after that of creditors but before that of common stockholders.</a:t>
            </a:r>
          </a:p>
          <a:p>
            <a:r>
              <a:rPr lang="en-US" sz="2400" dirty="0">
                <a:solidFill>
                  <a:schemeClr val="tx1"/>
                </a:solidFill>
              </a:rPr>
              <a:t> </a:t>
            </a:r>
            <a:r>
              <a:rPr lang="en-US" sz="2400" dirty="0" smtClean="0">
                <a:solidFill>
                  <a:schemeClr val="tx1"/>
                </a:solidFill>
              </a:rPr>
              <a:t>preferred stock is a hybrid form of financing with combined features of both debt and common stock.</a:t>
            </a:r>
          </a:p>
          <a:p>
            <a:r>
              <a:rPr lang="en-US" sz="2400" dirty="0">
                <a:solidFill>
                  <a:schemeClr val="tx1"/>
                </a:solidFill>
              </a:rPr>
              <a:t> </a:t>
            </a:r>
            <a:r>
              <a:rPr lang="en-US" sz="2400" dirty="0" smtClean="0">
                <a:solidFill>
                  <a:schemeClr val="tx1"/>
                </a:solidFill>
              </a:rPr>
              <a:t>preferred stock dividend are fixed in amount and  no voting right.</a:t>
            </a:r>
          </a:p>
          <a:p>
            <a:r>
              <a:rPr lang="en-US" sz="2400" dirty="0">
                <a:solidFill>
                  <a:schemeClr val="tx1"/>
                </a:solidFill>
              </a:rPr>
              <a:t> </a:t>
            </a:r>
            <a:r>
              <a:rPr lang="en-US" sz="2400" dirty="0" smtClean="0">
                <a:solidFill>
                  <a:schemeClr val="tx1"/>
                </a:solidFill>
              </a:rPr>
              <a:t>preferred stock are often callable.</a:t>
            </a:r>
          </a:p>
          <a:p>
            <a:endParaRPr lang="en-US" dirty="0">
              <a:solidFill>
                <a:schemeClr val="tx1"/>
              </a:solidFill>
            </a:endParaRPr>
          </a:p>
        </p:txBody>
      </p:sp>
    </p:spTree>
    <p:extLst>
      <p:ext uri="{BB962C8B-B14F-4D97-AF65-F5344CB8AC3E}">
        <p14:creationId xmlns:p14="http://schemas.microsoft.com/office/powerpoint/2010/main" val="2875849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FF0000"/>
                </a:solidFill>
              </a:rPr>
              <a:t>Features of preferred stock</a:t>
            </a:r>
            <a:endParaRPr lang="en-US" b="1" u="sng" dirty="0">
              <a:solidFill>
                <a:srgbClr val="FF0000"/>
              </a:solidFill>
            </a:endParaRPr>
          </a:p>
        </p:txBody>
      </p:sp>
      <p:sp>
        <p:nvSpPr>
          <p:cNvPr id="3" name="Text Placeholder 2"/>
          <p:cNvSpPr>
            <a:spLocks noGrp="1"/>
          </p:cNvSpPr>
          <p:nvPr>
            <p:ph type="body" idx="1"/>
          </p:nvPr>
        </p:nvSpPr>
        <p:spPr>
          <a:xfrm>
            <a:off x="190195" y="1152475"/>
            <a:ext cx="8778240" cy="3938904"/>
          </a:xfrm>
        </p:spPr>
        <p:txBody>
          <a:bodyPr>
            <a:noAutofit/>
          </a:bodyPr>
          <a:lstStyle/>
          <a:p>
            <a:pPr>
              <a:buAutoNum type="arabicPeriod"/>
            </a:pPr>
            <a:r>
              <a:rPr lang="en-US" sz="3200" dirty="0" smtClean="0">
                <a:solidFill>
                  <a:schemeClr val="tx1"/>
                </a:solidFill>
              </a:rPr>
              <a:t>Par value</a:t>
            </a:r>
          </a:p>
          <a:p>
            <a:pPr>
              <a:buAutoNum type="arabicPeriod"/>
            </a:pPr>
            <a:r>
              <a:rPr lang="en-US" sz="3200" dirty="0">
                <a:solidFill>
                  <a:schemeClr val="tx1"/>
                </a:solidFill>
              </a:rPr>
              <a:t> F</a:t>
            </a:r>
            <a:r>
              <a:rPr lang="en-US" sz="3200" dirty="0" smtClean="0">
                <a:solidFill>
                  <a:schemeClr val="tx1"/>
                </a:solidFill>
              </a:rPr>
              <a:t>ixed dividend</a:t>
            </a:r>
          </a:p>
          <a:p>
            <a:pPr>
              <a:buAutoNum type="arabicPeriod"/>
            </a:pPr>
            <a:r>
              <a:rPr lang="en-US" sz="3200" dirty="0">
                <a:solidFill>
                  <a:schemeClr val="tx1"/>
                </a:solidFill>
              </a:rPr>
              <a:t> </a:t>
            </a:r>
            <a:r>
              <a:rPr lang="en-US" sz="3200" dirty="0" smtClean="0">
                <a:solidFill>
                  <a:schemeClr val="tx1"/>
                </a:solidFill>
              </a:rPr>
              <a:t>Fixed maturity period</a:t>
            </a:r>
          </a:p>
          <a:p>
            <a:pPr>
              <a:buAutoNum type="arabicPeriod"/>
            </a:pPr>
            <a:r>
              <a:rPr lang="en-US" sz="3200" dirty="0">
                <a:solidFill>
                  <a:schemeClr val="tx1"/>
                </a:solidFill>
              </a:rPr>
              <a:t> N</a:t>
            </a:r>
            <a:r>
              <a:rPr lang="en-US" sz="3200" dirty="0" smtClean="0">
                <a:solidFill>
                  <a:schemeClr val="tx1"/>
                </a:solidFill>
              </a:rPr>
              <a:t>o voting right</a:t>
            </a:r>
          </a:p>
          <a:p>
            <a:pPr>
              <a:buAutoNum type="arabicPeriod"/>
            </a:pPr>
            <a:r>
              <a:rPr lang="en-US" sz="3200" dirty="0">
                <a:solidFill>
                  <a:schemeClr val="tx1"/>
                </a:solidFill>
              </a:rPr>
              <a:t> C</a:t>
            </a:r>
            <a:r>
              <a:rPr lang="en-US" sz="3200" dirty="0" smtClean="0">
                <a:solidFill>
                  <a:schemeClr val="tx1"/>
                </a:solidFill>
              </a:rPr>
              <a:t>all provision</a:t>
            </a:r>
          </a:p>
          <a:p>
            <a:pPr>
              <a:buAutoNum type="arabicPeriod"/>
            </a:pPr>
            <a:r>
              <a:rPr lang="en-US" sz="3200" dirty="0">
                <a:solidFill>
                  <a:schemeClr val="tx1"/>
                </a:solidFill>
              </a:rPr>
              <a:t> C</a:t>
            </a:r>
            <a:r>
              <a:rPr lang="en-US" sz="3200" dirty="0" smtClean="0">
                <a:solidFill>
                  <a:schemeClr val="tx1"/>
                </a:solidFill>
              </a:rPr>
              <a:t>onvertibility</a:t>
            </a:r>
            <a:endParaRPr lang="en-US" sz="3200" dirty="0">
              <a:solidFill>
                <a:schemeClr val="tx1"/>
              </a:solidFill>
            </a:endParaRPr>
          </a:p>
        </p:txBody>
      </p:sp>
    </p:spTree>
    <p:extLst>
      <p:ext uri="{BB962C8B-B14F-4D97-AF65-F5344CB8AC3E}">
        <p14:creationId xmlns:p14="http://schemas.microsoft.com/office/powerpoint/2010/main" val="3035564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Preferred stock valuations </a:t>
            </a:r>
            <a:r>
              <a:rPr lang="en-US" b="1" u="sng" dirty="0" err="1" smtClean="0"/>
              <a:t>i.e</a:t>
            </a:r>
            <a:r>
              <a:rPr lang="en-US" b="1" u="sng" dirty="0" smtClean="0"/>
              <a:t> Po=?</a:t>
            </a:r>
            <a:endParaRPr lang="en-US" b="1" u="sng"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1152474"/>
                <a:ext cx="8520600" cy="3991025"/>
              </a:xfrm>
            </p:spPr>
            <p:txBody>
              <a:bodyPr>
                <a:normAutofit fontScale="85000" lnSpcReduction="20000"/>
              </a:bodyPr>
              <a:lstStyle/>
              <a:p>
                <a:pPr>
                  <a:buAutoNum type="arabicPeriod"/>
                </a:pPr>
                <a:r>
                  <a:rPr lang="en-US" b="1" dirty="0" smtClean="0">
                    <a:solidFill>
                      <a:schemeClr val="tx1"/>
                    </a:solidFill>
                  </a:rPr>
                  <a:t>Valuation of perpetual preferred stock ( if n is not given)</a:t>
                </a:r>
              </a:p>
              <a:p>
                <a:pPr marL="114300" indent="0">
                  <a:buNone/>
                </a:pPr>
                <a:r>
                  <a:rPr lang="en-US" dirty="0" smtClean="0">
                    <a:solidFill>
                      <a:schemeClr val="tx1"/>
                    </a:solidFill>
                  </a:rPr>
                  <a:t>Po </a:t>
                </a:r>
                <a:r>
                  <a:rPr lang="en-US" baseline="-25000" dirty="0" smtClean="0">
                    <a:solidFill>
                      <a:schemeClr val="tx1"/>
                    </a:solidFill>
                  </a:rPr>
                  <a:t>=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dirty="0">
                            <a:solidFill>
                              <a:schemeClr val="tx1"/>
                            </a:solidFill>
                          </a:rPr>
                          <m:t>D</m:t>
                        </m:r>
                        <m:r>
                          <a:rPr lang="en-US" b="0" i="1" dirty="0" smtClean="0">
                            <a:solidFill>
                              <a:schemeClr val="tx1"/>
                            </a:solidFill>
                            <a:latin typeface="Cambria Math"/>
                          </a:rPr>
                          <m:t>𝑝</m:t>
                        </m:r>
                      </m:num>
                      <m:den>
                        <m:r>
                          <m:rPr>
                            <m:nor/>
                          </m:rPr>
                          <a:rPr lang="en-US" b="0" i="0" dirty="0" smtClean="0">
                            <a:solidFill>
                              <a:schemeClr val="tx1"/>
                            </a:solidFill>
                          </a:rPr>
                          <m:t>kp</m:t>
                        </m:r>
                      </m:den>
                    </m:f>
                  </m:oMath>
                </a14:m>
                <a:r>
                  <a:rPr lang="en-US" dirty="0" smtClean="0">
                    <a:solidFill>
                      <a:schemeClr val="tx1"/>
                    </a:solidFill>
                  </a:rPr>
                  <a:t>×100</a:t>
                </a:r>
              </a:p>
              <a:p>
                <a:pPr marL="114300" indent="0">
                  <a:buNone/>
                </a:pPr>
                <a:r>
                  <a:rPr lang="en-US" b="1" dirty="0" smtClean="0">
                    <a:solidFill>
                      <a:schemeClr val="tx1"/>
                    </a:solidFill>
                  </a:rPr>
                  <a:t>2. Valuation of redeemable preferred stock(if </a:t>
                </a:r>
                <a:r>
                  <a:rPr lang="en-US" b="1" dirty="0" err="1" smtClean="0">
                    <a:solidFill>
                      <a:schemeClr val="tx1"/>
                    </a:solidFill>
                  </a:rPr>
                  <a:t>Dp</a:t>
                </a:r>
                <a:r>
                  <a:rPr lang="en-US" b="1" dirty="0" smtClean="0">
                    <a:solidFill>
                      <a:schemeClr val="tx1"/>
                    </a:solidFill>
                  </a:rPr>
                  <a:t> and n both are given)</a:t>
                </a:r>
              </a:p>
              <a:p>
                <a:pPr marL="114300" indent="0">
                  <a:buNone/>
                </a:pPr>
                <a:r>
                  <a:rPr lang="en-US" dirty="0" smtClean="0">
                    <a:solidFill>
                      <a:schemeClr val="tx1"/>
                    </a:solidFill>
                  </a:rPr>
                  <a:t>Po = </a:t>
                </a:r>
                <a:r>
                  <a:rPr lang="en-US" dirty="0" err="1" smtClean="0">
                    <a:solidFill>
                      <a:schemeClr val="tx1"/>
                    </a:solidFill>
                  </a:rPr>
                  <a:t>Dp</a:t>
                </a:r>
                <a:r>
                  <a:rPr lang="en-US" dirty="0">
                    <a:solidFill>
                      <a:schemeClr val="tx1"/>
                    </a:solidFill>
                  </a:rPr>
                  <a:t>× </a:t>
                </a:r>
                <a:r>
                  <a:rPr lang="en-US" dirty="0" smtClean="0">
                    <a:solidFill>
                      <a:schemeClr val="tx1"/>
                    </a:solidFill>
                  </a:rPr>
                  <a:t>( PVIFA </a:t>
                </a:r>
                <a:r>
                  <a:rPr lang="en-US" dirty="0" err="1" smtClean="0">
                    <a:solidFill>
                      <a:schemeClr val="tx1"/>
                    </a:solidFill>
                  </a:rPr>
                  <a:t>kp</a:t>
                </a:r>
                <a:r>
                  <a:rPr lang="en-US" dirty="0" smtClean="0">
                    <a:solidFill>
                      <a:schemeClr val="tx1"/>
                    </a:solidFill>
                  </a:rPr>
                  <a:t>%,n) + M</a:t>
                </a:r>
                <a:r>
                  <a:rPr lang="en-US" dirty="0">
                    <a:solidFill>
                      <a:schemeClr val="tx1"/>
                    </a:solidFill>
                  </a:rPr>
                  <a:t>×</a:t>
                </a:r>
                <a:r>
                  <a:rPr lang="en-US" dirty="0" smtClean="0">
                    <a:solidFill>
                      <a:schemeClr val="tx1"/>
                    </a:solidFill>
                  </a:rPr>
                  <a:t> (PVIF </a:t>
                </a:r>
                <a:r>
                  <a:rPr lang="en-US" dirty="0" err="1" smtClean="0">
                    <a:solidFill>
                      <a:schemeClr val="tx1"/>
                    </a:solidFill>
                  </a:rPr>
                  <a:t>kp</a:t>
                </a:r>
                <a:r>
                  <a:rPr lang="en-US" dirty="0" smtClean="0">
                    <a:solidFill>
                      <a:schemeClr val="tx1"/>
                    </a:solidFill>
                  </a:rPr>
                  <a:t>%,n)     ( Table method)</a:t>
                </a:r>
              </a:p>
              <a:p>
                <a:pPr marL="114300" indent="0">
                  <a:buNone/>
                </a:pPr>
                <a:r>
                  <a:rPr lang="en-US" dirty="0" smtClean="0">
                    <a:solidFill>
                      <a:schemeClr val="tx1"/>
                    </a:solidFill>
                  </a:rPr>
                  <a:t>Po = </a:t>
                </a:r>
                <a:r>
                  <a:rPr lang="en-US" dirty="0" err="1">
                    <a:solidFill>
                      <a:schemeClr val="tx1"/>
                    </a:solidFill>
                  </a:rPr>
                  <a:t>Dp</a:t>
                </a:r>
                <a:r>
                  <a:rPr lang="en-US" dirty="0">
                    <a:solidFill>
                      <a:schemeClr val="tx1"/>
                    </a:solidFill>
                  </a:rPr>
                  <a:t> ×</a:t>
                </a:r>
                <a:r>
                  <a:rPr lang="en-US" dirty="0" smtClean="0">
                    <a:solidFill>
                      <a:schemeClr val="tx1"/>
                    </a:solidFill>
                  </a:rPr>
                  <a:t>[1-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a:rPr>
                          <m:t>1</m:t>
                        </m:r>
                      </m:num>
                      <m:den>
                        <m:r>
                          <a:rPr lang="en-US" b="0" i="1" smtClean="0">
                            <a:solidFill>
                              <a:schemeClr val="tx1"/>
                            </a:solidFill>
                            <a:latin typeface="Cambria Math"/>
                          </a:rPr>
                          <m:t>(</m:t>
                        </m:r>
                        <m:r>
                          <a:rPr lang="en-US" b="0" i="1" smtClean="0">
                            <a:solidFill>
                              <a:schemeClr val="tx1"/>
                            </a:solidFill>
                            <a:latin typeface="Cambria Math"/>
                          </a:rPr>
                          <m:t>1</m:t>
                        </m:r>
                        <m:r>
                          <a:rPr lang="en-US" b="0" i="1" smtClean="0">
                            <a:solidFill>
                              <a:schemeClr val="tx1"/>
                            </a:solidFill>
                            <a:latin typeface="Cambria Math"/>
                          </a:rPr>
                          <m:t>+</m:t>
                        </m:r>
                        <m:r>
                          <a:rPr lang="en-US" b="0" i="1" smtClean="0">
                            <a:solidFill>
                              <a:schemeClr val="tx1"/>
                            </a:solidFill>
                            <a:latin typeface="Cambria Math"/>
                          </a:rPr>
                          <m:t>𝑘</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𝑝</m:t>
                            </m:r>
                            <m:r>
                              <a:rPr lang="en-US" b="0" i="1" smtClean="0">
                                <a:solidFill>
                                  <a:schemeClr val="tx1"/>
                                </a:solidFill>
                                <a:latin typeface="Cambria Math"/>
                              </a:rPr>
                              <m:t>)</m:t>
                            </m:r>
                          </m:e>
                          <m:sup>
                            <m:r>
                              <a:rPr lang="en-US" b="0" i="1" smtClean="0">
                                <a:solidFill>
                                  <a:schemeClr val="tx1"/>
                                </a:solidFill>
                                <a:latin typeface="Cambria Math"/>
                              </a:rPr>
                              <m:t>𝑛</m:t>
                            </m:r>
                          </m:sup>
                        </m:sSup>
                      </m:den>
                    </m:f>
                    <m:r>
                      <a:rPr lang="en-US" b="0" i="0" smtClean="0">
                        <a:solidFill>
                          <a:schemeClr val="tx1"/>
                        </a:solidFill>
                        <a:latin typeface="Cambria Math"/>
                      </a:rPr>
                      <m:t>]</m:t>
                    </m:r>
                  </m:oMath>
                </a14:m>
                <a:r>
                  <a:rPr lang="en-US" dirty="0" smtClean="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b="0" i="0" smtClean="0">
                            <a:solidFill>
                              <a:schemeClr val="tx1"/>
                            </a:solidFill>
                            <a:latin typeface="Cambria Math"/>
                          </a:rPr>
                          <m:t>M</m:t>
                        </m:r>
                      </m:num>
                      <m:den>
                        <m:r>
                          <m:rPr>
                            <m:nor/>
                          </m:rPr>
                          <a:rPr lang="en-US" b="0" i="0" dirty="0" smtClean="0">
                            <a:solidFill>
                              <a:schemeClr val="tx1"/>
                            </a:solidFill>
                            <a:latin typeface="Cambria Math"/>
                          </a:rPr>
                          <m:t>(</m:t>
                        </m:r>
                        <m:r>
                          <m:rPr>
                            <m:nor/>
                          </m:rPr>
                          <a:rPr lang="en-US" b="0" i="0" dirty="0" smtClean="0">
                            <a:solidFill>
                              <a:schemeClr val="tx1"/>
                            </a:solidFill>
                            <a:latin typeface="Cambria Math"/>
                          </a:rPr>
                          <m:t>1</m:t>
                        </m:r>
                        <m:r>
                          <m:rPr>
                            <m:nor/>
                          </m:rPr>
                          <a:rPr lang="en-US" b="0" i="0" dirty="0" smtClean="0">
                            <a:solidFill>
                              <a:schemeClr val="tx1"/>
                            </a:solidFill>
                            <a:latin typeface="Cambria Math"/>
                          </a:rPr>
                          <m:t>+</m:t>
                        </m:r>
                        <m:r>
                          <m:rPr>
                            <m:nor/>
                          </m:rPr>
                          <a:rPr lang="en-US" dirty="0">
                            <a:solidFill>
                              <a:schemeClr val="tx1"/>
                            </a:solidFill>
                          </a:rPr>
                          <m:t>kp</m:t>
                        </m:r>
                        <m:r>
                          <m:rPr>
                            <m:nor/>
                          </m:rPr>
                          <a:rPr lang="en-US" b="0" i="0" dirty="0" smtClean="0">
                            <a:solidFill>
                              <a:schemeClr val="tx1"/>
                            </a:solidFill>
                          </a:rPr>
                          <m:t>)^</m:t>
                        </m:r>
                        <m:r>
                          <m:rPr>
                            <m:nor/>
                          </m:rPr>
                          <a:rPr lang="en-US" b="0" i="0" dirty="0" smtClean="0">
                            <a:solidFill>
                              <a:schemeClr val="tx1"/>
                            </a:solidFill>
                          </a:rPr>
                          <m:t>n</m:t>
                        </m:r>
                      </m:den>
                    </m:f>
                  </m:oMath>
                </a14:m>
                <a:r>
                  <a:rPr lang="en-US" dirty="0" smtClean="0">
                    <a:solidFill>
                      <a:schemeClr val="tx1"/>
                    </a:solidFill>
                  </a:rPr>
                  <a:t>           (Formula method)</a:t>
                </a:r>
              </a:p>
              <a:p>
                <a:pPr marL="114300" indent="0">
                  <a:buNone/>
                </a:pPr>
                <a:r>
                  <a:rPr lang="en-US" dirty="0">
                    <a:solidFill>
                      <a:schemeClr val="tx1"/>
                    </a:solidFill>
                  </a:rPr>
                  <a:t> </a:t>
                </a:r>
                <a:r>
                  <a:rPr lang="en-US" dirty="0" smtClean="0">
                    <a:solidFill>
                      <a:schemeClr val="tx1"/>
                    </a:solidFill>
                  </a:rPr>
                  <a:t>                      </a:t>
                </a:r>
                <a:r>
                  <a:rPr lang="en-US" dirty="0" err="1" smtClean="0">
                    <a:solidFill>
                      <a:schemeClr val="tx1"/>
                    </a:solidFill>
                  </a:rPr>
                  <a:t>kp</a:t>
                </a:r>
                <a:endParaRPr lang="en-US" dirty="0" smtClean="0">
                  <a:solidFill>
                    <a:schemeClr val="tx1"/>
                  </a:solidFill>
                </a:endParaRPr>
              </a:p>
              <a:p>
                <a:pPr marL="114300" indent="0">
                  <a:buNone/>
                </a:pPr>
                <a:r>
                  <a:rPr lang="en-US" dirty="0" smtClean="0">
                    <a:solidFill>
                      <a:schemeClr val="tx1"/>
                    </a:solidFill>
                  </a:rPr>
                  <a:t>3. </a:t>
                </a:r>
                <a:r>
                  <a:rPr lang="en-US" b="1" dirty="0" smtClean="0">
                    <a:solidFill>
                      <a:schemeClr val="tx1"/>
                    </a:solidFill>
                  </a:rPr>
                  <a:t>Valuation of callable model ( if </a:t>
                </a:r>
                <a:r>
                  <a:rPr lang="en-US" b="1" dirty="0" err="1" smtClean="0">
                    <a:solidFill>
                      <a:schemeClr val="tx1"/>
                    </a:solidFill>
                  </a:rPr>
                  <a:t>nc</a:t>
                </a:r>
                <a:r>
                  <a:rPr lang="en-US" b="1" dirty="0" smtClean="0">
                    <a:solidFill>
                      <a:schemeClr val="tx1"/>
                    </a:solidFill>
                  </a:rPr>
                  <a:t> and </a:t>
                </a:r>
                <a:r>
                  <a:rPr lang="en-US" b="1" dirty="0" err="1" smtClean="0">
                    <a:solidFill>
                      <a:schemeClr val="tx1"/>
                    </a:solidFill>
                  </a:rPr>
                  <a:t>cp</a:t>
                </a:r>
                <a:r>
                  <a:rPr lang="en-US" b="1" dirty="0" smtClean="0">
                    <a:solidFill>
                      <a:schemeClr val="tx1"/>
                    </a:solidFill>
                  </a:rPr>
                  <a:t> are given)</a:t>
                </a:r>
              </a:p>
              <a:p>
                <a:pPr marL="114300" indent="0">
                  <a:buNone/>
                </a:pPr>
                <a:r>
                  <a:rPr lang="en-US" dirty="0">
                    <a:solidFill>
                      <a:schemeClr val="tx1"/>
                    </a:solidFill>
                  </a:rPr>
                  <a:t>Po = </a:t>
                </a:r>
                <a:r>
                  <a:rPr lang="en-US" dirty="0" err="1" smtClean="0">
                    <a:solidFill>
                      <a:schemeClr val="tx1"/>
                    </a:solidFill>
                  </a:rPr>
                  <a:t>Dp</a:t>
                </a:r>
                <a:r>
                  <a:rPr lang="en-US" dirty="0">
                    <a:solidFill>
                      <a:schemeClr val="tx1"/>
                    </a:solidFill>
                  </a:rPr>
                  <a:t> ×</a:t>
                </a:r>
                <a:r>
                  <a:rPr lang="en-US" dirty="0" smtClean="0">
                    <a:solidFill>
                      <a:schemeClr val="tx1"/>
                    </a:solidFill>
                  </a:rPr>
                  <a:t>{</a:t>
                </a:r>
                <a:r>
                  <a:rPr lang="en-US" dirty="0">
                    <a:solidFill>
                      <a:schemeClr val="tx1"/>
                    </a:solidFill>
                  </a:rPr>
                  <a:t>1-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a:rPr>
                          <m:t>1</m:t>
                        </m:r>
                      </m:num>
                      <m:den>
                        <m:r>
                          <a:rPr lang="en-US" i="1">
                            <a:solidFill>
                              <a:schemeClr val="tx1"/>
                            </a:solidFill>
                            <a:latin typeface="Cambria Math"/>
                          </a:rPr>
                          <m:t>(</m:t>
                        </m:r>
                        <m:r>
                          <a:rPr lang="en-US" i="1">
                            <a:solidFill>
                              <a:schemeClr val="tx1"/>
                            </a:solidFill>
                            <a:latin typeface="Cambria Math"/>
                          </a:rPr>
                          <m:t>1</m:t>
                        </m:r>
                        <m:r>
                          <a:rPr lang="en-US" i="1">
                            <a:solidFill>
                              <a:schemeClr val="tx1"/>
                            </a:solidFill>
                            <a:latin typeface="Cambria Math"/>
                          </a:rPr>
                          <m:t>+</m:t>
                        </m:r>
                        <m:r>
                          <a:rPr lang="en-US" i="1">
                            <a:solidFill>
                              <a:schemeClr val="tx1"/>
                            </a:solidFill>
                            <a:latin typeface="Cambria Math"/>
                          </a:rPr>
                          <m:t>𝑘</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𝑝</m:t>
                            </m:r>
                            <m:r>
                              <a:rPr lang="en-US" i="1">
                                <a:solidFill>
                                  <a:schemeClr val="tx1"/>
                                </a:solidFill>
                                <a:latin typeface="Cambria Math"/>
                              </a:rPr>
                              <m:t>)</m:t>
                            </m:r>
                          </m:e>
                          <m:sup>
                            <m:r>
                              <a:rPr lang="en-US" i="1">
                                <a:solidFill>
                                  <a:schemeClr val="tx1"/>
                                </a:solidFill>
                                <a:latin typeface="Cambria Math"/>
                              </a:rPr>
                              <m:t>𝑛</m:t>
                            </m:r>
                            <m:r>
                              <a:rPr lang="en-US" b="0" i="1" smtClean="0">
                                <a:solidFill>
                                  <a:schemeClr val="tx1"/>
                                </a:solidFill>
                                <a:latin typeface="Cambria Math"/>
                              </a:rPr>
                              <m:t>𝑐</m:t>
                            </m:r>
                          </m:sup>
                        </m:sSup>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b="0" i="0" smtClean="0">
                            <a:solidFill>
                              <a:schemeClr val="tx1"/>
                            </a:solidFill>
                            <a:latin typeface="Cambria Math"/>
                          </a:rPr>
                          <m:t>C</m:t>
                        </m:r>
                        <m:r>
                          <a:rPr lang="en-US" b="0" i="1" smtClean="0">
                            <a:solidFill>
                              <a:schemeClr val="tx1"/>
                            </a:solidFill>
                            <a:latin typeface="Cambria Math"/>
                          </a:rPr>
                          <m:t>𝑃</m:t>
                        </m:r>
                      </m:num>
                      <m:den>
                        <m:r>
                          <m:rPr>
                            <m:nor/>
                          </m:rPr>
                          <a:rPr lang="en-US" dirty="0">
                            <a:solidFill>
                              <a:schemeClr val="tx1"/>
                            </a:solidFill>
                            <a:latin typeface="Cambria Math"/>
                          </a:rPr>
                          <m:t>(</m:t>
                        </m:r>
                        <m:r>
                          <m:rPr>
                            <m:nor/>
                          </m:rPr>
                          <a:rPr lang="en-US" dirty="0">
                            <a:solidFill>
                              <a:schemeClr val="tx1"/>
                            </a:solidFill>
                            <a:latin typeface="Cambria Math"/>
                          </a:rPr>
                          <m:t>1</m:t>
                        </m:r>
                        <m:r>
                          <m:rPr>
                            <m:nor/>
                          </m:rPr>
                          <a:rPr lang="en-US" dirty="0">
                            <a:solidFill>
                              <a:schemeClr val="tx1"/>
                            </a:solidFill>
                            <a:latin typeface="Cambria Math"/>
                          </a:rPr>
                          <m:t>+</m:t>
                        </m:r>
                        <m:r>
                          <m:rPr>
                            <m:nor/>
                          </m:rPr>
                          <a:rPr lang="en-US" dirty="0">
                            <a:solidFill>
                              <a:schemeClr val="tx1"/>
                            </a:solidFill>
                          </a:rPr>
                          <m:t>kp</m:t>
                        </m:r>
                        <m:r>
                          <m:rPr>
                            <m:nor/>
                          </m:rPr>
                          <a:rPr lang="en-US" dirty="0">
                            <a:solidFill>
                              <a:schemeClr val="tx1"/>
                            </a:solidFill>
                          </a:rPr>
                          <m:t>)^</m:t>
                        </m:r>
                        <m:r>
                          <m:rPr>
                            <m:nor/>
                          </m:rPr>
                          <a:rPr lang="en-US" dirty="0">
                            <a:solidFill>
                              <a:schemeClr val="tx1"/>
                            </a:solidFill>
                          </a:rPr>
                          <m:t>nc</m:t>
                        </m:r>
                      </m:den>
                    </m:f>
                  </m:oMath>
                </a14:m>
                <a:r>
                  <a:rPr lang="en-US" dirty="0" smtClean="0">
                    <a:solidFill>
                      <a:schemeClr val="tx1"/>
                    </a:solidFill>
                  </a:rPr>
                  <a:t>                 </a:t>
                </a:r>
                <a:r>
                  <a:rPr lang="en-US" smtClean="0">
                    <a:solidFill>
                      <a:schemeClr val="tx1"/>
                    </a:solidFill>
                  </a:rPr>
                  <a:t>(Formula </a:t>
                </a:r>
                <a:r>
                  <a:rPr lang="en-US" dirty="0" smtClean="0">
                    <a:solidFill>
                      <a:schemeClr val="tx1"/>
                    </a:solidFill>
                  </a:rPr>
                  <a:t>method)</a:t>
                </a:r>
              </a:p>
              <a:p>
                <a:pPr marL="114300" indent="0">
                  <a:buNone/>
                </a:pPr>
                <a:r>
                  <a:rPr lang="en-US" dirty="0" smtClean="0">
                    <a:solidFill>
                      <a:schemeClr val="tx1"/>
                    </a:solidFill>
                  </a:rPr>
                  <a:t>                        </a:t>
                </a:r>
                <a:r>
                  <a:rPr lang="en-US" dirty="0" err="1">
                    <a:solidFill>
                      <a:schemeClr val="tx1"/>
                    </a:solidFill>
                  </a:rPr>
                  <a:t>kp</a:t>
                </a:r>
                <a:endParaRPr lang="en-US" dirty="0">
                  <a:solidFill>
                    <a:schemeClr val="tx1"/>
                  </a:solidFill>
                </a:endParaRPr>
              </a:p>
              <a:p>
                <a:pPr marL="114300" indent="0">
                  <a:buNone/>
                </a:pPr>
                <a:endParaRPr lang="en-US" dirty="0" smtClean="0">
                  <a:solidFill>
                    <a:schemeClr val="tx1"/>
                  </a:solidFill>
                </a:endParaRPr>
              </a:p>
              <a:p>
                <a:pPr marL="114300" indent="0">
                  <a:buNone/>
                </a:pPr>
                <a:r>
                  <a:rPr lang="en-US" dirty="0" smtClean="0">
                    <a:solidFill>
                      <a:schemeClr val="tx1"/>
                    </a:solidFill>
                  </a:rPr>
                  <a:t>Po </a:t>
                </a:r>
                <a:r>
                  <a:rPr lang="en-US" dirty="0">
                    <a:solidFill>
                      <a:schemeClr val="tx1"/>
                    </a:solidFill>
                  </a:rPr>
                  <a:t>= </a:t>
                </a:r>
                <a:r>
                  <a:rPr lang="en-US" dirty="0" err="1">
                    <a:solidFill>
                      <a:schemeClr val="tx1"/>
                    </a:solidFill>
                  </a:rPr>
                  <a:t>Dp</a:t>
                </a:r>
                <a:r>
                  <a:rPr lang="en-US" dirty="0">
                    <a:solidFill>
                      <a:schemeClr val="tx1"/>
                    </a:solidFill>
                  </a:rPr>
                  <a:t>× ( PVIFA </a:t>
                </a:r>
                <a:r>
                  <a:rPr lang="en-US" dirty="0" err="1">
                    <a:solidFill>
                      <a:schemeClr val="tx1"/>
                    </a:solidFill>
                  </a:rPr>
                  <a:t>kp</a:t>
                </a:r>
                <a:r>
                  <a:rPr lang="en-US" dirty="0">
                    <a:solidFill>
                      <a:schemeClr val="tx1"/>
                    </a:solidFill>
                  </a:rPr>
                  <a:t>%,</a:t>
                </a:r>
                <a:r>
                  <a:rPr lang="en-US" dirty="0" err="1" smtClean="0">
                    <a:solidFill>
                      <a:schemeClr val="tx1"/>
                    </a:solidFill>
                  </a:rPr>
                  <a:t>nc</a:t>
                </a:r>
                <a:r>
                  <a:rPr lang="en-US" dirty="0" smtClean="0">
                    <a:solidFill>
                      <a:schemeClr val="tx1"/>
                    </a:solidFill>
                  </a:rPr>
                  <a:t>) </a:t>
                </a:r>
                <a:r>
                  <a:rPr lang="en-US" dirty="0">
                    <a:solidFill>
                      <a:schemeClr val="tx1"/>
                    </a:solidFill>
                  </a:rPr>
                  <a:t>+ </a:t>
                </a:r>
                <a:r>
                  <a:rPr lang="en-US" dirty="0" smtClean="0">
                    <a:solidFill>
                      <a:schemeClr val="tx1"/>
                    </a:solidFill>
                  </a:rPr>
                  <a:t>CP× </a:t>
                </a:r>
                <a:r>
                  <a:rPr lang="en-US" dirty="0">
                    <a:solidFill>
                      <a:schemeClr val="tx1"/>
                    </a:solidFill>
                  </a:rPr>
                  <a:t>(PVIF </a:t>
                </a:r>
                <a:r>
                  <a:rPr lang="en-US" dirty="0" err="1">
                    <a:solidFill>
                      <a:schemeClr val="tx1"/>
                    </a:solidFill>
                  </a:rPr>
                  <a:t>kp</a:t>
                </a:r>
                <a:r>
                  <a:rPr lang="en-US" dirty="0">
                    <a:solidFill>
                      <a:schemeClr val="tx1"/>
                    </a:solidFill>
                  </a:rPr>
                  <a:t>%,</a:t>
                </a:r>
                <a:r>
                  <a:rPr lang="en-US" dirty="0" err="1" smtClean="0">
                    <a:solidFill>
                      <a:schemeClr val="tx1"/>
                    </a:solidFill>
                  </a:rPr>
                  <a:t>nc</a:t>
                </a:r>
                <a:r>
                  <a:rPr lang="en-US" dirty="0" smtClean="0">
                    <a:solidFill>
                      <a:schemeClr val="tx1"/>
                    </a:solidFill>
                  </a:rPr>
                  <a:t>)     </a:t>
                </a:r>
                <a:r>
                  <a:rPr lang="en-US" dirty="0">
                    <a:solidFill>
                      <a:schemeClr val="tx1"/>
                    </a:solidFill>
                  </a:rPr>
                  <a:t>( </a:t>
                </a:r>
                <a:r>
                  <a:rPr lang="en-US" dirty="0" smtClean="0">
                    <a:solidFill>
                      <a:schemeClr val="tx1"/>
                    </a:solidFill>
                  </a:rPr>
                  <a:t>Table </a:t>
                </a:r>
                <a:r>
                  <a:rPr lang="en-US" dirty="0">
                    <a:solidFill>
                      <a:schemeClr val="tx1"/>
                    </a:solidFill>
                  </a:rPr>
                  <a:t>method</a:t>
                </a:r>
                <a:r>
                  <a:rPr lang="en-US" dirty="0" smtClean="0">
                    <a:solidFill>
                      <a:schemeClr val="tx1"/>
                    </a:solidFill>
                  </a:rPr>
                  <a:t>)</a:t>
                </a:r>
              </a:p>
              <a:p>
                <a:pPr marL="114300" indent="0">
                  <a:buNone/>
                </a:pPr>
                <a:r>
                  <a:rPr lang="en-US" dirty="0" smtClean="0">
                    <a:solidFill>
                      <a:schemeClr val="tx1"/>
                    </a:solidFill>
                  </a:rPr>
                  <a:t>Where,</a:t>
                </a:r>
              </a:p>
              <a:p>
                <a:pPr marL="114300" indent="0">
                  <a:buNone/>
                </a:pPr>
                <a:r>
                  <a:rPr lang="en-US" dirty="0" err="1" smtClean="0">
                    <a:solidFill>
                      <a:schemeClr val="tx1"/>
                    </a:solidFill>
                  </a:rPr>
                  <a:t>Dp</a:t>
                </a:r>
                <a:r>
                  <a:rPr lang="en-US" dirty="0" smtClean="0">
                    <a:solidFill>
                      <a:schemeClr val="tx1"/>
                    </a:solidFill>
                  </a:rPr>
                  <a:t> = Dividend on preferred stock</a:t>
                </a:r>
              </a:p>
              <a:p>
                <a:pPr marL="114300" indent="0">
                  <a:buNone/>
                </a:pPr>
                <a:r>
                  <a:rPr lang="en-US" dirty="0" err="1" smtClean="0">
                    <a:solidFill>
                      <a:schemeClr val="tx1"/>
                    </a:solidFill>
                  </a:rPr>
                  <a:t>Kp</a:t>
                </a:r>
                <a:r>
                  <a:rPr lang="en-US" dirty="0" smtClean="0">
                    <a:solidFill>
                      <a:schemeClr val="tx1"/>
                    </a:solidFill>
                  </a:rPr>
                  <a:t> = required rate of  return on preferred stock</a:t>
                </a:r>
              </a:p>
              <a:p>
                <a:pPr marL="114300" indent="0">
                  <a:buNone/>
                </a:pPr>
                <a:endParaRPr lang="en-US" dirty="0" smtClean="0">
                  <a:solidFill>
                    <a:schemeClr val="tx1"/>
                  </a:solidFill>
                </a:endParaRPr>
              </a:p>
              <a:p>
                <a:pPr marL="114300" indent="0">
                  <a:buNone/>
                </a:pPr>
                <a:endParaRPr lang="en-US" dirty="0">
                  <a:solidFill>
                    <a:schemeClr val="tx1"/>
                  </a:solidFill>
                </a:endParaRPr>
              </a:p>
              <a:p>
                <a:pPr marL="11430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1152474"/>
                <a:ext cx="8520600" cy="3991025"/>
              </a:xfrm>
              <a:blipFill rotWithShape="0">
                <a:blip r:embed="rId2"/>
                <a:stretch>
                  <a:fillRect t="-153"/>
                </a:stretch>
              </a:blipFill>
            </p:spPr>
            <p:txBody>
              <a:bodyPr/>
              <a:lstStyle/>
              <a:p>
                <a:r>
                  <a:rPr lang="en-US">
                    <a:noFill/>
                  </a:rPr>
                  <a:t> </a:t>
                </a:r>
              </a:p>
            </p:txBody>
          </p:sp>
        </mc:Fallback>
      </mc:AlternateContent>
      <p:cxnSp>
        <p:nvCxnSpPr>
          <p:cNvPr id="5" name="Straight Connector 4"/>
          <p:cNvCxnSpPr/>
          <p:nvPr/>
        </p:nvCxnSpPr>
        <p:spPr>
          <a:xfrm>
            <a:off x="1484241" y="2703443"/>
            <a:ext cx="8878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84240" y="3531706"/>
            <a:ext cx="967409" cy="6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669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FF0000"/>
                </a:solidFill>
              </a:rPr>
              <a:t>THE END</a:t>
            </a:r>
            <a:endParaRPr>
              <a:solidFill>
                <a:srgbClr val="FF0000"/>
              </a:solidFill>
            </a:endParaRPr>
          </a:p>
        </p:txBody>
      </p:sp>
    </p:spTree>
    <p:extLst>
      <p:ext uri="{BB962C8B-B14F-4D97-AF65-F5344CB8AC3E}">
        <p14:creationId xmlns:p14="http://schemas.microsoft.com/office/powerpoint/2010/main" val="2191262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
            <a:ext cx="8520600" cy="58521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solidFill>
                  <a:srgbClr val="FF0000"/>
                </a:solidFill>
              </a:rPr>
              <a:t>Features of bond</a:t>
            </a:r>
            <a:endParaRPr u="sng" dirty="0">
              <a:solidFill>
                <a:srgbClr val="FF0000"/>
              </a:solidFill>
            </a:endParaRPr>
          </a:p>
        </p:txBody>
      </p:sp>
      <p:sp>
        <p:nvSpPr>
          <p:cNvPr id="67" name="Google Shape;67;p15"/>
          <p:cNvSpPr txBox="1">
            <a:spLocks noGrp="1"/>
          </p:cNvSpPr>
          <p:nvPr>
            <p:ph type="body" idx="1"/>
          </p:nvPr>
        </p:nvSpPr>
        <p:spPr>
          <a:xfrm>
            <a:off x="109728" y="585216"/>
            <a:ext cx="8846930" cy="4558283"/>
          </a:xfrm>
          <a:prstGeom prst="rect">
            <a:avLst/>
          </a:prstGeom>
        </p:spPr>
        <p:txBody>
          <a:bodyPr spcFirstLastPara="1" wrap="square" lIns="91425" tIns="91425" rIns="91425" bIns="91425" anchor="t" anchorCtr="0">
            <a:normAutofit fontScale="92500" lnSpcReduction="10000"/>
          </a:bodyPr>
          <a:lstStyle/>
          <a:p>
            <a:pPr marL="114300" lvl="0" indent="0" algn="l" rtl="0">
              <a:spcBef>
                <a:spcPts val="0"/>
              </a:spcBef>
              <a:spcAft>
                <a:spcPts val="0"/>
              </a:spcAft>
              <a:buClr>
                <a:schemeClr val="dk1"/>
              </a:buClr>
              <a:buSzPts val="1800"/>
              <a:buNone/>
            </a:pPr>
            <a:r>
              <a:rPr lang="en" dirty="0" smtClean="0">
                <a:solidFill>
                  <a:schemeClr val="dk1"/>
                </a:solidFill>
              </a:rPr>
              <a:t>The features of  the bonds are explain by following points.</a:t>
            </a:r>
          </a:p>
          <a:p>
            <a:pPr marL="114300" lvl="0" indent="0" algn="l" rtl="0">
              <a:spcBef>
                <a:spcPts val="0"/>
              </a:spcBef>
              <a:spcAft>
                <a:spcPts val="0"/>
              </a:spcAft>
              <a:buClr>
                <a:schemeClr val="dk1"/>
              </a:buClr>
              <a:buSzPts val="1800"/>
              <a:buNone/>
            </a:pPr>
            <a:r>
              <a:rPr lang="en" dirty="0" smtClean="0">
                <a:solidFill>
                  <a:schemeClr val="dk1"/>
                </a:solidFill>
              </a:rPr>
              <a:t>1. </a:t>
            </a:r>
            <a:r>
              <a:rPr lang="en" b="1" u="sng" dirty="0" smtClean="0">
                <a:solidFill>
                  <a:schemeClr val="dk1"/>
                </a:solidFill>
              </a:rPr>
              <a:t>Face value</a:t>
            </a:r>
            <a:r>
              <a:rPr lang="en" b="1" dirty="0" smtClean="0">
                <a:solidFill>
                  <a:schemeClr val="dk1"/>
                </a:solidFill>
              </a:rPr>
              <a:t>:- </a:t>
            </a:r>
          </a:p>
          <a:p>
            <a:pPr marL="114300" lvl="0" indent="0" algn="l" rtl="0">
              <a:spcBef>
                <a:spcPts val="0"/>
              </a:spcBef>
              <a:spcAft>
                <a:spcPts val="0"/>
              </a:spcAft>
              <a:buClr>
                <a:schemeClr val="dk1"/>
              </a:buClr>
              <a:buSzPts val="1800"/>
              <a:buNone/>
            </a:pPr>
            <a:r>
              <a:rPr lang="en" dirty="0" smtClean="0">
                <a:solidFill>
                  <a:schemeClr val="dk1"/>
                </a:solidFill>
              </a:rPr>
              <a:t>The par value is the stated face value of the bond, which is paid at maturity. </a:t>
            </a:r>
            <a:r>
              <a:rPr lang="en-US" dirty="0" smtClean="0">
                <a:solidFill>
                  <a:schemeClr val="dk1"/>
                </a:solidFill>
              </a:rPr>
              <a:t>I</a:t>
            </a:r>
            <a:r>
              <a:rPr lang="en" dirty="0" smtClean="0">
                <a:solidFill>
                  <a:schemeClr val="dk1"/>
                </a:solidFill>
              </a:rPr>
              <a:t>t  is also called maturity value or face value or pricipal. </a:t>
            </a:r>
            <a:r>
              <a:rPr lang="en-US" dirty="0" smtClean="0">
                <a:solidFill>
                  <a:schemeClr val="dk1"/>
                </a:solidFill>
              </a:rPr>
              <a:t>It is usually is set at </a:t>
            </a:r>
            <a:r>
              <a:rPr lang="en-US" dirty="0" err="1" smtClean="0">
                <a:solidFill>
                  <a:schemeClr val="dk1"/>
                </a:solidFill>
              </a:rPr>
              <a:t>Rs</a:t>
            </a:r>
            <a:r>
              <a:rPr lang="en-US" dirty="0" smtClean="0">
                <a:solidFill>
                  <a:schemeClr val="dk1"/>
                </a:solidFill>
              </a:rPr>
              <a:t> 1000 per bond.</a:t>
            </a:r>
            <a:endParaRPr dirty="0" smtClean="0">
              <a:solidFill>
                <a:schemeClr val="dk1"/>
              </a:solidFill>
            </a:endParaRPr>
          </a:p>
          <a:p>
            <a:pPr marL="114300" lvl="0" indent="0" algn="l" rtl="0">
              <a:spcBef>
                <a:spcPts val="0"/>
              </a:spcBef>
              <a:spcAft>
                <a:spcPts val="0"/>
              </a:spcAft>
              <a:buClr>
                <a:schemeClr val="dk1"/>
              </a:buClr>
              <a:buSzPts val="1800"/>
              <a:buNone/>
            </a:pPr>
            <a:r>
              <a:rPr lang="en" dirty="0" smtClean="0">
                <a:solidFill>
                  <a:schemeClr val="dk1"/>
                </a:solidFill>
              </a:rPr>
              <a:t>2.</a:t>
            </a:r>
            <a:r>
              <a:rPr lang="en" b="1" dirty="0" smtClean="0">
                <a:solidFill>
                  <a:schemeClr val="dk1"/>
                </a:solidFill>
              </a:rPr>
              <a:t> </a:t>
            </a:r>
            <a:r>
              <a:rPr lang="en" b="1" u="sng" dirty="0" smtClean="0">
                <a:solidFill>
                  <a:schemeClr val="dk1"/>
                </a:solidFill>
              </a:rPr>
              <a:t>Coupon  interest rate</a:t>
            </a:r>
            <a:r>
              <a:rPr lang="en" b="1" dirty="0" smtClean="0">
                <a:solidFill>
                  <a:schemeClr val="dk1"/>
                </a:solidFill>
              </a:rPr>
              <a:t>:-</a:t>
            </a:r>
          </a:p>
          <a:p>
            <a:pPr marL="114300" lvl="0" indent="0" algn="l" rtl="0">
              <a:spcBef>
                <a:spcPts val="0"/>
              </a:spcBef>
              <a:spcAft>
                <a:spcPts val="0"/>
              </a:spcAft>
              <a:buClr>
                <a:schemeClr val="dk1"/>
              </a:buClr>
              <a:buSzPts val="1800"/>
              <a:buNone/>
            </a:pPr>
            <a:r>
              <a:rPr lang="en" dirty="0" smtClean="0">
                <a:solidFill>
                  <a:schemeClr val="dk1"/>
                </a:solidFill>
              </a:rPr>
              <a:t> The coupon  rate is the fixed interest rate which bondholders are paid at the end of each period.</a:t>
            </a:r>
            <a:endParaRPr dirty="0" smtClean="0">
              <a:solidFill>
                <a:schemeClr val="dk1"/>
              </a:solidFill>
            </a:endParaRPr>
          </a:p>
          <a:p>
            <a:pPr marL="114300" lvl="0" indent="0" algn="l" rtl="0">
              <a:spcBef>
                <a:spcPts val="0"/>
              </a:spcBef>
              <a:spcAft>
                <a:spcPts val="0"/>
              </a:spcAft>
              <a:buClr>
                <a:schemeClr val="dk1"/>
              </a:buClr>
              <a:buSzPts val="1800"/>
              <a:buNone/>
            </a:pPr>
            <a:r>
              <a:rPr lang="en" dirty="0" smtClean="0">
                <a:solidFill>
                  <a:schemeClr val="dk1"/>
                </a:solidFill>
              </a:rPr>
              <a:t>3. </a:t>
            </a:r>
            <a:r>
              <a:rPr lang="en" b="1" u="sng" dirty="0" smtClean="0">
                <a:solidFill>
                  <a:schemeClr val="dk1"/>
                </a:solidFill>
              </a:rPr>
              <a:t>Maturity period</a:t>
            </a:r>
            <a:r>
              <a:rPr lang="en" b="1" dirty="0" smtClean="0">
                <a:solidFill>
                  <a:schemeClr val="dk1"/>
                </a:solidFill>
              </a:rPr>
              <a:t>:-</a:t>
            </a:r>
          </a:p>
          <a:p>
            <a:pPr marL="114300" lvl="0" indent="0" algn="l" rtl="0">
              <a:spcBef>
                <a:spcPts val="0"/>
              </a:spcBef>
              <a:spcAft>
                <a:spcPts val="0"/>
              </a:spcAft>
              <a:buClr>
                <a:schemeClr val="dk1"/>
              </a:buClr>
              <a:buSzPts val="1800"/>
              <a:buNone/>
            </a:pPr>
            <a:r>
              <a:rPr lang="en" dirty="0" smtClean="0">
                <a:solidFill>
                  <a:schemeClr val="dk1"/>
                </a:solidFill>
              </a:rPr>
              <a:t>Maturity date is the specified date on which the principal amount ie par value is repaid.the number of year to maturity at the time a bond is issued is known as orginal matutity.</a:t>
            </a:r>
            <a:endParaRPr dirty="0">
              <a:solidFill>
                <a:schemeClr val="dk1"/>
              </a:solidFill>
            </a:endParaRPr>
          </a:p>
          <a:p>
            <a:pPr marL="114300" lvl="0" indent="0" algn="l" rtl="0">
              <a:spcBef>
                <a:spcPts val="0"/>
              </a:spcBef>
              <a:spcAft>
                <a:spcPts val="0"/>
              </a:spcAft>
              <a:buClr>
                <a:schemeClr val="dk1"/>
              </a:buClr>
              <a:buSzPts val="1800"/>
              <a:buNone/>
            </a:pPr>
            <a:r>
              <a:rPr lang="en" dirty="0" smtClean="0">
                <a:solidFill>
                  <a:schemeClr val="dk1"/>
                </a:solidFill>
              </a:rPr>
              <a:t>4. </a:t>
            </a:r>
            <a:r>
              <a:rPr lang="en" b="1" u="sng" dirty="0" smtClean="0">
                <a:solidFill>
                  <a:schemeClr val="dk1"/>
                </a:solidFill>
              </a:rPr>
              <a:t>Indenture</a:t>
            </a:r>
            <a:r>
              <a:rPr lang="en" b="1" dirty="0" smtClean="0">
                <a:solidFill>
                  <a:schemeClr val="dk1"/>
                </a:solidFill>
              </a:rPr>
              <a:t>:-</a:t>
            </a:r>
          </a:p>
          <a:p>
            <a:pPr marL="114300" lvl="0" indent="0" algn="l" rtl="0">
              <a:spcBef>
                <a:spcPts val="0"/>
              </a:spcBef>
              <a:spcAft>
                <a:spcPts val="0"/>
              </a:spcAft>
              <a:buClr>
                <a:schemeClr val="dk1"/>
              </a:buClr>
              <a:buSzPts val="1800"/>
              <a:buNone/>
            </a:pPr>
            <a:r>
              <a:rPr lang="en" dirty="0" smtClean="0">
                <a:solidFill>
                  <a:schemeClr val="dk1"/>
                </a:solidFill>
              </a:rPr>
              <a:t>An indenture is a legal document or contract that contains terms and condition of bond issue. </a:t>
            </a:r>
            <a:r>
              <a:rPr lang="en-US" dirty="0" smtClean="0">
                <a:solidFill>
                  <a:schemeClr val="dk1"/>
                </a:solidFill>
              </a:rPr>
              <a:t>I</a:t>
            </a:r>
            <a:r>
              <a:rPr lang="en" dirty="0" smtClean="0">
                <a:solidFill>
                  <a:schemeClr val="dk1"/>
                </a:solidFill>
              </a:rPr>
              <a:t>t includes details of debt issue, description of property ,pledged, the method of principal repayment ,restrictions rights </a:t>
            </a:r>
            <a:r>
              <a:rPr lang="en-US" dirty="0" smtClean="0">
                <a:solidFill>
                  <a:schemeClr val="dk1"/>
                </a:solidFill>
              </a:rPr>
              <a:t>and</a:t>
            </a:r>
            <a:r>
              <a:rPr lang="en" dirty="0" smtClean="0">
                <a:solidFill>
                  <a:schemeClr val="dk1"/>
                </a:solidFill>
              </a:rPr>
              <a:t> responsibilities of both borrower and lender.</a:t>
            </a:r>
            <a:endParaRPr dirty="0">
              <a:solidFill>
                <a:schemeClr val="dk1"/>
              </a:solidFill>
            </a:endParaRPr>
          </a:p>
        </p:txBody>
      </p:sp>
    </p:spTree>
    <p:extLst>
      <p:ext uri="{BB962C8B-B14F-4D97-AF65-F5344CB8AC3E}">
        <p14:creationId xmlns:p14="http://schemas.microsoft.com/office/powerpoint/2010/main" val="2616354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109728" y="58522"/>
            <a:ext cx="8846930" cy="5084977"/>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 dirty="0" smtClean="0">
                <a:solidFill>
                  <a:schemeClr val="dk1"/>
                </a:solidFill>
              </a:rPr>
              <a:t>5. </a:t>
            </a:r>
            <a:r>
              <a:rPr lang="en" b="1" u="sng" dirty="0" smtClean="0">
                <a:solidFill>
                  <a:schemeClr val="dk1"/>
                </a:solidFill>
              </a:rPr>
              <a:t>Call provision</a:t>
            </a:r>
            <a:r>
              <a:rPr lang="en" b="1" dirty="0" smtClean="0">
                <a:solidFill>
                  <a:schemeClr val="dk1"/>
                </a:solidFill>
              </a:rPr>
              <a:t>:- </a:t>
            </a:r>
          </a:p>
          <a:p>
            <a:pPr marL="114300" lvl="0" indent="0" algn="l" rtl="0">
              <a:spcBef>
                <a:spcPts val="0"/>
              </a:spcBef>
              <a:spcAft>
                <a:spcPts val="0"/>
              </a:spcAft>
              <a:buClr>
                <a:schemeClr val="dk1"/>
              </a:buClr>
              <a:buSzPts val="1800"/>
              <a:buNone/>
            </a:pPr>
            <a:r>
              <a:rPr lang="en" dirty="0" smtClean="0">
                <a:solidFill>
                  <a:schemeClr val="dk1"/>
                </a:solidFill>
              </a:rPr>
              <a:t>A call provision  is the special provision in the bond that gives the issuer the right to call the bonds prior to maturity</a:t>
            </a:r>
            <a:endParaRPr dirty="0">
              <a:solidFill>
                <a:schemeClr val="dk1"/>
              </a:solidFill>
            </a:endParaRPr>
          </a:p>
          <a:p>
            <a:pPr marL="114300" lvl="0" indent="0" algn="l" rtl="0">
              <a:spcBef>
                <a:spcPts val="0"/>
              </a:spcBef>
              <a:spcAft>
                <a:spcPts val="0"/>
              </a:spcAft>
              <a:buClr>
                <a:schemeClr val="dk1"/>
              </a:buClr>
              <a:buSzPts val="1800"/>
              <a:buNone/>
            </a:pPr>
            <a:r>
              <a:rPr lang="en" dirty="0" smtClean="0">
                <a:solidFill>
                  <a:schemeClr val="dk1"/>
                </a:solidFill>
              </a:rPr>
              <a:t>6</a:t>
            </a:r>
            <a:r>
              <a:rPr lang="en" b="1" dirty="0" smtClean="0">
                <a:solidFill>
                  <a:schemeClr val="dk1"/>
                </a:solidFill>
              </a:rPr>
              <a:t>.</a:t>
            </a:r>
            <a:r>
              <a:rPr lang="en" b="1" u="sng" dirty="0" smtClean="0">
                <a:solidFill>
                  <a:schemeClr val="dk1"/>
                </a:solidFill>
              </a:rPr>
              <a:t> Sinking Fund provision</a:t>
            </a:r>
            <a:r>
              <a:rPr lang="en" b="1" dirty="0" smtClean="0">
                <a:solidFill>
                  <a:schemeClr val="dk1"/>
                </a:solidFill>
              </a:rPr>
              <a:t>:-</a:t>
            </a:r>
          </a:p>
          <a:p>
            <a:pPr marL="114300" lvl="0" indent="0" algn="l" rtl="0">
              <a:spcBef>
                <a:spcPts val="0"/>
              </a:spcBef>
              <a:spcAft>
                <a:spcPts val="0"/>
              </a:spcAft>
              <a:buClr>
                <a:schemeClr val="dk1"/>
              </a:buClr>
              <a:buSzPts val="1800"/>
              <a:buNone/>
            </a:pPr>
            <a:r>
              <a:rPr lang="en" dirty="0" smtClean="0">
                <a:solidFill>
                  <a:schemeClr val="dk1"/>
                </a:solidFill>
              </a:rPr>
              <a:t>Sinking fund provision is a special provision in a bond contract that facilities the orderly retirement of the bond.in some  casues, the firm may be required to deposit money with trustee, which invests the funds and then uses the accumulated sum to redeem the bonds at maturity.</a:t>
            </a:r>
          </a:p>
          <a:p>
            <a:pPr marL="114300" lvl="0" indent="0" algn="l" rtl="0">
              <a:spcBef>
                <a:spcPts val="0"/>
              </a:spcBef>
              <a:spcAft>
                <a:spcPts val="0"/>
              </a:spcAft>
              <a:buClr>
                <a:schemeClr val="dk1"/>
              </a:buClr>
              <a:buSzPts val="1800"/>
              <a:buNone/>
            </a:pPr>
            <a:r>
              <a:rPr lang="en" dirty="0" smtClean="0">
                <a:solidFill>
                  <a:schemeClr val="dk1"/>
                </a:solidFill>
              </a:rPr>
              <a:t>7. </a:t>
            </a:r>
            <a:r>
              <a:rPr lang="en" b="1" u="sng" dirty="0" smtClean="0">
                <a:solidFill>
                  <a:schemeClr val="dk1"/>
                </a:solidFill>
              </a:rPr>
              <a:t>Convertibility</a:t>
            </a:r>
            <a:r>
              <a:rPr lang="en" b="1" dirty="0" smtClean="0">
                <a:solidFill>
                  <a:schemeClr val="dk1"/>
                </a:solidFill>
              </a:rPr>
              <a:t>:-</a:t>
            </a:r>
          </a:p>
          <a:p>
            <a:pPr marL="114300" lvl="0" indent="0" algn="l" rtl="0">
              <a:spcBef>
                <a:spcPts val="0"/>
              </a:spcBef>
              <a:spcAft>
                <a:spcPts val="0"/>
              </a:spcAft>
              <a:buClr>
                <a:schemeClr val="dk1"/>
              </a:buClr>
              <a:buSzPts val="1800"/>
              <a:buNone/>
            </a:pPr>
            <a:r>
              <a:rPr lang="en" dirty="0" smtClean="0">
                <a:solidFill>
                  <a:schemeClr val="dk1"/>
                </a:solidFill>
              </a:rPr>
              <a:t>Bond also has the features of convertibility into equity shares at the option of the bondholders within a specified period and  at a specified conversion ratio.this additional feature is added with a view to make the bond popular. </a:t>
            </a:r>
            <a:r>
              <a:rPr lang="en-US" dirty="0" smtClean="0">
                <a:solidFill>
                  <a:schemeClr val="dk1"/>
                </a:solidFill>
              </a:rPr>
              <a:t>I</a:t>
            </a:r>
            <a:r>
              <a:rPr lang="en" dirty="0" smtClean="0">
                <a:solidFill>
                  <a:schemeClr val="dk1"/>
                </a:solidFill>
              </a:rPr>
              <a:t>n case of nepal, the bond issued by sirram sugar mills was convertible bond.</a:t>
            </a:r>
          </a:p>
          <a:p>
            <a:pPr marL="114300" lvl="0" indent="0" algn="l" rtl="0">
              <a:spcBef>
                <a:spcPts val="0"/>
              </a:spcBef>
              <a:spcAft>
                <a:spcPts val="0"/>
              </a:spcAft>
              <a:buClr>
                <a:schemeClr val="dk1"/>
              </a:buClr>
              <a:buSzPts val="1800"/>
              <a:buNone/>
            </a:pPr>
            <a:endParaRPr dirty="0">
              <a:solidFill>
                <a:schemeClr val="dk1"/>
              </a:solidFill>
            </a:endParaRPr>
          </a:p>
        </p:txBody>
      </p:sp>
    </p:spTree>
    <p:extLst>
      <p:ext uri="{BB962C8B-B14F-4D97-AF65-F5344CB8AC3E}">
        <p14:creationId xmlns:p14="http://schemas.microsoft.com/office/powerpoint/2010/main" val="1571862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40925"/>
            <a:ext cx="8520600" cy="65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rgbClr val="FF0000"/>
                </a:solidFill>
              </a:rPr>
              <a:t>Bond Valuation i.e Vo =?</a:t>
            </a:r>
            <a:endParaRPr u="sng">
              <a:solidFill>
                <a:srgbClr val="FF0000"/>
              </a:solidFill>
            </a:endParaRPr>
          </a:p>
          <a:p>
            <a:pPr marL="0" lvl="0" indent="0" algn="l" rtl="0">
              <a:spcBef>
                <a:spcPts val="0"/>
              </a:spcBef>
              <a:spcAft>
                <a:spcPts val="0"/>
              </a:spcAft>
              <a:buNone/>
            </a:pPr>
            <a:endParaRPr u="sng">
              <a:solidFill>
                <a:srgbClr val="FF0000"/>
              </a:solidFill>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73" name="Google Shape;73;p16"/>
              <p:cNvSpPr txBox="1">
                <a:spLocks noGrp="1"/>
              </p:cNvSpPr>
              <p:nvPr>
                <p:ph type="body" idx="1"/>
              </p:nvPr>
            </p:nvSpPr>
            <p:spPr>
              <a:xfrm>
                <a:off x="158525" y="792825"/>
                <a:ext cx="8673900" cy="4350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dirty="0">
                    <a:solidFill>
                      <a:schemeClr val="dk1"/>
                    </a:solidFill>
                  </a:rPr>
                  <a:t>To determine the present value or intrinsic  of bond is called bond valuation.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Value of bond is present value of coupon payment plus present value of maturity value or principal which is received at the end of maturity.</a:t>
                </a:r>
                <a:endParaRPr dirty="0">
                  <a:solidFill>
                    <a:schemeClr val="dk1"/>
                  </a:solidFill>
                </a:endParaRPr>
              </a:p>
              <a:p>
                <a:pPr marL="457200" lvl="0" indent="0" algn="l" rtl="0">
                  <a:spcBef>
                    <a:spcPts val="1200"/>
                  </a:spcBef>
                  <a:spcAft>
                    <a:spcPts val="0"/>
                  </a:spcAft>
                  <a:buNone/>
                </a:pPr>
                <a:r>
                  <a:rPr lang="en" b="1" u="sng" dirty="0">
                    <a:solidFill>
                      <a:srgbClr val="FF0000"/>
                    </a:solidFill>
                  </a:rPr>
                  <a:t>Types of bond valuation</a:t>
                </a:r>
                <a:endParaRPr b="1" u="sng" dirty="0">
                  <a:solidFill>
                    <a:srgbClr val="FF0000"/>
                  </a:solidFill>
                </a:endParaRPr>
              </a:p>
              <a:p>
                <a:pPr marL="457200" lvl="0" indent="-342900" algn="l" rtl="0">
                  <a:spcBef>
                    <a:spcPts val="1200"/>
                  </a:spcBef>
                  <a:spcAft>
                    <a:spcPts val="0"/>
                  </a:spcAft>
                  <a:buClr>
                    <a:schemeClr val="accent1"/>
                  </a:buClr>
                  <a:buSzPts val="1800"/>
                  <a:buAutoNum type="arabicPeriod"/>
                </a:pPr>
                <a:r>
                  <a:rPr lang="en" b="1" u="sng" dirty="0">
                    <a:solidFill>
                      <a:schemeClr val="accent1"/>
                    </a:solidFill>
                  </a:rPr>
                  <a:t>Valuation of perpetual bond/ </a:t>
                </a:r>
                <a:r>
                  <a:rPr lang="en" b="1" u="sng" dirty="0" smtClean="0">
                    <a:solidFill>
                      <a:schemeClr val="accent1"/>
                    </a:solidFill>
                  </a:rPr>
                  <a:t>Irredeemable </a:t>
                </a:r>
                <a:r>
                  <a:rPr lang="en" b="1" u="sng" dirty="0">
                    <a:solidFill>
                      <a:schemeClr val="accent1"/>
                    </a:solidFill>
                  </a:rPr>
                  <a:t>bond/ consol bond ( if </a:t>
                </a:r>
                <a:r>
                  <a:rPr lang="en" b="1" u="sng" dirty="0">
                    <a:solidFill>
                      <a:srgbClr val="FF0000"/>
                    </a:solidFill>
                  </a:rPr>
                  <a:t>n</a:t>
                </a:r>
                <a:r>
                  <a:rPr lang="en" b="1" u="sng" dirty="0">
                    <a:solidFill>
                      <a:schemeClr val="accent1"/>
                    </a:solidFill>
                  </a:rPr>
                  <a:t> is not given)</a:t>
                </a:r>
                <a:endParaRPr b="1" u="sng" dirty="0">
                  <a:solidFill>
                    <a:schemeClr val="accent1"/>
                  </a:solidFill>
                </a:endParaRPr>
              </a:p>
              <a:p>
                <a:pPr marL="0" lvl="0" indent="0">
                  <a:lnSpc>
                    <a:spcPct val="100000"/>
                  </a:lnSpc>
                  <a:spcBef>
                    <a:spcPts val="1200"/>
                  </a:spcBef>
                  <a:buNone/>
                </a:pPr>
                <a:r>
                  <a:rPr lang="en" sz="2300" dirty="0">
                    <a:solidFill>
                      <a:schemeClr val="dk1"/>
                    </a:solidFill>
                  </a:rPr>
                  <a:t>         Vo=</a:t>
                </a:r>
                <a14:m>
                  <m:oMath xmlns:m="http://schemas.openxmlformats.org/officeDocument/2006/math">
                    <m:f>
                      <m:fPr>
                        <m:ctrlPr>
                          <a:rPr lang="ar-AE" sz="2400" i="1">
                            <a:latin typeface="Cambria Math" panose="02040503050406030204" pitchFamily="18" charset="0"/>
                          </a:rPr>
                        </m:ctrlPr>
                      </m:fPr>
                      <m:num>
                        <m:r>
                          <m:rPr>
                            <m:nor/>
                          </m:rPr>
                          <a:rPr lang="en-US" sz="2400" b="0" i="0" smtClean="0">
                            <a:latin typeface="Cambria Math"/>
                          </a:rPr>
                          <m:t>I</m:t>
                        </m:r>
                      </m:num>
                      <m:den>
                        <m:r>
                          <m:rPr>
                            <m:nor/>
                          </m:rPr>
                          <a:rPr lang="en-US" sz="2400" dirty="0">
                            <a:solidFill>
                              <a:schemeClr val="tx1"/>
                            </a:solidFill>
                          </a:rPr>
                          <m:t>kd</m:t>
                        </m:r>
                      </m:den>
                    </m:f>
                  </m:oMath>
                </a14:m>
                <a:endParaRPr sz="2300" dirty="0">
                  <a:solidFill>
                    <a:schemeClr val="dk1"/>
                  </a:solidFill>
                </a:endParaRPr>
              </a:p>
              <a:p>
                <a:pPr marL="0" lvl="0" indent="0" algn="l" rtl="0">
                  <a:lnSpc>
                    <a:spcPct val="100000"/>
                  </a:lnSpc>
                  <a:spcBef>
                    <a:spcPts val="0"/>
                  </a:spcBef>
                  <a:spcAft>
                    <a:spcPts val="0"/>
                  </a:spcAft>
                  <a:buNone/>
                </a:pPr>
                <a:r>
                  <a:rPr lang="en" sz="1900" dirty="0">
                    <a:solidFill>
                      <a:schemeClr val="dk1"/>
                    </a:solidFill>
                  </a:rPr>
                  <a:t> 2.</a:t>
                </a:r>
                <a:r>
                  <a:rPr lang="en" sz="2800" dirty="0">
                    <a:solidFill>
                      <a:schemeClr val="dk1"/>
                    </a:solidFill>
                  </a:rPr>
                  <a:t> </a:t>
                </a:r>
                <a:r>
                  <a:rPr lang="en" sz="1900" b="1" i="1" u="sng" dirty="0">
                    <a:solidFill>
                      <a:schemeClr val="accent1"/>
                    </a:solidFill>
                  </a:rPr>
                  <a:t>Valuation of Redeemable bond/ terminal bond /redeemable bond( if </a:t>
                </a:r>
                <a:r>
                  <a:rPr lang="en" sz="1900" b="1" i="1" u="sng" dirty="0">
                    <a:solidFill>
                      <a:srgbClr val="FF0000"/>
                    </a:solidFill>
                  </a:rPr>
                  <a:t>i</a:t>
                </a:r>
                <a:r>
                  <a:rPr lang="en" sz="1900" b="1" i="1" u="sng" dirty="0">
                    <a:solidFill>
                      <a:schemeClr val="accent1"/>
                    </a:solidFill>
                  </a:rPr>
                  <a:t> and </a:t>
                </a:r>
                <a:r>
                  <a:rPr lang="en" sz="1900" b="1" i="1" u="sng" dirty="0">
                    <a:solidFill>
                      <a:srgbClr val="FF0000"/>
                    </a:solidFill>
                  </a:rPr>
                  <a:t>n </a:t>
                </a:r>
                <a:r>
                  <a:rPr lang="en" sz="1900" b="1" i="1" u="sng" dirty="0">
                    <a:solidFill>
                      <a:schemeClr val="accent1"/>
                    </a:solidFill>
                  </a:rPr>
                  <a:t>both are given)</a:t>
                </a:r>
                <a:endParaRPr sz="1900" b="1" i="1" u="sng" dirty="0">
                  <a:solidFill>
                    <a:schemeClr val="accent1"/>
                  </a:solidFill>
                </a:endParaRPr>
              </a:p>
              <a:p>
                <a:pPr marL="0" lvl="0" indent="0" algn="l" rtl="0">
                  <a:lnSpc>
                    <a:spcPct val="100000"/>
                  </a:lnSpc>
                  <a:spcBef>
                    <a:spcPts val="0"/>
                  </a:spcBef>
                  <a:spcAft>
                    <a:spcPts val="0"/>
                  </a:spcAft>
                  <a:buNone/>
                </a:pPr>
                <a:endParaRPr sz="1900" b="1" i="1" u="sng" dirty="0">
                  <a:solidFill>
                    <a:schemeClr val="dk1"/>
                  </a:solidFill>
                </a:endParaRPr>
              </a:p>
              <a:p>
                <a:pPr marL="0" lvl="0" indent="0" algn="l" rtl="0">
                  <a:lnSpc>
                    <a:spcPct val="100000"/>
                  </a:lnSpc>
                  <a:spcBef>
                    <a:spcPts val="0"/>
                  </a:spcBef>
                  <a:spcAft>
                    <a:spcPts val="0"/>
                  </a:spcAft>
                  <a:buNone/>
                </a:pPr>
                <a:r>
                  <a:rPr lang="en" sz="1900" dirty="0">
                    <a:solidFill>
                      <a:schemeClr val="dk1"/>
                    </a:solidFill>
                  </a:rPr>
                  <a:t>Vo = </a:t>
                </a:r>
                <a:r>
                  <a:rPr lang="en" sz="1900" dirty="0" smtClean="0">
                    <a:solidFill>
                      <a:schemeClr val="dk1"/>
                    </a:solidFill>
                  </a:rPr>
                  <a:t>I×(</a:t>
                </a:r>
                <a:r>
                  <a:rPr lang="en" sz="1900" dirty="0">
                    <a:solidFill>
                      <a:schemeClr val="dk1"/>
                    </a:solidFill>
                  </a:rPr>
                  <a:t>PVIFA kd%,n) + </a:t>
                </a:r>
                <a:r>
                  <a:rPr lang="en" sz="1900" dirty="0" smtClean="0">
                    <a:solidFill>
                      <a:schemeClr val="dk1"/>
                    </a:solidFill>
                  </a:rPr>
                  <a:t>m× </a:t>
                </a:r>
                <a:r>
                  <a:rPr lang="en" sz="1900" dirty="0">
                    <a:solidFill>
                      <a:schemeClr val="dk1"/>
                    </a:solidFill>
                  </a:rPr>
                  <a:t>(PVIF Kd%,n)  ( Table method)</a:t>
                </a:r>
                <a:endParaRPr sz="1900" dirty="0">
                  <a:solidFill>
                    <a:schemeClr val="dk1"/>
                  </a:solidFill>
                </a:endParaRPr>
              </a:p>
              <a:p>
                <a:pPr marL="0" lvl="0" indent="0" algn="l" rtl="0">
                  <a:lnSpc>
                    <a:spcPct val="100000"/>
                  </a:lnSpc>
                  <a:spcBef>
                    <a:spcPts val="0"/>
                  </a:spcBef>
                  <a:spcAft>
                    <a:spcPts val="0"/>
                  </a:spcAft>
                  <a:buNone/>
                </a:pPr>
                <a:endParaRPr sz="1900" dirty="0">
                  <a:solidFill>
                    <a:schemeClr val="dk1"/>
                  </a:solidFill>
                </a:endParaRPr>
              </a:p>
            </p:txBody>
          </p:sp>
        </mc:Choice>
        <mc:Fallback xmlns="">
          <p:sp>
            <p:nvSpPr>
              <p:cNvPr id="73" name="Google Shape;73;p16"/>
              <p:cNvSpPr txBox="1">
                <a:spLocks noGrp="1" noRot="1" noChangeAspect="1" noMove="1" noResize="1" noEditPoints="1" noAdjustHandles="1" noChangeArrowheads="1" noChangeShapeType="1" noTextEdit="1"/>
              </p:cNvSpPr>
              <p:nvPr>
                <p:ph type="body" idx="1"/>
              </p:nvPr>
            </p:nvSpPr>
            <p:spPr>
              <a:xfrm>
                <a:off x="158525" y="792825"/>
                <a:ext cx="8673900" cy="4350600"/>
              </a:xfrm>
              <a:prstGeom prst="rect">
                <a:avLst/>
              </a:prstGeom>
              <a:blipFill rotWithShape="0">
                <a:blip r:embed="rId3"/>
                <a:stretch>
                  <a:fillRect l="-63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 name="Google Shape;78;p17"/>
              <p:cNvSpPr txBox="1">
                <a:spLocks noGrp="1"/>
              </p:cNvSpPr>
              <p:nvPr>
                <p:ph type="body" idx="1"/>
              </p:nvPr>
            </p:nvSpPr>
            <p:spPr>
              <a:xfrm>
                <a:off x="128550" y="191550"/>
                <a:ext cx="8886900" cy="4760400"/>
              </a:xfrm>
              <a:prstGeom prst="rect">
                <a:avLst/>
              </a:prstGeom>
            </p:spPr>
            <p:txBody>
              <a:bodyPr spcFirstLastPara="1" wrap="square" lIns="91425" tIns="91425" rIns="91425" bIns="91425" anchor="t" anchorCtr="0">
                <a:normAutofit fontScale="25000" lnSpcReduction="20000"/>
              </a:bodyPr>
              <a:lstStyle/>
              <a:p>
                <a:pPr marL="0" lvl="0" indent="0">
                  <a:buNone/>
                </a:pPr>
                <a:r>
                  <a:rPr lang="en-US" sz="7200" dirty="0" smtClean="0">
                    <a:solidFill>
                      <a:schemeClr val="dk1"/>
                    </a:solidFill>
                  </a:rPr>
                  <a:t>Vo =</a:t>
                </a:r>
                <a:r>
                  <a:rPr lang="en-US" sz="7200" dirty="0"/>
                  <a:t> </a:t>
                </a:r>
                <a:r>
                  <a:rPr lang="en-US" sz="7200" dirty="0" smtClean="0">
                    <a:solidFill>
                      <a:schemeClr val="tx1"/>
                    </a:solidFill>
                  </a:rPr>
                  <a:t>I×[1- </a:t>
                </a:r>
                <a14:m>
                  <m:oMath xmlns:m="http://schemas.openxmlformats.org/officeDocument/2006/math">
                    <m:f>
                      <m:fPr>
                        <m:ctrlPr>
                          <a:rPr lang="ar-AE" sz="7200" i="1">
                            <a:solidFill>
                              <a:schemeClr val="tx1"/>
                            </a:solidFill>
                            <a:latin typeface="Cambria Math" panose="02040503050406030204" pitchFamily="18" charset="0"/>
                          </a:rPr>
                        </m:ctrlPr>
                      </m:fPr>
                      <m:num>
                        <m:r>
                          <a:rPr lang="ar-AE" sz="7200" i="1">
                            <a:solidFill>
                              <a:schemeClr val="tx1"/>
                            </a:solidFill>
                            <a:latin typeface="Cambria Math"/>
                          </a:rPr>
                          <m:t>1</m:t>
                        </m:r>
                      </m:num>
                      <m:den>
                        <m:r>
                          <a:rPr lang="ar-AE" sz="7200" i="1">
                            <a:solidFill>
                              <a:schemeClr val="tx1"/>
                            </a:solidFill>
                            <a:latin typeface="Cambria Math"/>
                          </a:rPr>
                          <m:t>(</m:t>
                        </m:r>
                        <m:r>
                          <a:rPr lang="ar-AE" sz="7200" i="1">
                            <a:solidFill>
                              <a:schemeClr val="tx1"/>
                            </a:solidFill>
                            <a:latin typeface="Cambria Math"/>
                          </a:rPr>
                          <m:t>1</m:t>
                        </m:r>
                        <m:r>
                          <a:rPr lang="ar-AE" sz="7200" i="1">
                            <a:solidFill>
                              <a:schemeClr val="tx1"/>
                            </a:solidFill>
                            <a:latin typeface="Cambria Math"/>
                          </a:rPr>
                          <m:t>+</m:t>
                        </m:r>
                        <m:r>
                          <a:rPr lang="en" sz="7200" i="1">
                            <a:solidFill>
                              <a:schemeClr val="tx1"/>
                            </a:solidFill>
                            <a:latin typeface="Cambria Math"/>
                          </a:rPr>
                          <m:t>𝑘</m:t>
                        </m:r>
                        <m:sSup>
                          <m:sSupPr>
                            <m:ctrlPr>
                              <a:rPr lang="ar-AE" sz="7200" i="1">
                                <a:solidFill>
                                  <a:schemeClr val="tx1"/>
                                </a:solidFill>
                                <a:latin typeface="Cambria Math" panose="02040503050406030204" pitchFamily="18" charset="0"/>
                              </a:rPr>
                            </m:ctrlPr>
                          </m:sSupPr>
                          <m:e>
                            <m:r>
                              <a:rPr lang="en" sz="7200" i="1">
                                <a:solidFill>
                                  <a:schemeClr val="tx1"/>
                                </a:solidFill>
                                <a:latin typeface="Cambria Math"/>
                              </a:rPr>
                              <m:t>𝑑</m:t>
                            </m:r>
                            <m:r>
                              <a:rPr lang="en" sz="7200" i="1">
                                <a:solidFill>
                                  <a:schemeClr val="tx1"/>
                                </a:solidFill>
                                <a:latin typeface="Cambria Math"/>
                              </a:rPr>
                              <m:t>)</m:t>
                            </m:r>
                          </m:e>
                          <m:sup>
                            <m:r>
                              <a:rPr lang="en" sz="7200" i="1">
                                <a:solidFill>
                                  <a:schemeClr val="tx1"/>
                                </a:solidFill>
                                <a:latin typeface="Cambria Math"/>
                              </a:rPr>
                              <m:t>𝑛</m:t>
                            </m:r>
                          </m:sup>
                        </m:sSup>
                      </m:den>
                    </m:f>
                    <m:r>
                      <a:rPr lang="en-US" sz="7200" b="0" i="0" smtClean="0">
                        <a:latin typeface="Cambria Math"/>
                      </a:rPr>
                      <m:t>]</m:t>
                    </m:r>
                  </m:oMath>
                </a14:m>
                <a:r>
                  <a:rPr lang="en-US" sz="7200" dirty="0" smtClean="0"/>
                  <a:t>+ </a:t>
                </a:r>
                <a14:m>
                  <m:oMath xmlns:m="http://schemas.openxmlformats.org/officeDocument/2006/math">
                    <m:f>
                      <m:fPr>
                        <m:ctrlPr>
                          <a:rPr lang="ar-AE" sz="7200" i="1" smtClean="0">
                            <a:solidFill>
                              <a:schemeClr val="tx1"/>
                            </a:solidFill>
                            <a:latin typeface="Cambria Math" panose="02040503050406030204" pitchFamily="18" charset="0"/>
                          </a:rPr>
                        </m:ctrlPr>
                      </m:fPr>
                      <m:num>
                        <m:r>
                          <a:rPr lang="en-US" sz="7200" b="0" i="1" smtClean="0">
                            <a:solidFill>
                              <a:schemeClr val="tx1"/>
                            </a:solidFill>
                            <a:latin typeface="Cambria Math"/>
                          </a:rPr>
                          <m:t>𝑀</m:t>
                        </m:r>
                      </m:num>
                      <m:den>
                        <m:r>
                          <m:rPr>
                            <m:nor/>
                          </m:rPr>
                          <a:rPr lang="ar-AE" sz="7200" dirty="0">
                            <a:solidFill>
                              <a:schemeClr val="tx1"/>
                            </a:solidFill>
                            <a:latin typeface="Cambria Math"/>
                          </a:rPr>
                          <m:t>(</m:t>
                        </m:r>
                        <m:r>
                          <m:rPr>
                            <m:nor/>
                          </m:rPr>
                          <a:rPr lang="ar-AE" sz="7200" dirty="0">
                            <a:solidFill>
                              <a:schemeClr val="tx1"/>
                            </a:solidFill>
                            <a:latin typeface="Cambria Math"/>
                          </a:rPr>
                          <m:t>1</m:t>
                        </m:r>
                        <m:r>
                          <m:rPr>
                            <m:nor/>
                          </m:rPr>
                          <a:rPr lang="ar-AE" sz="7200" dirty="0">
                            <a:solidFill>
                              <a:schemeClr val="tx1"/>
                            </a:solidFill>
                            <a:latin typeface="Cambria Math"/>
                          </a:rPr>
                          <m:t>+</m:t>
                        </m:r>
                        <m:r>
                          <m:rPr>
                            <m:nor/>
                          </m:rPr>
                          <a:rPr lang="en-US" sz="7200" dirty="0">
                            <a:solidFill>
                              <a:schemeClr val="tx1"/>
                            </a:solidFill>
                          </a:rPr>
                          <m:t>kd</m:t>
                        </m:r>
                        <m:r>
                          <m:rPr>
                            <m:nor/>
                          </m:rPr>
                          <a:rPr lang="en-US" sz="7200" dirty="0">
                            <a:solidFill>
                              <a:schemeClr val="tx1"/>
                            </a:solidFill>
                          </a:rPr>
                          <m:t>)^</m:t>
                        </m:r>
                        <m:r>
                          <m:rPr>
                            <m:nor/>
                          </m:rPr>
                          <a:rPr lang="en-US" sz="7200" dirty="0">
                            <a:solidFill>
                              <a:schemeClr val="tx1"/>
                            </a:solidFill>
                          </a:rPr>
                          <m:t>n</m:t>
                        </m:r>
                      </m:den>
                    </m:f>
                  </m:oMath>
                </a14:m>
                <a:r>
                  <a:rPr lang="en-US" sz="7200" dirty="0" smtClean="0">
                    <a:solidFill>
                      <a:schemeClr val="dk1"/>
                    </a:solidFill>
                  </a:rPr>
                  <a:t>  (Formula method)</a:t>
                </a:r>
              </a:p>
              <a:p>
                <a:pPr marL="0" lvl="0" indent="0">
                  <a:buNone/>
                </a:pPr>
                <a:r>
                  <a:rPr lang="en-US" sz="7200" dirty="0" smtClean="0">
                    <a:solidFill>
                      <a:schemeClr val="dk1"/>
                    </a:solidFill>
                  </a:rPr>
                  <a:t>                    </a:t>
                </a:r>
                <a:r>
                  <a:rPr lang="en-US" sz="7200" dirty="0" err="1" smtClean="0">
                    <a:solidFill>
                      <a:schemeClr val="dk1"/>
                    </a:solidFill>
                  </a:rPr>
                  <a:t>kd</a:t>
                </a:r>
                <a:endParaRPr lang="en-US" sz="7200" dirty="0" smtClean="0">
                  <a:solidFill>
                    <a:schemeClr val="dk1"/>
                  </a:solidFill>
                </a:endParaRPr>
              </a:p>
              <a:p>
                <a:pPr marL="0" lvl="0" indent="0" algn="l" rtl="0">
                  <a:spcBef>
                    <a:spcPts val="1200"/>
                  </a:spcBef>
                  <a:spcAft>
                    <a:spcPts val="0"/>
                  </a:spcAft>
                  <a:buNone/>
                </a:pPr>
                <a:r>
                  <a:rPr lang="en-US" sz="7200" u="sng" dirty="0">
                    <a:solidFill>
                      <a:schemeClr val="accent1"/>
                    </a:solidFill>
                  </a:rPr>
                  <a:t>3.Zero coupon bond ( if </a:t>
                </a:r>
                <a:r>
                  <a:rPr lang="en-US" sz="7200" u="sng" dirty="0">
                    <a:solidFill>
                      <a:srgbClr val="FF0000"/>
                    </a:solidFill>
                  </a:rPr>
                  <a:t>i</a:t>
                </a:r>
                <a:r>
                  <a:rPr lang="en-US" sz="7200" u="sng" dirty="0">
                    <a:solidFill>
                      <a:schemeClr val="accent1"/>
                    </a:solidFill>
                  </a:rPr>
                  <a:t> is not given)</a:t>
                </a:r>
              </a:p>
              <a:p>
                <a:pPr marL="0" lvl="0" indent="0" algn="l" rtl="0">
                  <a:spcBef>
                    <a:spcPts val="1200"/>
                  </a:spcBef>
                  <a:spcAft>
                    <a:spcPts val="0"/>
                  </a:spcAft>
                  <a:buNone/>
                </a:pPr>
                <a:r>
                  <a:rPr lang="en-US" sz="7200" dirty="0">
                    <a:solidFill>
                      <a:schemeClr val="dk1"/>
                    </a:solidFill>
                  </a:rPr>
                  <a:t>Vo =  </a:t>
                </a:r>
                <a:r>
                  <a:rPr lang="en-US" sz="7200" dirty="0" smtClean="0">
                    <a:solidFill>
                      <a:schemeClr val="dk1"/>
                    </a:solidFill>
                  </a:rPr>
                  <a:t>M×(PVIF </a:t>
                </a:r>
                <a:r>
                  <a:rPr lang="en-US" sz="7200" dirty="0">
                    <a:solidFill>
                      <a:schemeClr val="dk1"/>
                    </a:solidFill>
                  </a:rPr>
                  <a:t>Kd%,n)    (Table method)</a:t>
                </a:r>
              </a:p>
              <a:p>
                <a:pPr marL="0" lvl="0" indent="0">
                  <a:spcBef>
                    <a:spcPts val="1200"/>
                  </a:spcBef>
                  <a:buNone/>
                </a:pPr>
                <a:r>
                  <a:rPr lang="en-US" sz="7200" dirty="0">
                    <a:solidFill>
                      <a:schemeClr val="dk1"/>
                    </a:solidFill>
                  </a:rPr>
                  <a:t>Vo = </a:t>
                </a:r>
                <a:r>
                  <a:rPr lang="en-US" sz="7200" dirty="0" smtClean="0">
                    <a:solidFill>
                      <a:schemeClr val="dk1"/>
                    </a:solidFill>
                  </a:rPr>
                  <a:t> </a:t>
                </a:r>
                <a14:m>
                  <m:oMath xmlns:m="http://schemas.openxmlformats.org/officeDocument/2006/math">
                    <m:f>
                      <m:fPr>
                        <m:ctrlPr>
                          <a:rPr lang="ar-AE" sz="7200" i="1">
                            <a:latin typeface="Cambria Math" panose="02040503050406030204" pitchFamily="18" charset="0"/>
                          </a:rPr>
                        </m:ctrlPr>
                      </m:fPr>
                      <m:num>
                        <m:r>
                          <a:rPr lang="en-US" sz="7200" i="1">
                            <a:latin typeface="Cambria Math"/>
                          </a:rPr>
                          <m:t>𝑀</m:t>
                        </m:r>
                      </m:num>
                      <m:den>
                        <m:r>
                          <m:rPr>
                            <m:nor/>
                          </m:rPr>
                          <a:rPr lang="ar-AE" sz="7200" dirty="0">
                            <a:solidFill>
                              <a:schemeClr val="tx1"/>
                            </a:solidFill>
                            <a:latin typeface="Cambria Math"/>
                          </a:rPr>
                          <m:t>(</m:t>
                        </m:r>
                        <m:r>
                          <m:rPr>
                            <m:nor/>
                          </m:rPr>
                          <a:rPr lang="ar-AE" sz="7200" dirty="0">
                            <a:solidFill>
                              <a:schemeClr val="tx1"/>
                            </a:solidFill>
                            <a:latin typeface="Cambria Math"/>
                          </a:rPr>
                          <m:t>1</m:t>
                        </m:r>
                        <m:r>
                          <m:rPr>
                            <m:nor/>
                          </m:rPr>
                          <a:rPr lang="ar-AE" sz="7200" dirty="0">
                            <a:solidFill>
                              <a:schemeClr val="tx1"/>
                            </a:solidFill>
                            <a:latin typeface="Cambria Math"/>
                          </a:rPr>
                          <m:t>+</m:t>
                        </m:r>
                        <m:r>
                          <m:rPr>
                            <m:nor/>
                          </m:rPr>
                          <a:rPr lang="en-US" sz="7200" dirty="0">
                            <a:solidFill>
                              <a:schemeClr val="tx1"/>
                            </a:solidFill>
                          </a:rPr>
                          <m:t>kd</m:t>
                        </m:r>
                        <m:r>
                          <m:rPr>
                            <m:nor/>
                          </m:rPr>
                          <a:rPr lang="en-US" sz="7200" dirty="0">
                            <a:solidFill>
                              <a:schemeClr val="tx1"/>
                            </a:solidFill>
                          </a:rPr>
                          <m:t>)^</m:t>
                        </m:r>
                        <m:r>
                          <m:rPr>
                            <m:nor/>
                          </m:rPr>
                          <a:rPr lang="en-US" sz="7200" dirty="0">
                            <a:solidFill>
                              <a:schemeClr val="tx1"/>
                            </a:solidFill>
                          </a:rPr>
                          <m:t>n</m:t>
                        </m:r>
                      </m:den>
                    </m:f>
                  </m:oMath>
                </a14:m>
                <a:r>
                  <a:rPr lang="en-US" sz="7200" dirty="0">
                    <a:solidFill>
                      <a:schemeClr val="dk1"/>
                    </a:solidFill>
                  </a:rPr>
                  <a:t>            (Formula method)</a:t>
                </a:r>
              </a:p>
              <a:p>
                <a:pPr marL="0" lvl="0" indent="0" algn="l" rtl="0">
                  <a:spcBef>
                    <a:spcPts val="1200"/>
                  </a:spcBef>
                  <a:spcAft>
                    <a:spcPts val="0"/>
                  </a:spcAft>
                  <a:buNone/>
                </a:pPr>
                <a:r>
                  <a:rPr lang="en-US" sz="7200" dirty="0">
                    <a:solidFill>
                      <a:schemeClr val="accent1"/>
                    </a:solidFill>
                  </a:rPr>
                  <a:t>4. </a:t>
                </a:r>
                <a:r>
                  <a:rPr lang="en-US" sz="7200" u="sng" dirty="0">
                    <a:solidFill>
                      <a:schemeClr val="accent1"/>
                    </a:solidFill>
                  </a:rPr>
                  <a:t>Callable bond ( if</a:t>
                </a:r>
                <a:r>
                  <a:rPr lang="en-US" sz="7200" u="sng" dirty="0">
                    <a:solidFill>
                      <a:srgbClr val="FF0000"/>
                    </a:solidFill>
                  </a:rPr>
                  <a:t> nc</a:t>
                </a:r>
                <a:r>
                  <a:rPr lang="en-US" sz="7200" u="sng" dirty="0">
                    <a:solidFill>
                      <a:schemeClr val="accent1"/>
                    </a:solidFill>
                  </a:rPr>
                  <a:t> and </a:t>
                </a:r>
                <a:r>
                  <a:rPr lang="en-US" sz="7200" u="sng" dirty="0">
                    <a:solidFill>
                      <a:srgbClr val="FF0000"/>
                    </a:solidFill>
                  </a:rPr>
                  <a:t>cp</a:t>
                </a:r>
                <a:r>
                  <a:rPr lang="en-US" sz="7200" u="sng" dirty="0">
                    <a:solidFill>
                      <a:schemeClr val="accent1"/>
                    </a:solidFill>
                  </a:rPr>
                  <a:t> both are given)</a:t>
                </a:r>
              </a:p>
              <a:p>
                <a:pPr marL="0" lvl="0" indent="0" algn="l" rtl="0">
                  <a:lnSpc>
                    <a:spcPct val="100000"/>
                  </a:lnSpc>
                  <a:spcBef>
                    <a:spcPts val="1200"/>
                  </a:spcBef>
                  <a:spcAft>
                    <a:spcPts val="0"/>
                  </a:spcAft>
                  <a:buNone/>
                </a:pPr>
                <a:r>
                  <a:rPr lang="en-US" sz="7200" dirty="0">
                    <a:solidFill>
                      <a:schemeClr val="dk1"/>
                    </a:solidFill>
                  </a:rPr>
                  <a:t>Vo = </a:t>
                </a:r>
                <a:r>
                  <a:rPr lang="en-US" sz="7200" dirty="0" smtClean="0">
                    <a:solidFill>
                      <a:schemeClr val="dk1"/>
                    </a:solidFill>
                  </a:rPr>
                  <a:t>I×(PVIFA </a:t>
                </a:r>
                <a:r>
                  <a:rPr lang="en-US" sz="7200" dirty="0">
                    <a:solidFill>
                      <a:schemeClr val="dk1"/>
                    </a:solidFill>
                  </a:rPr>
                  <a:t>kd%,n) + </a:t>
                </a:r>
                <a:r>
                  <a:rPr lang="en-US" sz="7200" dirty="0" smtClean="0">
                    <a:solidFill>
                      <a:schemeClr val="dk1"/>
                    </a:solidFill>
                  </a:rPr>
                  <a:t>CP×(PVIF </a:t>
                </a:r>
                <a:r>
                  <a:rPr lang="en-US" sz="7200" dirty="0">
                    <a:solidFill>
                      <a:schemeClr val="dk1"/>
                    </a:solidFill>
                  </a:rPr>
                  <a:t>Kd%,n)        (Table method)</a:t>
                </a:r>
              </a:p>
              <a:p>
                <a:pPr marL="0" lvl="0" indent="0" algn="l" rtl="0">
                  <a:spcBef>
                    <a:spcPts val="0"/>
                  </a:spcBef>
                  <a:spcAft>
                    <a:spcPts val="0"/>
                  </a:spcAft>
                  <a:buNone/>
                </a:pPr>
                <a:endParaRPr lang="en-US" sz="7200" dirty="0">
                  <a:solidFill>
                    <a:schemeClr val="dk1"/>
                  </a:solidFill>
                </a:endParaRPr>
              </a:p>
              <a:p>
                <a:pPr marL="114300" indent="0">
                  <a:buNone/>
                </a:pPr>
                <a:r>
                  <a:rPr lang="en-US" sz="7200" dirty="0" smtClean="0">
                    <a:solidFill>
                      <a:schemeClr val="dk1"/>
                    </a:solidFill>
                  </a:rPr>
                  <a:t>Vo</a:t>
                </a:r>
                <a:r>
                  <a:rPr lang="en-US" sz="5600" dirty="0" smtClean="0">
                    <a:solidFill>
                      <a:schemeClr val="tx1"/>
                    </a:solidFill>
                  </a:rPr>
                  <a:t>= I×[1- </a:t>
                </a:r>
                <a14:m>
                  <m:oMath xmlns:m="http://schemas.openxmlformats.org/officeDocument/2006/math">
                    <m:f>
                      <m:fPr>
                        <m:ctrlPr>
                          <a:rPr lang="ar-AE" sz="5600" i="1">
                            <a:solidFill>
                              <a:schemeClr val="tx1"/>
                            </a:solidFill>
                            <a:latin typeface="Cambria Math" panose="02040503050406030204" pitchFamily="18" charset="0"/>
                          </a:rPr>
                        </m:ctrlPr>
                      </m:fPr>
                      <m:num>
                        <m:r>
                          <a:rPr lang="ar-AE" sz="5600" i="1">
                            <a:solidFill>
                              <a:schemeClr val="tx1"/>
                            </a:solidFill>
                            <a:latin typeface="Cambria Math"/>
                          </a:rPr>
                          <m:t>1</m:t>
                        </m:r>
                      </m:num>
                      <m:den>
                        <m:r>
                          <a:rPr lang="ar-AE" sz="5600" i="1">
                            <a:solidFill>
                              <a:schemeClr val="tx1"/>
                            </a:solidFill>
                            <a:latin typeface="Cambria Math"/>
                          </a:rPr>
                          <m:t>(</m:t>
                        </m:r>
                        <m:r>
                          <a:rPr lang="ar-AE" sz="5600" i="1">
                            <a:solidFill>
                              <a:schemeClr val="tx1"/>
                            </a:solidFill>
                            <a:latin typeface="Cambria Math"/>
                          </a:rPr>
                          <m:t>1</m:t>
                        </m:r>
                        <m:r>
                          <a:rPr lang="ar-AE" sz="5600" i="1">
                            <a:solidFill>
                              <a:schemeClr val="tx1"/>
                            </a:solidFill>
                            <a:latin typeface="Cambria Math"/>
                          </a:rPr>
                          <m:t>+</m:t>
                        </m:r>
                        <m:r>
                          <a:rPr lang="en" sz="5600" i="1">
                            <a:solidFill>
                              <a:schemeClr val="tx1"/>
                            </a:solidFill>
                            <a:latin typeface="Cambria Math"/>
                          </a:rPr>
                          <m:t>𝑘</m:t>
                        </m:r>
                        <m:sSup>
                          <m:sSupPr>
                            <m:ctrlPr>
                              <a:rPr lang="ar-AE" sz="5600" i="1">
                                <a:solidFill>
                                  <a:schemeClr val="tx1"/>
                                </a:solidFill>
                                <a:latin typeface="Cambria Math" panose="02040503050406030204" pitchFamily="18" charset="0"/>
                              </a:rPr>
                            </m:ctrlPr>
                          </m:sSupPr>
                          <m:e>
                            <m:r>
                              <a:rPr lang="en" sz="5600" b="0" i="1" smtClean="0">
                                <a:solidFill>
                                  <a:schemeClr val="tx1"/>
                                </a:solidFill>
                                <a:latin typeface="Cambria Math"/>
                              </a:rPr>
                              <m:t>𝑑</m:t>
                            </m:r>
                            <m:r>
                              <a:rPr lang="en" sz="5600" i="1">
                                <a:solidFill>
                                  <a:schemeClr val="tx1"/>
                                </a:solidFill>
                                <a:latin typeface="Cambria Math"/>
                              </a:rPr>
                              <m:t>)</m:t>
                            </m:r>
                          </m:e>
                          <m:sup>
                            <m:r>
                              <a:rPr lang="en" sz="5600" i="1">
                                <a:solidFill>
                                  <a:schemeClr val="tx1"/>
                                </a:solidFill>
                                <a:latin typeface="Cambria Math"/>
                              </a:rPr>
                              <m:t>𝑛</m:t>
                            </m:r>
                            <m:r>
                              <a:rPr lang="en-US" sz="5600" b="0" i="1" smtClean="0">
                                <a:solidFill>
                                  <a:schemeClr val="tx1"/>
                                </a:solidFill>
                                <a:latin typeface="Cambria Math"/>
                              </a:rPr>
                              <m:t>𝑐</m:t>
                            </m:r>
                          </m:sup>
                        </m:sSup>
                      </m:den>
                    </m:f>
                    <m:r>
                      <a:rPr lang="en-US" sz="5600" b="0" i="0" smtClean="0">
                        <a:solidFill>
                          <a:schemeClr val="tx1"/>
                        </a:solidFill>
                        <a:latin typeface="Cambria Math"/>
                      </a:rPr>
                      <m:t>]</m:t>
                    </m:r>
                    <m:r>
                      <a:rPr lang="en-US" sz="5600" b="0" i="1" smtClean="0">
                        <a:solidFill>
                          <a:schemeClr val="tx1"/>
                        </a:solidFill>
                        <a:latin typeface="Cambria Math"/>
                      </a:rPr>
                      <m:t>+</m:t>
                    </m:r>
                    <m:f>
                      <m:fPr>
                        <m:ctrlPr>
                          <a:rPr lang="ar-AE" sz="5600" i="1" smtClean="0">
                            <a:solidFill>
                              <a:schemeClr val="tx1"/>
                            </a:solidFill>
                            <a:latin typeface="Cambria Math" panose="02040503050406030204" pitchFamily="18" charset="0"/>
                          </a:rPr>
                        </m:ctrlPr>
                      </m:fPr>
                      <m:num>
                        <m:r>
                          <m:rPr>
                            <m:nor/>
                          </m:rPr>
                          <a:rPr lang="en-US" sz="5600" b="0" i="0" smtClean="0">
                            <a:solidFill>
                              <a:schemeClr val="tx1"/>
                            </a:solidFill>
                            <a:latin typeface="Cambria Math"/>
                          </a:rPr>
                          <m:t>CP</m:t>
                        </m:r>
                      </m:num>
                      <m:den>
                        <m:r>
                          <m:rPr>
                            <m:nor/>
                          </m:rPr>
                          <a:rPr lang="ar-AE" sz="5600" dirty="0">
                            <a:solidFill>
                              <a:schemeClr val="tx1"/>
                            </a:solidFill>
                            <a:latin typeface="Cambria Math"/>
                          </a:rPr>
                          <m:t>(</m:t>
                        </m:r>
                        <m:r>
                          <m:rPr>
                            <m:nor/>
                          </m:rPr>
                          <a:rPr lang="ar-AE" sz="5600" dirty="0">
                            <a:solidFill>
                              <a:schemeClr val="tx1"/>
                            </a:solidFill>
                            <a:latin typeface="Cambria Math"/>
                          </a:rPr>
                          <m:t>1</m:t>
                        </m:r>
                        <m:r>
                          <m:rPr>
                            <m:nor/>
                          </m:rPr>
                          <a:rPr lang="ar-AE" sz="5600" dirty="0">
                            <a:solidFill>
                              <a:schemeClr val="tx1"/>
                            </a:solidFill>
                            <a:latin typeface="Cambria Math"/>
                          </a:rPr>
                          <m:t>+</m:t>
                        </m:r>
                        <m:r>
                          <m:rPr>
                            <m:nor/>
                          </m:rPr>
                          <a:rPr lang="en-US" sz="5600" dirty="0">
                            <a:solidFill>
                              <a:schemeClr val="tx1"/>
                            </a:solidFill>
                          </a:rPr>
                          <m:t>k</m:t>
                        </m:r>
                        <m:r>
                          <m:rPr>
                            <m:nor/>
                          </m:rPr>
                          <a:rPr lang="en-US" sz="5600" b="0" i="0" dirty="0" smtClean="0">
                            <a:solidFill>
                              <a:schemeClr val="tx1"/>
                            </a:solidFill>
                          </a:rPr>
                          <m:t>d</m:t>
                        </m:r>
                        <m:r>
                          <m:rPr>
                            <m:nor/>
                          </m:rPr>
                          <a:rPr lang="en-US" sz="5600" dirty="0">
                            <a:solidFill>
                              <a:schemeClr val="tx1"/>
                            </a:solidFill>
                          </a:rPr>
                          <m:t>)^</m:t>
                        </m:r>
                        <m:r>
                          <m:rPr>
                            <m:nor/>
                          </m:rPr>
                          <a:rPr lang="en-US" sz="5600" dirty="0">
                            <a:solidFill>
                              <a:schemeClr val="tx1"/>
                            </a:solidFill>
                          </a:rPr>
                          <m:t>nc</m:t>
                        </m:r>
                      </m:den>
                    </m:f>
                    <m:r>
                      <a:rPr lang="en-US" sz="5600" b="0" i="0" dirty="0" smtClean="0">
                        <a:solidFill>
                          <a:schemeClr val="tx1"/>
                        </a:solidFill>
                        <a:latin typeface="Cambria Math"/>
                      </a:rPr>
                      <m:t>(</m:t>
                    </m:r>
                  </m:oMath>
                </a14:m>
                <a:r>
                  <a:rPr lang="en-US" sz="5600" dirty="0" smtClean="0">
                    <a:solidFill>
                      <a:schemeClr val="tx1"/>
                    </a:solidFill>
                  </a:rPr>
                  <a:t>formula method)</a:t>
                </a:r>
                <a:endParaRPr lang="en-US" sz="5600" dirty="0">
                  <a:solidFill>
                    <a:schemeClr val="tx1"/>
                  </a:solidFill>
                </a:endParaRPr>
              </a:p>
              <a:p>
                <a:pPr marL="114300" indent="0">
                  <a:buNone/>
                </a:pPr>
                <a:r>
                  <a:rPr lang="en-US" sz="4800" dirty="0">
                    <a:solidFill>
                      <a:schemeClr val="tx1"/>
                    </a:solidFill>
                  </a:rPr>
                  <a:t>                </a:t>
                </a:r>
                <a:r>
                  <a:rPr lang="en-US" sz="4800" dirty="0" smtClean="0">
                    <a:solidFill>
                      <a:schemeClr val="tx1"/>
                    </a:solidFill>
                  </a:rPr>
                  <a:t>      </a:t>
                </a:r>
                <a:r>
                  <a:rPr lang="en-US" sz="4800" dirty="0" err="1" smtClean="0">
                    <a:solidFill>
                      <a:schemeClr val="tx1"/>
                    </a:solidFill>
                  </a:rPr>
                  <a:t>kd</a:t>
                </a:r>
                <a:endParaRPr lang="en-US" sz="4800" dirty="0">
                  <a:solidFill>
                    <a:schemeClr val="tx1"/>
                  </a:solidFill>
                </a:endParaRPr>
              </a:p>
              <a:p>
                <a:pPr marL="0" lvl="0" indent="0" algn="l" rtl="0">
                  <a:lnSpc>
                    <a:spcPct val="100000"/>
                  </a:lnSpc>
                  <a:spcBef>
                    <a:spcPts val="0"/>
                  </a:spcBef>
                  <a:spcAft>
                    <a:spcPts val="0"/>
                  </a:spcAft>
                  <a:buClr>
                    <a:schemeClr val="dk1"/>
                  </a:buClr>
                  <a:buSzPts val="275"/>
                  <a:buFont typeface="Arial"/>
                  <a:buNone/>
                </a:pPr>
                <a:endParaRPr lang="en-US" sz="5317" dirty="0">
                  <a:solidFill>
                    <a:schemeClr val="dk1"/>
                  </a:solidFill>
                </a:endParaRPr>
              </a:p>
              <a:p>
                <a:pPr marL="0" lvl="0" indent="0" algn="l" rtl="0">
                  <a:spcBef>
                    <a:spcPts val="0"/>
                  </a:spcBef>
                  <a:spcAft>
                    <a:spcPts val="0"/>
                  </a:spcAft>
                  <a:buNone/>
                </a:pPr>
                <a:r>
                  <a:rPr lang="en-US" sz="7200" dirty="0">
                    <a:solidFill>
                      <a:schemeClr val="dk1"/>
                    </a:solidFill>
                  </a:rPr>
                  <a:t> </a:t>
                </a:r>
                <a:r>
                  <a:rPr lang="en-US" sz="7200" u="sng" dirty="0">
                    <a:solidFill>
                      <a:schemeClr val="dk1"/>
                    </a:solidFill>
                  </a:rPr>
                  <a:t>If coupon paid semi </a:t>
                </a:r>
                <a:r>
                  <a:rPr lang="en-US" sz="7200" u="sng" dirty="0" smtClean="0">
                    <a:solidFill>
                      <a:schemeClr val="dk1"/>
                    </a:solidFill>
                  </a:rPr>
                  <a:t>–annually </a:t>
                </a:r>
                <a:endParaRPr lang="en-US" sz="7200" u="sng" dirty="0">
                  <a:solidFill>
                    <a:schemeClr val="dk1"/>
                  </a:solidFill>
                </a:endParaRPr>
              </a:p>
              <a:p>
                <a:pPr marL="0" lvl="0" indent="0">
                  <a:spcBef>
                    <a:spcPts val="1200"/>
                  </a:spcBef>
                  <a:buNone/>
                </a:pPr>
                <a:r>
                  <a:rPr lang="en-US" sz="7200" dirty="0" smtClean="0">
                    <a:solidFill>
                      <a:schemeClr val="dk1"/>
                    </a:solidFill>
                  </a:rPr>
                  <a:t>I/2, n×2 </a:t>
                </a:r>
                <a:r>
                  <a:rPr lang="en-US" sz="7200" dirty="0">
                    <a:solidFill>
                      <a:schemeClr val="dk1"/>
                    </a:solidFill>
                  </a:rPr>
                  <a:t>, </a:t>
                </a:r>
                <a:r>
                  <a:rPr lang="en-US" sz="7200" dirty="0" smtClean="0">
                    <a:solidFill>
                      <a:schemeClr val="dk1"/>
                    </a:solidFill>
                  </a:rPr>
                  <a:t>nc</a:t>
                </a:r>
                <a:r>
                  <a:rPr lang="en-US" sz="7200" dirty="0">
                    <a:solidFill>
                      <a:schemeClr val="dk1"/>
                    </a:solidFill>
                  </a:rPr>
                  <a:t>×</a:t>
                </a:r>
                <a:r>
                  <a:rPr lang="en-US" sz="7200" dirty="0" smtClean="0">
                    <a:solidFill>
                      <a:schemeClr val="dk1"/>
                    </a:solidFill>
                  </a:rPr>
                  <a:t>2</a:t>
                </a:r>
                <a:r>
                  <a:rPr lang="en-US" sz="7200" dirty="0">
                    <a:solidFill>
                      <a:schemeClr val="dk1"/>
                    </a:solidFill>
                  </a:rPr>
                  <a:t>,  YTM/Kd/YTC/2</a:t>
                </a:r>
              </a:p>
              <a:p>
                <a:pPr marL="0" lvl="0" indent="0" algn="l" rtl="0">
                  <a:spcBef>
                    <a:spcPts val="1200"/>
                  </a:spcBef>
                  <a:spcAft>
                    <a:spcPts val="0"/>
                  </a:spcAft>
                  <a:buNone/>
                </a:pPr>
                <a:endParaRPr lang="en-US" sz="7200" dirty="0"/>
              </a:p>
              <a:p>
                <a:pPr marL="0" lvl="0" indent="0" algn="l" rtl="0">
                  <a:spcBef>
                    <a:spcPts val="1200"/>
                  </a:spcBef>
                  <a:spcAft>
                    <a:spcPts val="0"/>
                  </a:spcAft>
                  <a:buNone/>
                </a:pPr>
                <a:endParaRPr lang="en-US" dirty="0"/>
              </a:p>
              <a:p>
                <a:pPr marL="0" lvl="0" indent="0" algn="l" rtl="0">
                  <a:spcBef>
                    <a:spcPts val="1200"/>
                  </a:spcBef>
                  <a:spcAft>
                    <a:spcPts val="1200"/>
                  </a:spcAft>
                  <a:buNone/>
                </a:pPr>
                <a:endParaRPr dirty="0"/>
              </a:p>
            </p:txBody>
          </p:sp>
        </mc:Choice>
        <mc:Fallback xmlns="">
          <p:sp>
            <p:nvSpPr>
              <p:cNvPr id="78" name="Google Shape;78;p17"/>
              <p:cNvSpPr txBox="1">
                <a:spLocks noGrp="1" noRot="1" noChangeAspect="1" noMove="1" noResize="1" noEditPoints="1" noAdjustHandles="1" noChangeArrowheads="1" noChangeShapeType="1" noTextEdit="1"/>
              </p:cNvSpPr>
              <p:nvPr>
                <p:ph type="body" idx="1"/>
              </p:nvPr>
            </p:nvSpPr>
            <p:spPr>
              <a:xfrm>
                <a:off x="128550" y="191550"/>
                <a:ext cx="8886900" cy="4760400"/>
              </a:xfrm>
              <a:prstGeom prst="rect">
                <a:avLst/>
              </a:prstGeom>
              <a:blipFill rotWithShape="0">
                <a:blip r:embed="rId3"/>
                <a:stretch>
                  <a:fillRect l="-549"/>
                </a:stretch>
              </a:blipFill>
            </p:spPr>
            <p:txBody>
              <a:bodyPr/>
              <a:lstStyle/>
              <a:p>
                <a:r>
                  <a:rPr lang="en-US">
                    <a:noFill/>
                  </a:rPr>
                  <a:t> </a:t>
                </a:r>
              </a:p>
            </p:txBody>
          </p:sp>
        </mc:Fallback>
      </mc:AlternateContent>
      <p:cxnSp>
        <p:nvCxnSpPr>
          <p:cNvPr id="3" name="Straight Connector 2"/>
          <p:cNvCxnSpPr/>
          <p:nvPr/>
        </p:nvCxnSpPr>
        <p:spPr>
          <a:xfrm>
            <a:off x="980661" y="3783496"/>
            <a:ext cx="682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73426" y="708991"/>
            <a:ext cx="9276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0" y="101600"/>
            <a:ext cx="8941800" cy="496832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solidFill>
                  <a:schemeClr val="dk1"/>
                </a:solidFill>
              </a:rPr>
              <a:t>M = par value/ face value/ maturity value</a:t>
            </a:r>
            <a:endParaRPr dirty="0">
              <a:solidFill>
                <a:schemeClr val="dk1"/>
              </a:solidFill>
            </a:endParaRPr>
          </a:p>
          <a:p>
            <a:pPr marL="0" lvl="0" indent="0" algn="l" rtl="0">
              <a:spcBef>
                <a:spcPts val="1200"/>
              </a:spcBef>
              <a:spcAft>
                <a:spcPts val="0"/>
              </a:spcAft>
              <a:buNone/>
            </a:pPr>
            <a:r>
              <a:rPr lang="en" dirty="0">
                <a:solidFill>
                  <a:schemeClr val="dk1"/>
                </a:solidFill>
              </a:rPr>
              <a:t>i= coupon interest rate ie (beginning interest rate)</a:t>
            </a:r>
            <a:endParaRPr dirty="0">
              <a:solidFill>
                <a:schemeClr val="dk1"/>
              </a:solidFill>
            </a:endParaRPr>
          </a:p>
          <a:p>
            <a:pPr marL="0" lvl="0" indent="0" algn="l" rtl="0">
              <a:spcBef>
                <a:spcPts val="1200"/>
              </a:spcBef>
              <a:spcAft>
                <a:spcPts val="0"/>
              </a:spcAft>
              <a:buNone/>
            </a:pPr>
            <a:r>
              <a:rPr lang="en" dirty="0">
                <a:solidFill>
                  <a:schemeClr val="dk1"/>
                </a:solidFill>
              </a:rPr>
              <a:t>n= maturity period/ Time period </a:t>
            </a:r>
            <a:endParaRPr dirty="0">
              <a:solidFill>
                <a:schemeClr val="dk1"/>
              </a:solidFill>
            </a:endParaRPr>
          </a:p>
          <a:p>
            <a:pPr marL="0" lvl="0" indent="0" algn="l" rtl="0">
              <a:spcBef>
                <a:spcPts val="1200"/>
              </a:spcBef>
              <a:spcAft>
                <a:spcPts val="0"/>
              </a:spcAft>
              <a:buNone/>
            </a:pPr>
            <a:r>
              <a:rPr lang="en" dirty="0" smtClean="0">
                <a:solidFill>
                  <a:schemeClr val="dk1"/>
                </a:solidFill>
              </a:rPr>
              <a:t>nc</a:t>
            </a:r>
            <a:r>
              <a:rPr lang="en" dirty="0">
                <a:solidFill>
                  <a:schemeClr val="dk1"/>
                </a:solidFill>
              </a:rPr>
              <a:t>= call period /call year</a:t>
            </a:r>
            <a:endParaRPr dirty="0">
              <a:solidFill>
                <a:schemeClr val="dk1"/>
              </a:solidFill>
            </a:endParaRPr>
          </a:p>
          <a:p>
            <a:pPr marL="0" lvl="0" indent="0" algn="l" rtl="0">
              <a:spcBef>
                <a:spcPts val="1200"/>
              </a:spcBef>
              <a:spcAft>
                <a:spcPts val="0"/>
              </a:spcAft>
              <a:buNone/>
            </a:pPr>
            <a:r>
              <a:rPr lang="en" dirty="0">
                <a:solidFill>
                  <a:schemeClr val="dk1"/>
                </a:solidFill>
              </a:rPr>
              <a:t>CP= call price ie ( CP=par </a:t>
            </a:r>
            <a:r>
              <a:rPr lang="en" dirty="0" smtClean="0">
                <a:solidFill>
                  <a:schemeClr val="dk1"/>
                </a:solidFill>
              </a:rPr>
              <a:t>value + premium</a:t>
            </a:r>
            <a:r>
              <a:rPr lang="en" dirty="0">
                <a:solidFill>
                  <a:schemeClr val="dk1"/>
                </a:solidFill>
              </a:rPr>
              <a:t>)  </a:t>
            </a:r>
            <a:endParaRPr dirty="0">
              <a:solidFill>
                <a:schemeClr val="dk1"/>
              </a:solidFill>
            </a:endParaRPr>
          </a:p>
          <a:p>
            <a:pPr marL="0" lvl="0" indent="0" algn="l" rtl="0">
              <a:spcBef>
                <a:spcPts val="1200"/>
              </a:spcBef>
              <a:spcAft>
                <a:spcPts val="0"/>
              </a:spcAft>
              <a:buNone/>
            </a:pPr>
            <a:r>
              <a:rPr lang="en" dirty="0">
                <a:solidFill>
                  <a:schemeClr val="dk1"/>
                </a:solidFill>
              </a:rPr>
              <a:t>Kd/YTM = market interest rate/ going rate of interest/ required rate of return/ discount rate/ Yield To Maturity</a:t>
            </a:r>
            <a:endParaRPr dirty="0">
              <a:solidFill>
                <a:schemeClr val="dk1"/>
              </a:solidFill>
            </a:endParaRPr>
          </a:p>
          <a:p>
            <a:pPr marL="0" lvl="0" indent="0" algn="l" rtl="0">
              <a:spcBef>
                <a:spcPts val="1200"/>
              </a:spcBef>
              <a:spcAft>
                <a:spcPts val="0"/>
              </a:spcAft>
              <a:buNone/>
            </a:pPr>
            <a:r>
              <a:rPr lang="en" dirty="0">
                <a:solidFill>
                  <a:schemeClr val="dk1"/>
                </a:solidFill>
              </a:rPr>
              <a:t>Vo= value of bond today/ present value of bond/ Intrinsic value of bond</a:t>
            </a:r>
            <a:endParaRPr dirty="0">
              <a:solidFill>
                <a:schemeClr val="dk1"/>
              </a:solidFill>
            </a:endParaRPr>
          </a:p>
          <a:p>
            <a:pPr marL="0" lvl="0" indent="0" algn="l" rtl="0">
              <a:spcBef>
                <a:spcPts val="1200"/>
              </a:spcBef>
              <a:spcAft>
                <a:spcPts val="0"/>
              </a:spcAft>
              <a:buNone/>
            </a:pPr>
            <a:r>
              <a:rPr lang="en" b="1" u="sng" dirty="0">
                <a:solidFill>
                  <a:schemeClr val="dk1"/>
                </a:solidFill>
              </a:rPr>
              <a:t>Conditions</a:t>
            </a:r>
            <a:endParaRPr b="1" u="sng" dirty="0">
              <a:solidFill>
                <a:schemeClr val="dk1"/>
              </a:solidFill>
            </a:endParaRPr>
          </a:p>
          <a:p>
            <a:pPr marL="457200" lvl="0" indent="-334327" algn="l" rtl="0">
              <a:spcBef>
                <a:spcPts val="1200"/>
              </a:spcBef>
              <a:spcAft>
                <a:spcPts val="0"/>
              </a:spcAft>
              <a:buClr>
                <a:schemeClr val="dk1"/>
              </a:buClr>
              <a:buSzPct val="100000"/>
              <a:buAutoNum type="arabicPeriod"/>
            </a:pPr>
            <a:r>
              <a:rPr lang="en" dirty="0">
                <a:solidFill>
                  <a:schemeClr val="dk1"/>
                </a:solidFill>
              </a:rPr>
              <a:t>If M &gt; Vo             Discount bond</a:t>
            </a:r>
            <a:endParaRPr dirty="0">
              <a:solidFill>
                <a:schemeClr val="dk1"/>
              </a:solidFill>
            </a:endParaRPr>
          </a:p>
          <a:p>
            <a:pPr marL="457200" lvl="0" indent="-334327" algn="l" rtl="0">
              <a:spcBef>
                <a:spcPts val="0"/>
              </a:spcBef>
              <a:spcAft>
                <a:spcPts val="0"/>
              </a:spcAft>
              <a:buClr>
                <a:schemeClr val="dk1"/>
              </a:buClr>
              <a:buSzPct val="100000"/>
              <a:buAutoNum type="arabicPeriod"/>
            </a:pPr>
            <a:r>
              <a:rPr lang="en" dirty="0">
                <a:solidFill>
                  <a:schemeClr val="dk1"/>
                </a:solidFill>
              </a:rPr>
              <a:t> If M &lt; Vo            premium bond</a:t>
            </a:r>
            <a:endParaRPr dirty="0">
              <a:solidFill>
                <a:schemeClr val="dk1"/>
              </a:solidFill>
            </a:endParaRPr>
          </a:p>
          <a:p>
            <a:pPr marL="457200" lvl="0" indent="-334327" algn="l" rtl="0">
              <a:spcBef>
                <a:spcPts val="0"/>
              </a:spcBef>
              <a:spcAft>
                <a:spcPts val="0"/>
              </a:spcAft>
              <a:buClr>
                <a:schemeClr val="dk1"/>
              </a:buClr>
              <a:buSzPct val="100000"/>
              <a:buAutoNum type="arabicPeriod"/>
            </a:pPr>
            <a:r>
              <a:rPr lang="en" dirty="0">
                <a:solidFill>
                  <a:schemeClr val="dk1"/>
                </a:solidFill>
              </a:rPr>
              <a:t>If M = Vo              par bond</a:t>
            </a:r>
            <a:endParaRPr dirty="0">
              <a:solidFill>
                <a:schemeClr val="dk1"/>
              </a:solidFill>
            </a:endParaRPr>
          </a:p>
          <a:p>
            <a:pPr marL="0" lvl="0" indent="0" algn="l" rtl="0">
              <a:spcBef>
                <a:spcPts val="1200"/>
              </a:spcBef>
              <a:spcAft>
                <a:spcPts val="1200"/>
              </a:spcAft>
              <a:buNone/>
            </a:pPr>
            <a:endParaRPr dirty="0"/>
          </a:p>
        </p:txBody>
      </p:sp>
      <p:cxnSp>
        <p:nvCxnSpPr>
          <p:cNvPr id="84" name="Google Shape;84;p18"/>
          <p:cNvCxnSpPr/>
          <p:nvPr/>
        </p:nvCxnSpPr>
        <p:spPr>
          <a:xfrm rot="10800000" flipH="1">
            <a:off x="1724325" y="4230554"/>
            <a:ext cx="604200" cy="144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8"/>
          <p:cNvCxnSpPr/>
          <p:nvPr/>
        </p:nvCxnSpPr>
        <p:spPr>
          <a:xfrm rot="10800000" flipH="1">
            <a:off x="1736420" y="4489811"/>
            <a:ext cx="604200" cy="1440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8"/>
          <p:cNvCxnSpPr/>
          <p:nvPr/>
        </p:nvCxnSpPr>
        <p:spPr>
          <a:xfrm rot="10800000" flipH="1">
            <a:off x="1724325" y="4741679"/>
            <a:ext cx="604200" cy="1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2650" y="445025"/>
            <a:ext cx="841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Decision:-</a:t>
            </a:r>
            <a:endParaRPr u="sng"/>
          </a:p>
        </p:txBody>
      </p:sp>
      <p:sp>
        <p:nvSpPr>
          <p:cNvPr id="92" name="Google Shape;92;p19"/>
          <p:cNvSpPr txBox="1">
            <a:spLocks noGrp="1"/>
          </p:cNvSpPr>
          <p:nvPr>
            <p:ph type="body" idx="1"/>
          </p:nvPr>
        </p:nvSpPr>
        <p:spPr>
          <a:xfrm>
            <a:off x="149575" y="1196675"/>
            <a:ext cx="8855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1.if intrinsic value of bond ie calculated value &gt; Market price of bond ie given value</a:t>
            </a:r>
            <a:endParaRPr dirty="0">
              <a:solidFill>
                <a:schemeClr val="dk1"/>
              </a:solidFill>
            </a:endParaRPr>
          </a:p>
          <a:p>
            <a:pPr marL="0" lvl="0" indent="0" algn="l" rtl="0">
              <a:spcBef>
                <a:spcPts val="1200"/>
              </a:spcBef>
              <a:spcAft>
                <a:spcPts val="0"/>
              </a:spcAft>
              <a:buNone/>
            </a:pPr>
            <a:r>
              <a:rPr lang="en" dirty="0">
                <a:solidFill>
                  <a:schemeClr val="dk1"/>
                </a:solidFill>
              </a:rPr>
              <a:t>                    Undervalued                   buy the bond</a:t>
            </a:r>
            <a:endParaRPr dirty="0">
              <a:solidFill>
                <a:schemeClr val="dk1"/>
              </a:solidFill>
            </a:endParaRPr>
          </a:p>
          <a:p>
            <a:pPr marL="0" lvl="0" indent="0" algn="l" rtl="0">
              <a:spcBef>
                <a:spcPts val="1200"/>
              </a:spcBef>
              <a:spcAft>
                <a:spcPts val="0"/>
              </a:spcAft>
              <a:buNone/>
            </a:pPr>
            <a:r>
              <a:rPr lang="en" dirty="0">
                <a:solidFill>
                  <a:schemeClr val="dk1"/>
                </a:solidFill>
              </a:rPr>
              <a:t>2. .if intrinsic value of bond ie calculated value &lt; Market price of bond ie given value</a:t>
            </a:r>
            <a:endParaRPr dirty="0">
              <a:solidFill>
                <a:schemeClr val="dk1"/>
              </a:solidFill>
            </a:endParaRPr>
          </a:p>
          <a:p>
            <a:pPr marL="0" lvl="0" indent="0" algn="l" rtl="0">
              <a:spcBef>
                <a:spcPts val="1200"/>
              </a:spcBef>
              <a:spcAft>
                <a:spcPts val="0"/>
              </a:spcAft>
              <a:buNone/>
            </a:pPr>
            <a:r>
              <a:rPr lang="en">
                <a:solidFill>
                  <a:schemeClr val="dk1"/>
                </a:solidFill>
              </a:rPr>
              <a:t>                   </a:t>
            </a:r>
            <a:r>
              <a:rPr lang="en" smtClean="0">
                <a:solidFill>
                  <a:schemeClr val="dk1"/>
                </a:solidFill>
              </a:rPr>
              <a:t>overvalued                   sell </a:t>
            </a:r>
            <a:r>
              <a:rPr lang="en" dirty="0">
                <a:solidFill>
                  <a:schemeClr val="dk1"/>
                </a:solidFill>
              </a:rPr>
              <a:t>the bond</a:t>
            </a:r>
            <a:endParaRPr dirty="0">
              <a:solidFill>
                <a:schemeClr val="dk1"/>
              </a:solidFill>
            </a:endParaRPr>
          </a:p>
          <a:p>
            <a:pPr marL="0" lvl="0" indent="0" algn="l" rtl="0">
              <a:spcBef>
                <a:spcPts val="1200"/>
              </a:spcBef>
              <a:spcAft>
                <a:spcPts val="0"/>
              </a:spcAft>
              <a:buNone/>
            </a:pPr>
            <a:r>
              <a:rPr lang="en" dirty="0">
                <a:solidFill>
                  <a:schemeClr val="dk1"/>
                </a:solidFill>
              </a:rPr>
              <a:t>3. if intrinsic value of bond ie calculated value =  Market price of bond ie given value</a:t>
            </a:r>
            <a:endParaRPr dirty="0">
              <a:solidFill>
                <a:schemeClr val="dk1"/>
              </a:solidFill>
            </a:endParaRPr>
          </a:p>
          <a:p>
            <a:pPr marL="0" lvl="0" indent="0" algn="l" rtl="0">
              <a:spcBef>
                <a:spcPts val="1200"/>
              </a:spcBef>
              <a:spcAft>
                <a:spcPts val="0"/>
              </a:spcAft>
              <a:buNone/>
            </a:pPr>
            <a:r>
              <a:rPr lang="en" dirty="0">
                <a:solidFill>
                  <a:schemeClr val="dk1"/>
                </a:solidFill>
              </a:rPr>
              <a:t>                    equal valued                       No action</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cxnSp>
        <p:nvCxnSpPr>
          <p:cNvPr id="93" name="Google Shape;93;p19"/>
          <p:cNvCxnSpPr/>
          <p:nvPr/>
        </p:nvCxnSpPr>
        <p:spPr>
          <a:xfrm rot="10800000" flipH="1">
            <a:off x="568525" y="1937029"/>
            <a:ext cx="837900" cy="78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9"/>
          <p:cNvCxnSpPr/>
          <p:nvPr/>
        </p:nvCxnSpPr>
        <p:spPr>
          <a:xfrm>
            <a:off x="2968487" y="1889977"/>
            <a:ext cx="712370" cy="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9"/>
          <p:cNvCxnSpPr/>
          <p:nvPr/>
        </p:nvCxnSpPr>
        <p:spPr>
          <a:xfrm>
            <a:off x="544666" y="2854071"/>
            <a:ext cx="825300" cy="480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9"/>
          <p:cNvCxnSpPr/>
          <p:nvPr/>
        </p:nvCxnSpPr>
        <p:spPr>
          <a:xfrm>
            <a:off x="2903400" y="2849271"/>
            <a:ext cx="776100" cy="48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9"/>
          <p:cNvCxnSpPr/>
          <p:nvPr/>
        </p:nvCxnSpPr>
        <p:spPr>
          <a:xfrm rot="10800000" flipH="1">
            <a:off x="235975" y="3838192"/>
            <a:ext cx="751500" cy="144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9"/>
          <p:cNvCxnSpPr/>
          <p:nvPr/>
        </p:nvCxnSpPr>
        <p:spPr>
          <a:xfrm>
            <a:off x="2968487" y="3832668"/>
            <a:ext cx="776100" cy="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109729"/>
            <a:ext cx="8520600" cy="52669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solidFill>
                  <a:srgbClr val="FF0000"/>
                </a:solidFill>
              </a:rPr>
              <a:t>Bond return measures</a:t>
            </a:r>
            <a:endParaRPr u="sng" dirty="0">
              <a:solidFill>
                <a:srgbClr val="FF0000"/>
              </a:solidFill>
            </a:endParaRPr>
          </a:p>
        </p:txBody>
      </p:sp>
      <mc:AlternateContent xmlns:mc="http://schemas.openxmlformats.org/markup-compatibility/2006" xmlns:a14="http://schemas.microsoft.com/office/drawing/2010/main">
        <mc:Choice Requires="a14">
          <p:sp>
            <p:nvSpPr>
              <p:cNvPr id="104" name="Google Shape;104;p20"/>
              <p:cNvSpPr txBox="1">
                <a:spLocks noGrp="1"/>
              </p:cNvSpPr>
              <p:nvPr>
                <p:ph type="body" idx="1"/>
              </p:nvPr>
            </p:nvSpPr>
            <p:spPr>
              <a:xfrm>
                <a:off x="95098" y="548640"/>
                <a:ext cx="9048902" cy="4594860"/>
              </a:xfrm>
              <a:prstGeom prst="rect">
                <a:avLst/>
              </a:prstGeom>
            </p:spPr>
            <p:txBody>
              <a:bodyPr spcFirstLastPara="1" wrap="square" lIns="91425" tIns="91425" rIns="91425" bIns="91425" anchor="t" anchorCtr="0">
                <a:normAutofit fontScale="85000" lnSpcReduction="10000"/>
              </a:bodyPr>
              <a:lstStyle/>
              <a:p>
                <a:pPr lvl="0" indent="-308610">
                  <a:buClr>
                    <a:schemeClr val="dk1"/>
                  </a:buClr>
                  <a:buSzPct val="100000"/>
                  <a:buAutoNum type="arabicPeriod"/>
                </a:pPr>
                <a:r>
                  <a:rPr lang="en" dirty="0">
                    <a:solidFill>
                      <a:schemeClr val="dk1"/>
                    </a:solidFill>
                  </a:rPr>
                  <a:t>Coupon yield = </a:t>
                </a:r>
                <a:r>
                  <a:rPr lang="ar-AE" dirty="0" smtClean="0"/>
                  <a:t> </a:t>
                </a:r>
                <a14:m>
                  <m:oMath xmlns:m="http://schemas.openxmlformats.org/officeDocument/2006/math">
                    <m:f>
                      <m:fPr>
                        <m:ctrlPr>
                          <a:rPr lang="ar-AE" i="1">
                            <a:latin typeface="Cambria Math" panose="02040503050406030204" pitchFamily="18" charset="0"/>
                          </a:rPr>
                        </m:ctrlPr>
                      </m:fPr>
                      <m:num>
                        <m:r>
                          <m:rPr>
                            <m:nor/>
                          </m:rPr>
                          <a:rPr lang="en-US">
                            <a:latin typeface="Cambria Math"/>
                          </a:rPr>
                          <m:t>I</m:t>
                        </m:r>
                      </m:num>
                      <m:den>
                        <m:r>
                          <m:rPr>
                            <m:nor/>
                          </m:rPr>
                          <a:rPr lang="en-US" b="0" i="0" smtClean="0">
                            <a:latin typeface="Cambria Math"/>
                          </a:rPr>
                          <m:t>M</m:t>
                        </m:r>
                      </m:den>
                    </m:f>
                  </m:oMath>
                </a14:m>
                <a:r>
                  <a:rPr lang="en-US" dirty="0" smtClean="0">
                    <a:solidFill>
                      <a:schemeClr val="dk1"/>
                    </a:solidFill>
                  </a:rPr>
                  <a:t>×100</a:t>
                </a:r>
                <a:endParaRPr dirty="0">
                  <a:solidFill>
                    <a:schemeClr val="dk1"/>
                  </a:solidFill>
                </a:endParaRPr>
              </a:p>
              <a:p>
                <a:pPr lvl="0" indent="-308610">
                  <a:buClr>
                    <a:schemeClr val="dk1"/>
                  </a:buClr>
                  <a:buSzPct val="100000"/>
                  <a:buAutoNum type="arabicPeriod"/>
                </a:pPr>
                <a:r>
                  <a:rPr lang="en" dirty="0">
                    <a:solidFill>
                      <a:schemeClr val="dk1"/>
                    </a:solidFill>
                  </a:rPr>
                  <a:t>Current yield(CY) = </a:t>
                </a:r>
                <a14:m>
                  <m:oMath xmlns:m="http://schemas.openxmlformats.org/officeDocument/2006/math">
                    <m:f>
                      <m:fPr>
                        <m:ctrlPr>
                          <a:rPr lang="ar-AE" i="1">
                            <a:latin typeface="Cambria Math" panose="02040503050406030204" pitchFamily="18" charset="0"/>
                          </a:rPr>
                        </m:ctrlPr>
                      </m:fPr>
                      <m:num>
                        <m:r>
                          <m:rPr>
                            <m:nor/>
                          </m:rPr>
                          <a:rPr lang="en-US">
                            <a:latin typeface="Cambria Math"/>
                          </a:rPr>
                          <m:t>I</m:t>
                        </m:r>
                      </m:num>
                      <m:den>
                        <m:r>
                          <m:rPr>
                            <m:nor/>
                          </m:rPr>
                          <a:rPr lang="en-US" b="0" i="0" smtClean="0">
                            <a:latin typeface="Cambria Math"/>
                          </a:rPr>
                          <m:t>Vo</m:t>
                        </m:r>
                      </m:den>
                    </m:f>
                  </m:oMath>
                </a14:m>
                <a:r>
                  <a:rPr lang="en-US" dirty="0" smtClean="0">
                    <a:solidFill>
                      <a:schemeClr val="dk1"/>
                    </a:solidFill>
                  </a:rPr>
                  <a:t>×100</a:t>
                </a:r>
                <a:endParaRPr dirty="0">
                  <a:solidFill>
                    <a:schemeClr val="dk1"/>
                  </a:solidFill>
                </a:endParaRPr>
              </a:p>
              <a:p>
                <a:pPr marL="457200" lvl="0" indent="-308610" algn="l" rtl="0">
                  <a:spcBef>
                    <a:spcPts val="0"/>
                  </a:spcBef>
                  <a:spcAft>
                    <a:spcPts val="0"/>
                  </a:spcAft>
                  <a:buClr>
                    <a:schemeClr val="dk1"/>
                  </a:buClr>
                  <a:buSzPct val="100000"/>
                  <a:buAutoNum type="arabicPeriod"/>
                </a:pPr>
                <a:r>
                  <a:rPr lang="en" dirty="0">
                    <a:solidFill>
                      <a:schemeClr val="dk1"/>
                    </a:solidFill>
                  </a:rPr>
                  <a:t>Capital gain or loss yield = Total yield ie </a:t>
                </a:r>
                <a:r>
                  <a:rPr lang="en" dirty="0" smtClean="0">
                    <a:solidFill>
                      <a:schemeClr val="dk1"/>
                    </a:solidFill>
                  </a:rPr>
                  <a:t>YTM or kd </a:t>
                </a:r>
                <a:r>
                  <a:rPr lang="en" dirty="0">
                    <a:solidFill>
                      <a:schemeClr val="dk1"/>
                    </a:solidFill>
                  </a:rPr>
                  <a:t>- C.Y</a:t>
                </a:r>
                <a:endParaRPr dirty="0">
                  <a:solidFill>
                    <a:schemeClr val="dk1"/>
                  </a:solidFill>
                </a:endParaRPr>
              </a:p>
              <a:p>
                <a:pPr marL="457200" lvl="0" indent="-308610" algn="l" rtl="0">
                  <a:spcBef>
                    <a:spcPts val="0"/>
                  </a:spcBef>
                  <a:spcAft>
                    <a:spcPts val="0"/>
                  </a:spcAft>
                  <a:buClr>
                    <a:schemeClr val="dk1"/>
                  </a:buClr>
                  <a:buSzPct val="100000"/>
                  <a:buAutoNum type="arabicPeriod"/>
                </a:pPr>
                <a:r>
                  <a:rPr lang="en" dirty="0">
                    <a:solidFill>
                      <a:schemeClr val="dk1"/>
                    </a:solidFill>
                  </a:rPr>
                  <a:t>Total Yield = CY + capital gain or loss yield</a:t>
                </a:r>
                <a:endParaRPr dirty="0">
                  <a:solidFill>
                    <a:schemeClr val="dk1"/>
                  </a:solidFill>
                </a:endParaRPr>
              </a:p>
              <a:p>
                <a:pPr marL="457200" lvl="0" indent="-308610" algn="l" rtl="0">
                  <a:spcBef>
                    <a:spcPts val="0"/>
                  </a:spcBef>
                  <a:spcAft>
                    <a:spcPts val="0"/>
                  </a:spcAft>
                  <a:buClr>
                    <a:schemeClr val="dk1"/>
                  </a:buClr>
                  <a:buSzPct val="100000"/>
                  <a:buAutoNum type="arabicPeriod"/>
                </a:pPr>
                <a:r>
                  <a:rPr lang="en" b="1" u="sng" dirty="0">
                    <a:solidFill>
                      <a:schemeClr val="dk1"/>
                    </a:solidFill>
                  </a:rPr>
                  <a:t>Yield TO Maturity(YTM)</a:t>
                </a:r>
                <a:endParaRPr b="1" u="sng" dirty="0">
                  <a:solidFill>
                    <a:schemeClr val="dk1"/>
                  </a:solidFill>
                </a:endParaRPr>
              </a:p>
              <a:p>
                <a:pPr marL="457200" lvl="0" indent="-308610" algn="l" rtl="0">
                  <a:spcBef>
                    <a:spcPts val="0"/>
                  </a:spcBef>
                  <a:spcAft>
                    <a:spcPts val="0"/>
                  </a:spcAft>
                  <a:buClr>
                    <a:schemeClr val="dk1"/>
                  </a:buClr>
                  <a:buSzPct val="100000"/>
                  <a:buChar char="●"/>
                </a:pPr>
                <a:r>
                  <a:rPr lang="en" dirty="0">
                    <a:solidFill>
                      <a:schemeClr val="dk1"/>
                    </a:solidFill>
                  </a:rPr>
                  <a:t> YTM of a bond represents the annualized rate of return from the investment if  the bond  hold until maturity</a:t>
                </a:r>
                <a:endParaRPr dirty="0">
                  <a:solidFill>
                    <a:schemeClr val="dk1"/>
                  </a:solidFill>
                </a:endParaRPr>
              </a:p>
              <a:p>
                <a:pPr marL="457200" lvl="0" indent="-308610" algn="l" rtl="0">
                  <a:spcBef>
                    <a:spcPts val="0"/>
                  </a:spcBef>
                  <a:spcAft>
                    <a:spcPts val="0"/>
                  </a:spcAft>
                  <a:buClr>
                    <a:schemeClr val="dk1"/>
                  </a:buClr>
                  <a:buSzPct val="100000"/>
                  <a:buChar char="●"/>
                </a:pPr>
                <a:r>
                  <a:rPr lang="en" dirty="0">
                    <a:solidFill>
                      <a:schemeClr val="dk1"/>
                    </a:solidFill>
                  </a:rPr>
                  <a:t>It is  the interest rates that equates the present value of the bond’s payment with the current market price of the bond</a:t>
                </a:r>
                <a:endParaRPr dirty="0">
                  <a:solidFill>
                    <a:schemeClr val="dk1"/>
                  </a:solidFill>
                </a:endParaRPr>
              </a:p>
              <a:p>
                <a:pPr marL="457200" lvl="0" indent="-308610" algn="l" rtl="0">
                  <a:spcBef>
                    <a:spcPts val="0"/>
                  </a:spcBef>
                  <a:spcAft>
                    <a:spcPts val="0"/>
                  </a:spcAft>
                  <a:buClr>
                    <a:schemeClr val="dk1"/>
                  </a:buClr>
                  <a:buSzPct val="100000"/>
                  <a:buChar char="●"/>
                </a:pPr>
                <a:r>
                  <a:rPr lang="en" dirty="0">
                    <a:solidFill>
                      <a:schemeClr val="dk1"/>
                    </a:solidFill>
                  </a:rPr>
                  <a:t>YTM is computed under the following assumptions</a:t>
                </a:r>
                <a:endParaRPr dirty="0">
                  <a:solidFill>
                    <a:schemeClr val="dk1"/>
                  </a:solidFill>
                </a:endParaRPr>
              </a:p>
              <a:p>
                <a:pPr marL="914400" lvl="0" indent="0" algn="l" rtl="0">
                  <a:spcBef>
                    <a:spcPts val="1200"/>
                  </a:spcBef>
                  <a:spcAft>
                    <a:spcPts val="0"/>
                  </a:spcAft>
                  <a:buNone/>
                </a:pPr>
                <a:r>
                  <a:rPr lang="en" dirty="0">
                    <a:solidFill>
                      <a:schemeClr val="dk1"/>
                    </a:solidFill>
                  </a:rPr>
                  <a:t>i. The bond will be held until maturity</a:t>
                </a:r>
                <a:endParaRPr dirty="0">
                  <a:solidFill>
                    <a:schemeClr val="dk1"/>
                  </a:solidFill>
                </a:endParaRPr>
              </a:p>
              <a:p>
                <a:pPr marL="914400" lvl="0" indent="0" algn="l" rtl="0">
                  <a:spcBef>
                    <a:spcPts val="1200"/>
                  </a:spcBef>
                  <a:spcAft>
                    <a:spcPts val="0"/>
                  </a:spcAft>
                  <a:buNone/>
                </a:pPr>
                <a:r>
                  <a:rPr lang="en" dirty="0">
                    <a:solidFill>
                      <a:schemeClr val="dk1"/>
                    </a:solidFill>
                  </a:rPr>
                  <a:t>Ii. Coupons  are immediately reinvested at yield to maturity</a:t>
                </a:r>
                <a:endParaRPr dirty="0">
                  <a:solidFill>
                    <a:schemeClr val="dk1"/>
                  </a:solidFill>
                </a:endParaRPr>
              </a:p>
              <a:p>
                <a:pPr marL="914400" lvl="0" indent="0" algn="l" rtl="0">
                  <a:spcBef>
                    <a:spcPts val="1200"/>
                  </a:spcBef>
                  <a:spcAft>
                    <a:spcPts val="0"/>
                  </a:spcAft>
                  <a:buNone/>
                </a:pPr>
                <a:r>
                  <a:rPr lang="en" dirty="0">
                    <a:solidFill>
                      <a:schemeClr val="dk1"/>
                    </a:solidFill>
                  </a:rPr>
                  <a:t>Iii. bond will not be called before maturity</a:t>
                </a:r>
                <a:endParaRPr dirty="0">
                  <a:solidFill>
                    <a:schemeClr val="dk1"/>
                  </a:solidFill>
                </a:endParaRPr>
              </a:p>
              <a:p>
                <a:pPr marL="914400" lvl="0" indent="0" algn="l" rtl="0">
                  <a:spcBef>
                    <a:spcPts val="1200"/>
                  </a:spcBef>
                  <a:spcAft>
                    <a:spcPts val="1200"/>
                  </a:spcAft>
                  <a:buNone/>
                </a:pPr>
                <a:r>
                  <a:rPr lang="en" dirty="0">
                    <a:solidFill>
                      <a:schemeClr val="dk1"/>
                    </a:solidFill>
                  </a:rPr>
                  <a:t>iv.All cash flows ie (interest and principal) will occur as indicated in the  indenture.</a:t>
                </a:r>
                <a:endParaRPr dirty="0">
                  <a:solidFill>
                    <a:schemeClr val="dk1"/>
                  </a:solidFill>
                </a:endParaRPr>
              </a:p>
            </p:txBody>
          </p:sp>
        </mc:Choice>
        <mc:Fallback xmlns="">
          <p:sp>
            <p:nvSpPr>
              <p:cNvPr id="104" name="Google Shape;104;p20"/>
              <p:cNvSpPr txBox="1">
                <a:spLocks noGrp="1" noRot="1" noChangeAspect="1" noMove="1" noResize="1" noEditPoints="1" noAdjustHandles="1" noChangeArrowheads="1" noChangeShapeType="1" noTextEdit="1"/>
              </p:cNvSpPr>
              <p:nvPr>
                <p:ph type="body" idx="1"/>
              </p:nvPr>
            </p:nvSpPr>
            <p:spPr>
              <a:xfrm>
                <a:off x="95098" y="548640"/>
                <a:ext cx="9048902" cy="4594860"/>
              </a:xfrm>
              <a:prstGeom prst="rect">
                <a:avLst/>
              </a:prstGeom>
              <a:blipFill rotWithShape="0">
                <a:blip r:embed="rId3"/>
                <a:stretch>
                  <a:fillRect r="-27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F1C3E9C8742A4EA0540E4A67AED9D6" ma:contentTypeVersion="0" ma:contentTypeDescription="Create a new document." ma:contentTypeScope="" ma:versionID="0068452b8ac9ef65f3d584a75fb7478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91A978-DE4B-426B-8B7E-6F64F0312B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628B8A-4F1A-4566-88AC-2FDB901F5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96CF96-8FC1-4F46-8E85-A108965FD4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400</TotalTime>
  <Words>1341</Words>
  <Application>Microsoft Office PowerPoint</Application>
  <PresentationFormat>On-screen Show (16:9)</PresentationFormat>
  <Paragraphs>218</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Cambria Math</vt:lpstr>
      <vt:lpstr>Times New Roman</vt:lpstr>
      <vt:lpstr>Simple Light</vt:lpstr>
      <vt:lpstr>Chapter-5</vt:lpstr>
      <vt:lpstr>Concept of bond ( Part I)</vt:lpstr>
      <vt:lpstr>Features of bond</vt:lpstr>
      <vt:lpstr>PowerPoint Presentation</vt:lpstr>
      <vt:lpstr>Bond Valuation i.e Vo =?  </vt:lpstr>
      <vt:lpstr>PowerPoint Presentation</vt:lpstr>
      <vt:lpstr>PowerPoint Presentation</vt:lpstr>
      <vt:lpstr>Decision:-</vt:lpstr>
      <vt:lpstr>Bond return measures</vt:lpstr>
      <vt:lpstr>Calculate the YTM on following ways</vt:lpstr>
      <vt:lpstr>Step 2:- Try at LR ie 6% or 0.06</vt:lpstr>
      <vt:lpstr>6. Yield To Call (YTC)   </vt:lpstr>
      <vt:lpstr>Step -1 Calculate the approximate YTC </vt:lpstr>
      <vt:lpstr>7. Effective annual YTM</vt:lpstr>
      <vt:lpstr>Part II </vt:lpstr>
      <vt:lpstr>Concept of Common stock</vt:lpstr>
      <vt:lpstr>Features of Common stock</vt:lpstr>
      <vt:lpstr>Common stock Valuation  i.e Po =?</vt:lpstr>
      <vt:lpstr>PowerPoint Presentation</vt:lpstr>
      <vt:lpstr>Common stock return measures</vt:lpstr>
      <vt:lpstr>Preferred stock </vt:lpstr>
      <vt:lpstr>Features of preferred stock</vt:lpstr>
      <vt:lpstr>Preferred stock valuations i.e Po=?</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dc:title>
  <dc:creator>Hp</dc:creator>
  <cp:lastModifiedBy>Microsoft account</cp:lastModifiedBy>
  <cp:revision>60</cp:revision>
  <dcterms:modified xsi:type="dcterms:W3CDTF">2024-11-26T14:57:35Z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0x010100E7F1C3E9C8742A4EA0540E4A67AED9D6</vt:lpwstr>
  </property>
</Properties>
</file>