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1"/>
  </p:notesMasterIdLst>
  <p:sldIdLst>
    <p:sldId id="256" r:id="rId5"/>
    <p:sldId id="257" r:id="rId6"/>
    <p:sldId id="258" r:id="rId7"/>
    <p:sldId id="261" r:id="rId8"/>
    <p:sldId id="262" r:id="rId9"/>
    <p:sldId id="269" r:id="rId10"/>
    <p:sldId id="270" r:id="rId11"/>
    <p:sldId id="263" r:id="rId12"/>
    <p:sldId id="277" r:id="rId13"/>
    <p:sldId id="271" r:id="rId14"/>
    <p:sldId id="264" r:id="rId15"/>
    <p:sldId id="272" r:id="rId16"/>
    <p:sldId id="273" r:id="rId17"/>
    <p:sldId id="274" r:id="rId18"/>
    <p:sldId id="275" r:id="rId19"/>
    <p:sldId id="286"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7" d="100"/>
          <a:sy n="87" d="100"/>
        </p:scale>
        <p:origin x="704"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16646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506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d2c54b7f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d2c54b7f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65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0f6ae3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0f6ae3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61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d0f6ae3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d0f6ae3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12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d2c54b7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d2c54b7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97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d2c54b7f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d2c54b7f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44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d2c54b7f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d2c54b7f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94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d2c54b7f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d2c54b7f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62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542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d2c54b7f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d2c54b7f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77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289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u="sng" dirty="0" smtClean="0">
                <a:solidFill>
                  <a:srgbClr val="FF0000"/>
                </a:solidFill>
              </a:rPr>
              <a:t>Chapter-6</a:t>
            </a:r>
            <a:endParaRPr u="sng" dirty="0">
              <a:solidFill>
                <a:srgbClr val="FF0000"/>
              </a:solidFill>
            </a:endParaRPr>
          </a:p>
        </p:txBody>
      </p:sp>
      <p:sp>
        <p:nvSpPr>
          <p:cNvPr id="55" name="Google Shape;55;p13"/>
          <p:cNvSpPr txBox="1">
            <a:spLocks noGrp="1"/>
          </p:cNvSpPr>
          <p:nvPr>
            <p:ph type="subTitle" idx="1"/>
          </p:nvPr>
        </p:nvSpPr>
        <p:spPr>
          <a:xfrm>
            <a:off x="311700" y="2033675"/>
            <a:ext cx="8520600" cy="819253"/>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200" b="1" dirty="0" smtClean="0">
                <a:solidFill>
                  <a:srgbClr val="FF0000"/>
                </a:solidFill>
                <a:latin typeface="Times New Roman"/>
                <a:ea typeface="Times New Roman"/>
                <a:cs typeface="Times New Roman"/>
                <a:sym typeface="Times New Roman"/>
              </a:rPr>
              <a:t>Capital Budgeting Analysis (N- </a:t>
            </a:r>
            <a:r>
              <a:rPr lang="en" sz="3200" b="1" dirty="0" smtClean="0">
                <a:solidFill>
                  <a:srgbClr val="FF0000"/>
                </a:solidFill>
                <a:latin typeface="Times New Roman"/>
                <a:ea typeface="Times New Roman"/>
                <a:cs typeface="Times New Roman"/>
                <a:sym typeface="Times New Roman"/>
              </a:rPr>
              <a:t>20</a:t>
            </a:r>
            <a:r>
              <a:rPr lang="en" sz="3200" b="1" dirty="0" smtClean="0">
                <a:solidFill>
                  <a:srgbClr val="FF0000"/>
                </a:solidFill>
                <a:latin typeface="Times New Roman"/>
                <a:ea typeface="Times New Roman"/>
                <a:cs typeface="Times New Roman"/>
                <a:sym typeface="Times New Roman"/>
              </a:rPr>
              <a:t> </a:t>
            </a:r>
            <a:r>
              <a:rPr lang="en" sz="3200" b="1" dirty="0" smtClean="0">
                <a:solidFill>
                  <a:srgbClr val="FF0000"/>
                </a:solidFill>
                <a:latin typeface="Times New Roman"/>
                <a:ea typeface="Times New Roman"/>
                <a:cs typeface="Times New Roman"/>
                <a:sym typeface="Times New Roman"/>
              </a:rPr>
              <a:t>marks) case chapter</a:t>
            </a:r>
            <a:endParaRPr sz="400" b="1" dirty="0">
              <a:solidFill>
                <a:srgbClr val="FF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102413"/>
            <a:ext cx="8520600" cy="64373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smtClean="0">
                <a:solidFill>
                  <a:srgbClr val="FF0000"/>
                </a:solidFill>
              </a:rPr>
              <a:t>5.Internal Rate of Return(IRR)</a:t>
            </a:r>
            <a:endParaRPr u="sng" dirty="0">
              <a:solidFill>
                <a:srgbClr val="FF0000"/>
              </a:solidFill>
            </a:endParaRPr>
          </a:p>
        </p:txBody>
      </p:sp>
      <p:sp>
        <p:nvSpPr>
          <p:cNvPr id="104" name="Google Shape;104;p20"/>
          <p:cNvSpPr txBox="1">
            <a:spLocks noGrp="1"/>
          </p:cNvSpPr>
          <p:nvPr>
            <p:ph type="body" idx="1"/>
          </p:nvPr>
        </p:nvSpPr>
        <p:spPr>
          <a:xfrm>
            <a:off x="0" y="687630"/>
            <a:ext cx="8832300" cy="4396434"/>
          </a:xfrm>
          <a:prstGeom prst="rect">
            <a:avLst/>
          </a:prstGeom>
        </p:spPr>
        <p:txBody>
          <a:bodyPr spcFirstLastPara="1" wrap="square" lIns="91425" tIns="91425" rIns="91425" bIns="91425" anchor="t" anchorCtr="0">
            <a:noAutofit/>
          </a:bodyPr>
          <a:lstStyle/>
          <a:p>
            <a:r>
              <a:rPr lang="en-US" dirty="0">
                <a:solidFill>
                  <a:srgbClr val="111111"/>
                </a:solidFill>
                <a:latin typeface="SourceSansPro"/>
              </a:rPr>
              <a:t>The internal rate of return (IRR) is the annual rate of growth that an investment is expected to generate</a:t>
            </a:r>
            <a:r>
              <a:rPr lang="en-US" dirty="0" smtClean="0">
                <a:solidFill>
                  <a:srgbClr val="111111"/>
                </a:solidFill>
                <a:latin typeface="SourceSansPro"/>
              </a:rPr>
              <a:t>.</a:t>
            </a:r>
            <a:endParaRPr lang="en-US" dirty="0" smtClean="0">
              <a:solidFill>
                <a:schemeClr val="dk1"/>
              </a:solidFill>
            </a:endParaRPr>
          </a:p>
          <a:p>
            <a:pPr marL="320040" indent="-171450">
              <a:buClr>
                <a:schemeClr val="dk1"/>
              </a:buClr>
              <a:buSzPct val="100000"/>
            </a:pPr>
            <a:r>
              <a:rPr lang="en-US" dirty="0" smtClean="0">
                <a:solidFill>
                  <a:schemeClr val="dk1"/>
                </a:solidFill>
              </a:rPr>
              <a:t>It is the rate of return at which the NPV of a project becomes zero in </a:t>
            </a:r>
            <a:r>
              <a:rPr lang="en-US" dirty="0" smtClean="0">
                <a:solidFill>
                  <a:srgbClr val="111111"/>
                </a:solidFill>
                <a:latin typeface="SourceSansPro"/>
              </a:rPr>
              <a:t>a </a:t>
            </a:r>
            <a:r>
              <a:rPr lang="en-US" dirty="0">
                <a:solidFill>
                  <a:srgbClr val="111111"/>
                </a:solidFill>
                <a:latin typeface="SourceSansPro"/>
              </a:rPr>
              <a:t>discounted cash flow analysis.</a:t>
            </a:r>
            <a:endParaRPr lang="en-US" dirty="0" smtClean="0">
              <a:solidFill>
                <a:schemeClr val="dk1"/>
              </a:solidFill>
            </a:endParaRPr>
          </a:p>
          <a:p>
            <a:pPr marL="320040" indent="-171450">
              <a:buClr>
                <a:schemeClr val="dk1"/>
              </a:buClr>
              <a:buSzPct val="100000"/>
            </a:pPr>
            <a:r>
              <a:rPr lang="en-US" dirty="0" smtClean="0">
                <a:solidFill>
                  <a:schemeClr val="dk1"/>
                </a:solidFill>
              </a:rPr>
              <a:t>The IRR is the discounted rate that makes the PV of cash flows equal to the PV of the cash outflows of the project.</a:t>
            </a:r>
          </a:p>
          <a:p>
            <a:pPr marL="320040" indent="-171450">
              <a:buClr>
                <a:schemeClr val="dk1"/>
              </a:buClr>
              <a:buSzPct val="100000"/>
            </a:pPr>
            <a:r>
              <a:rPr lang="en-US" dirty="0" smtClean="0">
                <a:solidFill>
                  <a:schemeClr val="dk1"/>
                </a:solidFill>
              </a:rPr>
              <a:t>IRR can be calculated on following ways:</a:t>
            </a:r>
          </a:p>
          <a:p>
            <a:pPr marL="148590" indent="0">
              <a:buClr>
                <a:schemeClr val="dk1"/>
              </a:buClr>
              <a:buSzPct val="100000"/>
              <a:buNone/>
            </a:pPr>
            <a:r>
              <a:rPr lang="en-US" b="1" u="sng" dirty="0" smtClean="0">
                <a:solidFill>
                  <a:schemeClr val="dk1"/>
                </a:solidFill>
              </a:rPr>
              <a:t>If cash flow is even and uneven cash flow</a:t>
            </a:r>
          </a:p>
          <a:p>
            <a:pPr marL="148590" indent="0">
              <a:buClr>
                <a:schemeClr val="dk1"/>
              </a:buClr>
              <a:buSzPct val="100000"/>
              <a:buNone/>
            </a:pPr>
            <a:r>
              <a:rPr lang="en-US" dirty="0" smtClean="0">
                <a:solidFill>
                  <a:schemeClr val="dk1"/>
                </a:solidFill>
              </a:rPr>
              <a:t>for actual IRR one NPV is positive and another NPV  is negative </a:t>
            </a:r>
            <a:r>
              <a:rPr lang="en-US" dirty="0" smtClean="0">
                <a:solidFill>
                  <a:srgbClr val="00B050"/>
                </a:solidFill>
              </a:rPr>
              <a:t>[ note </a:t>
            </a:r>
            <a:r>
              <a:rPr lang="en-US" dirty="0" err="1" smtClean="0">
                <a:solidFill>
                  <a:srgbClr val="00B050"/>
                </a:solidFill>
              </a:rPr>
              <a:t>i.if</a:t>
            </a:r>
            <a:r>
              <a:rPr lang="en-US" dirty="0" smtClean="0">
                <a:solidFill>
                  <a:srgbClr val="00B050"/>
                </a:solidFill>
              </a:rPr>
              <a:t> NPV required positive we must try at lower rate ii. If NPV required negative we must try at higher rate iii. The difference rate must be 5% </a:t>
            </a:r>
            <a:r>
              <a:rPr lang="en-US" dirty="0" err="1" smtClean="0">
                <a:solidFill>
                  <a:srgbClr val="00B050"/>
                </a:solidFill>
              </a:rPr>
              <a:t>ie</a:t>
            </a:r>
            <a:r>
              <a:rPr lang="en-US" dirty="0">
                <a:solidFill>
                  <a:srgbClr val="00B050"/>
                </a:solidFill>
              </a:rPr>
              <a:t> </a:t>
            </a:r>
            <a:r>
              <a:rPr lang="en-US" dirty="0" smtClean="0">
                <a:solidFill>
                  <a:srgbClr val="00B050"/>
                </a:solidFill>
              </a:rPr>
              <a:t>(Higher rate – lower rate)]</a:t>
            </a:r>
          </a:p>
          <a:p>
            <a:pPr marL="148590" indent="0">
              <a:buClr>
                <a:schemeClr val="dk1"/>
              </a:buClr>
              <a:buSzPct val="100000"/>
              <a:buNone/>
            </a:pPr>
            <a:r>
              <a:rPr lang="en-US" dirty="0" smtClean="0">
                <a:solidFill>
                  <a:srgbClr val="00B050"/>
                </a:solidFill>
              </a:rPr>
              <a:t>Now NPV at LR = Positive  value</a:t>
            </a:r>
          </a:p>
          <a:p>
            <a:pPr marL="148590" indent="0">
              <a:buClr>
                <a:schemeClr val="dk1"/>
              </a:buClr>
              <a:buSzPct val="100000"/>
              <a:buNone/>
            </a:pPr>
            <a:r>
              <a:rPr lang="en-US" dirty="0">
                <a:solidFill>
                  <a:srgbClr val="00B050"/>
                </a:solidFill>
              </a:rPr>
              <a:t> </a:t>
            </a:r>
            <a:r>
              <a:rPr lang="en-US" dirty="0" smtClean="0">
                <a:solidFill>
                  <a:srgbClr val="00B050"/>
                </a:solidFill>
              </a:rPr>
              <a:t>        NPV at HR = negative value</a:t>
            </a:r>
          </a:p>
          <a:p>
            <a:pPr marL="148590" indent="0">
              <a:buClr>
                <a:schemeClr val="dk1"/>
              </a:buClr>
              <a:buSzPct val="100000"/>
              <a:buNone/>
            </a:pPr>
            <a:endParaRPr lang="en-US" dirty="0" smtClean="0">
              <a:solidFill>
                <a:srgbClr val="00B050"/>
              </a:solidFill>
            </a:endParaRPr>
          </a:p>
          <a:p>
            <a:pPr marL="148590" indent="0">
              <a:buClr>
                <a:schemeClr val="dk1"/>
              </a:buClr>
              <a:buSzPct val="100000"/>
              <a:buNone/>
            </a:pPr>
            <a:endParaRPr dirty="0">
              <a:solidFill>
                <a:schemeClr val="dk1"/>
              </a:solidFill>
              <a:effectLst>
                <a:outerShdw blurRad="38100" dist="38100" dir="2700000" algn="tl">
                  <a:srgbClr val="000000">
                    <a:alpha val="43137"/>
                  </a:srgbClr>
                </a:outerShdw>
              </a:effectLst>
            </a:endParaRPr>
          </a:p>
        </p:txBody>
      </p:sp>
      <p:sp>
        <p:nvSpPr>
          <p:cNvPr id="2" name="Left Brace 1"/>
          <p:cNvSpPr/>
          <p:nvPr/>
        </p:nvSpPr>
        <p:spPr>
          <a:xfrm>
            <a:off x="665684" y="4257447"/>
            <a:ext cx="124358" cy="6949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Right Brace 3"/>
          <p:cNvSpPr/>
          <p:nvPr/>
        </p:nvSpPr>
        <p:spPr>
          <a:xfrm>
            <a:off x="3789273" y="4257446"/>
            <a:ext cx="126187" cy="7909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35414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0" name="Google Shape;110;p21"/>
              <p:cNvSpPr txBox="1">
                <a:spLocks noGrp="1"/>
              </p:cNvSpPr>
              <p:nvPr>
                <p:ph type="body" idx="1"/>
              </p:nvPr>
            </p:nvSpPr>
            <p:spPr>
              <a:xfrm>
                <a:off x="117043" y="95098"/>
                <a:ext cx="8715257" cy="5048277"/>
              </a:xfrm>
              <a:prstGeom prst="rect">
                <a:avLst/>
              </a:prstGeom>
            </p:spPr>
            <p:txBody>
              <a:bodyPr spcFirstLastPara="1" wrap="square" lIns="91425" tIns="91425" rIns="91425" bIns="91425" anchor="t" anchorCtr="0">
                <a:normAutofit fontScale="92500" lnSpcReduction="20000"/>
              </a:bodyPr>
              <a:lstStyle/>
              <a:p>
                <a:pPr marL="114300" lvl="0" indent="0" algn="l" rtl="0">
                  <a:spcBef>
                    <a:spcPts val="0"/>
                  </a:spcBef>
                  <a:spcAft>
                    <a:spcPts val="0"/>
                  </a:spcAft>
                  <a:buSzPts val="1800"/>
                  <a:buNone/>
                </a:pPr>
                <a:r>
                  <a:rPr lang="en-US" dirty="0" smtClean="0">
                    <a:solidFill>
                      <a:schemeClr val="tx1"/>
                    </a:solidFill>
                  </a:rPr>
                  <a:t>Again</a:t>
                </a:r>
              </a:p>
              <a:p>
                <a:pPr marL="114300" lvl="0" indent="0" algn="l" rtl="0">
                  <a:spcBef>
                    <a:spcPts val="0"/>
                  </a:spcBef>
                  <a:spcAft>
                    <a:spcPts val="0"/>
                  </a:spcAft>
                  <a:buSzPts val="1800"/>
                  <a:buNone/>
                </a:pPr>
                <a:r>
                  <a:rPr lang="en-US" dirty="0" smtClean="0">
                    <a:solidFill>
                      <a:schemeClr val="tx1"/>
                    </a:solidFill>
                  </a:rPr>
                  <a:t>Calculate the actual IRR by interpolation method</a:t>
                </a:r>
              </a:p>
              <a:p>
                <a:pPr marL="114300" lvl="0" indent="0" algn="l" rtl="0">
                  <a:spcBef>
                    <a:spcPts val="0"/>
                  </a:spcBef>
                  <a:spcAft>
                    <a:spcPts val="0"/>
                  </a:spcAft>
                  <a:buSzPts val="1800"/>
                  <a:buNone/>
                </a:pPr>
                <a:r>
                  <a:rPr lang="en-US" dirty="0" smtClean="0">
                    <a:solidFill>
                      <a:schemeClr val="tx1"/>
                    </a:solidFill>
                  </a:rPr>
                  <a:t>Actual IRR = </a:t>
                </a:r>
                <a:r>
                  <a:rPr lang="en-US" sz="1900" dirty="0">
                    <a:solidFill>
                      <a:srgbClr val="000000"/>
                    </a:solidFill>
                  </a:rPr>
                  <a:t>=</a:t>
                </a:r>
                <a:r>
                  <a:rPr lang="en-US" sz="2000" dirty="0">
                    <a:solidFill>
                      <a:srgbClr val="000000"/>
                    </a:solidFill>
                  </a:rPr>
                  <a:t> LR </a:t>
                </a:r>
                <a:r>
                  <a:rPr lang="en-US" sz="2000" spc="-150" dirty="0" smtClean="0">
                    <a:solidFill>
                      <a:srgbClr val="595959"/>
                    </a:solidFill>
                  </a:rPr>
                  <a:t>+ </a:t>
                </a:r>
                <a14:m>
                  <m:oMath xmlns:m="http://schemas.openxmlformats.org/officeDocument/2006/math">
                    <m:f>
                      <m:fPr>
                        <m:ctrlPr>
                          <a:rPr lang="ar-AE" i="1" spc="-150" smtClean="0">
                            <a:solidFill>
                              <a:schemeClr val="tx1"/>
                            </a:solidFill>
                            <a:latin typeface="Cambria Math" panose="02040503050406030204" pitchFamily="18" charset="0"/>
                          </a:rPr>
                        </m:ctrlPr>
                      </m:fPr>
                      <m:num>
                        <m:r>
                          <a:rPr lang="ar-AE" i="1" spc="-150">
                            <a:solidFill>
                              <a:schemeClr val="tx1"/>
                            </a:solidFill>
                            <a:latin typeface="Cambria Math"/>
                          </a:rPr>
                          <m:t>𝑁𝑃𝑉𝑎𝑡</m:t>
                        </m:r>
                        <m:r>
                          <a:rPr lang="ar-AE" i="1" spc="-150">
                            <a:solidFill>
                              <a:schemeClr val="tx1"/>
                            </a:solidFill>
                            <a:latin typeface="Cambria Math"/>
                          </a:rPr>
                          <m:t> </m:t>
                        </m:r>
                        <m:r>
                          <a:rPr lang="ar-AE" i="1" spc="-150">
                            <a:solidFill>
                              <a:schemeClr val="tx1"/>
                            </a:solidFill>
                            <a:latin typeface="Cambria Math"/>
                          </a:rPr>
                          <m:t>𝐿𝑅</m:t>
                        </m:r>
                      </m:num>
                      <m:den>
                        <m:r>
                          <a:rPr lang="en-US" b="0" i="1" spc="-150" smtClean="0">
                            <a:solidFill>
                              <a:schemeClr val="tx1"/>
                            </a:solidFill>
                            <a:latin typeface="Cambria Math" panose="02040503050406030204" pitchFamily="18" charset="0"/>
                          </a:rPr>
                          <m:t>   </m:t>
                        </m:r>
                        <m:r>
                          <a:rPr lang="ar-AE" i="1" spc="-150">
                            <a:solidFill>
                              <a:schemeClr val="tx1"/>
                            </a:solidFill>
                            <a:latin typeface="Cambria Math"/>
                          </a:rPr>
                          <m:t>𝑁𝑃𝑉</m:t>
                        </m:r>
                        <m:r>
                          <a:rPr lang="ar-AE" i="1" spc="-150">
                            <a:solidFill>
                              <a:schemeClr val="tx1"/>
                            </a:solidFill>
                            <a:latin typeface="Cambria Math"/>
                          </a:rPr>
                          <m:t> </m:t>
                        </m:r>
                        <m:r>
                          <a:rPr lang="ar-AE" i="1" spc="-150">
                            <a:solidFill>
                              <a:schemeClr val="tx1"/>
                            </a:solidFill>
                            <a:latin typeface="Cambria Math"/>
                          </a:rPr>
                          <m:t>𝑎𝑡</m:t>
                        </m:r>
                        <m:r>
                          <a:rPr lang="ar-AE" i="1" spc="-150">
                            <a:solidFill>
                              <a:schemeClr val="tx1"/>
                            </a:solidFill>
                            <a:latin typeface="Cambria Math"/>
                          </a:rPr>
                          <m:t> </m:t>
                        </m:r>
                        <m:r>
                          <a:rPr lang="ar-AE" i="1" spc="-150">
                            <a:solidFill>
                              <a:schemeClr val="tx1"/>
                            </a:solidFill>
                            <a:latin typeface="Cambria Math"/>
                          </a:rPr>
                          <m:t>𝐿𝑅</m:t>
                        </m:r>
                        <m:r>
                          <a:rPr lang="ar-AE" i="1" spc="-150">
                            <a:solidFill>
                              <a:schemeClr val="tx1"/>
                            </a:solidFill>
                            <a:latin typeface="Cambria Math"/>
                          </a:rPr>
                          <m:t> −</m:t>
                        </m:r>
                        <m:r>
                          <a:rPr lang="ar-AE" i="1" spc="-150">
                            <a:solidFill>
                              <a:schemeClr val="tx1"/>
                            </a:solidFill>
                            <a:latin typeface="Cambria Math"/>
                          </a:rPr>
                          <m:t>𝑁𝑃𝑉</m:t>
                        </m:r>
                        <m:r>
                          <a:rPr lang="ar-AE" i="1" spc="-150">
                            <a:solidFill>
                              <a:schemeClr val="tx1"/>
                            </a:solidFill>
                            <a:latin typeface="Cambria Math"/>
                          </a:rPr>
                          <m:t> </m:t>
                        </m:r>
                        <m:r>
                          <a:rPr lang="ar-AE" i="1" spc="-150">
                            <a:solidFill>
                              <a:schemeClr val="tx1"/>
                            </a:solidFill>
                            <a:latin typeface="Cambria Math"/>
                          </a:rPr>
                          <m:t>𝑎𝑡</m:t>
                        </m:r>
                        <m:r>
                          <a:rPr lang="ar-AE" i="1" spc="-150">
                            <a:solidFill>
                              <a:schemeClr val="tx1"/>
                            </a:solidFill>
                            <a:latin typeface="Cambria Math"/>
                          </a:rPr>
                          <m:t> </m:t>
                        </m:r>
                        <m:r>
                          <a:rPr lang="ar-AE" i="1" spc="-150">
                            <a:solidFill>
                              <a:schemeClr val="tx1"/>
                            </a:solidFill>
                            <a:latin typeface="Cambria Math"/>
                          </a:rPr>
                          <m:t>𝐻𝑅</m:t>
                        </m:r>
                      </m:den>
                    </m:f>
                    <m:r>
                      <a:rPr lang="ar-AE" i="1" spc="-150">
                        <a:solidFill>
                          <a:schemeClr val="tx1"/>
                        </a:solidFill>
                        <a:latin typeface="Cambria Math"/>
                      </a:rPr>
                      <m:t>×(</m:t>
                    </m:r>
                    <m:r>
                      <a:rPr lang="ar-AE" i="1" spc="-150">
                        <a:solidFill>
                          <a:schemeClr val="tx1"/>
                        </a:solidFill>
                        <a:latin typeface="Cambria Math"/>
                      </a:rPr>
                      <m:t>𝐻𝑅</m:t>
                    </m:r>
                    <m:r>
                      <a:rPr lang="ar-AE" i="1" spc="-150">
                        <a:solidFill>
                          <a:schemeClr val="tx1"/>
                        </a:solidFill>
                        <a:latin typeface="Cambria Math"/>
                      </a:rPr>
                      <m:t>−</m:t>
                    </m:r>
                    <m:r>
                      <a:rPr lang="ar-AE" i="1" spc="-150">
                        <a:solidFill>
                          <a:schemeClr val="tx1"/>
                        </a:solidFill>
                        <a:latin typeface="Cambria Math"/>
                      </a:rPr>
                      <m:t>𝐿𝑅</m:t>
                    </m:r>
                    <m:r>
                      <a:rPr lang="ar-AE" i="1" spc="-150">
                        <a:solidFill>
                          <a:schemeClr val="tx1"/>
                        </a:solidFill>
                        <a:latin typeface="Cambria Math"/>
                      </a:rPr>
                      <m:t>)</m:t>
                    </m:r>
                  </m:oMath>
                </a14:m>
                <a:endParaRPr lang="en-US" dirty="0" smtClean="0">
                  <a:solidFill>
                    <a:schemeClr val="tx1"/>
                  </a:solidFill>
                </a:endParaRPr>
              </a:p>
              <a:p>
                <a:pPr marL="114300" lvl="0" indent="0" algn="l" rtl="0">
                  <a:spcBef>
                    <a:spcPts val="0"/>
                  </a:spcBef>
                  <a:spcAft>
                    <a:spcPts val="0"/>
                  </a:spcAft>
                  <a:buSzPts val="1800"/>
                  <a:buNone/>
                </a:pPr>
                <a:r>
                  <a:rPr lang="en-US" dirty="0" smtClean="0">
                    <a:solidFill>
                      <a:schemeClr val="tx1"/>
                    </a:solidFill>
                  </a:rPr>
                  <a:t>Decision :-</a:t>
                </a:r>
              </a:p>
              <a:p>
                <a:pPr marL="114300" lvl="0" indent="0">
                  <a:lnSpc>
                    <a:spcPct val="100000"/>
                  </a:lnSpc>
                  <a:buClr>
                    <a:srgbClr val="595959"/>
                  </a:buClr>
                  <a:buSzPts val="2800"/>
                  <a:buNone/>
                </a:pPr>
                <a:r>
                  <a:rPr lang="en-US" sz="1400" dirty="0">
                    <a:solidFill>
                      <a:srgbClr val="7030A0"/>
                    </a:solidFill>
                    <a:latin typeface="Arial" panose="020B0604020202020204" pitchFamily="34" charset="0"/>
                    <a:cs typeface="Arial" panose="020B0604020202020204" pitchFamily="34" charset="0"/>
                  </a:rPr>
                  <a:t>Decision:-</a:t>
                </a:r>
              </a:p>
              <a:p>
                <a:pPr marL="114300" lvl="0" indent="0">
                  <a:lnSpc>
                    <a:spcPct val="100000"/>
                  </a:lnSpc>
                  <a:buClr>
                    <a:srgbClr val="595959"/>
                  </a:buClr>
                  <a:buSzPts val="2800"/>
                  <a:buNone/>
                </a:pPr>
                <a:r>
                  <a:rPr lang="en-US" sz="1400" dirty="0">
                    <a:solidFill>
                      <a:srgbClr val="7030A0"/>
                    </a:solidFill>
                    <a:latin typeface="Arial" panose="020B0604020202020204" pitchFamily="34" charset="0"/>
                    <a:cs typeface="Arial" panose="020B0604020202020204" pitchFamily="34" charset="0"/>
                  </a:rPr>
                  <a:t>1.Independent project:- Accept this project which project </a:t>
                </a:r>
                <a:r>
                  <a:rPr lang="en-US" sz="1400" dirty="0" smtClean="0">
                    <a:solidFill>
                      <a:srgbClr val="7030A0"/>
                    </a:solidFill>
                    <a:latin typeface="Arial" panose="020B0604020202020204" pitchFamily="34" charset="0"/>
                    <a:cs typeface="Arial" panose="020B0604020202020204" pitchFamily="34" charset="0"/>
                  </a:rPr>
                  <a:t>IRR </a:t>
                </a:r>
                <a:r>
                  <a:rPr lang="en-US" sz="1400" dirty="0">
                    <a:solidFill>
                      <a:srgbClr val="7030A0"/>
                    </a:solidFill>
                    <a:latin typeface="Arial" panose="020B0604020202020204" pitchFamily="34" charset="0"/>
                    <a:cs typeface="Arial" panose="020B0604020202020204" pitchFamily="34" charset="0"/>
                  </a:rPr>
                  <a:t>is greater than required rate of return.</a:t>
                </a:r>
              </a:p>
              <a:p>
                <a:pPr marL="114300" lvl="0" indent="0">
                  <a:lnSpc>
                    <a:spcPct val="100000"/>
                  </a:lnSpc>
                  <a:buClr>
                    <a:srgbClr val="595959"/>
                  </a:buClr>
                  <a:buSzPts val="2800"/>
                  <a:buNone/>
                </a:pPr>
                <a:r>
                  <a:rPr lang="en-US" sz="1400" dirty="0">
                    <a:solidFill>
                      <a:srgbClr val="7030A0"/>
                    </a:solidFill>
                    <a:latin typeface="Arial" panose="020B0604020202020204" pitchFamily="34" charset="0"/>
                    <a:cs typeface="Arial" panose="020B0604020202020204" pitchFamily="34" charset="0"/>
                  </a:rPr>
                  <a:t>2. Mutually exclusive project:- Higher </a:t>
                </a:r>
                <a:r>
                  <a:rPr lang="en-US" sz="1400" dirty="0" smtClean="0">
                    <a:solidFill>
                      <a:srgbClr val="7030A0"/>
                    </a:solidFill>
                    <a:latin typeface="Arial" panose="020B0604020202020204" pitchFamily="34" charset="0"/>
                    <a:cs typeface="Arial" panose="020B0604020202020204" pitchFamily="34" charset="0"/>
                  </a:rPr>
                  <a:t>IRR   </a:t>
                </a:r>
                <a:r>
                  <a:rPr lang="en-US" sz="1400" dirty="0">
                    <a:solidFill>
                      <a:srgbClr val="7030A0"/>
                    </a:solidFill>
                    <a:latin typeface="Arial" panose="020B0604020202020204" pitchFamily="34" charset="0"/>
                    <a:cs typeface="Arial" panose="020B0604020202020204" pitchFamily="34" charset="0"/>
                  </a:rPr>
                  <a:t>project should be accepted.</a:t>
                </a:r>
                <a:endParaRPr lang="en-US" sz="1400" dirty="0">
                  <a:solidFill>
                    <a:srgbClr val="7030A0"/>
                  </a:solidFill>
                </a:endParaRPr>
              </a:p>
              <a:p>
                <a:pPr marL="114300" lvl="0" indent="0" algn="l" rtl="0">
                  <a:spcBef>
                    <a:spcPts val="0"/>
                  </a:spcBef>
                  <a:spcAft>
                    <a:spcPts val="0"/>
                  </a:spcAft>
                  <a:buSzPts val="1800"/>
                  <a:buNone/>
                </a:pPr>
                <a:endParaRPr lang="ar-AE" dirty="0">
                  <a:solidFill>
                    <a:schemeClr val="tx1"/>
                  </a:solidFill>
                </a:endParaRPr>
              </a:p>
              <a:p>
                <a:pPr marL="114300" lvl="0" indent="0" algn="l" rtl="0">
                  <a:spcBef>
                    <a:spcPts val="0"/>
                  </a:spcBef>
                  <a:spcAft>
                    <a:spcPts val="0"/>
                  </a:spcAft>
                  <a:buSzPts val="1800"/>
                  <a:buNone/>
                </a:pPr>
                <a:r>
                  <a:rPr lang="en-US" sz="2400" dirty="0" smtClean="0">
                    <a:solidFill>
                      <a:srgbClr val="FF0000"/>
                    </a:solidFill>
                  </a:rPr>
                  <a:t>6. </a:t>
                </a:r>
                <a:r>
                  <a:rPr lang="en-US" sz="2400" u="sng" dirty="0" smtClean="0">
                    <a:solidFill>
                      <a:srgbClr val="FF0000"/>
                    </a:solidFill>
                  </a:rPr>
                  <a:t>Modified Internal Rate of Return(MIRR)</a:t>
                </a:r>
              </a:p>
              <a:p>
                <a:r>
                  <a:rPr lang="en-US" sz="2000" dirty="0" smtClean="0">
                    <a:solidFill>
                      <a:schemeClr val="tx1"/>
                    </a:solidFill>
                  </a:rPr>
                  <a:t>MIRR is the discount rate which will make present/ discounted value of terminal value of cash inflows equal to present /discounted value of cash outflows.</a:t>
                </a:r>
              </a:p>
              <a:p>
                <a:r>
                  <a:rPr lang="en-US" sz="2000" dirty="0">
                    <a:solidFill>
                      <a:srgbClr val="FF0000"/>
                    </a:solidFill>
                  </a:rPr>
                  <a:t> </a:t>
                </a:r>
                <a:r>
                  <a:rPr lang="en-US" sz="2000" dirty="0">
                    <a:solidFill>
                      <a:schemeClr val="tx1"/>
                    </a:solidFill>
                  </a:rPr>
                  <a:t>Modified internal rate of return (MIRR) is used to assess the cost and profitability of a future project for a company. Unlike the standard internal rate of return (IRR), MIRR assumes that positive </a:t>
                </a:r>
                <a:r>
                  <a:rPr lang="en-US" sz="2000" dirty="0" smtClean="0">
                    <a:solidFill>
                      <a:schemeClr val="tx1"/>
                    </a:solidFill>
                  </a:rPr>
                  <a:t>cash flows </a:t>
                </a:r>
                <a:r>
                  <a:rPr lang="en-US" sz="2000" dirty="0">
                    <a:solidFill>
                      <a:schemeClr val="tx1"/>
                    </a:solidFill>
                  </a:rPr>
                  <a:t>are reinvested at the cost of capital, and that cash outlays are funded at the current financing cost</a:t>
                </a:r>
                <a:r>
                  <a:rPr lang="en-US" sz="2000" dirty="0" smtClean="0">
                    <a:solidFill>
                      <a:schemeClr val="tx1"/>
                    </a:solidFill>
                  </a:rPr>
                  <a:t>.</a:t>
                </a:r>
              </a:p>
              <a:p>
                <a:r>
                  <a:rPr lang="en-US" sz="2000" dirty="0">
                    <a:solidFill>
                      <a:schemeClr val="tx1"/>
                    </a:solidFill>
                  </a:rPr>
                  <a:t> </a:t>
                </a:r>
                <a:r>
                  <a:rPr lang="en-US" sz="2000" dirty="0" smtClean="0">
                    <a:solidFill>
                      <a:schemeClr val="tx1"/>
                    </a:solidFill>
                  </a:rPr>
                  <a:t>Calculate the MIRR can be calculate on following ways:</a:t>
                </a:r>
                <a:endParaRPr sz="2000" dirty="0">
                  <a:solidFill>
                    <a:schemeClr val="tx1"/>
                  </a:solidFill>
                </a:endParaRPr>
              </a:p>
            </p:txBody>
          </p:sp>
        </mc:Choice>
        <mc:Fallback xmlns="">
          <p:sp>
            <p:nvSpPr>
              <p:cNvPr id="110" name="Google Shape;110;p21"/>
              <p:cNvSpPr txBox="1">
                <a:spLocks noGrp="1" noRot="1" noChangeAspect="1" noMove="1" noResize="1" noEditPoints="1" noAdjustHandles="1" noChangeArrowheads="1" noChangeShapeType="1" noTextEdit="1"/>
              </p:cNvSpPr>
              <p:nvPr>
                <p:ph type="body" idx="1"/>
              </p:nvPr>
            </p:nvSpPr>
            <p:spPr>
              <a:xfrm>
                <a:off x="117043" y="95098"/>
                <a:ext cx="8715257" cy="5048277"/>
              </a:xfrm>
              <a:prstGeom prst="rect">
                <a:avLst/>
              </a:prstGeom>
              <a:blipFill rotWithShape="0">
                <a:blip r:embed="rId3"/>
                <a:stretch>
                  <a:fillRect r="-210"/>
                </a:stretch>
              </a:blipFill>
            </p:spPr>
            <p:txBody>
              <a:bodyPr/>
              <a:lstStyle/>
              <a:p>
                <a:r>
                  <a:rPr lang="en-US">
                    <a:noFill/>
                  </a:rPr>
                  <a:t> </a:t>
                </a:r>
              </a:p>
            </p:txBody>
          </p:sp>
        </mc:Fallback>
      </mc:AlternateContent>
      <p:sp>
        <p:nvSpPr>
          <p:cNvPr id="3" name="Rectangle 2"/>
          <p:cNvSpPr/>
          <p:nvPr/>
        </p:nvSpPr>
        <p:spPr>
          <a:xfrm>
            <a:off x="5244999" y="0"/>
            <a:ext cx="3452774" cy="13240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u="sng" dirty="0" smtClean="0">
                <a:solidFill>
                  <a:srgbClr val="FF0000"/>
                </a:solidFill>
              </a:rPr>
              <a:t>Advantages of IRR</a:t>
            </a:r>
          </a:p>
          <a:p>
            <a:pPr marL="285750" indent="-285750">
              <a:buFont typeface="Arial" panose="020B0604020202020204" pitchFamily="34" charset="0"/>
              <a:buChar char="•"/>
            </a:pPr>
            <a:r>
              <a:rPr lang="en-US" sz="1100" dirty="0" smtClean="0"/>
              <a:t>Easy to understand and use</a:t>
            </a:r>
          </a:p>
          <a:p>
            <a:pPr marL="285750" indent="-285750">
              <a:buFont typeface="Arial" panose="020B0604020202020204" pitchFamily="34" charset="0"/>
              <a:buChar char="•"/>
            </a:pPr>
            <a:r>
              <a:rPr lang="en-US" sz="1100" dirty="0" smtClean="0"/>
              <a:t>Consider the time value of money</a:t>
            </a:r>
          </a:p>
          <a:p>
            <a:pPr marL="285750" indent="-285750">
              <a:buFont typeface="Arial" panose="020B0604020202020204" pitchFamily="34" charset="0"/>
              <a:buChar char="•"/>
            </a:pPr>
            <a:r>
              <a:rPr lang="en-US" sz="1100" dirty="0" smtClean="0"/>
              <a:t>Hurdle rate  not required</a:t>
            </a:r>
          </a:p>
          <a:p>
            <a:r>
              <a:rPr lang="en-US" sz="1100" dirty="0" smtClean="0">
                <a:solidFill>
                  <a:srgbClr val="FF0000"/>
                </a:solidFill>
              </a:rPr>
              <a:t>Disadvantages</a:t>
            </a:r>
          </a:p>
          <a:p>
            <a:pPr marL="285750" indent="-285750">
              <a:buFont typeface="Arial" panose="020B0604020202020204" pitchFamily="34" charset="0"/>
              <a:buChar char="•"/>
            </a:pPr>
            <a:r>
              <a:rPr lang="en-US" sz="1200" dirty="0" smtClean="0">
                <a:solidFill>
                  <a:schemeClr val="tx1"/>
                </a:solidFill>
              </a:rPr>
              <a:t>Ignore the size of project</a:t>
            </a:r>
          </a:p>
          <a:p>
            <a:pPr marL="285750" indent="-285750">
              <a:buFont typeface="Arial" panose="020B0604020202020204" pitchFamily="34" charset="0"/>
              <a:buChar char="•"/>
            </a:pPr>
            <a:r>
              <a:rPr lang="en-US" sz="1200" dirty="0" smtClean="0">
                <a:solidFill>
                  <a:schemeClr val="tx1"/>
                </a:solidFill>
              </a:rPr>
              <a:t>Ignore the future benefits</a:t>
            </a:r>
          </a:p>
          <a:p>
            <a:pPr marL="285750" indent="-285750">
              <a:buFont typeface="Arial" panose="020B0604020202020204" pitchFamily="34" charset="0"/>
              <a:buChar char="•"/>
            </a:pPr>
            <a:r>
              <a:rPr lang="en-US" sz="1200" dirty="0" smtClean="0">
                <a:solidFill>
                  <a:schemeClr val="tx1"/>
                </a:solidFill>
              </a:rPr>
              <a:t>Ignore the reinvestment rate</a:t>
            </a:r>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2413" y="160935"/>
                <a:ext cx="8975750" cy="4982566"/>
              </a:xfrm>
            </p:spPr>
            <p:style>
              <a:lnRef idx="2">
                <a:schemeClr val="accent1"/>
              </a:lnRef>
              <a:fillRef idx="1">
                <a:schemeClr val="lt1"/>
              </a:fillRef>
              <a:effectRef idx="0">
                <a:schemeClr val="accent1"/>
              </a:effectRef>
              <a:fontRef idx="minor">
                <a:schemeClr val="dk1"/>
              </a:fontRef>
            </p:style>
            <p:txBody>
              <a:bodyPr>
                <a:normAutofit fontScale="92500"/>
              </a:bodyPr>
              <a:lstStyle/>
              <a:p>
                <a:pPr algn="l"/>
                <a:r>
                  <a:rPr lang="en-US" sz="2400" dirty="0" smtClean="0">
                    <a:solidFill>
                      <a:srgbClr val="7030A0"/>
                    </a:solidFill>
                  </a:rPr>
                  <a:t>MIRR = </a:t>
                </a:r>
                <a14:m>
                  <m:oMath xmlns:m="http://schemas.openxmlformats.org/officeDocument/2006/math">
                    <m:f>
                      <m:fPr>
                        <m:ctrlPr>
                          <a:rPr lang="en-US" sz="2400" i="1" smtClean="0">
                            <a:solidFill>
                              <a:srgbClr val="7030A0"/>
                            </a:solidFill>
                            <a:latin typeface="Cambria Math" panose="02040503050406030204" pitchFamily="18" charset="0"/>
                          </a:rPr>
                        </m:ctrlPr>
                      </m:fPr>
                      <m:num>
                        <m:r>
                          <a:rPr lang="en-US" sz="2400" b="0" i="1" smtClean="0">
                            <a:solidFill>
                              <a:srgbClr val="7030A0"/>
                            </a:solidFill>
                            <a:latin typeface="Cambria Math" panose="02040503050406030204" pitchFamily="18" charset="0"/>
                          </a:rPr>
                          <m:t>𝑇𝑉𝑛</m:t>
                        </m:r>
                        <m:r>
                          <a:rPr lang="en-US" sz="2400" b="0" i="1" smtClean="0">
                            <a:solidFill>
                              <a:srgbClr val="7030A0"/>
                            </a:solidFill>
                            <a:latin typeface="Cambria Math" panose="02040503050406030204" pitchFamily="18" charset="0"/>
                          </a:rPr>
                          <m:t>  </m:t>
                        </m:r>
                      </m:num>
                      <m:den>
                        <m:r>
                          <a:rPr lang="en-US" sz="2400" b="0" i="1" smtClean="0">
                            <a:solidFill>
                              <a:srgbClr val="7030A0"/>
                            </a:solidFill>
                            <a:latin typeface="Cambria Math" panose="02040503050406030204" pitchFamily="18" charset="0"/>
                          </a:rPr>
                          <m:t>𝑁𝐶𝑂</m:t>
                        </m:r>
                      </m:den>
                    </m:f>
                  </m:oMath>
                </a14:m>
                <a:r>
                  <a:rPr lang="en-US" sz="2400" dirty="0" smtClean="0">
                    <a:solidFill>
                      <a:srgbClr val="7030A0"/>
                    </a:solidFill>
                  </a:rPr>
                  <a:t>  </a:t>
                </a:r>
                <a:r>
                  <a:rPr lang="en-US" sz="2400" dirty="0" smtClean="0">
                    <a:solidFill>
                      <a:srgbClr val="7030A0"/>
                    </a:solidFill>
                    <a:latin typeface="Arial" panose="020B0604020202020204" pitchFamily="34" charset="0"/>
                    <a:cs typeface="Arial" panose="020B0604020202020204" pitchFamily="34" charset="0"/>
                  </a:rPr>
                  <a:t>^(1/n) -1 </a:t>
                </a:r>
              </a:p>
              <a:p>
                <a:pPr algn="l"/>
                <a:r>
                  <a:rPr lang="en-US" sz="2400" u="sng" dirty="0" smtClean="0">
                    <a:solidFill>
                      <a:srgbClr val="7030A0"/>
                    </a:solidFill>
                    <a:latin typeface="Arial" panose="020B0604020202020204" pitchFamily="34" charset="0"/>
                    <a:cs typeface="Arial" panose="020B0604020202020204" pitchFamily="34" charset="0"/>
                  </a:rPr>
                  <a:t>Working note</a:t>
                </a:r>
              </a:p>
              <a:p>
                <a:pPr algn="l"/>
                <a:r>
                  <a:rPr lang="en-US" sz="2000" dirty="0" smtClean="0">
                    <a:solidFill>
                      <a:srgbClr val="7030A0"/>
                    </a:solidFill>
                    <a:latin typeface="Arial" panose="020B0604020202020204" pitchFamily="34" charset="0"/>
                    <a:cs typeface="Arial" panose="020B0604020202020204" pitchFamily="34" charset="0"/>
                  </a:rPr>
                  <a:t>Calculate the terminal value or future value  at the end of nth year</a:t>
                </a:r>
                <a:endParaRPr lang="en-US" sz="2000" dirty="0">
                  <a:solidFill>
                    <a:srgbClr val="7030A0"/>
                  </a:solidFill>
                  <a:latin typeface="Arial" panose="020B0604020202020204" pitchFamily="34" charset="0"/>
                  <a:cs typeface="Arial" panose="020B0604020202020204" pitchFamily="34" charset="0"/>
                </a:endParaRPr>
              </a:p>
              <a:p>
                <a:pPr algn="l"/>
                <a:endParaRPr lang="en-US" sz="2000" dirty="0" smtClean="0">
                  <a:solidFill>
                    <a:srgbClr val="7030A0"/>
                  </a:solidFill>
                  <a:latin typeface="Arial" panose="020B0604020202020204" pitchFamily="34" charset="0"/>
                  <a:cs typeface="Arial" panose="020B0604020202020204" pitchFamily="34" charset="0"/>
                </a:endParaRPr>
              </a:p>
              <a:p>
                <a:pPr algn="l"/>
                <a:r>
                  <a:rPr lang="en-US" sz="2000" dirty="0" err="1" smtClean="0">
                    <a:solidFill>
                      <a:srgbClr val="7030A0"/>
                    </a:solidFill>
                    <a:latin typeface="Arial" panose="020B0604020202020204" pitchFamily="34" charset="0"/>
                    <a:cs typeface="Arial" panose="020B0604020202020204" pitchFamily="34" charset="0"/>
                  </a:rPr>
                  <a:t>TVn</a:t>
                </a:r>
                <a:r>
                  <a:rPr lang="en-US" sz="2000" dirty="0" smtClean="0">
                    <a:solidFill>
                      <a:srgbClr val="7030A0"/>
                    </a:solidFill>
                    <a:latin typeface="Arial" panose="020B0604020202020204" pitchFamily="34" charset="0"/>
                    <a:cs typeface="Arial" panose="020B0604020202020204" pitchFamily="34" charset="0"/>
                  </a:rPr>
                  <a:t> ( if cash flow is even) = CFAT ×  (1+k)^n  -1</a:t>
                </a:r>
              </a:p>
              <a:p>
                <a:pPr algn="l"/>
                <a:r>
                  <a:rPr lang="en-US" sz="2000" dirty="0">
                    <a:solidFill>
                      <a:srgbClr val="7030A0"/>
                    </a:solidFill>
                    <a:latin typeface="Arial" panose="020B0604020202020204" pitchFamily="34" charset="0"/>
                    <a:cs typeface="Arial" panose="020B0604020202020204" pitchFamily="34" charset="0"/>
                  </a:rPr>
                  <a:t> </a:t>
                </a:r>
                <a:r>
                  <a:rPr lang="en-US" sz="2000" dirty="0" smtClean="0">
                    <a:solidFill>
                      <a:srgbClr val="7030A0"/>
                    </a:solidFill>
                    <a:latin typeface="Arial" panose="020B0604020202020204" pitchFamily="34" charset="0"/>
                    <a:cs typeface="Arial" panose="020B0604020202020204" pitchFamily="34" charset="0"/>
                  </a:rPr>
                  <a:t>                                                                  k</a:t>
                </a:r>
              </a:p>
              <a:p>
                <a:pPr algn="l"/>
                <a:r>
                  <a:rPr lang="en-US" sz="2000" dirty="0" err="1" smtClean="0">
                    <a:solidFill>
                      <a:srgbClr val="7030A0"/>
                    </a:solidFill>
                    <a:latin typeface="Arial" panose="020B0604020202020204" pitchFamily="34" charset="0"/>
                    <a:cs typeface="Arial" panose="020B0604020202020204" pitchFamily="34" charset="0"/>
                  </a:rPr>
                  <a:t>TVn</a:t>
                </a:r>
                <a:r>
                  <a:rPr lang="en-US" sz="2000" dirty="0" smtClean="0">
                    <a:solidFill>
                      <a:srgbClr val="7030A0"/>
                    </a:solidFill>
                    <a:latin typeface="Arial" panose="020B0604020202020204" pitchFamily="34" charset="0"/>
                    <a:cs typeface="Arial" panose="020B0604020202020204" pitchFamily="34" charset="0"/>
                  </a:rPr>
                  <a:t> ( if cash flow is uneven) =</a:t>
                </a:r>
                <a14:m>
                  <m:oMath xmlns:m="http://schemas.openxmlformats.org/officeDocument/2006/math">
                    <m:sSup>
                      <m:sSupPr>
                        <m:ctrlPr>
                          <a:rPr lang="en-US" sz="2000" i="1" smtClean="0">
                            <a:solidFill>
                              <a:srgbClr val="7030A0"/>
                            </a:solidFill>
                            <a:latin typeface="Cambria Math" panose="02040503050406030204" pitchFamily="18" charset="0"/>
                            <a:cs typeface="Arial" panose="020B0604020202020204" pitchFamily="34" charset="0"/>
                          </a:rPr>
                        </m:ctrlPr>
                      </m:sSupPr>
                      <m:e>
                        <m:r>
                          <a:rPr lang="en-US" sz="2000" b="0" i="1" smtClean="0">
                            <a:solidFill>
                              <a:srgbClr val="7030A0"/>
                            </a:solidFill>
                            <a:latin typeface="Cambria Math" panose="02040503050406030204" pitchFamily="18" charset="0"/>
                            <a:cs typeface="Arial" panose="020B0604020202020204" pitchFamily="34" charset="0"/>
                          </a:rPr>
                          <m:t>𝐶𝐹</m:t>
                        </m:r>
                        <m:r>
                          <a:rPr lang="en-US" sz="2000" b="0" i="1" smtClean="0">
                            <a:solidFill>
                              <a:srgbClr val="7030A0"/>
                            </a:solidFill>
                            <a:latin typeface="Cambria Math" panose="02040503050406030204" pitchFamily="18" charset="0"/>
                            <a:cs typeface="Arial" panose="020B0604020202020204" pitchFamily="34" charset="0"/>
                          </a:rPr>
                          <m:t>1</m:t>
                        </m:r>
                        <m:r>
                          <a:rPr lang="en-US" sz="2000" b="0" i="1" smtClean="0">
                            <a:solidFill>
                              <a:srgbClr val="7030A0"/>
                            </a:solidFill>
                            <a:latin typeface="Cambria Math" panose="02040503050406030204" pitchFamily="18" charset="0"/>
                            <a:cs typeface="Arial" panose="020B0604020202020204" pitchFamily="34" charset="0"/>
                          </a:rPr>
                          <m:t>(</m:t>
                        </m:r>
                        <m:r>
                          <a:rPr lang="en-US" sz="2000" b="0" i="1" smtClean="0">
                            <a:solidFill>
                              <a:srgbClr val="7030A0"/>
                            </a:solidFill>
                            <a:latin typeface="Cambria Math" panose="02040503050406030204" pitchFamily="18" charset="0"/>
                            <a:cs typeface="Arial" panose="020B0604020202020204" pitchFamily="34" charset="0"/>
                          </a:rPr>
                          <m:t>1</m:t>
                        </m:r>
                        <m:r>
                          <a:rPr lang="en-US" sz="2000" b="0" i="1" smtClean="0">
                            <a:solidFill>
                              <a:srgbClr val="7030A0"/>
                            </a:solidFill>
                            <a:latin typeface="Cambria Math" panose="02040503050406030204" pitchFamily="18" charset="0"/>
                            <a:cs typeface="Arial" panose="020B0604020202020204" pitchFamily="34" charset="0"/>
                          </a:rPr>
                          <m:t>+</m:t>
                        </m:r>
                        <m:r>
                          <a:rPr lang="en-US" sz="2000" b="0" i="1" smtClean="0">
                            <a:solidFill>
                              <a:srgbClr val="7030A0"/>
                            </a:solidFill>
                            <a:latin typeface="Cambria Math" panose="02040503050406030204" pitchFamily="18" charset="0"/>
                            <a:cs typeface="Arial" panose="020B0604020202020204" pitchFamily="34" charset="0"/>
                          </a:rPr>
                          <m:t>𝑘</m:t>
                        </m:r>
                        <m:r>
                          <a:rPr lang="en-US" sz="2000" b="0" i="1" smtClean="0">
                            <a:solidFill>
                              <a:srgbClr val="7030A0"/>
                            </a:solidFill>
                            <a:latin typeface="Cambria Math" panose="02040503050406030204" pitchFamily="18" charset="0"/>
                            <a:cs typeface="Arial" panose="020B0604020202020204" pitchFamily="34" charset="0"/>
                          </a:rPr>
                          <m:t>)</m:t>
                        </m:r>
                      </m:e>
                      <m:sup>
                        <m:r>
                          <a:rPr lang="en-US" sz="2000" b="0" i="1" smtClean="0">
                            <a:solidFill>
                              <a:srgbClr val="7030A0"/>
                            </a:solidFill>
                            <a:latin typeface="Cambria Math" panose="02040503050406030204" pitchFamily="18" charset="0"/>
                            <a:cs typeface="Arial" panose="020B0604020202020204" pitchFamily="34" charset="0"/>
                          </a:rPr>
                          <m:t>𝑛</m:t>
                        </m:r>
                        <m:r>
                          <a:rPr lang="en-US" sz="2000" b="0" i="1" smtClean="0">
                            <a:solidFill>
                              <a:srgbClr val="7030A0"/>
                            </a:solidFill>
                            <a:latin typeface="Cambria Math" panose="02040503050406030204" pitchFamily="18" charset="0"/>
                            <a:cs typeface="Arial" panose="020B0604020202020204" pitchFamily="34" charset="0"/>
                          </a:rPr>
                          <m:t>−</m:t>
                        </m:r>
                        <m:r>
                          <a:rPr lang="en-US" sz="2000" b="0" i="1" smtClean="0">
                            <a:solidFill>
                              <a:srgbClr val="7030A0"/>
                            </a:solidFill>
                            <a:latin typeface="Cambria Math" panose="02040503050406030204" pitchFamily="18" charset="0"/>
                            <a:cs typeface="Arial" panose="020B0604020202020204" pitchFamily="34" charset="0"/>
                          </a:rPr>
                          <m:t>1</m:t>
                        </m:r>
                      </m:sup>
                    </m:sSup>
                  </m:oMath>
                </a14:m>
                <a:r>
                  <a:rPr lang="en-US" sz="2400" dirty="0" smtClean="0">
                    <a:solidFill>
                      <a:srgbClr val="7030A0"/>
                    </a:solidFill>
                  </a:rPr>
                  <a:t>+</a:t>
                </a:r>
                <a14:m>
                  <m:oMath xmlns:m="http://schemas.openxmlformats.org/officeDocument/2006/math">
                    <m:sSup>
                      <m:sSupPr>
                        <m:ctrlPr>
                          <a:rPr lang="en-US" sz="2000" i="1">
                            <a:solidFill>
                              <a:srgbClr val="7030A0"/>
                            </a:solidFill>
                            <a:latin typeface="Cambria Math" panose="02040503050406030204" pitchFamily="18" charset="0"/>
                            <a:cs typeface="Arial" panose="020B0604020202020204" pitchFamily="34" charset="0"/>
                          </a:rPr>
                        </m:ctrlPr>
                      </m:sSupPr>
                      <m:e>
                        <m:r>
                          <a:rPr lang="en-US" sz="2000" i="1">
                            <a:solidFill>
                              <a:srgbClr val="7030A0"/>
                            </a:solidFill>
                            <a:latin typeface="Cambria Math" panose="02040503050406030204" pitchFamily="18" charset="0"/>
                            <a:cs typeface="Arial" panose="020B0604020202020204" pitchFamily="34" charset="0"/>
                          </a:rPr>
                          <m:t>𝐶𝐹</m:t>
                        </m:r>
                        <m:r>
                          <a:rPr lang="en-US" sz="2000" b="0" i="1" smtClean="0">
                            <a:solidFill>
                              <a:srgbClr val="7030A0"/>
                            </a:solidFill>
                            <a:latin typeface="Cambria Math" panose="02040503050406030204" pitchFamily="18" charset="0"/>
                            <a:cs typeface="Arial" panose="020B0604020202020204" pitchFamily="34" charset="0"/>
                          </a:rPr>
                          <m:t>2</m:t>
                        </m:r>
                        <m:r>
                          <a:rPr lang="en-US" sz="2000" i="1">
                            <a:solidFill>
                              <a:srgbClr val="7030A0"/>
                            </a:solidFill>
                            <a:latin typeface="Cambria Math" panose="02040503050406030204" pitchFamily="18" charset="0"/>
                            <a:cs typeface="Arial" panose="020B0604020202020204" pitchFamily="34" charset="0"/>
                          </a:rPr>
                          <m:t>(</m:t>
                        </m:r>
                        <m:r>
                          <a:rPr lang="en-US" sz="2000" i="1">
                            <a:solidFill>
                              <a:srgbClr val="7030A0"/>
                            </a:solidFill>
                            <a:latin typeface="Cambria Math" panose="02040503050406030204" pitchFamily="18" charset="0"/>
                            <a:cs typeface="Arial" panose="020B0604020202020204" pitchFamily="34" charset="0"/>
                          </a:rPr>
                          <m:t>1</m:t>
                        </m:r>
                        <m:r>
                          <a:rPr lang="en-US" sz="2000" b="0" i="1" smtClean="0">
                            <a:solidFill>
                              <a:srgbClr val="7030A0"/>
                            </a:solidFill>
                            <a:latin typeface="Cambria Math" panose="02040503050406030204" pitchFamily="18" charset="0"/>
                            <a:cs typeface="Arial" panose="020B0604020202020204" pitchFamily="34" charset="0"/>
                          </a:rPr>
                          <m:t>+</m:t>
                        </m:r>
                        <m:r>
                          <a:rPr lang="en-US" sz="2000" i="1">
                            <a:solidFill>
                              <a:srgbClr val="7030A0"/>
                            </a:solidFill>
                            <a:latin typeface="Cambria Math" panose="02040503050406030204" pitchFamily="18" charset="0"/>
                            <a:cs typeface="Arial" panose="020B0604020202020204" pitchFamily="34" charset="0"/>
                          </a:rPr>
                          <m:t>𝑘</m:t>
                        </m:r>
                        <m:r>
                          <a:rPr lang="en-US" sz="2000" i="1">
                            <a:solidFill>
                              <a:srgbClr val="7030A0"/>
                            </a:solidFill>
                            <a:latin typeface="Cambria Math" panose="02040503050406030204" pitchFamily="18" charset="0"/>
                            <a:cs typeface="Arial" panose="020B0604020202020204" pitchFamily="34" charset="0"/>
                          </a:rPr>
                          <m:t>)</m:t>
                        </m:r>
                      </m:e>
                      <m:sup>
                        <m:r>
                          <a:rPr lang="en-US" sz="2000" i="1">
                            <a:solidFill>
                              <a:srgbClr val="7030A0"/>
                            </a:solidFill>
                            <a:latin typeface="Cambria Math" panose="02040503050406030204" pitchFamily="18" charset="0"/>
                            <a:cs typeface="Arial" panose="020B0604020202020204" pitchFamily="34" charset="0"/>
                          </a:rPr>
                          <m:t>𝑛</m:t>
                        </m:r>
                        <m:r>
                          <a:rPr lang="en-US" sz="2000" i="1">
                            <a:solidFill>
                              <a:srgbClr val="7030A0"/>
                            </a:solidFill>
                            <a:latin typeface="Cambria Math" panose="02040503050406030204" pitchFamily="18" charset="0"/>
                            <a:cs typeface="Arial" panose="020B0604020202020204" pitchFamily="34" charset="0"/>
                          </a:rPr>
                          <m:t>−</m:t>
                        </m:r>
                        <m:r>
                          <a:rPr lang="en-US" sz="2000" i="1">
                            <a:solidFill>
                              <a:srgbClr val="7030A0"/>
                            </a:solidFill>
                            <a:latin typeface="Cambria Math" panose="02040503050406030204" pitchFamily="18" charset="0"/>
                            <a:cs typeface="Arial" panose="020B0604020202020204" pitchFamily="34" charset="0"/>
                          </a:rPr>
                          <m:t>2</m:t>
                        </m:r>
                      </m:sup>
                    </m:sSup>
                  </m:oMath>
                </a14:m>
                <a:r>
                  <a:rPr lang="en-US" sz="2400" dirty="0" smtClean="0">
                    <a:solidFill>
                      <a:srgbClr val="7030A0"/>
                    </a:solidFill>
                  </a:rPr>
                  <a:t>+……+</a:t>
                </a:r>
                <a14:m>
                  <m:oMath xmlns:m="http://schemas.openxmlformats.org/officeDocument/2006/math">
                    <m:sSup>
                      <m:sSupPr>
                        <m:ctrlPr>
                          <a:rPr lang="en-US" sz="2000" i="1">
                            <a:solidFill>
                              <a:srgbClr val="7030A0"/>
                            </a:solidFill>
                            <a:latin typeface="Cambria Math" panose="02040503050406030204" pitchFamily="18" charset="0"/>
                            <a:cs typeface="Arial" panose="020B0604020202020204" pitchFamily="34" charset="0"/>
                          </a:rPr>
                        </m:ctrlPr>
                      </m:sSupPr>
                      <m:e>
                        <m:r>
                          <a:rPr lang="en-US" sz="2000" i="1">
                            <a:solidFill>
                              <a:srgbClr val="7030A0"/>
                            </a:solidFill>
                            <a:latin typeface="Cambria Math" panose="02040503050406030204" pitchFamily="18" charset="0"/>
                            <a:cs typeface="Arial" panose="020B0604020202020204" pitchFamily="34" charset="0"/>
                          </a:rPr>
                          <m:t>𝐶𝐹</m:t>
                        </m:r>
                        <m:r>
                          <a:rPr lang="en-US" sz="2000" i="1">
                            <a:solidFill>
                              <a:srgbClr val="7030A0"/>
                            </a:solidFill>
                            <a:latin typeface="Cambria Math" panose="02040503050406030204" pitchFamily="18" charset="0"/>
                            <a:cs typeface="Arial" panose="020B0604020202020204" pitchFamily="34" charset="0"/>
                          </a:rPr>
                          <m:t>1</m:t>
                        </m:r>
                        <m:r>
                          <a:rPr lang="en-US" sz="2000" i="1">
                            <a:solidFill>
                              <a:srgbClr val="7030A0"/>
                            </a:solidFill>
                            <a:latin typeface="Cambria Math" panose="02040503050406030204" pitchFamily="18" charset="0"/>
                            <a:cs typeface="Arial" panose="020B0604020202020204" pitchFamily="34" charset="0"/>
                          </a:rPr>
                          <m:t>(</m:t>
                        </m:r>
                        <m:r>
                          <a:rPr lang="en-US" sz="2000" i="1">
                            <a:solidFill>
                              <a:srgbClr val="7030A0"/>
                            </a:solidFill>
                            <a:latin typeface="Cambria Math" panose="02040503050406030204" pitchFamily="18" charset="0"/>
                            <a:cs typeface="Arial" panose="020B0604020202020204" pitchFamily="34" charset="0"/>
                          </a:rPr>
                          <m:t>1</m:t>
                        </m:r>
                        <m:r>
                          <a:rPr lang="en-US" sz="2000" i="1">
                            <a:solidFill>
                              <a:srgbClr val="7030A0"/>
                            </a:solidFill>
                            <a:latin typeface="Cambria Math" panose="02040503050406030204" pitchFamily="18" charset="0"/>
                            <a:cs typeface="Arial" panose="020B0604020202020204" pitchFamily="34" charset="0"/>
                          </a:rPr>
                          <m:t>+</m:t>
                        </m:r>
                        <m:r>
                          <a:rPr lang="en-US" sz="2000" i="1">
                            <a:solidFill>
                              <a:srgbClr val="7030A0"/>
                            </a:solidFill>
                            <a:latin typeface="Cambria Math" panose="02040503050406030204" pitchFamily="18" charset="0"/>
                            <a:cs typeface="Arial" panose="020B0604020202020204" pitchFamily="34" charset="0"/>
                          </a:rPr>
                          <m:t>𝑘</m:t>
                        </m:r>
                        <m:r>
                          <a:rPr lang="en-US" sz="2000" i="1">
                            <a:solidFill>
                              <a:srgbClr val="7030A0"/>
                            </a:solidFill>
                            <a:latin typeface="Cambria Math" panose="02040503050406030204" pitchFamily="18" charset="0"/>
                            <a:cs typeface="Arial" panose="020B0604020202020204" pitchFamily="34" charset="0"/>
                          </a:rPr>
                          <m:t>)</m:t>
                        </m:r>
                      </m:e>
                      <m:sup>
                        <m:r>
                          <a:rPr lang="en-US" sz="2000" b="0" i="1" smtClean="0">
                            <a:solidFill>
                              <a:srgbClr val="7030A0"/>
                            </a:solidFill>
                            <a:latin typeface="Cambria Math" panose="02040503050406030204" pitchFamily="18" charset="0"/>
                            <a:cs typeface="Arial" panose="020B0604020202020204" pitchFamily="34" charset="0"/>
                          </a:rPr>
                          <m:t>(</m:t>
                        </m:r>
                        <m:r>
                          <a:rPr lang="en-US" sz="2000" i="1">
                            <a:solidFill>
                              <a:srgbClr val="7030A0"/>
                            </a:solidFill>
                            <a:latin typeface="Cambria Math" panose="02040503050406030204" pitchFamily="18" charset="0"/>
                            <a:cs typeface="Arial" panose="020B0604020202020204" pitchFamily="34" charset="0"/>
                          </a:rPr>
                          <m:t>𝑛</m:t>
                        </m:r>
                        <m:r>
                          <a:rPr lang="en-US" sz="2000" i="1">
                            <a:solidFill>
                              <a:srgbClr val="7030A0"/>
                            </a:solidFill>
                            <a:latin typeface="Cambria Math" panose="02040503050406030204" pitchFamily="18" charset="0"/>
                            <a:cs typeface="Arial" panose="020B0604020202020204" pitchFamily="34" charset="0"/>
                          </a:rPr>
                          <m:t>−</m:t>
                        </m:r>
                        <m:r>
                          <a:rPr lang="en-US" sz="2000" b="0" i="1" smtClean="0">
                            <a:solidFill>
                              <a:srgbClr val="7030A0"/>
                            </a:solidFill>
                            <a:latin typeface="Cambria Math" panose="02040503050406030204" pitchFamily="18" charset="0"/>
                            <a:cs typeface="Arial" panose="020B0604020202020204" pitchFamily="34" charset="0"/>
                          </a:rPr>
                          <m:t>𝑛</m:t>
                        </m:r>
                        <m:r>
                          <a:rPr lang="en-US" sz="2000" b="0" i="1" smtClean="0">
                            <a:solidFill>
                              <a:srgbClr val="7030A0"/>
                            </a:solidFill>
                            <a:latin typeface="Cambria Math" panose="02040503050406030204" pitchFamily="18" charset="0"/>
                            <a:cs typeface="Arial" panose="020B0604020202020204" pitchFamily="34" charset="0"/>
                          </a:rPr>
                          <m:t>) </m:t>
                        </m:r>
                        <m:r>
                          <a:rPr lang="en-US" sz="2000" b="0" i="1" smtClean="0">
                            <a:solidFill>
                              <a:srgbClr val="7030A0"/>
                            </a:solidFill>
                            <a:latin typeface="Cambria Math" panose="02040503050406030204" pitchFamily="18" charset="0"/>
                            <a:cs typeface="Arial" panose="020B0604020202020204" pitchFamily="34" charset="0"/>
                          </a:rPr>
                          <m:t>𝑖𝑒</m:t>
                        </m:r>
                        <m:r>
                          <a:rPr lang="en-US" sz="2000" b="0" i="1" smtClean="0">
                            <a:solidFill>
                              <a:srgbClr val="7030A0"/>
                            </a:solidFill>
                            <a:latin typeface="Cambria Math" panose="02040503050406030204" pitchFamily="18" charset="0"/>
                            <a:cs typeface="Arial" panose="020B0604020202020204" pitchFamily="34" charset="0"/>
                          </a:rPr>
                          <m:t> </m:t>
                        </m:r>
                        <m:r>
                          <a:rPr lang="en-US" sz="2000" b="0" i="1" smtClean="0">
                            <a:solidFill>
                              <a:srgbClr val="7030A0"/>
                            </a:solidFill>
                            <a:latin typeface="Cambria Math" panose="02040503050406030204" pitchFamily="18" charset="0"/>
                            <a:cs typeface="Arial" panose="020B0604020202020204" pitchFamily="34" charset="0"/>
                          </a:rPr>
                          <m:t>0</m:t>
                        </m:r>
                      </m:sup>
                    </m:sSup>
                  </m:oMath>
                </a14:m>
                <a:endParaRPr lang="en-US" sz="2400" dirty="0" smtClean="0">
                  <a:solidFill>
                    <a:srgbClr val="7030A0"/>
                  </a:solidFill>
                </a:endParaRPr>
              </a:p>
              <a:p>
                <a:pPr marL="114300" lvl="0" indent="0" algn="l">
                  <a:buClr>
                    <a:srgbClr val="595959"/>
                  </a:buClr>
                </a:pPr>
                <a:r>
                  <a:rPr lang="en-US" sz="1600" dirty="0" smtClean="0">
                    <a:solidFill>
                      <a:srgbClr val="7030A0"/>
                    </a:solidFill>
                    <a:latin typeface="Arial" panose="020B0604020202020204" pitchFamily="34" charset="0"/>
                    <a:cs typeface="Arial" panose="020B0604020202020204" pitchFamily="34" charset="0"/>
                  </a:rPr>
                  <a:t>Decision</a:t>
                </a:r>
                <a:r>
                  <a:rPr lang="en-US" sz="1600" dirty="0">
                    <a:solidFill>
                      <a:srgbClr val="7030A0"/>
                    </a:solidFill>
                    <a:latin typeface="Arial" panose="020B0604020202020204" pitchFamily="34" charset="0"/>
                    <a:cs typeface="Arial" panose="020B0604020202020204" pitchFamily="34" charset="0"/>
                  </a:rPr>
                  <a:t>:-</a:t>
                </a:r>
              </a:p>
              <a:p>
                <a:pPr marL="114300" lvl="0" indent="0" algn="l">
                  <a:buClr>
                    <a:srgbClr val="595959"/>
                  </a:buClr>
                </a:pPr>
                <a:r>
                  <a:rPr lang="en-US" sz="1600" dirty="0">
                    <a:solidFill>
                      <a:srgbClr val="7030A0"/>
                    </a:solidFill>
                    <a:latin typeface="Arial" panose="020B0604020202020204" pitchFamily="34" charset="0"/>
                    <a:cs typeface="Arial" panose="020B0604020202020204" pitchFamily="34" charset="0"/>
                  </a:rPr>
                  <a:t>1.Independent project:- Accept this project which project </a:t>
                </a:r>
                <a:r>
                  <a:rPr lang="en-US" sz="1600" dirty="0" smtClean="0">
                    <a:solidFill>
                      <a:srgbClr val="7030A0"/>
                    </a:solidFill>
                    <a:latin typeface="Arial" panose="020B0604020202020204" pitchFamily="34" charset="0"/>
                    <a:cs typeface="Arial" panose="020B0604020202020204" pitchFamily="34" charset="0"/>
                  </a:rPr>
                  <a:t>MIRR </a:t>
                </a:r>
                <a:r>
                  <a:rPr lang="en-US" sz="1600" dirty="0">
                    <a:solidFill>
                      <a:srgbClr val="7030A0"/>
                    </a:solidFill>
                    <a:latin typeface="Arial" panose="020B0604020202020204" pitchFamily="34" charset="0"/>
                    <a:cs typeface="Arial" panose="020B0604020202020204" pitchFamily="34" charset="0"/>
                  </a:rPr>
                  <a:t>is greater than required rate of return.</a:t>
                </a:r>
              </a:p>
              <a:p>
                <a:pPr marL="114300" lvl="0" indent="0" algn="l">
                  <a:buClr>
                    <a:srgbClr val="595959"/>
                  </a:buClr>
                </a:pPr>
                <a:r>
                  <a:rPr lang="en-US" sz="1600" dirty="0">
                    <a:solidFill>
                      <a:srgbClr val="7030A0"/>
                    </a:solidFill>
                    <a:latin typeface="Arial" panose="020B0604020202020204" pitchFamily="34" charset="0"/>
                    <a:cs typeface="Arial" panose="020B0604020202020204" pitchFamily="34" charset="0"/>
                  </a:rPr>
                  <a:t>2. Mutually exclusive project:- Higher </a:t>
                </a:r>
                <a:r>
                  <a:rPr lang="en-US" sz="1600" dirty="0" smtClean="0">
                    <a:solidFill>
                      <a:srgbClr val="7030A0"/>
                    </a:solidFill>
                    <a:latin typeface="Arial" panose="020B0604020202020204" pitchFamily="34" charset="0"/>
                    <a:cs typeface="Arial" panose="020B0604020202020204" pitchFamily="34" charset="0"/>
                  </a:rPr>
                  <a:t>MIRR   </a:t>
                </a:r>
                <a:r>
                  <a:rPr lang="en-US" sz="1600" dirty="0">
                    <a:solidFill>
                      <a:srgbClr val="7030A0"/>
                    </a:solidFill>
                    <a:latin typeface="Arial" panose="020B0604020202020204" pitchFamily="34" charset="0"/>
                    <a:cs typeface="Arial" panose="020B0604020202020204" pitchFamily="34" charset="0"/>
                  </a:rPr>
                  <a:t>project should be accepted</a:t>
                </a:r>
                <a:r>
                  <a:rPr lang="en-US" sz="1600" dirty="0" smtClean="0">
                    <a:solidFill>
                      <a:srgbClr val="7030A0"/>
                    </a:solidFill>
                    <a:latin typeface="Arial" panose="020B0604020202020204" pitchFamily="34" charset="0"/>
                    <a:cs typeface="Arial" panose="020B0604020202020204" pitchFamily="34" charset="0"/>
                  </a:rPr>
                  <a:t>.</a:t>
                </a:r>
                <a:endParaRPr lang="en-US" sz="2400" dirty="0" smtClean="0">
                  <a:solidFill>
                    <a:srgbClr val="00B050"/>
                  </a:solidFill>
                </a:endParaRPr>
              </a:p>
              <a:p>
                <a:pPr algn="l"/>
                <a:r>
                  <a:rPr lang="en-US" sz="2400" u="sng" dirty="0" smtClean="0">
                    <a:solidFill>
                      <a:srgbClr val="FF0000"/>
                    </a:solidFill>
                  </a:rPr>
                  <a:t>7. Profitability Index(PI)</a:t>
                </a:r>
              </a:p>
              <a:p>
                <a:pPr algn="l">
                  <a:buFont typeface="Arial" panose="020B0604020202020204" pitchFamily="34" charset="0"/>
                  <a:buChar char="•"/>
                </a:pPr>
                <a:r>
                  <a:rPr lang="en-US" sz="2400" dirty="0" smtClean="0">
                    <a:solidFill>
                      <a:schemeClr val="tx1"/>
                    </a:solidFill>
                  </a:rPr>
                  <a:t>It is the measurement of relative profitability of the project. </a:t>
                </a:r>
              </a:p>
              <a:p>
                <a:pPr algn="l">
                  <a:buFont typeface="Arial" panose="020B0604020202020204" pitchFamily="34" charset="0"/>
                  <a:buChar char="•"/>
                </a:pPr>
                <a:r>
                  <a:rPr lang="en-US" sz="2400" dirty="0" smtClean="0">
                    <a:solidFill>
                      <a:schemeClr val="tx1"/>
                    </a:solidFill>
                  </a:rPr>
                  <a:t>It shows the PV per  rupees of initial investment of the project.</a:t>
                </a:r>
              </a:p>
              <a:p>
                <a:pPr algn="l">
                  <a:buFont typeface="Arial" panose="020B0604020202020204" pitchFamily="34" charset="0"/>
                  <a:buChar char="•"/>
                </a:pPr>
                <a:r>
                  <a:rPr lang="en-US" sz="2400" dirty="0" smtClean="0">
                    <a:solidFill>
                      <a:schemeClr val="tx1"/>
                    </a:solidFill>
                  </a:rPr>
                  <a:t>PI can be calculate on following ways</a:t>
                </a:r>
                <a:r>
                  <a:rPr lang="en-US" sz="2400" dirty="0" smtClean="0">
                    <a:solidFill>
                      <a:srgbClr val="FF0000"/>
                    </a:solidFill>
                  </a:rPr>
                  <a:t>:</a:t>
                </a:r>
              </a:p>
              <a:p>
                <a:pPr algn="l"/>
                <a:endParaRPr lang="en-US" sz="24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2413" y="160935"/>
                <a:ext cx="8975750" cy="4982566"/>
              </a:xfrm>
              <a:blipFill rotWithShape="0">
                <a:blip r:embed="rId2"/>
                <a:stretch>
                  <a:fillRect/>
                </a:stretch>
              </a:blipFill>
            </p:spPr>
            <p:txBody>
              <a:bodyPr/>
              <a:lstStyle/>
              <a:p>
                <a:r>
                  <a:rPr lang="en-US">
                    <a:noFill/>
                  </a:rPr>
                  <a:t> </a:t>
                </a:r>
              </a:p>
            </p:txBody>
          </p:sp>
        </mc:Fallback>
      </mc:AlternateContent>
      <p:sp>
        <p:nvSpPr>
          <p:cNvPr id="4" name="Left Brace 3"/>
          <p:cNvSpPr/>
          <p:nvPr/>
        </p:nvSpPr>
        <p:spPr>
          <a:xfrm>
            <a:off x="1280160" y="212141"/>
            <a:ext cx="80467" cy="5559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1806855" y="241402"/>
            <a:ext cx="206653" cy="497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4332429" y="1989735"/>
            <a:ext cx="1265529" cy="7315"/>
          </a:xfrm>
          <a:prstGeom prst="line">
            <a:avLst/>
          </a:prstGeom>
        </p:spPr>
        <p:style>
          <a:lnRef idx="1">
            <a:schemeClr val="dk1"/>
          </a:lnRef>
          <a:fillRef idx="0">
            <a:schemeClr val="dk1"/>
          </a:fillRef>
          <a:effectRef idx="0">
            <a:schemeClr val="dk1"/>
          </a:effectRef>
          <a:fontRef idx="minor">
            <a:schemeClr val="tx1"/>
          </a:fontRef>
        </p:style>
      </p:cxnSp>
      <p:sp>
        <p:nvSpPr>
          <p:cNvPr id="8" name="Left Brace 7"/>
          <p:cNvSpPr/>
          <p:nvPr/>
        </p:nvSpPr>
        <p:spPr>
          <a:xfrm>
            <a:off x="4242819" y="1536192"/>
            <a:ext cx="89610" cy="6437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5584241" y="1536192"/>
            <a:ext cx="155446" cy="6437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626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5098" y="0"/>
                <a:ext cx="8939174" cy="5084064"/>
              </a:xfrm>
            </p:spPr>
            <p:txBody>
              <a:bodyPr>
                <a:normAutofit/>
              </a:bodyPr>
              <a:lstStyle/>
              <a:p>
                <a:pPr algn="l"/>
                <a:r>
                  <a:rPr lang="en-US" sz="2000" u="sng" dirty="0" smtClean="0">
                    <a:solidFill>
                      <a:srgbClr val="7030A0"/>
                    </a:solidFill>
                  </a:rPr>
                  <a:t>If cash flow is even or uneven</a:t>
                </a:r>
              </a:p>
              <a:p>
                <a:pPr algn="l"/>
                <a:r>
                  <a:rPr lang="en-US" sz="2000" dirty="0" smtClean="0">
                    <a:solidFill>
                      <a:srgbClr val="7030A0"/>
                    </a:solidFill>
                  </a:rPr>
                  <a:t>PI =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b="0" i="1" smtClean="0">
                            <a:solidFill>
                              <a:srgbClr val="7030A0"/>
                            </a:solidFill>
                            <a:latin typeface="Cambria Math" panose="02040503050406030204" pitchFamily="18" charset="0"/>
                          </a:rPr>
                          <m:t>𝑇𝑃𝑉</m:t>
                        </m:r>
                      </m:num>
                      <m:den>
                        <m:r>
                          <a:rPr lang="en-US" sz="2000" b="0" i="1" smtClean="0">
                            <a:solidFill>
                              <a:srgbClr val="7030A0"/>
                            </a:solidFill>
                            <a:latin typeface="Cambria Math" panose="02040503050406030204" pitchFamily="18" charset="0"/>
                          </a:rPr>
                          <m:t>𝑁𝐶𝑂</m:t>
                        </m:r>
                      </m:den>
                    </m:f>
                  </m:oMath>
                </a14:m>
                <a:endParaRPr lang="en-US" sz="2000" dirty="0" smtClean="0">
                  <a:solidFill>
                    <a:srgbClr val="7030A0"/>
                  </a:solidFill>
                </a:endParaRPr>
              </a:p>
              <a:p>
                <a:pPr algn="l"/>
                <a:r>
                  <a:rPr lang="en-US" sz="2000" dirty="0" smtClean="0">
                    <a:solidFill>
                      <a:srgbClr val="7030A0"/>
                    </a:solidFill>
                  </a:rPr>
                  <a:t>Decision</a:t>
                </a:r>
              </a:p>
              <a:p>
                <a:pPr marL="685800" indent="-571500" algn="l">
                  <a:buAutoNum type="romanLcPeriod"/>
                </a:pPr>
                <a:r>
                  <a:rPr lang="en-US" sz="2000" dirty="0" smtClean="0">
                    <a:solidFill>
                      <a:srgbClr val="7030A0"/>
                    </a:solidFill>
                  </a:rPr>
                  <a:t>Independent project:- Accept this project which project PI is equal or greater than 1.</a:t>
                </a:r>
              </a:p>
              <a:p>
                <a:pPr marL="685800" indent="-571500" algn="l">
                  <a:buAutoNum type="romanLcPeriod"/>
                </a:pPr>
                <a:r>
                  <a:rPr lang="en-US" sz="2000" dirty="0" smtClean="0">
                    <a:solidFill>
                      <a:srgbClr val="7030A0"/>
                    </a:solidFill>
                  </a:rPr>
                  <a:t>Mutually exclusive project:- Higher PI project should be accept.</a:t>
                </a:r>
              </a:p>
              <a:p>
                <a:pPr algn="l"/>
                <a:endParaRPr lang="en-US" sz="2000"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5098" y="0"/>
                <a:ext cx="8939174" cy="5084064"/>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1671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837" y="160934"/>
            <a:ext cx="8990381" cy="4871924"/>
          </a:xfrm>
        </p:spPr>
        <p:txBody>
          <a:bodyPr>
            <a:normAutofit lnSpcReduction="10000"/>
          </a:bodyPr>
          <a:lstStyle/>
          <a:p>
            <a:pPr algn="l"/>
            <a:r>
              <a:rPr lang="en-US" sz="1800" u="sng" dirty="0" smtClean="0">
                <a:solidFill>
                  <a:srgbClr val="FF0000"/>
                </a:solidFill>
              </a:rPr>
              <a:t>When we calculate the capital budgeting we must consider the following four points</a:t>
            </a:r>
          </a:p>
          <a:p>
            <a:pPr marL="114300" indent="0" algn="l"/>
            <a:r>
              <a:rPr lang="en-US" sz="1800" dirty="0" smtClean="0">
                <a:solidFill>
                  <a:srgbClr val="FF0000"/>
                </a:solidFill>
              </a:rPr>
              <a:t>1. </a:t>
            </a:r>
            <a:r>
              <a:rPr lang="en-US" sz="1800" dirty="0" smtClean="0">
                <a:solidFill>
                  <a:schemeClr val="tx1"/>
                </a:solidFill>
              </a:rPr>
              <a:t>Identify the  inflow, outflow, even and uneven cash flows</a:t>
            </a:r>
          </a:p>
          <a:p>
            <a:pPr marL="114300" indent="0" algn="l"/>
            <a:r>
              <a:rPr lang="en-US" sz="1800" dirty="0" smtClean="0">
                <a:solidFill>
                  <a:schemeClr val="tx1"/>
                </a:solidFill>
              </a:rPr>
              <a:t>For example</a:t>
            </a:r>
          </a:p>
          <a:p>
            <a:pPr marL="114300" indent="0" algn="l"/>
            <a:endParaRPr lang="en-US" sz="1800" dirty="0" smtClean="0">
              <a:solidFill>
                <a:schemeClr val="tx1"/>
              </a:solidFill>
            </a:endParaRPr>
          </a:p>
          <a:p>
            <a:pPr marL="114300" indent="0" algn="l"/>
            <a:endParaRPr lang="en-US" sz="1800" dirty="0" smtClean="0">
              <a:solidFill>
                <a:schemeClr val="tx1"/>
              </a:solidFill>
            </a:endParaRPr>
          </a:p>
          <a:p>
            <a:pPr marL="114300" indent="0" algn="l"/>
            <a:endParaRPr lang="en-US" sz="1800" dirty="0" smtClean="0">
              <a:solidFill>
                <a:schemeClr val="tx1"/>
              </a:solidFill>
            </a:endParaRPr>
          </a:p>
          <a:p>
            <a:pPr marL="114300" indent="0" algn="l"/>
            <a:endParaRPr lang="en-US" sz="1800" dirty="0">
              <a:solidFill>
                <a:schemeClr val="tx1"/>
              </a:solidFill>
            </a:endParaRPr>
          </a:p>
          <a:p>
            <a:pPr marL="114300" indent="0" algn="l"/>
            <a:endParaRPr lang="en-US" sz="1800" dirty="0" smtClean="0">
              <a:solidFill>
                <a:schemeClr val="tx1"/>
              </a:solidFill>
            </a:endParaRPr>
          </a:p>
          <a:p>
            <a:pPr marL="114300" indent="0" algn="l"/>
            <a:r>
              <a:rPr lang="en-US" sz="1800" dirty="0" smtClean="0">
                <a:solidFill>
                  <a:schemeClr val="tx1"/>
                </a:solidFill>
              </a:rPr>
              <a:t>h</a:t>
            </a:r>
            <a:r>
              <a:rPr lang="en-US" sz="1800" smtClean="0">
                <a:solidFill>
                  <a:schemeClr val="tx1"/>
                </a:solidFill>
              </a:rPr>
              <a:t>ear</a:t>
            </a:r>
            <a:endParaRPr lang="en-US" sz="1800" dirty="0" smtClean="0">
              <a:solidFill>
                <a:schemeClr val="tx1"/>
              </a:solidFill>
            </a:endParaRPr>
          </a:p>
          <a:p>
            <a:pPr marL="571500" indent="-457200" algn="l">
              <a:buFont typeface="Arial" panose="020B0604020202020204" pitchFamily="34" charset="0"/>
              <a:buChar char="•"/>
            </a:pPr>
            <a:r>
              <a:rPr lang="en-US" sz="1800" dirty="0" smtClean="0">
                <a:solidFill>
                  <a:schemeClr val="tx1"/>
                </a:solidFill>
              </a:rPr>
              <a:t> project X = even cash flow due to the same inflow or return</a:t>
            </a:r>
          </a:p>
          <a:p>
            <a:pPr marL="571500" indent="-457200" algn="l">
              <a:buFont typeface="Arial" panose="020B0604020202020204" pitchFamily="34" charset="0"/>
              <a:buChar char="•"/>
            </a:pPr>
            <a:r>
              <a:rPr lang="en-US" sz="1800" dirty="0" smtClean="0">
                <a:solidFill>
                  <a:schemeClr val="tx1"/>
                </a:solidFill>
              </a:rPr>
              <a:t>Project Y = uneven cash flow due to the different inflow</a:t>
            </a:r>
          </a:p>
          <a:p>
            <a:pPr marL="571500" indent="-457200" algn="l">
              <a:buFont typeface="Arial" panose="020B0604020202020204" pitchFamily="34" charset="0"/>
              <a:buChar char="•"/>
            </a:pPr>
            <a:r>
              <a:rPr lang="en-US" sz="1800" dirty="0" smtClean="0">
                <a:solidFill>
                  <a:schemeClr val="tx1"/>
                </a:solidFill>
              </a:rPr>
              <a:t>Inflows = year 1 to 4 </a:t>
            </a:r>
          </a:p>
          <a:p>
            <a:pPr marL="571500" indent="-457200" algn="l">
              <a:buFont typeface="Arial" panose="020B0604020202020204" pitchFamily="34" charset="0"/>
              <a:buChar char="•"/>
            </a:pPr>
            <a:r>
              <a:rPr lang="en-US" sz="1800" dirty="0" smtClean="0">
                <a:solidFill>
                  <a:schemeClr val="tx1"/>
                </a:solidFill>
              </a:rPr>
              <a:t> Net cash outlay(NCO)/ outflow/ initial cost of investment = year 0</a:t>
            </a:r>
            <a:endParaRPr lang="en-US" sz="1800" dirty="0">
              <a:solidFill>
                <a:schemeClr val="tx1"/>
              </a:solidFill>
            </a:endParaRPr>
          </a:p>
          <a:p>
            <a:pPr marL="114300" indent="0" algn="l"/>
            <a:r>
              <a:rPr lang="en-US" sz="1600" dirty="0" smtClean="0">
                <a:solidFill>
                  <a:srgbClr val="FF0000"/>
                </a:solidFill>
              </a:rPr>
              <a:t>2. </a:t>
            </a:r>
            <a:r>
              <a:rPr lang="en-US" sz="1600" dirty="0" smtClean="0">
                <a:solidFill>
                  <a:schemeClr val="tx1"/>
                </a:solidFill>
              </a:rPr>
              <a:t>When we calculate the PBP,DPBP,NPV,IRR,MIRR and PI             use net cash flow or CFAT</a:t>
            </a:r>
          </a:p>
          <a:p>
            <a:pPr marL="114300" indent="0" algn="l"/>
            <a:r>
              <a:rPr lang="en-US" sz="1600" dirty="0" smtClean="0">
                <a:solidFill>
                  <a:schemeClr val="tx1"/>
                </a:solidFill>
              </a:rPr>
              <a:t>When we calculate the ARR           use EAT or net income cash flow</a:t>
            </a:r>
          </a:p>
          <a:p>
            <a:pPr marL="114300" indent="0" algn="l"/>
            <a:r>
              <a:rPr lang="en-US" sz="1800" dirty="0" smtClean="0">
                <a:solidFill>
                  <a:srgbClr val="FF0000"/>
                </a:solidFill>
              </a:rPr>
              <a:t>3. Decision</a:t>
            </a:r>
          </a:p>
          <a:p>
            <a:pPr marL="114300" indent="0" algn="l"/>
            <a:r>
              <a:rPr lang="en-US" sz="1800" dirty="0" smtClean="0">
                <a:solidFill>
                  <a:schemeClr val="tx1"/>
                </a:solidFill>
              </a:rPr>
              <a:t>PBP and DPBP       Select lower year project</a:t>
            </a:r>
          </a:p>
          <a:p>
            <a:pPr marL="114300" indent="0" algn="l"/>
            <a:r>
              <a:rPr lang="en-US" sz="1800" dirty="0" smtClean="0">
                <a:solidFill>
                  <a:schemeClr val="tx1"/>
                </a:solidFill>
              </a:rPr>
              <a:t>ARR,NPV,IRR,MIRR and PI       Select higher value or rate project</a:t>
            </a:r>
            <a:endParaRPr lang="en-US" sz="18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3227832"/>
              </p:ext>
            </p:extLst>
          </p:nvPr>
        </p:nvGraphicFramePr>
        <p:xfrm>
          <a:off x="1755645" y="742493"/>
          <a:ext cx="7183530" cy="1463040"/>
        </p:xfrm>
        <a:graphic>
          <a:graphicData uri="http://schemas.openxmlformats.org/drawingml/2006/table">
            <a:tbl>
              <a:tblPr firstRow="1" bandRow="1">
                <a:tableStyleId>{073A0DAA-6AF3-43AB-8588-CEC1D06C72B9}</a:tableStyleId>
              </a:tblPr>
              <a:tblGrid>
                <a:gridCol w="654402"/>
                <a:gridCol w="3200523"/>
                <a:gridCol w="3328605"/>
              </a:tblGrid>
              <a:tr h="290170">
                <a:tc>
                  <a:txBody>
                    <a:bodyPr/>
                    <a:lstStyle/>
                    <a:p>
                      <a:r>
                        <a:rPr lang="en-US" dirty="0" smtClean="0"/>
                        <a:t>Year </a:t>
                      </a:r>
                      <a:endParaRPr lang="en-US" dirty="0"/>
                    </a:p>
                  </a:txBody>
                  <a:tcPr/>
                </a:tc>
                <a:tc>
                  <a:txBody>
                    <a:bodyPr/>
                    <a:lstStyle/>
                    <a:p>
                      <a:r>
                        <a:rPr lang="en-US" dirty="0" smtClean="0"/>
                        <a:t>Net cash flow of project</a:t>
                      </a:r>
                      <a:r>
                        <a:rPr lang="en-US" baseline="0" dirty="0" smtClean="0"/>
                        <a:t> X </a:t>
                      </a:r>
                      <a:r>
                        <a:rPr lang="en-US" baseline="0" dirty="0" err="1" smtClean="0"/>
                        <a:t>ie</a:t>
                      </a:r>
                      <a:r>
                        <a:rPr lang="en-US" baseline="0" dirty="0" smtClean="0"/>
                        <a:t> </a:t>
                      </a:r>
                      <a:r>
                        <a:rPr lang="en-US" baseline="0" dirty="0" err="1" smtClean="0"/>
                        <a:t>CFATx</a:t>
                      </a:r>
                      <a:endParaRPr lang="en-US" dirty="0"/>
                    </a:p>
                  </a:txBody>
                  <a:tcPr/>
                </a:tc>
                <a:tc>
                  <a:txBody>
                    <a:bodyPr/>
                    <a:lstStyle/>
                    <a:p>
                      <a:r>
                        <a:rPr lang="en-US" dirty="0" smtClean="0"/>
                        <a:t>Net cash</a:t>
                      </a:r>
                      <a:r>
                        <a:rPr lang="en-US" baseline="0" dirty="0" smtClean="0"/>
                        <a:t> flow of project Y </a:t>
                      </a:r>
                      <a:r>
                        <a:rPr lang="en-US" baseline="0" dirty="0" err="1" smtClean="0"/>
                        <a:t>ie</a:t>
                      </a:r>
                      <a:r>
                        <a:rPr lang="en-US" baseline="0" dirty="0" smtClean="0"/>
                        <a:t> </a:t>
                      </a:r>
                      <a:r>
                        <a:rPr lang="en-US" baseline="0" dirty="0" err="1" smtClean="0"/>
                        <a:t>CFATy</a:t>
                      </a:r>
                      <a:endParaRPr lang="en-US" dirty="0"/>
                    </a:p>
                  </a:txBody>
                  <a:tcPr/>
                </a:tc>
              </a:tr>
              <a:tr h="1157398">
                <a:tc>
                  <a:txBody>
                    <a:bodyPr/>
                    <a:lstStyle/>
                    <a:p>
                      <a:r>
                        <a:rPr lang="en-US" dirty="0" smtClean="0"/>
                        <a:t>0</a:t>
                      </a:r>
                    </a:p>
                    <a:p>
                      <a:r>
                        <a:rPr lang="en-US" dirty="0" smtClean="0"/>
                        <a:t>1</a:t>
                      </a:r>
                    </a:p>
                    <a:p>
                      <a:r>
                        <a:rPr lang="en-US" dirty="0" smtClean="0"/>
                        <a:t>2</a:t>
                      </a:r>
                    </a:p>
                    <a:p>
                      <a:r>
                        <a:rPr lang="en-US" dirty="0" smtClean="0"/>
                        <a:t>3</a:t>
                      </a:r>
                    </a:p>
                    <a:p>
                      <a:r>
                        <a:rPr lang="en-US" dirty="0" smtClean="0"/>
                        <a:t>4</a:t>
                      </a:r>
                      <a:endParaRPr lang="en-US" dirty="0"/>
                    </a:p>
                  </a:txBody>
                  <a:tcPr/>
                </a:tc>
                <a:tc>
                  <a:txBody>
                    <a:bodyPr/>
                    <a:lstStyle/>
                    <a:p>
                      <a:r>
                        <a:rPr lang="en-US" dirty="0" smtClean="0"/>
                        <a:t>(</a:t>
                      </a:r>
                      <a:r>
                        <a:rPr lang="en-US" dirty="0" err="1" smtClean="0"/>
                        <a:t>Rs</a:t>
                      </a:r>
                      <a:r>
                        <a:rPr lang="en-US" baseline="0" dirty="0" smtClean="0"/>
                        <a:t> 10,000)</a:t>
                      </a:r>
                    </a:p>
                    <a:p>
                      <a:r>
                        <a:rPr lang="en-US" baseline="0" dirty="0" smtClean="0"/>
                        <a:t>6000</a:t>
                      </a:r>
                    </a:p>
                    <a:p>
                      <a:r>
                        <a:rPr lang="en-US" baseline="0" dirty="0" smtClean="0"/>
                        <a:t>6000</a:t>
                      </a:r>
                    </a:p>
                    <a:p>
                      <a:r>
                        <a:rPr lang="en-US" baseline="0" dirty="0" smtClean="0"/>
                        <a:t>6000</a:t>
                      </a:r>
                    </a:p>
                    <a:p>
                      <a:r>
                        <a:rPr lang="en-US" baseline="0" dirty="0" smtClean="0"/>
                        <a:t>6000</a:t>
                      </a:r>
                    </a:p>
                  </a:txBody>
                  <a:tcPr/>
                </a:tc>
                <a:tc>
                  <a:txBody>
                    <a:bodyPr/>
                    <a:lstStyle/>
                    <a:p>
                      <a:r>
                        <a:rPr lang="en-US" dirty="0" smtClean="0"/>
                        <a:t>(</a:t>
                      </a:r>
                      <a:r>
                        <a:rPr lang="en-US" dirty="0" err="1" smtClean="0"/>
                        <a:t>Rs</a:t>
                      </a:r>
                      <a:r>
                        <a:rPr lang="en-US" baseline="0" dirty="0" smtClean="0"/>
                        <a:t> 20,000)</a:t>
                      </a:r>
                    </a:p>
                    <a:p>
                      <a:r>
                        <a:rPr lang="en-US" baseline="0" dirty="0" smtClean="0"/>
                        <a:t>10,000</a:t>
                      </a:r>
                    </a:p>
                    <a:p>
                      <a:r>
                        <a:rPr lang="en-US" baseline="0" dirty="0" smtClean="0"/>
                        <a:t>15,000</a:t>
                      </a:r>
                    </a:p>
                    <a:p>
                      <a:r>
                        <a:rPr lang="en-US" baseline="0" dirty="0" smtClean="0"/>
                        <a:t> 9,000</a:t>
                      </a:r>
                    </a:p>
                    <a:p>
                      <a:r>
                        <a:rPr lang="en-US" baseline="0" dirty="0" smtClean="0"/>
                        <a:t> 12,000</a:t>
                      </a:r>
                      <a:endParaRPr lang="en-US" dirty="0"/>
                    </a:p>
                  </a:txBody>
                  <a:tcPr/>
                </a:tc>
              </a:tr>
            </a:tbl>
          </a:graphicData>
        </a:graphic>
      </p:graphicFrame>
      <p:cxnSp>
        <p:nvCxnSpPr>
          <p:cNvPr id="6" name="Straight Arrow Connector 5"/>
          <p:cNvCxnSpPr/>
          <p:nvPr/>
        </p:nvCxnSpPr>
        <p:spPr>
          <a:xfrm flipV="1">
            <a:off x="5735116" y="3572254"/>
            <a:ext cx="592532" cy="7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2852928" y="3792932"/>
            <a:ext cx="512064" cy="14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1858061" y="4250131"/>
            <a:ext cx="351129" cy="14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108960" y="4528109"/>
            <a:ext cx="4389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18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674" y="182880"/>
            <a:ext cx="8851392" cy="4813402"/>
          </a:xfrm>
        </p:spPr>
        <p:txBody>
          <a:bodyPr/>
          <a:lstStyle/>
          <a:p>
            <a:pPr algn="l"/>
            <a:r>
              <a:rPr lang="en-US" dirty="0" smtClean="0">
                <a:solidFill>
                  <a:srgbClr val="FF0000"/>
                </a:solidFill>
              </a:rPr>
              <a:t>4. Identify the income statement format</a:t>
            </a:r>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54742065"/>
              </p:ext>
            </p:extLst>
          </p:nvPr>
        </p:nvGraphicFramePr>
        <p:xfrm>
          <a:off x="624230" y="795782"/>
          <a:ext cx="6096000" cy="2382520"/>
        </p:xfrm>
        <a:graphic>
          <a:graphicData uri="http://schemas.openxmlformats.org/drawingml/2006/table">
            <a:tbl>
              <a:tblPr firstRow="1" bandRow="1">
                <a:tableStyleId>{073A0DAA-6AF3-43AB-8588-CEC1D06C72B9}</a:tableStyleId>
              </a:tblPr>
              <a:tblGrid>
                <a:gridCol w="4401312"/>
                <a:gridCol w="1694688"/>
              </a:tblGrid>
              <a:tr h="370840">
                <a:tc>
                  <a:txBody>
                    <a:bodyPr/>
                    <a:lstStyle/>
                    <a:p>
                      <a:r>
                        <a:rPr lang="en-US" dirty="0" smtClean="0"/>
                        <a:t>Particulars</a:t>
                      </a:r>
                      <a:r>
                        <a:rPr lang="en-US" baseline="0" dirty="0" smtClean="0"/>
                        <a:t> </a:t>
                      </a:r>
                      <a:endParaRPr lang="en-US" dirty="0"/>
                    </a:p>
                  </a:txBody>
                  <a:tcPr/>
                </a:tc>
                <a:tc>
                  <a:txBody>
                    <a:bodyPr/>
                    <a:lstStyle/>
                    <a:p>
                      <a:r>
                        <a:rPr lang="en-US" dirty="0" smtClean="0"/>
                        <a:t>Amount</a:t>
                      </a:r>
                      <a:endParaRPr lang="en-US" dirty="0"/>
                    </a:p>
                  </a:txBody>
                  <a:tcPr/>
                </a:tc>
              </a:tr>
              <a:tr h="370840">
                <a:tc>
                  <a:txBody>
                    <a:bodyPr/>
                    <a:lstStyle/>
                    <a:p>
                      <a:r>
                        <a:rPr lang="en-US" dirty="0" smtClean="0"/>
                        <a:t>Sales </a:t>
                      </a:r>
                    </a:p>
                    <a:p>
                      <a:r>
                        <a:rPr lang="en-US" dirty="0" smtClean="0"/>
                        <a:t>Less:- operating cost</a:t>
                      </a:r>
                    </a:p>
                    <a:p>
                      <a:r>
                        <a:rPr lang="en-US" dirty="0" smtClean="0"/>
                        <a:t>Earning</a:t>
                      </a:r>
                      <a:r>
                        <a:rPr lang="en-US" baseline="0" dirty="0" smtClean="0"/>
                        <a:t> Before Depreciation and Taxes(EBDT)</a:t>
                      </a:r>
                    </a:p>
                    <a:p>
                      <a:r>
                        <a:rPr lang="en-US" baseline="0" dirty="0" smtClean="0"/>
                        <a:t>Less: Depreciation</a:t>
                      </a:r>
                    </a:p>
                    <a:p>
                      <a:r>
                        <a:rPr lang="en-US" baseline="0" dirty="0" smtClean="0"/>
                        <a:t>Earning before Taxes(EBT)</a:t>
                      </a:r>
                    </a:p>
                    <a:p>
                      <a:r>
                        <a:rPr lang="en-US" baseline="0" dirty="0" smtClean="0"/>
                        <a:t>Less: tax amount </a:t>
                      </a:r>
                      <a:r>
                        <a:rPr lang="en-US" baseline="0" dirty="0" err="1" smtClean="0"/>
                        <a:t>ie</a:t>
                      </a:r>
                      <a:r>
                        <a:rPr lang="en-US" baseline="0" dirty="0" smtClean="0"/>
                        <a:t> (…% of EBT)</a:t>
                      </a:r>
                    </a:p>
                    <a:p>
                      <a:r>
                        <a:rPr lang="en-US" baseline="0" dirty="0" smtClean="0"/>
                        <a:t>Earning after tax or net income(EAT or net Income)</a:t>
                      </a:r>
                    </a:p>
                    <a:p>
                      <a:r>
                        <a:rPr lang="en-US" baseline="0" dirty="0" smtClean="0"/>
                        <a:t>Add:-Back Depreciation</a:t>
                      </a:r>
                    </a:p>
                    <a:p>
                      <a:r>
                        <a:rPr lang="en-US" baseline="0" dirty="0" smtClean="0"/>
                        <a:t>Net income cash flow or CFAT</a:t>
                      </a:r>
                      <a:endParaRPr lang="en-US" dirty="0"/>
                    </a:p>
                  </a:txBody>
                  <a:tcPr/>
                </a:tc>
                <a:tc>
                  <a:txBody>
                    <a:bodyPr/>
                    <a:lstStyle/>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txBody>
                  <a:tcPr/>
                </a:tc>
              </a:tr>
            </a:tbl>
          </a:graphicData>
        </a:graphic>
      </p:graphicFrame>
      <p:cxnSp>
        <p:nvCxnSpPr>
          <p:cNvPr id="6" name="Straight Connector 5"/>
          <p:cNvCxnSpPr/>
          <p:nvPr/>
        </p:nvCxnSpPr>
        <p:spPr>
          <a:xfrm>
            <a:off x="5003597" y="1602030"/>
            <a:ext cx="1716633" cy="14629"/>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5019446" y="2039722"/>
            <a:ext cx="1716633" cy="1462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019446" y="2495017"/>
            <a:ext cx="1716633" cy="1462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003596" y="2908277"/>
            <a:ext cx="1716633" cy="146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3134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solidFill>
                  <a:srgbClr val="FF0000"/>
                </a:solidFill>
              </a:rPr>
              <a:t>The End</a:t>
            </a:r>
            <a:endParaRPr lang="en-US" sz="4800" b="1" dirty="0">
              <a:solidFill>
                <a:srgbClr val="FF0000"/>
              </a:solidFill>
            </a:endParaRPr>
          </a:p>
        </p:txBody>
      </p:sp>
    </p:spTree>
    <p:extLst>
      <p:ext uri="{BB962C8B-B14F-4D97-AF65-F5344CB8AC3E}">
        <p14:creationId xmlns:p14="http://schemas.microsoft.com/office/powerpoint/2010/main" val="8568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24359"/>
            <a:ext cx="8520600" cy="66568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solidFill>
                  <a:srgbClr val="FF0000"/>
                </a:solidFill>
              </a:rPr>
              <a:t>Concept </a:t>
            </a:r>
            <a:r>
              <a:rPr lang="en" u="sng" dirty="0" smtClean="0">
                <a:solidFill>
                  <a:srgbClr val="FF0000"/>
                </a:solidFill>
              </a:rPr>
              <a:t>of Capital budgeting</a:t>
            </a:r>
            <a:endParaRPr u="sng" dirty="0">
              <a:solidFill>
                <a:srgbClr val="FF0000"/>
              </a:solidFill>
            </a:endParaRPr>
          </a:p>
        </p:txBody>
      </p:sp>
      <p:sp>
        <p:nvSpPr>
          <p:cNvPr id="61" name="Google Shape;61;p14"/>
          <p:cNvSpPr txBox="1">
            <a:spLocks noGrp="1"/>
          </p:cNvSpPr>
          <p:nvPr>
            <p:ph type="body" idx="1"/>
          </p:nvPr>
        </p:nvSpPr>
        <p:spPr>
          <a:xfrm>
            <a:off x="311700" y="731520"/>
            <a:ext cx="8520600" cy="410255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US" dirty="0" smtClean="0">
                <a:solidFill>
                  <a:schemeClr val="dk1"/>
                </a:solidFill>
              </a:rPr>
              <a:t>Capital budgeting is finance terminology for the process of deciding whether or not to undertake an investment project. It is the project selection exercise performed by the business enterprise.</a:t>
            </a:r>
          </a:p>
          <a:p>
            <a:pPr marL="457200" lvl="0" indent="-342900" algn="l" rtl="0">
              <a:spcBef>
                <a:spcPts val="0"/>
              </a:spcBef>
              <a:spcAft>
                <a:spcPts val="0"/>
              </a:spcAft>
              <a:buClr>
                <a:schemeClr val="dk1"/>
              </a:buClr>
              <a:buSzPts val="1800"/>
              <a:buChar char="●"/>
            </a:pPr>
            <a:r>
              <a:rPr lang="en-US" dirty="0" smtClean="0">
                <a:solidFill>
                  <a:schemeClr val="dk1"/>
                </a:solidFill>
              </a:rPr>
              <a:t>Capital budgeting is the process of acquiring the fixed assets or process of investment in capital  projects.</a:t>
            </a:r>
          </a:p>
          <a:p>
            <a:pPr marL="457200" lvl="0" indent="-342900" algn="l" rtl="0">
              <a:spcBef>
                <a:spcPts val="0"/>
              </a:spcBef>
              <a:spcAft>
                <a:spcPts val="0"/>
              </a:spcAft>
              <a:buClr>
                <a:schemeClr val="dk1"/>
              </a:buClr>
              <a:buSzPts val="1800"/>
              <a:buChar char="●"/>
            </a:pPr>
            <a:r>
              <a:rPr lang="en-US" dirty="0" smtClean="0">
                <a:solidFill>
                  <a:schemeClr val="dk1"/>
                </a:solidFill>
              </a:rPr>
              <a:t>The process of capital budget includes the identification of the  investment opportunity estimation of  relevant cost and benefits of the identified projects, evaluating of the projects approval and monitoring of the project.</a:t>
            </a:r>
          </a:p>
          <a:p>
            <a:pPr lvl="0">
              <a:buClr>
                <a:schemeClr val="dk1"/>
              </a:buClr>
            </a:pPr>
            <a:r>
              <a:rPr lang="en-US" dirty="0" smtClean="0">
                <a:solidFill>
                  <a:srgbClr val="111111"/>
                </a:solidFill>
                <a:latin typeface="SourceSansPro"/>
              </a:rPr>
              <a:t>It is </a:t>
            </a:r>
            <a:r>
              <a:rPr lang="en-US" dirty="0">
                <a:solidFill>
                  <a:srgbClr val="111111"/>
                </a:solidFill>
                <a:latin typeface="SourceSansPro"/>
              </a:rPr>
              <a:t>the process a business undertakes to evaluate potential major projects or investments. Construction of a new plant or a big investment in an outside venture are examples of projects that would require capital budgeting before they are approved or rejected</a:t>
            </a:r>
            <a:r>
              <a:rPr lang="en-US" dirty="0" smtClean="0">
                <a:solidFill>
                  <a:srgbClr val="111111"/>
                </a:solidFill>
                <a:latin typeface="SourceSansPro"/>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87782"/>
            <a:ext cx="8520600" cy="68762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u="sng" dirty="0" smtClean="0">
                <a:solidFill>
                  <a:srgbClr val="FF0000"/>
                </a:solidFill>
              </a:rPr>
              <a:t>Significance/ features  of capital  budgeting</a:t>
            </a:r>
            <a:endParaRPr u="sng" dirty="0">
              <a:solidFill>
                <a:srgbClr val="FF0000"/>
              </a:solidFill>
            </a:endParaRPr>
          </a:p>
        </p:txBody>
      </p:sp>
      <p:sp>
        <p:nvSpPr>
          <p:cNvPr id="67" name="Google Shape;67;p15"/>
          <p:cNvSpPr txBox="1">
            <a:spLocks noGrp="1"/>
          </p:cNvSpPr>
          <p:nvPr>
            <p:ph type="body" idx="1"/>
          </p:nvPr>
        </p:nvSpPr>
        <p:spPr>
          <a:xfrm>
            <a:off x="58522" y="643738"/>
            <a:ext cx="9034272" cy="4440326"/>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Clr>
                <a:schemeClr val="dk1"/>
              </a:buClr>
              <a:buSzPts val="1800"/>
              <a:buAutoNum type="arabicPeriod"/>
            </a:pPr>
            <a:r>
              <a:rPr lang="en-US" dirty="0" smtClean="0">
                <a:solidFill>
                  <a:schemeClr val="dk1"/>
                </a:solidFill>
              </a:rPr>
              <a:t>Unchanged decision</a:t>
            </a:r>
          </a:p>
          <a:p>
            <a:pPr marL="457200" lvl="0" indent="-342900" algn="l" rtl="0">
              <a:spcBef>
                <a:spcPts val="0"/>
              </a:spcBef>
              <a:spcAft>
                <a:spcPts val="0"/>
              </a:spcAft>
              <a:buClr>
                <a:schemeClr val="dk1"/>
              </a:buClr>
              <a:buSzPts val="1800"/>
              <a:buAutoNum type="arabicPeriod"/>
            </a:pPr>
            <a:r>
              <a:rPr lang="en-US" dirty="0" smtClean="0">
                <a:solidFill>
                  <a:schemeClr val="dk1"/>
                </a:solidFill>
              </a:rPr>
              <a:t>Growth</a:t>
            </a:r>
          </a:p>
          <a:p>
            <a:pPr marL="457200" lvl="0" indent="-342900" algn="l" rtl="0">
              <a:spcBef>
                <a:spcPts val="0"/>
              </a:spcBef>
              <a:spcAft>
                <a:spcPts val="0"/>
              </a:spcAft>
              <a:buClr>
                <a:schemeClr val="dk1"/>
              </a:buClr>
              <a:buSzPts val="1800"/>
              <a:buAutoNum type="arabicPeriod"/>
            </a:pPr>
            <a:r>
              <a:rPr lang="en-US" dirty="0" smtClean="0">
                <a:solidFill>
                  <a:schemeClr val="dk1"/>
                </a:solidFill>
              </a:rPr>
              <a:t>Large amount of funds</a:t>
            </a:r>
          </a:p>
          <a:p>
            <a:pPr marL="457200" lvl="0" indent="-342900" algn="l" rtl="0">
              <a:spcBef>
                <a:spcPts val="0"/>
              </a:spcBef>
              <a:spcAft>
                <a:spcPts val="0"/>
              </a:spcAft>
              <a:buClr>
                <a:schemeClr val="dk1"/>
              </a:buClr>
              <a:buSzPts val="1800"/>
              <a:buAutoNum type="arabicPeriod"/>
            </a:pPr>
            <a:r>
              <a:rPr lang="en-US" dirty="0" smtClean="0">
                <a:solidFill>
                  <a:schemeClr val="dk1"/>
                </a:solidFill>
              </a:rPr>
              <a:t>Risk </a:t>
            </a:r>
          </a:p>
          <a:p>
            <a:pPr marL="457200" lvl="0" indent="-342900" algn="l" rtl="0">
              <a:spcBef>
                <a:spcPts val="0"/>
              </a:spcBef>
              <a:spcAft>
                <a:spcPts val="0"/>
              </a:spcAft>
              <a:buClr>
                <a:schemeClr val="dk1"/>
              </a:buClr>
              <a:buSzPts val="1800"/>
              <a:buAutoNum type="arabicPeriod"/>
            </a:pPr>
            <a:r>
              <a:rPr lang="en-US" dirty="0" smtClean="0">
                <a:solidFill>
                  <a:schemeClr val="dk1"/>
                </a:solidFill>
              </a:rPr>
              <a:t>Complex </a:t>
            </a:r>
          </a:p>
          <a:p>
            <a:pPr marL="457200" lvl="0" indent="-342900" algn="l" rtl="0">
              <a:spcBef>
                <a:spcPts val="0"/>
              </a:spcBef>
              <a:spcAft>
                <a:spcPts val="0"/>
              </a:spcAft>
              <a:buClr>
                <a:schemeClr val="dk1"/>
              </a:buClr>
              <a:buSzPts val="1800"/>
              <a:buAutoNum type="arabicPeriod"/>
            </a:pPr>
            <a:r>
              <a:rPr lang="en-US" dirty="0" smtClean="0">
                <a:solidFill>
                  <a:schemeClr val="dk1"/>
                </a:solidFill>
              </a:rPr>
              <a:t>National importance</a:t>
            </a:r>
          </a:p>
          <a:p>
            <a:pPr marL="114300" lvl="0" indent="0" algn="l" rtl="0">
              <a:spcBef>
                <a:spcPts val="0"/>
              </a:spcBef>
              <a:spcAft>
                <a:spcPts val="0"/>
              </a:spcAft>
              <a:buClr>
                <a:schemeClr val="dk1"/>
              </a:buClr>
              <a:buSzPts val="1800"/>
              <a:buNone/>
            </a:pPr>
            <a:endParaRPr lang="en-US" dirty="0">
              <a:solidFill>
                <a:schemeClr val="dk1"/>
              </a:solidFill>
            </a:endParaRPr>
          </a:p>
          <a:p>
            <a:pPr marL="114300" lvl="0" indent="0">
              <a:lnSpc>
                <a:spcPct val="100000"/>
              </a:lnSpc>
              <a:buClr>
                <a:srgbClr val="595959"/>
              </a:buClr>
              <a:buSzPts val="2800"/>
              <a:buNone/>
            </a:pPr>
            <a:r>
              <a:rPr lang="en-US" sz="2000" b="1" u="sng" dirty="0">
                <a:solidFill>
                  <a:srgbClr val="FF0000"/>
                </a:solidFill>
              </a:rPr>
              <a:t>Meaning of Independent and mutually exclusive project</a:t>
            </a:r>
            <a:endParaRPr lang="en-US" sz="2400" dirty="0">
              <a:solidFill>
                <a:srgbClr val="000000"/>
              </a:solidFill>
            </a:endParaRPr>
          </a:p>
          <a:p>
            <a:pPr marL="571500" lvl="0" indent="-457200">
              <a:lnSpc>
                <a:spcPct val="100000"/>
              </a:lnSpc>
              <a:buClr>
                <a:srgbClr val="595959"/>
              </a:buClr>
              <a:buSzPts val="2800"/>
              <a:buFont typeface="Arial" panose="020B0604020202020204" pitchFamily="34" charset="0"/>
              <a:buChar char="•"/>
            </a:pPr>
            <a:r>
              <a:rPr lang="en-US" sz="2400" dirty="0">
                <a:solidFill>
                  <a:srgbClr val="000000"/>
                </a:solidFill>
              </a:rPr>
              <a:t>Independent project are those projects that are not related or  not compete for the project resources. Project A as well as B can be selected if both are worth undertaking. For example, buying a car and buying a computer.</a:t>
            </a:r>
          </a:p>
          <a:p>
            <a:pPr marL="571500" lvl="0" indent="-457200">
              <a:lnSpc>
                <a:spcPct val="100000"/>
              </a:lnSpc>
              <a:buClr>
                <a:srgbClr val="595959"/>
              </a:buClr>
              <a:buSzPts val="2800"/>
              <a:buFont typeface="Arial" panose="020B0604020202020204" pitchFamily="34" charset="0"/>
              <a:buChar char="•"/>
            </a:pPr>
            <a:r>
              <a:rPr lang="en-US" sz="2400" dirty="0">
                <a:solidFill>
                  <a:srgbClr val="000000"/>
                </a:solidFill>
              </a:rPr>
              <a:t>Mutually exclusive projects are those projects which cannot accepted simultaneously. Either A or B can be selected but not both. For example buying a Samsung mobile or buying Apple mobile.</a:t>
            </a:r>
          </a:p>
          <a:p>
            <a:pPr marL="114300" lvl="0" indent="0" algn="l" rtl="0">
              <a:spcBef>
                <a:spcPts val="0"/>
              </a:spcBef>
              <a:spcAft>
                <a:spcPts val="0"/>
              </a:spcAft>
              <a:buClr>
                <a:schemeClr val="dk1"/>
              </a:buClr>
              <a:buSzPts val="1800"/>
              <a:buNone/>
            </a:pPr>
            <a:endParaRPr lang="en-US" dirty="0" smtClean="0">
              <a:solidFill>
                <a:schemeClr val="dk1"/>
              </a:solidFill>
            </a:endParaRPr>
          </a:p>
          <a:p>
            <a:pPr marL="114300" lvl="0" indent="0" algn="l" rtl="0">
              <a:spcBef>
                <a:spcPts val="0"/>
              </a:spcBef>
              <a:spcAft>
                <a:spcPts val="0"/>
              </a:spcAft>
              <a:buClr>
                <a:schemeClr val="dk1"/>
              </a:buClr>
              <a:buSzPts val="1800"/>
              <a:buNone/>
            </a:pPr>
            <a:endParaRPr dirty="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202200" y="324225"/>
            <a:ext cx="8739600" cy="47457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endParaRPr lang="en-US" dirty="0" smtClean="0"/>
          </a:p>
          <a:p>
            <a:pPr marL="0" lvl="0" indent="0" algn="l" rtl="0">
              <a:spcBef>
                <a:spcPts val="1200"/>
              </a:spcBef>
              <a:spcAft>
                <a:spcPts val="1200"/>
              </a:spcAft>
              <a:buNone/>
            </a:pPr>
            <a:endParaRPr lang="en-US" dirty="0" smtClean="0"/>
          </a:p>
          <a:p>
            <a:pPr marL="0" lvl="0" indent="0" algn="l" rtl="0">
              <a:spcBef>
                <a:spcPts val="1200"/>
              </a:spcBef>
              <a:spcAft>
                <a:spcPts val="1200"/>
              </a:spcAft>
              <a:buNone/>
            </a:pPr>
            <a:endParaRPr lang="en-US" dirty="0"/>
          </a:p>
          <a:p>
            <a:pPr marL="342900" lvl="0" algn="l" rtl="0">
              <a:spcBef>
                <a:spcPts val="1200"/>
              </a:spcBef>
              <a:spcAft>
                <a:spcPts val="1200"/>
              </a:spcAft>
              <a:buAutoNum type="alphaUcPeriod"/>
            </a:pPr>
            <a:endParaRPr dirty="0"/>
          </a:p>
        </p:txBody>
      </p:sp>
      <p:cxnSp>
        <p:nvCxnSpPr>
          <p:cNvPr id="85" name="Google Shape;85;p18"/>
          <p:cNvCxnSpPr/>
          <p:nvPr/>
        </p:nvCxnSpPr>
        <p:spPr>
          <a:xfrm>
            <a:off x="1680668" y="828995"/>
            <a:ext cx="10973" cy="224394"/>
          </a:xfrm>
          <a:prstGeom prst="straightConnector1">
            <a:avLst/>
          </a:prstGeom>
          <a:noFill/>
          <a:ln w="9525" cap="flat" cmpd="sng">
            <a:solidFill>
              <a:schemeClr val="dk2"/>
            </a:solidFill>
            <a:prstDash val="solid"/>
            <a:round/>
            <a:headEnd type="none" w="med" len="med"/>
            <a:tailEnd type="triangle" w="med" len="med"/>
          </a:ln>
        </p:spPr>
      </p:cxnSp>
      <p:cxnSp>
        <p:nvCxnSpPr>
          <p:cNvPr id="86" name="Google Shape;86;p18"/>
          <p:cNvCxnSpPr/>
          <p:nvPr/>
        </p:nvCxnSpPr>
        <p:spPr>
          <a:xfrm flipH="1">
            <a:off x="7055505" y="799701"/>
            <a:ext cx="2" cy="310078"/>
          </a:xfrm>
          <a:prstGeom prst="straightConnector1">
            <a:avLst/>
          </a:prstGeom>
          <a:noFill/>
          <a:ln w="9525" cap="flat" cmpd="sng">
            <a:solidFill>
              <a:schemeClr val="dk2"/>
            </a:solidFill>
            <a:prstDash val="solid"/>
            <a:round/>
            <a:headEnd type="none" w="med" len="med"/>
            <a:tailEnd type="triangle" w="med" len="med"/>
          </a:ln>
        </p:spPr>
      </p:cxnSp>
      <p:sp>
        <p:nvSpPr>
          <p:cNvPr id="3" name="Rectangle 2"/>
          <p:cNvSpPr/>
          <p:nvPr/>
        </p:nvSpPr>
        <p:spPr>
          <a:xfrm>
            <a:off x="1207009" y="81648"/>
            <a:ext cx="6342278"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a:ln w="22225">
                  <a:solidFill>
                    <a:schemeClr val="accent2"/>
                  </a:solidFill>
                  <a:prstDash val="solid"/>
                </a:ln>
                <a:solidFill>
                  <a:schemeClr val="accent2">
                    <a:lumMod val="40000"/>
                    <a:lumOff val="60000"/>
                  </a:schemeClr>
                </a:solidFill>
                <a:cs typeface="Arial"/>
              </a:rPr>
              <a:t> Method /Techniques of capital budgeting Decision</a:t>
            </a:r>
            <a:endParaRPr lang="en-US" b="1">
              <a:ln w="22225">
                <a:solidFill>
                  <a:schemeClr val="accent2"/>
                </a:solidFill>
                <a:prstDash val="solid"/>
              </a:ln>
              <a:solidFill>
                <a:schemeClr val="accent2">
                  <a:lumMod val="40000"/>
                  <a:lumOff val="60000"/>
                </a:schemeClr>
              </a:solidFill>
            </a:endParaRPr>
          </a:p>
        </p:txBody>
      </p:sp>
      <p:sp>
        <p:nvSpPr>
          <p:cNvPr id="4" name="Rectangle 3"/>
          <p:cNvSpPr/>
          <p:nvPr/>
        </p:nvSpPr>
        <p:spPr>
          <a:xfrm>
            <a:off x="307239" y="1111329"/>
            <a:ext cx="3664915"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nSpc>
                <a:spcPct val="115000"/>
              </a:lnSpc>
              <a:spcBef>
                <a:spcPts val="1200"/>
              </a:spcBef>
              <a:spcAft>
                <a:spcPts val="1200"/>
              </a:spcAft>
              <a:buClr>
                <a:srgbClr val="595959"/>
              </a:buClr>
              <a:buSzPts val="1800"/>
              <a:buFont typeface="Arial"/>
              <a:buAutoNum type="alphaUcPeriod"/>
            </a:pPr>
            <a:r>
              <a:rPr lang="en-US" sz="1800" dirty="0">
                <a:solidFill>
                  <a:schemeClr val="tx1"/>
                </a:solidFill>
                <a:cs typeface="Arial"/>
              </a:rPr>
              <a:t>Non Discounted cash </a:t>
            </a:r>
            <a:r>
              <a:rPr lang="en-US" sz="1800" dirty="0" smtClean="0">
                <a:solidFill>
                  <a:schemeClr val="tx1"/>
                </a:solidFill>
                <a:cs typeface="Arial"/>
              </a:rPr>
              <a:t>flow method  </a:t>
            </a:r>
            <a:r>
              <a:rPr lang="en-US" sz="1800" dirty="0">
                <a:solidFill>
                  <a:schemeClr val="tx1"/>
                </a:solidFill>
                <a:cs typeface="Arial"/>
              </a:rPr>
              <a:t>or traditional method </a:t>
            </a:r>
          </a:p>
        </p:txBody>
      </p:sp>
      <p:sp>
        <p:nvSpPr>
          <p:cNvPr id="9" name="Rectangle 8"/>
          <p:cNvSpPr/>
          <p:nvPr/>
        </p:nvSpPr>
        <p:spPr>
          <a:xfrm>
            <a:off x="5133439" y="1111329"/>
            <a:ext cx="3646627"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nSpc>
                <a:spcPct val="115000"/>
              </a:lnSpc>
              <a:spcBef>
                <a:spcPts val="1200"/>
              </a:spcBef>
              <a:spcAft>
                <a:spcPts val="1200"/>
              </a:spcAft>
              <a:buClr>
                <a:srgbClr val="595959"/>
              </a:buClr>
              <a:buSzPts val="1800"/>
              <a:buFont typeface="Arial"/>
              <a:buAutoNum type="alphaUcPeriod"/>
            </a:pPr>
            <a:r>
              <a:rPr lang="en-US" sz="1800" dirty="0">
                <a:solidFill>
                  <a:schemeClr val="tx1"/>
                </a:solidFill>
                <a:cs typeface="Arial"/>
              </a:rPr>
              <a:t>Discounted cash flow method/ modern method</a:t>
            </a:r>
          </a:p>
        </p:txBody>
      </p:sp>
      <p:cxnSp>
        <p:nvCxnSpPr>
          <p:cNvPr id="6" name="Straight Connector 5"/>
          <p:cNvCxnSpPr/>
          <p:nvPr/>
        </p:nvCxnSpPr>
        <p:spPr>
          <a:xfrm>
            <a:off x="4359860" y="661528"/>
            <a:ext cx="9144" cy="167467"/>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378148" y="821681"/>
            <a:ext cx="2677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91641" y="828995"/>
            <a:ext cx="267736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65605" y="2518184"/>
            <a:ext cx="3087015"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15000"/>
              </a:lnSpc>
              <a:spcBef>
                <a:spcPts val="1200"/>
              </a:spcBef>
              <a:spcAft>
                <a:spcPts val="1200"/>
              </a:spcAft>
              <a:buClr>
                <a:srgbClr val="595959"/>
              </a:buClr>
              <a:buSzPts val="1800"/>
            </a:pPr>
            <a:r>
              <a:rPr lang="en-US" sz="1800" dirty="0" smtClean="0">
                <a:solidFill>
                  <a:srgbClr val="595959"/>
                </a:solidFill>
                <a:cs typeface="Arial"/>
              </a:rPr>
              <a:t>ii. </a:t>
            </a:r>
            <a:r>
              <a:rPr lang="en-US" sz="1600" dirty="0" smtClean="0">
                <a:solidFill>
                  <a:schemeClr val="tx1"/>
                </a:solidFill>
                <a:cs typeface="Arial"/>
              </a:rPr>
              <a:t>Average </a:t>
            </a:r>
            <a:r>
              <a:rPr lang="en-US" sz="1600" dirty="0">
                <a:solidFill>
                  <a:schemeClr val="tx1"/>
                </a:solidFill>
                <a:cs typeface="Arial"/>
              </a:rPr>
              <a:t>rate of return/ Accounting rate of return(ARR)</a:t>
            </a:r>
          </a:p>
        </p:txBody>
      </p:sp>
      <p:sp>
        <p:nvSpPr>
          <p:cNvPr id="22" name="Rectangle 21"/>
          <p:cNvSpPr/>
          <p:nvPr/>
        </p:nvSpPr>
        <p:spPr>
          <a:xfrm>
            <a:off x="965605" y="1809997"/>
            <a:ext cx="2830983"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0" indent="-400050">
              <a:lnSpc>
                <a:spcPct val="115000"/>
              </a:lnSpc>
              <a:spcBef>
                <a:spcPts val="1200"/>
              </a:spcBef>
              <a:spcAft>
                <a:spcPts val="1200"/>
              </a:spcAft>
              <a:buClr>
                <a:srgbClr val="595959"/>
              </a:buClr>
              <a:buSzPts val="1800"/>
              <a:buFont typeface="Arial"/>
              <a:buAutoNum type="romanLcPeriod"/>
            </a:pPr>
            <a:r>
              <a:rPr lang="en-US" sz="1800" dirty="0">
                <a:solidFill>
                  <a:schemeClr val="tx1"/>
                </a:solidFill>
                <a:cs typeface="Arial"/>
              </a:rPr>
              <a:t>Payback Period(PBP)</a:t>
            </a:r>
          </a:p>
        </p:txBody>
      </p:sp>
      <p:sp>
        <p:nvSpPr>
          <p:cNvPr id="23" name="Rectangle 22"/>
          <p:cNvSpPr/>
          <p:nvPr/>
        </p:nvSpPr>
        <p:spPr>
          <a:xfrm>
            <a:off x="5617467" y="1797197"/>
            <a:ext cx="3110178"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0" indent="-400050">
              <a:lnSpc>
                <a:spcPct val="115000"/>
              </a:lnSpc>
              <a:spcBef>
                <a:spcPts val="1200"/>
              </a:spcBef>
              <a:spcAft>
                <a:spcPts val="1200"/>
              </a:spcAft>
              <a:buClr>
                <a:srgbClr val="595959"/>
              </a:buClr>
              <a:buSzPts val="1800"/>
              <a:buFont typeface="Arial"/>
              <a:buAutoNum type="romanLcPeriod"/>
            </a:pPr>
            <a:r>
              <a:rPr lang="en-US" sz="1800" dirty="0" smtClean="0">
                <a:solidFill>
                  <a:schemeClr val="tx1"/>
                </a:solidFill>
                <a:cs typeface="Arial"/>
              </a:rPr>
              <a:t>Discounted Payback Period(DPBP</a:t>
            </a:r>
            <a:r>
              <a:rPr lang="en-US" sz="1800" dirty="0">
                <a:solidFill>
                  <a:schemeClr val="tx1"/>
                </a:solidFill>
                <a:cs typeface="Arial"/>
              </a:rPr>
              <a:t>)</a:t>
            </a:r>
          </a:p>
        </p:txBody>
      </p:sp>
      <p:sp>
        <p:nvSpPr>
          <p:cNvPr id="24" name="Rectangle 23"/>
          <p:cNvSpPr/>
          <p:nvPr/>
        </p:nvSpPr>
        <p:spPr>
          <a:xfrm>
            <a:off x="5622950" y="2376988"/>
            <a:ext cx="3202839"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15000"/>
              </a:lnSpc>
              <a:spcBef>
                <a:spcPts val="1200"/>
              </a:spcBef>
              <a:spcAft>
                <a:spcPts val="1200"/>
              </a:spcAft>
              <a:buClr>
                <a:srgbClr val="595959"/>
              </a:buClr>
              <a:buSzPts val="1800"/>
            </a:pPr>
            <a:r>
              <a:rPr lang="en-US" sz="1800" dirty="0" smtClean="0">
                <a:solidFill>
                  <a:srgbClr val="595959"/>
                </a:solidFill>
                <a:cs typeface="Arial"/>
              </a:rPr>
              <a:t>ii</a:t>
            </a:r>
            <a:r>
              <a:rPr lang="en-US" sz="1800" dirty="0" smtClean="0">
                <a:solidFill>
                  <a:schemeClr val="tx1"/>
                </a:solidFill>
                <a:cs typeface="Arial"/>
              </a:rPr>
              <a:t>. Net present value(NPV)</a:t>
            </a:r>
            <a:endParaRPr lang="en-US" sz="1800" dirty="0">
              <a:solidFill>
                <a:schemeClr val="tx1"/>
              </a:solidFill>
              <a:cs typeface="Arial"/>
            </a:endParaRPr>
          </a:p>
        </p:txBody>
      </p:sp>
      <p:sp>
        <p:nvSpPr>
          <p:cNvPr id="25" name="Rectangle 24"/>
          <p:cNvSpPr/>
          <p:nvPr/>
        </p:nvSpPr>
        <p:spPr>
          <a:xfrm>
            <a:off x="5611364" y="2981527"/>
            <a:ext cx="3202839"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15000"/>
              </a:lnSpc>
              <a:spcBef>
                <a:spcPts val="1200"/>
              </a:spcBef>
              <a:spcAft>
                <a:spcPts val="1200"/>
              </a:spcAft>
              <a:buClr>
                <a:srgbClr val="595959"/>
              </a:buClr>
              <a:buSzPts val="1800"/>
            </a:pPr>
            <a:r>
              <a:rPr lang="en-US" sz="1800" dirty="0" smtClean="0">
                <a:solidFill>
                  <a:srgbClr val="595959"/>
                </a:solidFill>
                <a:cs typeface="Arial"/>
              </a:rPr>
              <a:t>iii. </a:t>
            </a:r>
            <a:r>
              <a:rPr lang="en-US" sz="1800" dirty="0" smtClean="0">
                <a:solidFill>
                  <a:schemeClr val="tx1"/>
                </a:solidFill>
                <a:cs typeface="Arial"/>
              </a:rPr>
              <a:t>Internal Rate of Return</a:t>
            </a:r>
            <a:endParaRPr lang="en-US" sz="1800" dirty="0">
              <a:solidFill>
                <a:schemeClr val="tx1"/>
              </a:solidFill>
              <a:cs typeface="Arial"/>
            </a:endParaRPr>
          </a:p>
        </p:txBody>
      </p:sp>
      <p:sp>
        <p:nvSpPr>
          <p:cNvPr id="27" name="Rectangle 26"/>
          <p:cNvSpPr/>
          <p:nvPr/>
        </p:nvSpPr>
        <p:spPr>
          <a:xfrm>
            <a:off x="5611363" y="3661970"/>
            <a:ext cx="3202840"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15000"/>
              </a:lnSpc>
              <a:spcBef>
                <a:spcPts val="1200"/>
              </a:spcBef>
              <a:spcAft>
                <a:spcPts val="1200"/>
              </a:spcAft>
              <a:buClr>
                <a:srgbClr val="595959"/>
              </a:buClr>
              <a:buSzPts val="1800"/>
            </a:pPr>
            <a:r>
              <a:rPr lang="en-US" sz="1800" dirty="0" smtClean="0">
                <a:solidFill>
                  <a:srgbClr val="595959"/>
                </a:solidFill>
                <a:cs typeface="Arial"/>
              </a:rPr>
              <a:t>iv. </a:t>
            </a:r>
            <a:r>
              <a:rPr lang="en-US" sz="1800" dirty="0" smtClean="0">
                <a:solidFill>
                  <a:schemeClr val="tx1"/>
                </a:solidFill>
                <a:cs typeface="Arial"/>
              </a:rPr>
              <a:t>Modified Internal Rate of Return(MIRR</a:t>
            </a:r>
            <a:r>
              <a:rPr lang="en-US" sz="1800" dirty="0" smtClean="0">
                <a:solidFill>
                  <a:srgbClr val="595959"/>
                </a:solidFill>
                <a:cs typeface="Arial"/>
              </a:rPr>
              <a:t>)</a:t>
            </a:r>
            <a:endParaRPr lang="en-US" sz="1800" dirty="0">
              <a:solidFill>
                <a:srgbClr val="595959"/>
              </a:solidFill>
              <a:cs typeface="Arial"/>
            </a:endParaRPr>
          </a:p>
        </p:txBody>
      </p:sp>
      <p:sp>
        <p:nvSpPr>
          <p:cNvPr id="28" name="Rectangle 27"/>
          <p:cNvSpPr/>
          <p:nvPr/>
        </p:nvSpPr>
        <p:spPr>
          <a:xfrm>
            <a:off x="5622950" y="4291996"/>
            <a:ext cx="3201927" cy="585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15000"/>
              </a:lnSpc>
              <a:spcBef>
                <a:spcPts val="1200"/>
              </a:spcBef>
              <a:spcAft>
                <a:spcPts val="1200"/>
              </a:spcAft>
              <a:buClr>
                <a:srgbClr val="595959"/>
              </a:buClr>
              <a:buSzPts val="1800"/>
            </a:pPr>
            <a:r>
              <a:rPr lang="en-US" sz="1800" dirty="0" smtClean="0">
                <a:solidFill>
                  <a:srgbClr val="595959"/>
                </a:solidFill>
                <a:cs typeface="Arial"/>
              </a:rPr>
              <a:t>v. </a:t>
            </a:r>
            <a:r>
              <a:rPr lang="en-US" sz="1800" dirty="0" smtClean="0">
                <a:solidFill>
                  <a:schemeClr val="tx1"/>
                </a:solidFill>
                <a:cs typeface="Arial"/>
              </a:rPr>
              <a:t>Profitability Index(PI)</a:t>
            </a:r>
            <a:endParaRPr lang="en-US" sz="1800" dirty="0">
              <a:solidFill>
                <a:schemeClr val="tx1"/>
              </a:solidFill>
              <a:cs typeface="Arial"/>
            </a:endParaRPr>
          </a:p>
        </p:txBody>
      </p:sp>
      <p:cxnSp>
        <p:nvCxnSpPr>
          <p:cNvPr id="19" name="Straight Connector 18"/>
          <p:cNvCxnSpPr/>
          <p:nvPr/>
        </p:nvCxnSpPr>
        <p:spPr>
          <a:xfrm>
            <a:off x="471830" y="1708942"/>
            <a:ext cx="7315" cy="1215046"/>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22" idx="1"/>
          </p:cNvCxnSpPr>
          <p:nvPr/>
        </p:nvCxnSpPr>
        <p:spPr>
          <a:xfrm>
            <a:off x="475488" y="2102605"/>
            <a:ext cx="490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1830" y="2923988"/>
            <a:ext cx="4937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252314" y="1696545"/>
            <a:ext cx="3662" cy="2888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3" idx="1"/>
          </p:cNvCxnSpPr>
          <p:nvPr/>
        </p:nvCxnSpPr>
        <p:spPr>
          <a:xfrm flipV="1">
            <a:off x="5252314" y="2089805"/>
            <a:ext cx="365153" cy="1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273032" y="2704419"/>
            <a:ext cx="365153" cy="1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262375" y="3295352"/>
            <a:ext cx="365153" cy="1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246210" y="3889032"/>
            <a:ext cx="365153" cy="1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273031" y="4590936"/>
            <a:ext cx="365153" cy="1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2650" y="445025"/>
            <a:ext cx="8419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smtClean="0">
                <a:solidFill>
                  <a:srgbClr val="FF0000"/>
                </a:solidFill>
              </a:rPr>
              <a:t>1. Payback period(PBP)</a:t>
            </a:r>
            <a:endParaRPr b="1" u="sng" dirty="0">
              <a:solidFill>
                <a:srgbClr val="FF0000"/>
              </a:solidFill>
            </a:endParaRPr>
          </a:p>
        </p:txBody>
      </p:sp>
      <mc:AlternateContent xmlns:mc="http://schemas.openxmlformats.org/markup-compatibility/2006" xmlns:a14="http://schemas.microsoft.com/office/drawing/2010/main">
        <mc:Choice Requires="a14">
          <p:sp>
            <p:nvSpPr>
              <p:cNvPr id="92" name="Google Shape;92;p19"/>
              <p:cNvSpPr txBox="1">
                <a:spLocks noGrp="1"/>
              </p:cNvSpPr>
              <p:nvPr>
                <p:ph type="body" idx="1"/>
              </p:nvPr>
            </p:nvSpPr>
            <p:spPr>
              <a:xfrm>
                <a:off x="149575" y="950976"/>
                <a:ext cx="8855100" cy="4192523"/>
              </a:xfrm>
              <a:prstGeom prst="rect">
                <a:avLst/>
              </a:prstGeom>
            </p:spPr>
            <p:txBody>
              <a:bodyPr spcFirstLastPara="1" wrap="square" lIns="91425" tIns="91425" rIns="91425" bIns="91425" anchor="t" anchorCtr="0">
                <a:normAutofit fontScale="92500" lnSpcReduction="20000"/>
              </a:bodyPr>
              <a:lstStyle/>
              <a:p>
                <a:pPr>
                  <a:buFont typeface="Arial" panose="020B0604020202020204" pitchFamily="34" charset="0"/>
                  <a:buChar char="•"/>
                </a:pPr>
                <a:r>
                  <a:rPr lang="en-US" dirty="0" smtClean="0">
                    <a:solidFill>
                      <a:schemeClr val="tx1"/>
                    </a:solidFill>
                    <a:latin typeface="SourceSansPro"/>
                  </a:rPr>
                  <a:t>The payback period is the length of time it takes to recover the cost of an investment or the length of time an investor needs to reach a breakeven point.</a:t>
                </a:r>
              </a:p>
              <a:p>
                <a:pPr>
                  <a:buFont typeface="Arial" panose="020B0604020202020204" pitchFamily="34" charset="0"/>
                  <a:buChar char="•"/>
                </a:pPr>
                <a:r>
                  <a:rPr lang="en-US" dirty="0">
                    <a:solidFill>
                      <a:schemeClr val="tx1"/>
                    </a:solidFill>
                    <a:latin typeface="SourceSansPro"/>
                  </a:rPr>
                  <a:t>Shorter paybacks mean more attractive investments, while longer payback periods are less desirable.</a:t>
                </a:r>
              </a:p>
              <a:p>
                <a:pPr>
                  <a:buFont typeface="Arial" panose="020B0604020202020204" pitchFamily="34" charset="0"/>
                  <a:buChar char="•"/>
                </a:pPr>
                <a:r>
                  <a:rPr lang="en-US" dirty="0">
                    <a:solidFill>
                      <a:schemeClr val="tx1"/>
                    </a:solidFill>
                    <a:latin typeface="SourceSansPro"/>
                  </a:rPr>
                  <a:t>The payback period is calculated by dividing the amount of the investment by the annual cash </a:t>
                </a:r>
                <a:r>
                  <a:rPr lang="en-US" dirty="0" smtClean="0">
                    <a:solidFill>
                      <a:schemeClr val="tx1"/>
                    </a:solidFill>
                    <a:latin typeface="SourceSansPro"/>
                  </a:rPr>
                  <a:t>flow.</a:t>
                </a:r>
              </a:p>
              <a:p>
                <a:pPr>
                  <a:buFont typeface="Arial" panose="020B0604020202020204" pitchFamily="34" charset="0"/>
                  <a:buChar char="•"/>
                </a:pPr>
                <a:r>
                  <a:rPr lang="en-US" dirty="0" smtClean="0">
                    <a:solidFill>
                      <a:schemeClr val="tx1"/>
                    </a:solidFill>
                    <a:latin typeface="SourceSansPro"/>
                  </a:rPr>
                  <a:t>PPB can be calculated on following formula:    </a:t>
                </a:r>
              </a:p>
              <a:p>
                <a:pPr marL="114300" indent="0">
                  <a:buNone/>
                </a:pPr>
                <a:r>
                  <a:rPr lang="en-US" sz="1700" dirty="0">
                    <a:solidFill>
                      <a:srgbClr val="111111"/>
                    </a:solidFill>
                    <a:latin typeface="SourceSansPro"/>
                  </a:rPr>
                  <a:t> </a:t>
                </a:r>
                <a:r>
                  <a:rPr lang="en-US" sz="1700" b="1" u="sng" dirty="0" smtClean="0">
                    <a:solidFill>
                      <a:srgbClr val="7030A0"/>
                    </a:solidFill>
                    <a:latin typeface="SourceSansPro"/>
                  </a:rPr>
                  <a:t>If cash flow is even</a:t>
                </a:r>
              </a:p>
              <a:p>
                <a:pPr marL="114300" indent="0">
                  <a:buNone/>
                </a:pPr>
                <a:r>
                  <a:rPr lang="en-US" sz="1700" dirty="0" smtClean="0">
                    <a:solidFill>
                      <a:srgbClr val="7030A0"/>
                    </a:solidFill>
                    <a:latin typeface="SourceSansPro"/>
                  </a:rPr>
                  <a:t>PBP = </a:t>
                </a:r>
                <a14:m>
                  <m:oMath xmlns:m="http://schemas.openxmlformats.org/officeDocument/2006/math">
                    <m:f>
                      <m:fPr>
                        <m:ctrlPr>
                          <a:rPr lang="ar-AE" sz="1700" i="1" smtClean="0">
                            <a:solidFill>
                              <a:srgbClr val="7030A0"/>
                            </a:solidFill>
                            <a:latin typeface="Cambria Math" panose="02040503050406030204" pitchFamily="18" charset="0"/>
                          </a:rPr>
                        </m:ctrlPr>
                      </m:fPr>
                      <m:num>
                        <m:r>
                          <a:rPr lang="ar-AE" sz="1700" b="0" i="1" smtClean="0">
                            <a:solidFill>
                              <a:srgbClr val="7030A0"/>
                            </a:solidFill>
                            <a:latin typeface="Cambria Math" panose="02040503050406030204" pitchFamily="18" charset="0"/>
                          </a:rPr>
                          <m:t>𝑁</m:t>
                        </m:r>
                        <m:r>
                          <a:rPr lang="en-US" sz="1700" b="0" i="1" smtClean="0">
                            <a:solidFill>
                              <a:srgbClr val="7030A0"/>
                            </a:solidFill>
                            <a:latin typeface="Cambria Math" panose="02040503050406030204" pitchFamily="18" charset="0"/>
                          </a:rPr>
                          <m:t>𝐶𝑂</m:t>
                        </m:r>
                      </m:num>
                      <m:den>
                        <m:r>
                          <a:rPr lang="en-US" sz="1700" b="0" i="1" smtClean="0">
                            <a:solidFill>
                              <a:srgbClr val="7030A0"/>
                            </a:solidFill>
                            <a:latin typeface="Cambria Math" panose="02040503050406030204" pitchFamily="18" charset="0"/>
                          </a:rPr>
                          <m:t>𝐴𝑛𝑛𝑢𝑎𝑙</m:t>
                        </m:r>
                        <m:r>
                          <a:rPr lang="en-US" sz="1700" b="0" i="1" smtClean="0">
                            <a:solidFill>
                              <a:srgbClr val="7030A0"/>
                            </a:solidFill>
                            <a:latin typeface="Cambria Math" panose="02040503050406030204" pitchFamily="18" charset="0"/>
                          </a:rPr>
                          <m:t> </m:t>
                        </m:r>
                        <m:r>
                          <a:rPr lang="en-US" sz="1700" b="0" i="1" smtClean="0">
                            <a:solidFill>
                              <a:srgbClr val="7030A0"/>
                            </a:solidFill>
                            <a:latin typeface="Cambria Math" panose="02040503050406030204" pitchFamily="18" charset="0"/>
                          </a:rPr>
                          <m:t>𝐶𝑎𝑠</m:t>
                        </m:r>
                        <m:r>
                          <a:rPr lang="en-US" sz="1700" b="0" i="1" smtClean="0">
                            <a:solidFill>
                              <a:srgbClr val="7030A0"/>
                            </a:solidFill>
                            <a:latin typeface="Cambria Math" panose="02040503050406030204" pitchFamily="18" charset="0"/>
                          </a:rPr>
                          <m:t>h</m:t>
                        </m:r>
                        <m:r>
                          <a:rPr lang="en-US" sz="1700" b="0" i="1" smtClean="0">
                            <a:solidFill>
                              <a:srgbClr val="7030A0"/>
                            </a:solidFill>
                            <a:latin typeface="Cambria Math" panose="02040503050406030204" pitchFamily="18" charset="0"/>
                          </a:rPr>
                          <m:t> </m:t>
                        </m:r>
                        <m:r>
                          <a:rPr lang="en-US" sz="1700" b="0" i="1" smtClean="0">
                            <a:solidFill>
                              <a:srgbClr val="7030A0"/>
                            </a:solidFill>
                            <a:latin typeface="Cambria Math" panose="02040503050406030204" pitchFamily="18" charset="0"/>
                          </a:rPr>
                          <m:t>𝑓𝑙𝑜𝑤</m:t>
                        </m:r>
                        <m:r>
                          <a:rPr lang="en-US" sz="1700" b="0" i="1" smtClean="0">
                            <a:solidFill>
                              <a:srgbClr val="7030A0"/>
                            </a:solidFill>
                            <a:latin typeface="Cambria Math" panose="02040503050406030204" pitchFamily="18" charset="0"/>
                          </a:rPr>
                          <m:t> </m:t>
                        </m:r>
                        <m:r>
                          <a:rPr lang="en-US" sz="1700" b="0" i="1" smtClean="0">
                            <a:solidFill>
                              <a:srgbClr val="7030A0"/>
                            </a:solidFill>
                            <a:latin typeface="Cambria Math" panose="02040503050406030204" pitchFamily="18" charset="0"/>
                          </a:rPr>
                          <m:t>𝑜𝑟</m:t>
                        </m:r>
                        <m:r>
                          <a:rPr lang="en-US" sz="1700" b="0" i="1" smtClean="0">
                            <a:solidFill>
                              <a:srgbClr val="7030A0"/>
                            </a:solidFill>
                            <a:latin typeface="Cambria Math" panose="02040503050406030204" pitchFamily="18" charset="0"/>
                          </a:rPr>
                          <m:t> </m:t>
                        </m:r>
                        <m:r>
                          <a:rPr lang="en-US" sz="1700" b="0" i="1" smtClean="0">
                            <a:solidFill>
                              <a:srgbClr val="7030A0"/>
                            </a:solidFill>
                            <a:latin typeface="Cambria Math" panose="02040503050406030204" pitchFamily="18" charset="0"/>
                          </a:rPr>
                          <m:t>𝐴𝑣𝑒𝑟𝑎𝑔𝑒</m:t>
                        </m:r>
                        <m:r>
                          <a:rPr lang="en-US" sz="1700" b="0" i="1" smtClean="0">
                            <a:solidFill>
                              <a:srgbClr val="7030A0"/>
                            </a:solidFill>
                            <a:latin typeface="Cambria Math" panose="02040503050406030204" pitchFamily="18" charset="0"/>
                          </a:rPr>
                          <m:t> </m:t>
                        </m:r>
                        <m:r>
                          <a:rPr lang="en-US" sz="1700" b="0" i="1" smtClean="0">
                            <a:solidFill>
                              <a:srgbClr val="7030A0"/>
                            </a:solidFill>
                            <a:latin typeface="Cambria Math" panose="02040503050406030204" pitchFamily="18" charset="0"/>
                          </a:rPr>
                          <m:t>𝑎𝑛𝑛𝑢𝑎𝑙</m:t>
                        </m:r>
                        <m:r>
                          <a:rPr lang="en-US" sz="1700" b="0" i="1" smtClean="0">
                            <a:solidFill>
                              <a:srgbClr val="7030A0"/>
                            </a:solidFill>
                            <a:latin typeface="Cambria Math" panose="02040503050406030204" pitchFamily="18" charset="0"/>
                          </a:rPr>
                          <m:t> </m:t>
                        </m:r>
                        <m:r>
                          <a:rPr lang="en-US" sz="1700" b="0" i="1" smtClean="0">
                            <a:solidFill>
                              <a:srgbClr val="7030A0"/>
                            </a:solidFill>
                            <a:latin typeface="Cambria Math" panose="02040503050406030204" pitchFamily="18" charset="0"/>
                          </a:rPr>
                          <m:t>𝐶𝐹𝐴𝑇</m:t>
                        </m:r>
                      </m:den>
                    </m:f>
                  </m:oMath>
                </a14:m>
                <a:r>
                  <a:rPr lang="en-US" sz="1700" dirty="0" smtClean="0">
                    <a:solidFill>
                      <a:srgbClr val="7030A0"/>
                    </a:solidFill>
                    <a:latin typeface="SourceSansPro"/>
                  </a:rPr>
                  <a:t>= …. Years</a:t>
                </a:r>
              </a:p>
              <a:p>
                <a:pPr marL="114300" indent="0">
                  <a:buNone/>
                </a:pPr>
                <a:r>
                  <a:rPr lang="en-US" sz="1700" u="sng" dirty="0" smtClean="0">
                    <a:solidFill>
                      <a:srgbClr val="7030A0"/>
                    </a:solidFill>
                    <a:latin typeface="SourceSansPro"/>
                  </a:rPr>
                  <a:t>If cash flow is uneven</a:t>
                </a:r>
              </a:p>
              <a:p>
                <a:pPr marL="114300" indent="0">
                  <a:buNone/>
                </a:pPr>
                <a:r>
                  <a:rPr lang="en-US" sz="1700" dirty="0" smtClean="0">
                    <a:solidFill>
                      <a:srgbClr val="7030A0"/>
                    </a:solidFill>
                    <a:latin typeface="SourceSansPro"/>
                  </a:rPr>
                  <a:t>PBP  = Minimum Year +</a:t>
                </a:r>
                <a14:m>
                  <m:oMath xmlns:m="http://schemas.openxmlformats.org/officeDocument/2006/math">
                    <m:f>
                      <m:fPr>
                        <m:ctrlPr>
                          <a:rPr lang="ar-AE" sz="1700" i="1" smtClean="0">
                            <a:solidFill>
                              <a:srgbClr val="7030A0"/>
                            </a:solidFill>
                            <a:latin typeface="Cambria Math" panose="02040503050406030204" pitchFamily="18" charset="0"/>
                          </a:rPr>
                        </m:ctrlPr>
                      </m:fPr>
                      <m:num>
                        <m:r>
                          <a:rPr lang="en-US" sz="1700" b="0" i="1" smtClean="0">
                            <a:solidFill>
                              <a:srgbClr val="7030A0"/>
                            </a:solidFill>
                            <a:latin typeface="Cambria Math" panose="02040503050406030204" pitchFamily="18" charset="0"/>
                          </a:rPr>
                          <m:t>𝑈𝑛𝑟𝑒𝑐𝑜𝑣𝑒𝑟𝑒𝑑</m:t>
                        </m:r>
                        <m:r>
                          <a:rPr lang="en-US" sz="1700" b="0" i="1" smtClean="0">
                            <a:solidFill>
                              <a:srgbClr val="7030A0"/>
                            </a:solidFill>
                            <a:latin typeface="Cambria Math" panose="02040503050406030204" pitchFamily="18" charset="0"/>
                          </a:rPr>
                          <m:t> </m:t>
                        </m:r>
                        <m:r>
                          <a:rPr lang="en-US" sz="1700" b="0" i="1" smtClean="0">
                            <a:solidFill>
                              <a:srgbClr val="7030A0"/>
                            </a:solidFill>
                            <a:latin typeface="Cambria Math" panose="02040503050406030204" pitchFamily="18" charset="0"/>
                          </a:rPr>
                          <m:t>𝐴𝑚𝑜𝑢𝑛𝑡</m:t>
                        </m:r>
                      </m:num>
                      <m:den>
                        <m:r>
                          <a:rPr lang="en-US" sz="1700" b="0" i="1" smtClean="0">
                            <a:solidFill>
                              <a:srgbClr val="7030A0"/>
                            </a:solidFill>
                            <a:latin typeface="Cambria Math" panose="02040503050406030204" pitchFamily="18" charset="0"/>
                          </a:rPr>
                          <m:t>𝑁𝑒𝑥𝑡</m:t>
                        </m:r>
                        <m:r>
                          <a:rPr lang="en-US" sz="1700" b="0" i="1" smtClean="0">
                            <a:solidFill>
                              <a:srgbClr val="7030A0"/>
                            </a:solidFill>
                            <a:latin typeface="Cambria Math" panose="02040503050406030204" pitchFamily="18" charset="0"/>
                          </a:rPr>
                          <m:t> </m:t>
                        </m:r>
                        <m:r>
                          <a:rPr lang="en-US" sz="1700" b="0" i="1" smtClean="0">
                            <a:solidFill>
                              <a:srgbClr val="7030A0"/>
                            </a:solidFill>
                            <a:latin typeface="Cambria Math" panose="02040503050406030204" pitchFamily="18" charset="0"/>
                          </a:rPr>
                          <m:t>𝑦𝑒𝑎𝑟</m:t>
                        </m:r>
                        <m:r>
                          <a:rPr lang="en-US" sz="1700" i="1">
                            <a:solidFill>
                              <a:srgbClr val="7030A0"/>
                            </a:solidFill>
                            <a:latin typeface="Cambria Math" panose="02040503050406030204" pitchFamily="18" charset="0"/>
                          </a:rPr>
                          <m:t> </m:t>
                        </m:r>
                        <m:r>
                          <a:rPr lang="en-US" sz="1700" i="1">
                            <a:solidFill>
                              <a:srgbClr val="7030A0"/>
                            </a:solidFill>
                            <a:latin typeface="Cambria Math" panose="02040503050406030204" pitchFamily="18" charset="0"/>
                          </a:rPr>
                          <m:t>𝑎𝑛𝑛𝑢𝑎𝑙</m:t>
                        </m:r>
                        <m:r>
                          <a:rPr lang="en-US" sz="1700" i="1">
                            <a:solidFill>
                              <a:srgbClr val="7030A0"/>
                            </a:solidFill>
                            <a:latin typeface="Cambria Math" panose="02040503050406030204" pitchFamily="18" charset="0"/>
                          </a:rPr>
                          <m:t> </m:t>
                        </m:r>
                        <m:r>
                          <a:rPr lang="en-US" sz="1700" i="1">
                            <a:solidFill>
                              <a:srgbClr val="7030A0"/>
                            </a:solidFill>
                            <a:latin typeface="Cambria Math" panose="02040503050406030204" pitchFamily="18" charset="0"/>
                          </a:rPr>
                          <m:t>𝐶𝐹𝐴𝑇</m:t>
                        </m:r>
                      </m:den>
                    </m:f>
                  </m:oMath>
                </a14:m>
                <a:r>
                  <a:rPr lang="en-US" sz="1700" dirty="0" smtClean="0">
                    <a:solidFill>
                      <a:srgbClr val="7030A0"/>
                    </a:solidFill>
                    <a:latin typeface="SourceSansPro"/>
                  </a:rPr>
                  <a:t> =…. Years </a:t>
                </a:r>
              </a:p>
              <a:p>
                <a:pPr marL="114300" indent="0">
                  <a:buNone/>
                </a:pPr>
                <a:r>
                  <a:rPr lang="en-US" sz="1700" dirty="0" smtClean="0">
                    <a:solidFill>
                      <a:srgbClr val="7030A0"/>
                    </a:solidFill>
                    <a:latin typeface="SourceSansPro"/>
                  </a:rPr>
                  <a:t>Decision:-</a:t>
                </a:r>
              </a:p>
              <a:p>
                <a:pPr>
                  <a:buAutoNum type="arabicPeriod"/>
                </a:pPr>
                <a:r>
                  <a:rPr lang="en-US" sz="1700" dirty="0" smtClean="0">
                    <a:solidFill>
                      <a:srgbClr val="7030A0"/>
                    </a:solidFill>
                    <a:latin typeface="SourceSansPro"/>
                  </a:rPr>
                  <a:t>Independent project :- Accept this project which project PBP is less than Maximum cost recovery period.</a:t>
                </a:r>
              </a:p>
              <a:p>
                <a:pPr>
                  <a:buAutoNum type="arabicPeriod"/>
                </a:pPr>
                <a:r>
                  <a:rPr lang="en-US" sz="1700" dirty="0" smtClean="0">
                    <a:solidFill>
                      <a:srgbClr val="7030A0"/>
                    </a:solidFill>
                    <a:latin typeface="SourceSansPro"/>
                  </a:rPr>
                  <a:t>Mutually exclusive project:- Lower payback project should be accepted.</a:t>
                </a:r>
                <a:endParaRPr lang="ar-AE" sz="1700" dirty="0">
                  <a:solidFill>
                    <a:srgbClr val="7030A0"/>
                  </a:solidFill>
                  <a:latin typeface="SourceSansPro"/>
                </a:endParaRPr>
              </a:p>
              <a:p>
                <a:pPr marL="0" lvl="0" indent="0" algn="l" rtl="0">
                  <a:spcBef>
                    <a:spcPts val="1200"/>
                  </a:spcBef>
                  <a:spcAft>
                    <a:spcPts val="0"/>
                  </a:spcAft>
                  <a:buNone/>
                </a:pPr>
                <a:endParaRPr lang="ar-AE" dirty="0">
                  <a:solidFill>
                    <a:schemeClr val="dk1"/>
                  </a:solidFill>
                </a:endParaRPr>
              </a:p>
              <a:p>
                <a:pPr marL="0" lvl="0" indent="0" algn="l" rtl="0">
                  <a:spcBef>
                    <a:spcPts val="1200"/>
                  </a:spcBef>
                  <a:spcAft>
                    <a:spcPts val="0"/>
                  </a:spcAft>
                  <a:buClr>
                    <a:schemeClr val="dk1"/>
                  </a:buClr>
                  <a:buSzPct val="61111"/>
                  <a:buFont typeface="Arial"/>
                  <a:buNone/>
                </a:pPr>
                <a:endParaRPr lang="ar-AE" dirty="0"/>
              </a:p>
              <a:p>
                <a:pPr marL="0" lvl="0" indent="0" algn="l" rtl="0">
                  <a:spcBef>
                    <a:spcPts val="1200"/>
                  </a:spcBef>
                  <a:spcAft>
                    <a:spcPts val="0"/>
                  </a:spcAft>
                  <a:buNone/>
                </a:pPr>
                <a:endParaRPr lang="ar-AE" dirty="0"/>
              </a:p>
              <a:p>
                <a:pPr marL="0" lvl="0" indent="0" algn="l" rtl="0">
                  <a:spcBef>
                    <a:spcPts val="1200"/>
                  </a:spcBef>
                  <a:spcAft>
                    <a:spcPts val="1200"/>
                  </a:spcAft>
                  <a:buNone/>
                </a:pPr>
                <a:endParaRPr dirty="0"/>
              </a:p>
            </p:txBody>
          </p:sp>
        </mc:Choice>
        <mc:Fallback xmlns="">
          <p:sp>
            <p:nvSpPr>
              <p:cNvPr id="92" name="Google Shape;92;p19"/>
              <p:cNvSpPr txBox="1">
                <a:spLocks noGrp="1" noRot="1" noChangeAspect="1" noMove="1" noResize="1" noEditPoints="1" noAdjustHandles="1" noChangeArrowheads="1" noChangeShapeType="1" noTextEdit="1"/>
              </p:cNvSpPr>
              <p:nvPr>
                <p:ph type="body" idx="1"/>
              </p:nvPr>
            </p:nvSpPr>
            <p:spPr>
              <a:xfrm>
                <a:off x="149575" y="950976"/>
                <a:ext cx="8855100" cy="4192523"/>
              </a:xfrm>
              <a:prstGeom prst="rect">
                <a:avLst/>
              </a:prstGeom>
              <a:blipFill rotWithShape="0">
                <a:blip r:embed="rId3"/>
                <a:stretch>
                  <a:fillRect/>
                </a:stretch>
              </a:blipFill>
            </p:spPr>
            <p:txBody>
              <a:bodyPr/>
              <a:lstStyle/>
              <a:p>
                <a:r>
                  <a:rPr lang="en-US">
                    <a:noFill/>
                  </a:rPr>
                  <a:t> </a:t>
                </a:r>
              </a:p>
            </p:txBody>
          </p:sp>
        </mc:Fallback>
      </mc:AlternateContent>
      <p:sp>
        <p:nvSpPr>
          <p:cNvPr id="2" name="Rectangle 1"/>
          <p:cNvSpPr/>
          <p:nvPr/>
        </p:nvSpPr>
        <p:spPr>
          <a:xfrm>
            <a:off x="5449825" y="2260397"/>
            <a:ext cx="3452774" cy="14410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u="sng" dirty="0" smtClean="0">
                <a:solidFill>
                  <a:srgbClr val="FF0000"/>
                </a:solidFill>
              </a:rPr>
              <a:t>Advantages of PBP</a:t>
            </a:r>
          </a:p>
          <a:p>
            <a:pPr marL="285750" indent="-285750">
              <a:buFont typeface="Arial" panose="020B0604020202020204" pitchFamily="34" charset="0"/>
              <a:buChar char="•"/>
            </a:pPr>
            <a:r>
              <a:rPr lang="en-US" sz="1100" dirty="0" smtClean="0"/>
              <a:t>Easy to understand and use</a:t>
            </a:r>
          </a:p>
          <a:p>
            <a:pPr marL="285750" indent="-285750">
              <a:buFont typeface="Arial" panose="020B0604020202020204" pitchFamily="34" charset="0"/>
              <a:buChar char="•"/>
            </a:pPr>
            <a:r>
              <a:rPr lang="en-US" sz="1100" dirty="0" smtClean="0"/>
              <a:t>Helps </a:t>
            </a:r>
            <a:r>
              <a:rPr lang="en-US" sz="1100" dirty="0"/>
              <a:t>in Reducing the Risk Of </a:t>
            </a:r>
            <a:r>
              <a:rPr lang="en-US" sz="1100" dirty="0" smtClean="0"/>
              <a:t>losses</a:t>
            </a:r>
          </a:p>
          <a:p>
            <a:r>
              <a:rPr lang="en-US" sz="1100" dirty="0" smtClean="0">
                <a:solidFill>
                  <a:srgbClr val="FF0000"/>
                </a:solidFill>
              </a:rPr>
              <a:t>Disadvantages</a:t>
            </a:r>
          </a:p>
          <a:p>
            <a:pPr marL="285750" indent="-285750">
              <a:buFont typeface="Arial" panose="020B0604020202020204" pitchFamily="34" charset="0"/>
              <a:buChar char="•"/>
            </a:pPr>
            <a:r>
              <a:rPr lang="en-US" sz="1100" dirty="0" smtClean="0">
                <a:solidFill>
                  <a:schemeClr val="tx1"/>
                </a:solidFill>
              </a:rPr>
              <a:t>Does not consider the time value of money</a:t>
            </a:r>
          </a:p>
          <a:p>
            <a:pPr marL="285750" indent="-285750">
              <a:buFont typeface="Arial" panose="020B0604020202020204" pitchFamily="34" charset="0"/>
              <a:buChar char="•"/>
            </a:pPr>
            <a:r>
              <a:rPr lang="en-US" sz="1100" dirty="0" smtClean="0">
                <a:solidFill>
                  <a:schemeClr val="tx1"/>
                </a:solidFill>
              </a:rPr>
              <a:t>Ignore the salvage and economic life of the project.</a:t>
            </a:r>
          </a:p>
          <a:p>
            <a:pPr marL="285750" indent="-285750">
              <a:buFont typeface="Arial" panose="020B0604020202020204" pitchFamily="34" charset="0"/>
              <a:buChar cha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168251"/>
            <a:ext cx="8520600" cy="651051"/>
          </a:xfrm>
        </p:spPr>
        <p:txBody>
          <a:bodyPr>
            <a:noAutofit/>
          </a:bodyPr>
          <a:lstStyle/>
          <a:p>
            <a:pPr algn="l"/>
            <a:r>
              <a:rPr lang="en-US" sz="4000" b="1" u="sng" dirty="0" smtClean="0">
                <a:solidFill>
                  <a:srgbClr val="FF0000"/>
                </a:solidFill>
              </a:rPr>
              <a:t>2.Average Rate of return(ARR)</a:t>
            </a:r>
            <a:endParaRPr lang="en-US" sz="4000" b="1" u="sng" dirty="0">
              <a:solidFill>
                <a:srgbClr val="FF0000"/>
              </a:solidFill>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17043" y="819302"/>
                <a:ext cx="8715257" cy="4228186"/>
              </a:xfrm>
            </p:spPr>
            <p:txBody>
              <a:bodyPr>
                <a:normAutofit fontScale="85000" lnSpcReduction="20000"/>
              </a:bodyPr>
              <a:lstStyle/>
              <a:p>
                <a:pPr marL="571500" indent="-457200" algn="l">
                  <a:buFont typeface="Arial" panose="020B0604020202020204" pitchFamily="34" charset="0"/>
                  <a:buChar char="•"/>
                </a:pPr>
                <a:r>
                  <a:rPr lang="en-US" dirty="0" smtClean="0">
                    <a:solidFill>
                      <a:schemeClr val="tx1"/>
                    </a:solidFill>
                  </a:rPr>
                  <a:t>Average rate of return refers to the  percentage rate of return expected on investment or assets is the initial investment cost or average investment over  the life.</a:t>
                </a:r>
              </a:p>
              <a:p>
                <a:pPr marL="571500" indent="-457200" algn="l">
                  <a:buFont typeface="Arial" panose="020B0604020202020204" pitchFamily="34" charset="0"/>
                  <a:buChar char="•"/>
                </a:pPr>
                <a:r>
                  <a:rPr lang="en-US" dirty="0" smtClean="0">
                    <a:solidFill>
                      <a:schemeClr val="tx1"/>
                    </a:solidFill>
                  </a:rPr>
                  <a:t>The ARR is the average annual return(profit) from an investment.</a:t>
                </a:r>
              </a:p>
              <a:p>
                <a:pPr marL="571500" indent="-457200" algn="l">
                  <a:buFont typeface="Arial" panose="020B0604020202020204" pitchFamily="34" charset="0"/>
                  <a:buChar char="•"/>
                </a:pPr>
                <a:r>
                  <a:rPr lang="en-US" dirty="0">
                    <a:solidFill>
                      <a:schemeClr val="tx1"/>
                    </a:solidFill>
                  </a:rPr>
                  <a:t> </a:t>
                </a:r>
                <a:r>
                  <a:rPr lang="en-US" dirty="0" smtClean="0">
                    <a:solidFill>
                      <a:schemeClr val="tx1"/>
                    </a:solidFill>
                  </a:rPr>
                  <a:t>it is express as a percentage of the original sum invested.</a:t>
                </a:r>
              </a:p>
              <a:p>
                <a:pPr marL="571500" indent="-457200" algn="l">
                  <a:buFont typeface="Arial" panose="020B0604020202020204" pitchFamily="34" charset="0"/>
                  <a:buChar char="•"/>
                </a:pPr>
                <a:r>
                  <a:rPr lang="en-US" dirty="0" smtClean="0">
                    <a:solidFill>
                      <a:schemeClr val="tx1"/>
                    </a:solidFill>
                  </a:rPr>
                  <a:t>It is calculated on following ways:-</a:t>
                </a:r>
              </a:p>
              <a:p>
                <a:pPr marL="114300" indent="0" algn="l"/>
                <a:r>
                  <a:rPr lang="en-US" b="1" u="sng" dirty="0" smtClean="0">
                    <a:solidFill>
                      <a:srgbClr val="7030A0"/>
                    </a:solidFill>
                  </a:rPr>
                  <a:t>If cash flow is even or uneven</a:t>
                </a:r>
              </a:p>
              <a:p>
                <a:pPr marL="114300" indent="0" algn="l"/>
                <a:endParaRPr lang="en-US" sz="1700" dirty="0" smtClean="0">
                  <a:solidFill>
                    <a:srgbClr val="7030A0"/>
                  </a:solidFill>
                </a:endParaRPr>
              </a:p>
              <a:p>
                <a:pPr marL="114300" indent="0" algn="l"/>
                <a:r>
                  <a:rPr lang="en-US" sz="1900" dirty="0" smtClean="0">
                    <a:solidFill>
                      <a:srgbClr val="7030A0"/>
                    </a:solidFill>
                  </a:rPr>
                  <a:t>ARR =</a:t>
                </a:r>
                <a14:m>
                  <m:oMath xmlns:m="http://schemas.openxmlformats.org/officeDocument/2006/math">
                    <m:f>
                      <m:fPr>
                        <m:ctrlPr>
                          <a:rPr lang="ar-AE" sz="1900" i="1">
                            <a:solidFill>
                              <a:srgbClr val="7030A0"/>
                            </a:solidFill>
                            <a:latin typeface="Cambria Math" panose="02040503050406030204" pitchFamily="18" charset="0"/>
                          </a:rPr>
                        </m:ctrlPr>
                      </m:fPr>
                      <m:num>
                        <m:r>
                          <a:rPr lang="en-US" sz="1900" b="0" i="1" smtClean="0">
                            <a:solidFill>
                              <a:srgbClr val="7030A0"/>
                            </a:solidFill>
                            <a:latin typeface="Cambria Math" panose="02040503050406030204" pitchFamily="18" charset="0"/>
                          </a:rPr>
                          <m:t>𝐴𝑣𝑒𝑟𝑎𝑔𝑒</m:t>
                        </m:r>
                        <m:r>
                          <a:rPr lang="en-US" sz="1900" b="0" i="1" smtClean="0">
                            <a:solidFill>
                              <a:srgbClr val="7030A0"/>
                            </a:solidFill>
                            <a:latin typeface="Cambria Math" panose="02040503050406030204" pitchFamily="18" charset="0"/>
                          </a:rPr>
                          <m:t> </m:t>
                        </m:r>
                        <m:r>
                          <a:rPr lang="en-US" sz="1900" b="0" i="1" smtClean="0">
                            <a:solidFill>
                              <a:srgbClr val="7030A0"/>
                            </a:solidFill>
                            <a:latin typeface="Cambria Math" panose="02040503050406030204" pitchFamily="18" charset="0"/>
                          </a:rPr>
                          <m:t>𝐸𝐴𝑇</m:t>
                        </m:r>
                        <m:r>
                          <a:rPr lang="en-US" sz="1900" b="0" i="1" smtClean="0">
                            <a:solidFill>
                              <a:srgbClr val="7030A0"/>
                            </a:solidFill>
                            <a:latin typeface="Cambria Math" panose="02040503050406030204" pitchFamily="18" charset="0"/>
                          </a:rPr>
                          <m:t> </m:t>
                        </m:r>
                        <m:r>
                          <a:rPr lang="en-US" sz="1900" b="0" i="1" smtClean="0">
                            <a:solidFill>
                              <a:srgbClr val="7030A0"/>
                            </a:solidFill>
                            <a:latin typeface="Cambria Math" panose="02040503050406030204" pitchFamily="18" charset="0"/>
                          </a:rPr>
                          <m:t>𝑜𝑟</m:t>
                        </m:r>
                        <m:r>
                          <a:rPr lang="en-US" sz="1900" b="0" i="1" smtClean="0">
                            <a:solidFill>
                              <a:srgbClr val="7030A0"/>
                            </a:solidFill>
                            <a:latin typeface="Cambria Math" panose="02040503050406030204" pitchFamily="18" charset="0"/>
                          </a:rPr>
                          <m:t> </m:t>
                        </m:r>
                        <m:r>
                          <a:rPr lang="en-US" sz="1900" b="0" i="1" smtClean="0">
                            <a:solidFill>
                              <a:srgbClr val="7030A0"/>
                            </a:solidFill>
                            <a:latin typeface="Cambria Math" panose="02040503050406030204" pitchFamily="18" charset="0"/>
                          </a:rPr>
                          <m:t>𝑛𝑒𝑡</m:t>
                        </m:r>
                        <m:r>
                          <a:rPr lang="en-US" sz="1900" b="0" i="1" smtClean="0">
                            <a:solidFill>
                              <a:srgbClr val="7030A0"/>
                            </a:solidFill>
                            <a:latin typeface="Cambria Math" panose="02040503050406030204" pitchFamily="18" charset="0"/>
                          </a:rPr>
                          <m:t> </m:t>
                        </m:r>
                        <m:r>
                          <a:rPr lang="en-US" sz="1900" b="0" i="1" smtClean="0">
                            <a:solidFill>
                              <a:srgbClr val="7030A0"/>
                            </a:solidFill>
                            <a:latin typeface="Cambria Math" panose="02040503050406030204" pitchFamily="18" charset="0"/>
                          </a:rPr>
                          <m:t>𝑖𝑛𝑐𝑜𝑚𝑒</m:t>
                        </m:r>
                        <m:r>
                          <a:rPr lang="en-US" sz="1900" b="0" i="1" smtClean="0">
                            <a:solidFill>
                              <a:srgbClr val="7030A0"/>
                            </a:solidFill>
                            <a:latin typeface="Cambria Math" panose="02040503050406030204" pitchFamily="18" charset="0"/>
                          </a:rPr>
                          <m:t> </m:t>
                        </m:r>
                        <m:r>
                          <a:rPr lang="en-US" sz="1900" b="0" i="1" smtClean="0">
                            <a:solidFill>
                              <a:srgbClr val="7030A0"/>
                            </a:solidFill>
                            <a:latin typeface="Cambria Math" panose="02040503050406030204" pitchFamily="18" charset="0"/>
                          </a:rPr>
                          <m:t>𝑖𝑒</m:t>
                        </m:r>
                        <m:r>
                          <a:rPr lang="en-US" sz="1900" b="0" i="1" smtClean="0">
                            <a:solidFill>
                              <a:srgbClr val="7030A0"/>
                            </a:solidFill>
                            <a:latin typeface="Cambria Math" panose="02040503050406030204" pitchFamily="18" charset="0"/>
                          </a:rPr>
                          <m:t>(</m:t>
                        </m:r>
                        <m:r>
                          <a:rPr lang="en-US" sz="1900" b="0" i="1" smtClean="0">
                            <a:solidFill>
                              <a:srgbClr val="7030A0"/>
                            </a:solidFill>
                            <a:latin typeface="Cambria Math" panose="02040503050406030204" pitchFamily="18" charset="0"/>
                          </a:rPr>
                          <m:t>𝐸𝐴𝑇</m:t>
                        </m:r>
                        <m:r>
                          <a:rPr lang="en-US" sz="1900" b="0" i="1" smtClean="0">
                            <a:solidFill>
                              <a:srgbClr val="7030A0"/>
                            </a:solidFill>
                            <a:latin typeface="Cambria Math" panose="02040503050406030204" pitchFamily="18" charset="0"/>
                          </a:rPr>
                          <m:t>1</m:t>
                        </m:r>
                        <m:r>
                          <a:rPr lang="en-US" sz="1900" b="0" i="1" smtClean="0">
                            <a:solidFill>
                              <a:srgbClr val="7030A0"/>
                            </a:solidFill>
                            <a:latin typeface="Cambria Math" panose="02040503050406030204" pitchFamily="18" charset="0"/>
                          </a:rPr>
                          <m:t>+</m:t>
                        </m:r>
                        <m:r>
                          <a:rPr lang="en-US" sz="1900" b="0" i="1" smtClean="0">
                            <a:solidFill>
                              <a:srgbClr val="7030A0"/>
                            </a:solidFill>
                            <a:latin typeface="Cambria Math" panose="02040503050406030204" pitchFamily="18" charset="0"/>
                          </a:rPr>
                          <m:t>𝐸𝐴𝑇</m:t>
                        </m:r>
                        <m:r>
                          <a:rPr lang="en-US" sz="1900" b="0" i="1" smtClean="0">
                            <a:solidFill>
                              <a:srgbClr val="7030A0"/>
                            </a:solidFill>
                            <a:latin typeface="Cambria Math" panose="02040503050406030204" pitchFamily="18" charset="0"/>
                          </a:rPr>
                          <m:t>2</m:t>
                        </m:r>
                        <m:r>
                          <a:rPr lang="en-US" sz="1900" b="0" i="1" smtClean="0">
                            <a:solidFill>
                              <a:srgbClr val="7030A0"/>
                            </a:solidFill>
                            <a:latin typeface="Cambria Math" panose="02040503050406030204" pitchFamily="18" charset="0"/>
                          </a:rPr>
                          <m:t>+…+</m:t>
                        </m:r>
                        <m:r>
                          <a:rPr lang="en-US" sz="1900" b="0" i="1" smtClean="0">
                            <a:solidFill>
                              <a:srgbClr val="7030A0"/>
                            </a:solidFill>
                            <a:latin typeface="Cambria Math" panose="02040503050406030204" pitchFamily="18" charset="0"/>
                          </a:rPr>
                          <m:t>𝐸𝐴𝑇𝑛</m:t>
                        </m:r>
                        <m:r>
                          <a:rPr lang="en-US" sz="1900" b="0" i="1" smtClean="0">
                            <a:solidFill>
                              <a:srgbClr val="7030A0"/>
                            </a:solidFill>
                            <a:latin typeface="Cambria Math" panose="02040503050406030204" pitchFamily="18" charset="0"/>
                          </a:rPr>
                          <m:t>)/</m:t>
                        </m:r>
                        <m:r>
                          <a:rPr lang="en-US" sz="1900" b="0" i="1" smtClean="0">
                            <a:solidFill>
                              <a:srgbClr val="7030A0"/>
                            </a:solidFill>
                            <a:latin typeface="Cambria Math" panose="02040503050406030204" pitchFamily="18" charset="0"/>
                          </a:rPr>
                          <m:t>𝑛</m:t>
                        </m:r>
                      </m:num>
                      <m:den>
                        <m:r>
                          <a:rPr lang="en-US" sz="1900" b="0" i="1" smtClean="0">
                            <a:solidFill>
                              <a:srgbClr val="7030A0"/>
                            </a:solidFill>
                            <a:latin typeface="Cambria Math" panose="02040503050406030204" pitchFamily="18" charset="0"/>
                          </a:rPr>
                          <m:t>𝐴𝑣𝑒𝑟𝑎𝑔𝑒</m:t>
                        </m:r>
                        <m:r>
                          <a:rPr lang="en-US" sz="1900" b="0" i="1" smtClean="0">
                            <a:solidFill>
                              <a:srgbClr val="7030A0"/>
                            </a:solidFill>
                            <a:latin typeface="Cambria Math" panose="02040503050406030204" pitchFamily="18" charset="0"/>
                          </a:rPr>
                          <m:t> </m:t>
                        </m:r>
                        <m:r>
                          <a:rPr lang="en-US" sz="1900" b="0" i="1" smtClean="0">
                            <a:solidFill>
                              <a:srgbClr val="7030A0"/>
                            </a:solidFill>
                            <a:latin typeface="Cambria Math" panose="02040503050406030204" pitchFamily="18" charset="0"/>
                          </a:rPr>
                          <m:t>𝑁𝐶𝑂</m:t>
                        </m:r>
                        <m:r>
                          <a:rPr lang="en-US" sz="1900" b="0" i="1" smtClean="0">
                            <a:solidFill>
                              <a:srgbClr val="7030A0"/>
                            </a:solidFill>
                            <a:latin typeface="Cambria Math" panose="02040503050406030204" pitchFamily="18" charset="0"/>
                          </a:rPr>
                          <m:t> </m:t>
                        </m:r>
                        <m:r>
                          <a:rPr lang="en-US" sz="1900" b="0" i="1" smtClean="0">
                            <a:solidFill>
                              <a:srgbClr val="7030A0"/>
                            </a:solidFill>
                            <a:latin typeface="Cambria Math" panose="02040503050406030204" pitchFamily="18" charset="0"/>
                          </a:rPr>
                          <m:t>𝑖𝑒</m:t>
                        </m:r>
                        <m:r>
                          <a:rPr lang="en-US" sz="1900" b="0" i="1" smtClean="0">
                            <a:solidFill>
                              <a:srgbClr val="7030A0"/>
                            </a:solidFill>
                            <a:latin typeface="Cambria Math" panose="02040503050406030204" pitchFamily="18" charset="0"/>
                          </a:rPr>
                          <m:t> </m:t>
                        </m:r>
                        <m:r>
                          <a:rPr lang="en-US" sz="1900" b="0" i="1" smtClean="0">
                            <a:solidFill>
                              <a:srgbClr val="7030A0"/>
                            </a:solidFill>
                            <a:latin typeface="Cambria Math" panose="02040503050406030204" pitchFamily="18" charset="0"/>
                          </a:rPr>
                          <m:t>𝑁𝐶𝑂</m:t>
                        </m:r>
                        <m:r>
                          <a:rPr lang="en-US" sz="1900" b="0" i="1" smtClean="0">
                            <a:solidFill>
                              <a:srgbClr val="7030A0"/>
                            </a:solidFill>
                            <a:latin typeface="Cambria Math" panose="02040503050406030204" pitchFamily="18" charset="0"/>
                          </a:rPr>
                          <m:t>/</m:t>
                        </m:r>
                        <m:r>
                          <a:rPr lang="en-US" sz="1900" b="0" i="1" smtClean="0">
                            <a:solidFill>
                              <a:srgbClr val="7030A0"/>
                            </a:solidFill>
                            <a:latin typeface="Cambria Math" panose="02040503050406030204" pitchFamily="18" charset="0"/>
                          </a:rPr>
                          <m:t>2</m:t>
                        </m:r>
                      </m:den>
                    </m:f>
                  </m:oMath>
                </a14:m>
                <a:r>
                  <a:rPr lang="en-US" sz="3300" dirty="0" smtClean="0">
                    <a:solidFill>
                      <a:srgbClr val="7030A0"/>
                    </a:solidFill>
                  </a:rPr>
                  <a:t> </a:t>
                </a:r>
                <a:r>
                  <a:rPr lang="en-US" sz="3300" dirty="0" smtClean="0">
                    <a:solidFill>
                      <a:srgbClr val="7030A0"/>
                    </a:solidFill>
                    <a:latin typeface="Arial" panose="020B0604020202020204" pitchFamily="34" charset="0"/>
                    <a:cs typeface="Arial" panose="020B0604020202020204" pitchFamily="34" charset="0"/>
                  </a:rPr>
                  <a:t>×</a:t>
                </a:r>
                <a:r>
                  <a:rPr lang="en-US" sz="1900" dirty="0" smtClean="0">
                    <a:solidFill>
                      <a:srgbClr val="7030A0"/>
                    </a:solidFill>
                    <a:latin typeface="Arial" panose="020B0604020202020204" pitchFamily="34" charset="0"/>
                    <a:cs typeface="Arial" panose="020B0604020202020204" pitchFamily="34" charset="0"/>
                  </a:rPr>
                  <a:t>100</a:t>
                </a:r>
              </a:p>
              <a:p>
                <a:pPr marL="114300" indent="0" algn="l"/>
                <a:r>
                  <a:rPr lang="en-US" sz="1900" dirty="0" smtClean="0">
                    <a:solidFill>
                      <a:srgbClr val="7030A0"/>
                    </a:solidFill>
                    <a:latin typeface="Arial" panose="020B0604020202020204" pitchFamily="34" charset="0"/>
                    <a:cs typeface="Arial" panose="020B0604020202020204" pitchFamily="34" charset="0"/>
                  </a:rPr>
                  <a:t>Decision:-</a:t>
                </a:r>
              </a:p>
              <a:p>
                <a:pPr marL="114300" indent="0" algn="l"/>
                <a:r>
                  <a:rPr lang="en-US" sz="1900" dirty="0" smtClean="0">
                    <a:solidFill>
                      <a:srgbClr val="7030A0"/>
                    </a:solidFill>
                    <a:latin typeface="Arial" panose="020B0604020202020204" pitchFamily="34" charset="0"/>
                    <a:cs typeface="Arial" panose="020B0604020202020204" pitchFamily="34" charset="0"/>
                  </a:rPr>
                  <a:t>1.Independent project:- Accept this project which project ARR is greater than required rate of return.</a:t>
                </a:r>
              </a:p>
              <a:p>
                <a:pPr marL="114300" indent="0" algn="l"/>
                <a:r>
                  <a:rPr lang="en-US" sz="1900" dirty="0" smtClean="0">
                    <a:solidFill>
                      <a:srgbClr val="7030A0"/>
                    </a:solidFill>
                    <a:latin typeface="Arial" panose="020B0604020202020204" pitchFamily="34" charset="0"/>
                    <a:cs typeface="Arial" panose="020B0604020202020204" pitchFamily="34" charset="0"/>
                  </a:rPr>
                  <a:t>2. Mutually exclusive project:- Higher ARR   project should be accepted.</a:t>
                </a:r>
                <a:endParaRPr lang="en-US" sz="1900" dirty="0">
                  <a:solidFill>
                    <a:srgbClr val="7030A0"/>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17043" y="819302"/>
                <a:ext cx="8715257" cy="4228186"/>
              </a:xfrm>
              <a:blipFill rotWithShape="0">
                <a:blip r:embed="rId2"/>
                <a:stretch>
                  <a:fillRect t="-2450" r="-70"/>
                </a:stretch>
              </a:blipFill>
            </p:spPr>
            <p:txBody>
              <a:bodyPr/>
              <a:lstStyle/>
              <a:p>
                <a:r>
                  <a:rPr lang="en-US">
                    <a:noFill/>
                  </a:rPr>
                  <a:t> </a:t>
                </a:r>
              </a:p>
            </p:txBody>
          </p:sp>
        </mc:Fallback>
      </mc:AlternateContent>
      <p:sp>
        <p:nvSpPr>
          <p:cNvPr id="4" name="Rectangle 3"/>
          <p:cNvSpPr/>
          <p:nvPr/>
        </p:nvSpPr>
        <p:spPr>
          <a:xfrm>
            <a:off x="5731776" y="2662732"/>
            <a:ext cx="3100524" cy="9802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u="sng" dirty="0" smtClean="0">
                <a:solidFill>
                  <a:srgbClr val="FF0000"/>
                </a:solidFill>
              </a:rPr>
              <a:t>Advantages of ARR</a:t>
            </a:r>
          </a:p>
          <a:p>
            <a:pPr marL="285750" indent="-285750">
              <a:buFont typeface="Arial" panose="020B0604020202020204" pitchFamily="34" charset="0"/>
              <a:buChar char="•"/>
            </a:pPr>
            <a:r>
              <a:rPr lang="en-US" dirty="0" smtClean="0"/>
              <a:t>Accounting information is readily available, so easy to calculate</a:t>
            </a:r>
          </a:p>
          <a:p>
            <a:pPr marL="285750" indent="-285750">
              <a:buFont typeface="Arial" panose="020B0604020202020204" pitchFamily="34" charset="0"/>
              <a:buChar char="•"/>
            </a:pPr>
            <a:r>
              <a:rPr lang="en-US" dirty="0" smtClean="0"/>
              <a:t>Simple to use and understand</a:t>
            </a:r>
            <a:endParaRPr lang="en-US" dirty="0"/>
          </a:p>
        </p:txBody>
      </p:sp>
    </p:spTree>
    <p:extLst>
      <p:ext uri="{BB962C8B-B14F-4D97-AF65-F5344CB8AC3E}">
        <p14:creationId xmlns:p14="http://schemas.microsoft.com/office/powerpoint/2010/main" val="1218843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2650" y="445025"/>
            <a:ext cx="8419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smtClean="0">
                <a:solidFill>
                  <a:srgbClr val="FF0000"/>
                </a:solidFill>
              </a:rPr>
              <a:t>3 . DiscountedPayback period(DPBP)</a:t>
            </a:r>
            <a:endParaRPr b="1" u="sng" dirty="0">
              <a:solidFill>
                <a:srgbClr val="FF0000"/>
              </a:solidFill>
            </a:endParaRPr>
          </a:p>
        </p:txBody>
      </p:sp>
      <mc:AlternateContent xmlns:mc="http://schemas.openxmlformats.org/markup-compatibility/2006" xmlns:a14="http://schemas.microsoft.com/office/drawing/2010/main">
        <mc:Choice Requires="a14">
          <p:sp>
            <p:nvSpPr>
              <p:cNvPr id="92" name="Google Shape;92;p19"/>
              <p:cNvSpPr txBox="1">
                <a:spLocks noGrp="1"/>
              </p:cNvSpPr>
              <p:nvPr>
                <p:ph type="body" idx="1"/>
              </p:nvPr>
            </p:nvSpPr>
            <p:spPr>
              <a:xfrm>
                <a:off x="149575" y="950976"/>
                <a:ext cx="8855100" cy="4192523"/>
              </a:xfrm>
              <a:prstGeom prst="rect">
                <a:avLst/>
              </a:prstGeom>
            </p:spPr>
            <p:txBody>
              <a:bodyPr spcFirstLastPara="1" wrap="square" lIns="91425" tIns="91425" rIns="91425" bIns="91425" anchor="t" anchorCtr="0">
                <a:normAutofit/>
              </a:bodyPr>
              <a:lstStyle/>
              <a:p>
                <a:pPr>
                  <a:buFont typeface="Arial" panose="020B0604020202020204" pitchFamily="34" charset="0"/>
                  <a:buChar char="•"/>
                </a:pPr>
                <a:r>
                  <a:rPr lang="en-US" dirty="0" smtClean="0">
                    <a:solidFill>
                      <a:srgbClr val="111111"/>
                    </a:solidFill>
                    <a:latin typeface="SourceSansPro"/>
                  </a:rPr>
                  <a:t>The </a:t>
                </a:r>
                <a:r>
                  <a:rPr lang="en-US" dirty="0">
                    <a:solidFill>
                      <a:srgbClr val="111111"/>
                    </a:solidFill>
                    <a:latin typeface="SourceSansPro"/>
                  </a:rPr>
                  <a:t>discounted payback period is a capital budgeting procedure used to determine the profitability of a project. A discounted payback period gives the number of years it takes to break even from undertaking the initial expenditure, by discounting future cash flows and recognizing the time value of money. </a:t>
                </a:r>
                <a:endParaRPr lang="en-US" dirty="0" smtClean="0">
                  <a:solidFill>
                    <a:srgbClr val="111111"/>
                  </a:solidFill>
                  <a:latin typeface="SourceSansPro"/>
                </a:endParaRPr>
              </a:p>
              <a:p>
                <a:pPr>
                  <a:buFont typeface="Arial" panose="020B0604020202020204" pitchFamily="34" charset="0"/>
                  <a:buChar char="•"/>
                </a:pPr>
                <a:r>
                  <a:rPr lang="en-US" dirty="0" smtClean="0">
                    <a:solidFill>
                      <a:srgbClr val="111111"/>
                    </a:solidFill>
                    <a:latin typeface="SourceSansPro"/>
                  </a:rPr>
                  <a:t>DPBP can be calculated on following formula:</a:t>
                </a:r>
              </a:p>
              <a:p>
                <a:pPr marL="114300" indent="0">
                  <a:buNone/>
                </a:pPr>
                <a:endParaRPr lang="en-US" u="sng" dirty="0" smtClean="0">
                  <a:solidFill>
                    <a:srgbClr val="7030A0"/>
                  </a:solidFill>
                  <a:latin typeface="SourceSansPro"/>
                </a:endParaRPr>
              </a:p>
              <a:p>
                <a:pPr marL="114300" indent="0">
                  <a:buNone/>
                </a:pPr>
                <a:r>
                  <a:rPr lang="en-US" u="sng" dirty="0" smtClean="0">
                    <a:solidFill>
                      <a:srgbClr val="7030A0"/>
                    </a:solidFill>
                    <a:latin typeface="SourceSansPro"/>
                  </a:rPr>
                  <a:t>If cash flow is even or uneven</a:t>
                </a:r>
              </a:p>
              <a:p>
                <a:pPr marL="114300" indent="0">
                  <a:buNone/>
                </a:pPr>
                <a:r>
                  <a:rPr lang="en-US" dirty="0" smtClean="0">
                    <a:solidFill>
                      <a:srgbClr val="7030A0"/>
                    </a:solidFill>
                    <a:latin typeface="SourceSansPro"/>
                  </a:rPr>
                  <a:t>DPBP  = Minimum Year +</a:t>
                </a:r>
                <a14:m>
                  <m:oMath xmlns:m="http://schemas.openxmlformats.org/officeDocument/2006/math">
                    <m:f>
                      <m:fPr>
                        <m:ctrlPr>
                          <a:rPr lang="ar-AE" i="1" smtClean="0">
                            <a:solidFill>
                              <a:srgbClr val="7030A0"/>
                            </a:solidFill>
                            <a:latin typeface="Cambria Math" panose="02040503050406030204" pitchFamily="18" charset="0"/>
                          </a:rPr>
                        </m:ctrlPr>
                      </m:fPr>
                      <m:num>
                        <m:r>
                          <a:rPr lang="en-US" b="0" i="1" smtClean="0">
                            <a:solidFill>
                              <a:srgbClr val="7030A0"/>
                            </a:solidFill>
                            <a:latin typeface="Cambria Math" panose="02040503050406030204" pitchFamily="18" charset="0"/>
                          </a:rPr>
                          <m:t>𝑈𝑛𝑟𝑒𝑐𝑜𝑣𝑒𝑟𝑒𝑑</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𝐴𝑚𝑜𝑢𝑛𝑡</m:t>
                        </m:r>
                      </m:num>
                      <m:den>
                        <m:r>
                          <a:rPr lang="en-US" b="0" i="1" smtClean="0">
                            <a:solidFill>
                              <a:srgbClr val="7030A0"/>
                            </a:solidFill>
                            <a:latin typeface="Cambria Math" panose="02040503050406030204" pitchFamily="18" charset="0"/>
                          </a:rPr>
                          <m:t>𝑁𝑒𝑥𝑡</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𝑦𝑒𝑎𝑟</m:t>
                        </m:r>
                        <m:r>
                          <a:rPr lang="en-US" i="1">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𝑃𝑉</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𝑜𝑓</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𝑐𝑎𝑠</m:t>
                        </m:r>
                        <m:r>
                          <a:rPr lang="en-US" b="0" i="1" smtClean="0">
                            <a:solidFill>
                              <a:srgbClr val="7030A0"/>
                            </a:solidFill>
                            <a:latin typeface="Cambria Math" panose="02040503050406030204" pitchFamily="18" charset="0"/>
                          </a:rPr>
                          <m:t>h</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𝑓𝑙𝑜𝑤</m:t>
                        </m:r>
                      </m:den>
                    </m:f>
                  </m:oMath>
                </a14:m>
                <a:r>
                  <a:rPr lang="en-US" dirty="0" smtClean="0">
                    <a:solidFill>
                      <a:srgbClr val="7030A0"/>
                    </a:solidFill>
                    <a:latin typeface="SourceSansPro"/>
                  </a:rPr>
                  <a:t> =…. Years </a:t>
                </a:r>
              </a:p>
              <a:p>
                <a:pPr marL="114300" indent="0">
                  <a:buNone/>
                </a:pPr>
                <a:r>
                  <a:rPr lang="en-US" dirty="0" smtClean="0">
                    <a:solidFill>
                      <a:srgbClr val="7030A0"/>
                    </a:solidFill>
                    <a:latin typeface="SourceSansPro"/>
                  </a:rPr>
                  <a:t>Decision:-</a:t>
                </a:r>
              </a:p>
              <a:p>
                <a:pPr>
                  <a:buAutoNum type="arabicPeriod"/>
                </a:pPr>
                <a:r>
                  <a:rPr lang="en-US" dirty="0" smtClean="0">
                    <a:solidFill>
                      <a:srgbClr val="7030A0"/>
                    </a:solidFill>
                    <a:latin typeface="SourceSansPro"/>
                  </a:rPr>
                  <a:t>Independent project :- Accept this project which project DPBP is less than Maximum cost recovery period.</a:t>
                </a:r>
              </a:p>
              <a:p>
                <a:pPr>
                  <a:buAutoNum type="arabicPeriod"/>
                </a:pPr>
                <a:r>
                  <a:rPr lang="en-US" dirty="0" smtClean="0">
                    <a:solidFill>
                      <a:srgbClr val="7030A0"/>
                    </a:solidFill>
                    <a:latin typeface="SourceSansPro"/>
                  </a:rPr>
                  <a:t>Mutually exclusive project:- Lower payback project should be accepted.</a:t>
                </a:r>
                <a:endParaRPr lang="ar-AE" dirty="0">
                  <a:solidFill>
                    <a:srgbClr val="7030A0"/>
                  </a:solidFill>
                  <a:latin typeface="SourceSansPro"/>
                </a:endParaRPr>
              </a:p>
              <a:p>
                <a:pPr marL="0" lvl="0" indent="0" algn="l" rtl="0">
                  <a:spcBef>
                    <a:spcPts val="1200"/>
                  </a:spcBef>
                  <a:spcAft>
                    <a:spcPts val="0"/>
                  </a:spcAft>
                  <a:buNone/>
                </a:pPr>
                <a:endParaRPr lang="ar-AE" dirty="0">
                  <a:solidFill>
                    <a:schemeClr val="dk1"/>
                  </a:solidFill>
                </a:endParaRPr>
              </a:p>
              <a:p>
                <a:pPr marL="0" lvl="0" indent="0" algn="l" rtl="0">
                  <a:spcBef>
                    <a:spcPts val="1200"/>
                  </a:spcBef>
                  <a:spcAft>
                    <a:spcPts val="0"/>
                  </a:spcAft>
                  <a:buClr>
                    <a:schemeClr val="dk1"/>
                  </a:buClr>
                  <a:buSzPct val="61111"/>
                  <a:buFont typeface="Arial"/>
                  <a:buNone/>
                </a:pPr>
                <a:endParaRPr lang="ar-AE" dirty="0"/>
              </a:p>
              <a:p>
                <a:pPr marL="0" lvl="0" indent="0" algn="l" rtl="0">
                  <a:spcBef>
                    <a:spcPts val="1200"/>
                  </a:spcBef>
                  <a:spcAft>
                    <a:spcPts val="0"/>
                  </a:spcAft>
                  <a:buNone/>
                </a:pPr>
                <a:endParaRPr lang="ar-AE" dirty="0"/>
              </a:p>
              <a:p>
                <a:pPr marL="0" lvl="0" indent="0" algn="l" rtl="0">
                  <a:spcBef>
                    <a:spcPts val="1200"/>
                  </a:spcBef>
                  <a:spcAft>
                    <a:spcPts val="1200"/>
                  </a:spcAft>
                  <a:buNone/>
                </a:pPr>
                <a:endParaRPr dirty="0"/>
              </a:p>
            </p:txBody>
          </p:sp>
        </mc:Choice>
        <mc:Fallback xmlns="">
          <p:sp>
            <p:nvSpPr>
              <p:cNvPr id="92" name="Google Shape;92;p19"/>
              <p:cNvSpPr txBox="1">
                <a:spLocks noGrp="1" noRot="1" noChangeAspect="1" noMove="1" noResize="1" noEditPoints="1" noAdjustHandles="1" noChangeArrowheads="1" noChangeShapeType="1" noTextEdit="1"/>
              </p:cNvSpPr>
              <p:nvPr>
                <p:ph type="body" idx="1"/>
              </p:nvPr>
            </p:nvSpPr>
            <p:spPr>
              <a:xfrm>
                <a:off x="149575" y="950976"/>
                <a:ext cx="8855100" cy="4192523"/>
              </a:xfrm>
              <a:prstGeom prst="rect">
                <a:avLst/>
              </a:prstGeom>
              <a:blipFill rotWithShape="0">
                <a:blip r:embed="rId3"/>
                <a:stretch>
                  <a:fillRect/>
                </a:stretch>
              </a:blipFill>
            </p:spPr>
            <p:txBody>
              <a:bodyPr/>
              <a:lstStyle/>
              <a:p>
                <a:r>
                  <a:rPr lang="en-US">
                    <a:noFill/>
                  </a:rPr>
                  <a:t> </a:t>
                </a:r>
              </a:p>
            </p:txBody>
          </p:sp>
        </mc:Fallback>
      </mc:AlternateContent>
      <p:sp>
        <p:nvSpPr>
          <p:cNvPr id="4" name="Rectangle 3"/>
          <p:cNvSpPr/>
          <p:nvPr/>
        </p:nvSpPr>
        <p:spPr>
          <a:xfrm>
            <a:off x="6371539" y="2238453"/>
            <a:ext cx="2633136" cy="1865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u="sng" dirty="0" smtClean="0">
                <a:solidFill>
                  <a:srgbClr val="FF0000"/>
                </a:solidFill>
              </a:rPr>
              <a:t>Advantages of DPBP</a:t>
            </a:r>
          </a:p>
          <a:p>
            <a:pPr marL="285750" indent="-285750">
              <a:buFont typeface="Arial" panose="020B0604020202020204" pitchFamily="34" charset="0"/>
              <a:buChar char="•"/>
            </a:pPr>
            <a:r>
              <a:rPr lang="en-US" sz="1200" dirty="0" smtClean="0"/>
              <a:t>Consider the time value of money</a:t>
            </a:r>
          </a:p>
          <a:p>
            <a:pPr marL="285750" indent="-285750">
              <a:buFont typeface="Arial" panose="020B0604020202020204" pitchFamily="34" charset="0"/>
              <a:buChar char="•"/>
            </a:pPr>
            <a:r>
              <a:rPr lang="en-US" sz="1200" dirty="0" smtClean="0"/>
              <a:t>Consider the risk factor</a:t>
            </a:r>
          </a:p>
          <a:p>
            <a:r>
              <a:rPr lang="en-US" sz="1200" u="sng" dirty="0" smtClean="0">
                <a:solidFill>
                  <a:srgbClr val="FF0000"/>
                </a:solidFill>
              </a:rPr>
              <a:t>Disadvantages</a:t>
            </a:r>
          </a:p>
          <a:p>
            <a:pPr marL="171450" indent="-171450">
              <a:buFont typeface="Arial" panose="020B0604020202020204" pitchFamily="34" charset="0"/>
              <a:buChar char="•"/>
            </a:pPr>
            <a:r>
              <a:rPr lang="en-US" sz="1200" dirty="0" smtClean="0"/>
              <a:t>DPBP </a:t>
            </a:r>
            <a:r>
              <a:rPr lang="en-US" sz="1200" dirty="0"/>
              <a:t>method fails to determine whether the investment made will increase the firm’s value or not</a:t>
            </a:r>
            <a:r>
              <a:rPr lang="en-US" sz="1200" dirty="0" smtClean="0"/>
              <a:t>.</a:t>
            </a:r>
          </a:p>
          <a:p>
            <a:pPr marL="171450" indent="-171450">
              <a:buFont typeface="Arial" panose="020B0604020202020204" pitchFamily="34" charset="0"/>
              <a:buChar char="•"/>
            </a:pPr>
            <a:r>
              <a:rPr lang="en-US" sz="1200" dirty="0" smtClean="0"/>
              <a:t>Complex calculation</a:t>
            </a:r>
          </a:p>
        </p:txBody>
      </p:sp>
    </p:spTree>
    <p:extLst>
      <p:ext uri="{BB962C8B-B14F-4D97-AF65-F5344CB8AC3E}">
        <p14:creationId xmlns:p14="http://schemas.microsoft.com/office/powerpoint/2010/main" val="1991291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102413"/>
            <a:ext cx="8520600" cy="64373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smtClean="0">
                <a:solidFill>
                  <a:srgbClr val="FF0000"/>
                </a:solidFill>
              </a:rPr>
              <a:t>4. Net present value(NPV)</a:t>
            </a:r>
            <a:endParaRPr u="sng" dirty="0">
              <a:solidFill>
                <a:srgbClr val="FF0000"/>
              </a:solidFill>
            </a:endParaRPr>
          </a:p>
        </p:txBody>
      </p:sp>
      <mc:AlternateContent xmlns:mc="http://schemas.openxmlformats.org/markup-compatibility/2006" xmlns:a14="http://schemas.microsoft.com/office/drawing/2010/main">
        <mc:Choice Requires="a14">
          <p:sp>
            <p:nvSpPr>
              <p:cNvPr id="104" name="Google Shape;104;p20"/>
              <p:cNvSpPr txBox="1">
                <a:spLocks noGrp="1"/>
              </p:cNvSpPr>
              <p:nvPr>
                <p:ph type="body" idx="1"/>
              </p:nvPr>
            </p:nvSpPr>
            <p:spPr>
              <a:xfrm>
                <a:off x="0" y="687630"/>
                <a:ext cx="8832300" cy="4396434"/>
              </a:xfrm>
              <a:prstGeom prst="rect">
                <a:avLst/>
              </a:prstGeom>
            </p:spPr>
            <p:txBody>
              <a:bodyPr spcFirstLastPara="1" wrap="square" lIns="91425" tIns="91425" rIns="91425" bIns="91425" anchor="t" anchorCtr="0">
                <a:noAutofit/>
              </a:bodyPr>
              <a:lstStyle/>
              <a:p>
                <a:pPr marL="434340" indent="-285750">
                  <a:buClr>
                    <a:schemeClr val="dk1"/>
                  </a:buClr>
                  <a:buSzPct val="100000"/>
                </a:pPr>
                <a:r>
                  <a:rPr lang="en-US" sz="1400" dirty="0">
                    <a:solidFill>
                      <a:schemeClr val="dk1"/>
                    </a:solidFill>
                  </a:rPr>
                  <a:t>Net present value (NPV) is the difference between the present value of cash inflows and the present value of cash outflows over a period of time. </a:t>
                </a:r>
                <a:endParaRPr lang="en-US" sz="1400" dirty="0" smtClean="0">
                  <a:solidFill>
                    <a:schemeClr val="dk1"/>
                  </a:solidFill>
                </a:endParaRPr>
              </a:p>
              <a:p>
                <a:pPr marL="434340" indent="-285750">
                  <a:buClr>
                    <a:schemeClr val="dk1"/>
                  </a:buClr>
                  <a:buSzPct val="100000"/>
                </a:pPr>
                <a:r>
                  <a:rPr lang="en-US" sz="1400" dirty="0" smtClean="0">
                    <a:solidFill>
                      <a:schemeClr val="dk1"/>
                    </a:solidFill>
                  </a:rPr>
                  <a:t>NPV </a:t>
                </a:r>
                <a:r>
                  <a:rPr lang="en-US" sz="1400" dirty="0">
                    <a:solidFill>
                      <a:schemeClr val="dk1"/>
                    </a:solidFill>
                  </a:rPr>
                  <a:t>is used in capital budgeting and investment planning to analyze the profitability of a projected investment or project. </a:t>
                </a:r>
                <a:endParaRPr lang="en-US" sz="1400" dirty="0" smtClean="0">
                  <a:solidFill>
                    <a:schemeClr val="dk1"/>
                  </a:solidFill>
                </a:endParaRPr>
              </a:p>
              <a:p>
                <a:pPr marL="434340" indent="-285750">
                  <a:buClr>
                    <a:schemeClr val="dk1"/>
                  </a:buClr>
                  <a:buSzPct val="100000"/>
                </a:pPr>
                <a:r>
                  <a:rPr lang="en-US" sz="1400" dirty="0" smtClean="0">
                    <a:solidFill>
                      <a:schemeClr val="dk1"/>
                    </a:solidFill>
                  </a:rPr>
                  <a:t>NPV </a:t>
                </a:r>
                <a:r>
                  <a:rPr lang="en-US" sz="1400" dirty="0">
                    <a:solidFill>
                      <a:schemeClr val="dk1"/>
                    </a:solidFill>
                  </a:rPr>
                  <a:t>is the result of calculations used to find today’s value of a future stream of </a:t>
                </a:r>
                <a:r>
                  <a:rPr lang="en-US" sz="1400" dirty="0" smtClean="0">
                    <a:solidFill>
                      <a:schemeClr val="dk1"/>
                    </a:solidFill>
                  </a:rPr>
                  <a:t>payments</a:t>
                </a:r>
              </a:p>
              <a:p>
                <a:pPr marL="434340" indent="-285750">
                  <a:buClr>
                    <a:schemeClr val="dk1"/>
                  </a:buClr>
                  <a:buSzPct val="100000"/>
                </a:pPr>
                <a:r>
                  <a:rPr lang="en-US" sz="1400" dirty="0" smtClean="0">
                    <a:solidFill>
                      <a:schemeClr val="dk1"/>
                    </a:solidFill>
                  </a:rPr>
                  <a:t>This is popular and widely used discounted.</a:t>
                </a:r>
              </a:p>
              <a:p>
                <a:pPr marL="434340" indent="-285750">
                  <a:buClr>
                    <a:schemeClr val="dk1"/>
                  </a:buClr>
                  <a:buSzPct val="100000"/>
                </a:pPr>
                <a:r>
                  <a:rPr lang="en-US" sz="1400" dirty="0" smtClean="0">
                    <a:solidFill>
                      <a:schemeClr val="dk1"/>
                    </a:solidFill>
                  </a:rPr>
                  <a:t>It is calculated on following ways:-</a:t>
                </a:r>
              </a:p>
              <a:p>
                <a:pPr marL="148590" indent="0">
                  <a:buClr>
                    <a:schemeClr val="dk1"/>
                  </a:buClr>
                  <a:buSzPct val="100000"/>
                  <a:buNone/>
                </a:pPr>
                <a:r>
                  <a:rPr lang="en-US" sz="1400" dirty="0">
                    <a:solidFill>
                      <a:schemeClr val="dk1"/>
                    </a:solidFill>
                  </a:rPr>
                  <a:t> </a:t>
                </a:r>
                <a:r>
                  <a:rPr lang="en-US" sz="1400" b="1" u="sng" dirty="0" smtClean="0">
                    <a:solidFill>
                      <a:srgbClr val="7030A0"/>
                    </a:solidFill>
                  </a:rPr>
                  <a:t>if cash flow is even</a:t>
                </a:r>
              </a:p>
              <a:p>
                <a:pPr marL="148590" indent="0">
                  <a:buClr>
                    <a:schemeClr val="dk1"/>
                  </a:buClr>
                  <a:buSzPct val="100000"/>
                  <a:buNone/>
                </a:pPr>
                <a:r>
                  <a:rPr lang="en-US" sz="1400" dirty="0" smtClean="0">
                    <a:solidFill>
                      <a:srgbClr val="7030A0"/>
                    </a:solidFill>
                  </a:rPr>
                  <a:t>NPV =Total present value(TPV)  - NCO </a:t>
                </a:r>
              </a:p>
              <a:p>
                <a:pPr marL="148590" indent="0">
                  <a:buClr>
                    <a:schemeClr val="dk1"/>
                  </a:buClr>
                  <a:buSzPct val="100000"/>
                  <a:buNone/>
                </a:pPr>
                <a:r>
                  <a:rPr lang="en-US" sz="1400" dirty="0">
                    <a:solidFill>
                      <a:srgbClr val="7030A0"/>
                    </a:solidFill>
                  </a:rPr>
                  <a:t> </a:t>
                </a:r>
                <a:r>
                  <a:rPr lang="en-US" sz="1400" dirty="0" smtClean="0">
                    <a:solidFill>
                      <a:srgbClr val="7030A0"/>
                    </a:solidFill>
                  </a:rPr>
                  <a:t>        = CFAT </a:t>
                </a:r>
                <a:r>
                  <a:rPr lang="en-US" sz="1400" dirty="0" smtClean="0">
                    <a:solidFill>
                      <a:srgbClr val="7030A0"/>
                    </a:solidFill>
                    <a:latin typeface="Arial" panose="020B0604020202020204" pitchFamily="34" charset="0"/>
                    <a:cs typeface="Arial" panose="020B0604020202020204" pitchFamily="34" charset="0"/>
                  </a:rPr>
                  <a:t>×  1- 1/(1+k)^n</a:t>
                </a:r>
              </a:p>
              <a:p>
                <a:pPr marL="148590" indent="0">
                  <a:buClr>
                    <a:schemeClr val="dk1"/>
                  </a:buClr>
                  <a:buSzPct val="100000"/>
                  <a:buNone/>
                </a:pPr>
                <a:r>
                  <a:rPr lang="en-US" sz="1400" dirty="0">
                    <a:solidFill>
                      <a:srgbClr val="7030A0"/>
                    </a:solidFill>
                    <a:latin typeface="Arial" panose="020B0604020202020204" pitchFamily="34" charset="0"/>
                    <a:cs typeface="Arial" panose="020B0604020202020204" pitchFamily="34" charset="0"/>
                  </a:rPr>
                  <a:t> </a:t>
                </a:r>
                <a:r>
                  <a:rPr lang="en-US" sz="1400" dirty="0" smtClean="0">
                    <a:solidFill>
                      <a:srgbClr val="7030A0"/>
                    </a:solidFill>
                    <a:latin typeface="Arial" panose="020B0604020202020204" pitchFamily="34" charset="0"/>
                    <a:cs typeface="Arial" panose="020B0604020202020204" pitchFamily="34" charset="0"/>
                  </a:rPr>
                  <a:t>                                 K   </a:t>
                </a:r>
              </a:p>
              <a:p>
                <a:pPr marL="148590" indent="0">
                  <a:buClr>
                    <a:schemeClr val="dk1"/>
                  </a:buClr>
                  <a:buSzPct val="100000"/>
                  <a:buNone/>
                </a:pPr>
                <a:r>
                  <a:rPr lang="en-US" sz="1400" b="1" u="sng" dirty="0" smtClean="0">
                    <a:solidFill>
                      <a:srgbClr val="7030A0"/>
                    </a:solidFill>
                    <a:latin typeface="Arial" panose="020B0604020202020204" pitchFamily="34" charset="0"/>
                    <a:cs typeface="Arial" panose="020B0604020202020204" pitchFamily="34" charset="0"/>
                  </a:rPr>
                  <a:t>If cash flow is uneven</a:t>
                </a:r>
              </a:p>
              <a:p>
                <a:pPr marL="148590" indent="0">
                  <a:buClr>
                    <a:schemeClr val="dk1"/>
                  </a:buClr>
                  <a:buSzPct val="100000"/>
                  <a:buNone/>
                </a:pPr>
                <a:r>
                  <a:rPr lang="en-US" sz="1400" dirty="0" smtClean="0">
                    <a:solidFill>
                      <a:srgbClr val="7030A0"/>
                    </a:solidFill>
                    <a:latin typeface="Arial" panose="020B0604020202020204" pitchFamily="34" charset="0"/>
                    <a:cs typeface="Arial" panose="020B0604020202020204" pitchFamily="34" charset="0"/>
                  </a:rPr>
                  <a:t>NPV = Total present value(TPV)   - NCO</a:t>
                </a:r>
              </a:p>
              <a:p>
                <a:pPr marL="148590" indent="0">
                  <a:buClr>
                    <a:schemeClr val="dk1"/>
                  </a:buClr>
                  <a:buSzPct val="100000"/>
                  <a:buNone/>
                </a:pPr>
                <a:r>
                  <a:rPr lang="en-US" sz="1400" dirty="0">
                    <a:solidFill>
                      <a:srgbClr val="7030A0"/>
                    </a:solidFill>
                    <a:latin typeface="Arial" panose="020B0604020202020204" pitchFamily="34" charset="0"/>
                    <a:cs typeface="Arial" panose="020B0604020202020204" pitchFamily="34" charset="0"/>
                  </a:rPr>
                  <a:t> </a:t>
                </a:r>
                <a:r>
                  <a:rPr lang="en-US" sz="1400" dirty="0" smtClean="0">
                    <a:solidFill>
                      <a:srgbClr val="7030A0"/>
                    </a:solidFill>
                    <a:latin typeface="Arial" panose="020B0604020202020204" pitchFamily="34" charset="0"/>
                    <a:cs typeface="Arial" panose="020B0604020202020204" pitchFamily="34" charset="0"/>
                  </a:rPr>
                  <a:t>       =  </a:t>
                </a:r>
                <a14:m>
                  <m:oMath xmlns:m="http://schemas.openxmlformats.org/officeDocument/2006/math">
                    <m:f>
                      <m:fPr>
                        <m:ctrlPr>
                          <a:rPr lang="en-US" sz="1500" i="1">
                            <a:solidFill>
                              <a:srgbClr val="7030A0"/>
                            </a:solidFill>
                            <a:latin typeface="Cambria Math" panose="02040503050406030204" pitchFamily="18" charset="0"/>
                          </a:rPr>
                        </m:ctrlPr>
                      </m:fPr>
                      <m:num>
                        <m:r>
                          <m:rPr>
                            <m:nor/>
                          </m:rPr>
                          <a:rPr lang="en-US" sz="1500" b="0" i="0" smtClean="0">
                            <a:solidFill>
                              <a:srgbClr val="7030A0"/>
                            </a:solidFill>
                            <a:latin typeface="Cambria Math" panose="02040503050406030204" pitchFamily="18" charset="0"/>
                          </a:rPr>
                          <m:t>CF</m:t>
                        </m:r>
                        <m:r>
                          <m:rPr>
                            <m:nor/>
                          </m:rPr>
                          <a:rPr lang="en-US" sz="1500" dirty="0">
                            <a:solidFill>
                              <a:srgbClr val="7030A0"/>
                            </a:solidFill>
                          </a:rPr>
                          <m:t>1</m:t>
                        </m:r>
                      </m:num>
                      <m:den>
                        <m:r>
                          <m:rPr>
                            <m:nor/>
                          </m:rPr>
                          <a:rPr lang="en-US" sz="1500" dirty="0">
                            <a:solidFill>
                              <a:srgbClr val="7030A0"/>
                            </a:solidFill>
                          </a:rPr>
                          <m:t>(</m:t>
                        </m:r>
                        <m:r>
                          <m:rPr>
                            <m:nor/>
                          </m:rPr>
                          <a:rPr lang="en-US" sz="1500" dirty="0">
                            <a:solidFill>
                              <a:srgbClr val="7030A0"/>
                            </a:solidFill>
                          </a:rPr>
                          <m:t>1</m:t>
                        </m:r>
                        <m:r>
                          <m:rPr>
                            <m:nor/>
                          </m:rPr>
                          <a:rPr lang="en-US" sz="1500" dirty="0">
                            <a:solidFill>
                              <a:srgbClr val="7030A0"/>
                            </a:solidFill>
                          </a:rPr>
                          <m:t>+</m:t>
                        </m:r>
                        <m:r>
                          <m:rPr>
                            <m:nor/>
                          </m:rPr>
                          <a:rPr lang="en-US" sz="1500" dirty="0">
                            <a:solidFill>
                              <a:srgbClr val="7030A0"/>
                            </a:solidFill>
                          </a:rPr>
                          <m:t>k</m:t>
                        </m:r>
                        <m:r>
                          <m:rPr>
                            <m:nor/>
                          </m:rPr>
                          <a:rPr lang="en-US" sz="1500" dirty="0">
                            <a:solidFill>
                              <a:srgbClr val="7030A0"/>
                            </a:solidFill>
                          </a:rPr>
                          <m:t>)^</m:t>
                        </m:r>
                        <m:r>
                          <m:rPr>
                            <m:nor/>
                          </m:rPr>
                          <a:rPr lang="en-US" sz="1500" dirty="0">
                            <a:solidFill>
                              <a:srgbClr val="7030A0"/>
                            </a:solidFill>
                          </a:rPr>
                          <m:t>1</m:t>
                        </m:r>
                      </m:den>
                    </m:f>
                  </m:oMath>
                </a14:m>
                <a:r>
                  <a:rPr lang="en-US" sz="1500" dirty="0">
                    <a:solidFill>
                      <a:srgbClr val="7030A0"/>
                    </a:solidFill>
                  </a:rPr>
                  <a:t> + </a:t>
                </a:r>
                <a14:m>
                  <m:oMath xmlns:m="http://schemas.openxmlformats.org/officeDocument/2006/math">
                    <m:f>
                      <m:fPr>
                        <m:ctrlPr>
                          <a:rPr lang="en-US" sz="1500" i="1">
                            <a:solidFill>
                              <a:srgbClr val="7030A0"/>
                            </a:solidFill>
                            <a:latin typeface="Cambria Math" panose="02040503050406030204" pitchFamily="18" charset="0"/>
                          </a:rPr>
                        </m:ctrlPr>
                      </m:fPr>
                      <m:num>
                        <m:r>
                          <m:rPr>
                            <m:nor/>
                          </m:rPr>
                          <a:rPr lang="en-US" sz="1500" b="0" i="0" smtClean="0">
                            <a:solidFill>
                              <a:srgbClr val="7030A0"/>
                            </a:solidFill>
                            <a:latin typeface="Cambria Math" panose="02040503050406030204" pitchFamily="18" charset="0"/>
                          </a:rPr>
                          <m:t>CF</m:t>
                        </m:r>
                        <m:r>
                          <a:rPr lang="en-US" sz="1500" i="1" dirty="0">
                            <a:solidFill>
                              <a:srgbClr val="7030A0"/>
                            </a:solidFill>
                            <a:latin typeface="Cambria Math"/>
                          </a:rPr>
                          <m:t>2</m:t>
                        </m:r>
                      </m:num>
                      <m:den>
                        <m:r>
                          <m:rPr>
                            <m:nor/>
                          </m:rPr>
                          <a:rPr lang="en-US" sz="1500" dirty="0">
                            <a:solidFill>
                              <a:srgbClr val="7030A0"/>
                            </a:solidFill>
                          </a:rPr>
                          <m:t>(</m:t>
                        </m:r>
                        <m:r>
                          <m:rPr>
                            <m:nor/>
                          </m:rPr>
                          <a:rPr lang="en-US" sz="1500" dirty="0">
                            <a:solidFill>
                              <a:srgbClr val="7030A0"/>
                            </a:solidFill>
                          </a:rPr>
                          <m:t>1</m:t>
                        </m:r>
                        <m:r>
                          <m:rPr>
                            <m:nor/>
                          </m:rPr>
                          <a:rPr lang="en-US" sz="1500" dirty="0">
                            <a:solidFill>
                              <a:srgbClr val="7030A0"/>
                            </a:solidFill>
                          </a:rPr>
                          <m:t>+</m:t>
                        </m:r>
                        <m:r>
                          <m:rPr>
                            <m:nor/>
                          </m:rPr>
                          <a:rPr lang="en-US" sz="1500" dirty="0">
                            <a:solidFill>
                              <a:srgbClr val="7030A0"/>
                            </a:solidFill>
                          </a:rPr>
                          <m:t>k</m:t>
                        </m:r>
                        <m:r>
                          <m:rPr>
                            <m:nor/>
                          </m:rPr>
                          <a:rPr lang="en-US" sz="1500" dirty="0">
                            <a:solidFill>
                              <a:srgbClr val="7030A0"/>
                            </a:solidFill>
                          </a:rPr>
                          <m:t>)</m:t>
                        </m:r>
                        <m:r>
                          <m:rPr>
                            <m:nor/>
                          </m:rPr>
                          <a:rPr lang="en-US" sz="1500" dirty="0">
                            <a:solidFill>
                              <a:srgbClr val="7030A0"/>
                            </a:solidFill>
                          </a:rPr>
                          <m:t>^</m:t>
                        </m:r>
                        <m:r>
                          <a:rPr lang="en-US" sz="1500" i="1" dirty="0">
                            <a:solidFill>
                              <a:srgbClr val="7030A0"/>
                            </a:solidFill>
                            <a:latin typeface="Cambria Math"/>
                          </a:rPr>
                          <m:t>2</m:t>
                        </m:r>
                      </m:den>
                    </m:f>
                  </m:oMath>
                </a14:m>
                <a:r>
                  <a:rPr lang="en-US" sz="1500" dirty="0">
                    <a:solidFill>
                      <a:srgbClr val="7030A0"/>
                    </a:solidFill>
                  </a:rPr>
                  <a:t> +………+ </a:t>
                </a:r>
                <a14:m>
                  <m:oMath xmlns:m="http://schemas.openxmlformats.org/officeDocument/2006/math">
                    <m:f>
                      <m:fPr>
                        <m:ctrlPr>
                          <a:rPr lang="en-US" sz="1500" i="1">
                            <a:solidFill>
                              <a:srgbClr val="7030A0"/>
                            </a:solidFill>
                            <a:latin typeface="Cambria Math" panose="02040503050406030204" pitchFamily="18" charset="0"/>
                          </a:rPr>
                        </m:ctrlPr>
                      </m:fPr>
                      <m:num>
                        <m:r>
                          <m:rPr>
                            <m:nor/>
                          </m:rPr>
                          <a:rPr lang="en-US" sz="1500" b="0" i="0" smtClean="0">
                            <a:solidFill>
                              <a:srgbClr val="7030A0"/>
                            </a:solidFill>
                            <a:latin typeface="Cambria Math" panose="02040503050406030204" pitchFamily="18" charset="0"/>
                          </a:rPr>
                          <m:t>CF</m:t>
                        </m:r>
                        <m:r>
                          <a:rPr lang="en-US" sz="1500" i="1" dirty="0">
                            <a:solidFill>
                              <a:srgbClr val="7030A0"/>
                            </a:solidFill>
                            <a:latin typeface="Cambria Math"/>
                          </a:rPr>
                          <m:t>𝑛</m:t>
                        </m:r>
                      </m:num>
                      <m:den>
                        <m:r>
                          <m:rPr>
                            <m:nor/>
                          </m:rPr>
                          <a:rPr lang="en-US" sz="1500" dirty="0">
                            <a:solidFill>
                              <a:srgbClr val="7030A0"/>
                            </a:solidFill>
                          </a:rPr>
                          <m:t>(</m:t>
                        </m:r>
                        <m:r>
                          <m:rPr>
                            <m:nor/>
                          </m:rPr>
                          <a:rPr lang="en-US" sz="1500" dirty="0">
                            <a:solidFill>
                              <a:srgbClr val="7030A0"/>
                            </a:solidFill>
                          </a:rPr>
                          <m:t>1</m:t>
                        </m:r>
                        <m:r>
                          <m:rPr>
                            <m:nor/>
                          </m:rPr>
                          <a:rPr lang="en-US" sz="1500" dirty="0">
                            <a:solidFill>
                              <a:srgbClr val="7030A0"/>
                            </a:solidFill>
                          </a:rPr>
                          <m:t>+</m:t>
                        </m:r>
                        <m:r>
                          <m:rPr>
                            <m:nor/>
                          </m:rPr>
                          <a:rPr lang="en-US" sz="1500" dirty="0">
                            <a:solidFill>
                              <a:srgbClr val="7030A0"/>
                            </a:solidFill>
                          </a:rPr>
                          <m:t>k</m:t>
                        </m:r>
                        <m:r>
                          <m:rPr>
                            <m:nor/>
                          </m:rPr>
                          <a:rPr lang="en-US" sz="1500" dirty="0">
                            <a:solidFill>
                              <a:srgbClr val="7030A0"/>
                            </a:solidFill>
                          </a:rPr>
                          <m:t>)</m:t>
                        </m:r>
                        <m:r>
                          <m:rPr>
                            <m:nor/>
                          </m:rPr>
                          <a:rPr lang="en-US" sz="1500" dirty="0">
                            <a:solidFill>
                              <a:srgbClr val="7030A0"/>
                            </a:solidFill>
                          </a:rPr>
                          <m:t>^</m:t>
                        </m:r>
                        <m:r>
                          <a:rPr lang="en-US" sz="1500" i="1" dirty="0">
                            <a:solidFill>
                              <a:srgbClr val="7030A0"/>
                            </a:solidFill>
                            <a:latin typeface="Cambria Math"/>
                          </a:rPr>
                          <m:t>𝑛</m:t>
                        </m:r>
                      </m:den>
                    </m:f>
                  </m:oMath>
                </a14:m>
                <a:r>
                  <a:rPr lang="en-US" sz="1400" dirty="0" smtClean="0">
                    <a:solidFill>
                      <a:srgbClr val="7030A0"/>
                    </a:solidFill>
                  </a:rPr>
                  <a:t>   - NCO</a:t>
                </a:r>
              </a:p>
              <a:p>
                <a:pPr marL="148590" indent="0">
                  <a:buClr>
                    <a:schemeClr val="dk1"/>
                  </a:buClr>
                  <a:buSzPct val="100000"/>
                  <a:buNone/>
                </a:pPr>
                <a:r>
                  <a:rPr lang="en-US" sz="1400" dirty="0" smtClean="0">
                    <a:solidFill>
                      <a:srgbClr val="7030A0"/>
                    </a:solidFill>
                  </a:rPr>
                  <a:t>Decision:-</a:t>
                </a:r>
              </a:p>
              <a:p>
                <a:pPr marL="491490">
                  <a:buClr>
                    <a:schemeClr val="dk1"/>
                  </a:buClr>
                  <a:buSzPct val="100000"/>
                  <a:buAutoNum type="arabicPeriod"/>
                </a:pPr>
                <a:r>
                  <a:rPr lang="en-US" sz="1200" dirty="0" smtClean="0">
                    <a:solidFill>
                      <a:srgbClr val="7030A0"/>
                    </a:solidFill>
                  </a:rPr>
                  <a:t>Independent project:- All positive NPV project should be accepted.</a:t>
                </a:r>
              </a:p>
              <a:p>
                <a:pPr marL="491490">
                  <a:buClr>
                    <a:schemeClr val="dk1"/>
                  </a:buClr>
                  <a:buSzPct val="100000"/>
                  <a:buAutoNum type="arabicPeriod"/>
                </a:pPr>
                <a:r>
                  <a:rPr lang="en-US" sz="1200" dirty="0">
                    <a:solidFill>
                      <a:srgbClr val="7030A0"/>
                    </a:solidFill>
                  </a:rPr>
                  <a:t> </a:t>
                </a:r>
                <a:r>
                  <a:rPr lang="en-US" sz="1200" dirty="0" smtClean="0">
                    <a:solidFill>
                      <a:srgbClr val="7030A0"/>
                    </a:solidFill>
                  </a:rPr>
                  <a:t>Mutually exclusive project:- Higher Positive NPV project should be accepted</a:t>
                </a:r>
                <a:endParaRPr sz="1200" dirty="0">
                  <a:solidFill>
                    <a:schemeClr val="dk1"/>
                  </a:solidFill>
                </a:endParaRPr>
              </a:p>
            </p:txBody>
          </p:sp>
        </mc:Choice>
        <mc:Fallback xmlns="">
          <p:sp>
            <p:nvSpPr>
              <p:cNvPr id="104" name="Google Shape;104;p20"/>
              <p:cNvSpPr txBox="1">
                <a:spLocks noGrp="1" noRot="1" noChangeAspect="1" noMove="1" noResize="1" noEditPoints="1" noAdjustHandles="1" noChangeArrowheads="1" noChangeShapeType="1" noTextEdit="1"/>
              </p:cNvSpPr>
              <p:nvPr>
                <p:ph type="body" idx="1"/>
              </p:nvPr>
            </p:nvSpPr>
            <p:spPr>
              <a:xfrm>
                <a:off x="0" y="687630"/>
                <a:ext cx="8832300" cy="4396434"/>
              </a:xfrm>
              <a:prstGeom prst="rect">
                <a:avLst/>
              </a:prstGeom>
              <a:blipFill rotWithShape="0">
                <a:blip r:embed="rId3"/>
                <a:stretch>
                  <a:fillRect b="-2358"/>
                </a:stretch>
              </a:blipFill>
            </p:spPr>
            <p:txBody>
              <a:bodyPr/>
              <a:lstStyle/>
              <a:p>
                <a:r>
                  <a:rPr lang="en-US">
                    <a:noFill/>
                  </a:rPr>
                  <a:t> </a:t>
                </a:r>
              </a:p>
            </p:txBody>
          </p:sp>
        </mc:Fallback>
      </mc:AlternateContent>
      <p:cxnSp>
        <p:nvCxnSpPr>
          <p:cNvPr id="3" name="Straight Connector 2"/>
          <p:cNvCxnSpPr/>
          <p:nvPr/>
        </p:nvCxnSpPr>
        <p:spPr>
          <a:xfrm flipV="1">
            <a:off x="1587398" y="3226003"/>
            <a:ext cx="921716" cy="14631"/>
          </a:xfrm>
          <a:prstGeom prst="line">
            <a:avLst/>
          </a:prstGeom>
        </p:spPr>
        <p:style>
          <a:lnRef idx="1">
            <a:schemeClr val="dk1"/>
          </a:lnRef>
          <a:fillRef idx="0">
            <a:schemeClr val="dk1"/>
          </a:fillRef>
          <a:effectRef idx="0">
            <a:schemeClr val="dk1"/>
          </a:effectRef>
          <a:fontRef idx="minor">
            <a:schemeClr val="tx1"/>
          </a:fontRef>
        </p:style>
      </p:cxnSp>
      <p:sp>
        <p:nvSpPr>
          <p:cNvPr id="5" name="Left Brace 4"/>
          <p:cNvSpPr/>
          <p:nvPr/>
        </p:nvSpPr>
        <p:spPr>
          <a:xfrm>
            <a:off x="1411834" y="3028493"/>
            <a:ext cx="175564" cy="5486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ight Brace 5"/>
          <p:cNvSpPr/>
          <p:nvPr/>
        </p:nvSpPr>
        <p:spPr>
          <a:xfrm>
            <a:off x="2574950" y="3028494"/>
            <a:ext cx="45719" cy="5486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ight Brace 8"/>
          <p:cNvSpPr/>
          <p:nvPr/>
        </p:nvSpPr>
        <p:spPr>
          <a:xfrm>
            <a:off x="3839261" y="4036772"/>
            <a:ext cx="45719" cy="5486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e 9"/>
          <p:cNvSpPr/>
          <p:nvPr/>
        </p:nvSpPr>
        <p:spPr>
          <a:xfrm>
            <a:off x="715670" y="4036772"/>
            <a:ext cx="175564" cy="5486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4674750" y="2121408"/>
            <a:ext cx="4333114" cy="2464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200" u="sng" dirty="0" smtClean="0">
              <a:solidFill>
                <a:srgbClr val="FF0000"/>
              </a:solidFill>
            </a:endParaRPr>
          </a:p>
          <a:p>
            <a:r>
              <a:rPr lang="en-US" sz="1200" u="sng" dirty="0" smtClean="0">
                <a:solidFill>
                  <a:srgbClr val="FF0000"/>
                </a:solidFill>
              </a:rPr>
              <a:t>Advantages of NPV</a:t>
            </a:r>
          </a:p>
          <a:p>
            <a:pPr marL="285750" indent="-285750">
              <a:buFont typeface="Arial" panose="020B0604020202020204" pitchFamily="34" charset="0"/>
              <a:buChar char="•"/>
            </a:pPr>
            <a:r>
              <a:rPr lang="en-US" sz="1200" dirty="0" smtClean="0"/>
              <a:t>Simple to use </a:t>
            </a:r>
          </a:p>
          <a:p>
            <a:pPr marL="285750" indent="-285750">
              <a:buFont typeface="Arial" panose="020B0604020202020204" pitchFamily="34" charset="0"/>
              <a:buChar char="•"/>
            </a:pPr>
            <a:r>
              <a:rPr lang="en-US" sz="1200" dirty="0" smtClean="0"/>
              <a:t>Consider the time value of money</a:t>
            </a:r>
          </a:p>
          <a:p>
            <a:pPr marL="285750" indent="-285750">
              <a:buFont typeface="Arial" panose="020B0604020202020204" pitchFamily="34" charset="0"/>
              <a:buChar char="•"/>
            </a:pPr>
            <a:r>
              <a:rPr lang="en-US" sz="1200" dirty="0" smtClean="0"/>
              <a:t>Consider the risk factor</a:t>
            </a:r>
          </a:p>
          <a:p>
            <a:pPr marL="285750" indent="-285750">
              <a:buFont typeface="Arial" panose="020B0604020202020204" pitchFamily="34" charset="0"/>
              <a:buChar char="•"/>
            </a:pPr>
            <a:r>
              <a:rPr lang="en-US" sz="1200" dirty="0" smtClean="0"/>
              <a:t>Gives ranking </a:t>
            </a:r>
            <a:r>
              <a:rPr lang="en-US" sz="1200" dirty="0"/>
              <a:t>information about </a:t>
            </a:r>
            <a:r>
              <a:rPr lang="en-US" sz="1200" dirty="0" smtClean="0"/>
              <a:t>projects</a:t>
            </a:r>
          </a:p>
          <a:p>
            <a:pPr marL="285750" indent="-285750">
              <a:buFont typeface="Arial" panose="020B0604020202020204" pitchFamily="34" charset="0"/>
              <a:buChar char="•"/>
            </a:pPr>
            <a:r>
              <a:rPr lang="en-US" sz="1200" dirty="0" smtClean="0"/>
              <a:t>Determines the investment values</a:t>
            </a:r>
          </a:p>
          <a:p>
            <a:pPr marL="285750" indent="-285750">
              <a:buFont typeface="Arial" panose="020B0604020202020204" pitchFamily="34" charset="0"/>
              <a:buChar char="•"/>
            </a:pPr>
            <a:r>
              <a:rPr lang="en-US" sz="1200" dirty="0" smtClean="0"/>
              <a:t>Reinvestment assumption</a:t>
            </a:r>
          </a:p>
          <a:p>
            <a:pPr marL="285750" indent="-285750">
              <a:buFont typeface="Arial" panose="020B0604020202020204" pitchFamily="34" charset="0"/>
              <a:buChar char="•"/>
            </a:pPr>
            <a:r>
              <a:rPr lang="en-US" sz="1200" dirty="0" smtClean="0"/>
              <a:t>Measurement of profitability</a:t>
            </a:r>
          </a:p>
          <a:p>
            <a:r>
              <a:rPr lang="en-US" sz="1200" u="sng" dirty="0" smtClean="0">
                <a:solidFill>
                  <a:srgbClr val="FF0000"/>
                </a:solidFill>
              </a:rPr>
              <a:t>Disadvantages</a:t>
            </a:r>
          </a:p>
          <a:p>
            <a:pPr marL="171450" indent="-171450">
              <a:buFont typeface="Arial" panose="020B0604020202020204" pitchFamily="34" charset="0"/>
              <a:buChar char="•"/>
            </a:pPr>
            <a:r>
              <a:rPr lang="en-US" sz="1200" dirty="0" smtClean="0">
                <a:solidFill>
                  <a:schemeClr val="tx1"/>
                </a:solidFill>
              </a:rPr>
              <a:t>Forecasting errors</a:t>
            </a:r>
          </a:p>
          <a:p>
            <a:pPr marL="171450" indent="-171450">
              <a:buFont typeface="Arial" panose="020B0604020202020204" pitchFamily="34" charset="0"/>
              <a:buChar char="•"/>
            </a:pPr>
            <a:r>
              <a:rPr lang="en-US" sz="1200" dirty="0" smtClean="0">
                <a:solidFill>
                  <a:schemeClr val="tx1"/>
                </a:solidFill>
              </a:rPr>
              <a:t>Minimum contribution to shareholder wealth</a:t>
            </a:r>
          </a:p>
          <a:p>
            <a:pPr marL="171450" indent="-171450">
              <a:buFont typeface="Arial" panose="020B0604020202020204" pitchFamily="34" charset="0"/>
              <a:buChar char="•"/>
            </a:pPr>
            <a:r>
              <a:rPr lang="en-US" sz="1200" dirty="0" smtClean="0">
                <a:solidFill>
                  <a:schemeClr val="tx1"/>
                </a:solidFill>
              </a:rPr>
              <a:t>Depends upon on discount rates</a:t>
            </a:r>
          </a:p>
          <a:p>
            <a:pPr marL="171450" indent="-171450">
              <a:buFont typeface="Arial" panose="020B0604020202020204" pitchFamily="34" charset="0"/>
              <a:buChar char="•"/>
            </a:pPr>
            <a:r>
              <a:rPr lang="en-US" sz="1200" dirty="0" smtClean="0">
                <a:solidFill>
                  <a:schemeClr val="tx1"/>
                </a:solidFill>
              </a:rPr>
              <a:t>Incomparable for different size of  project.</a:t>
            </a:r>
          </a:p>
          <a:p>
            <a:pPr marL="171450" indent="-171450">
              <a:buFont typeface="Arial" panose="020B0604020202020204" pitchFamily="34" charset="0"/>
              <a:buChar char="•"/>
            </a:pPr>
            <a:endParaRPr lang="en-US" sz="1200" u="sng"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098" y="160934"/>
            <a:ext cx="8737202" cy="4930445"/>
          </a:xfrm>
        </p:spPr>
        <p:txBody>
          <a:bodyPr>
            <a:normAutofit fontScale="40000" lnSpcReduction="20000"/>
          </a:bodyPr>
          <a:lstStyle/>
          <a:p>
            <a:pPr algn="l"/>
            <a:r>
              <a:rPr lang="en-US" sz="3000" b="1" dirty="0">
                <a:solidFill>
                  <a:srgbClr val="FF0000"/>
                </a:solidFill>
                <a:latin typeface="Arial" panose="020B0604020202020204" pitchFamily="34" charset="0"/>
              </a:rPr>
              <a:t>Advantages of Net Present Value (NPV) –</a:t>
            </a:r>
            <a:endParaRPr lang="en-US" sz="3000" dirty="0">
              <a:solidFill>
                <a:srgbClr val="FF0000"/>
              </a:solidFill>
              <a:latin typeface="Arial" panose="020B0604020202020204" pitchFamily="34" charset="0"/>
            </a:endParaRPr>
          </a:p>
          <a:p>
            <a:pPr marL="114300" indent="0" algn="l"/>
            <a:r>
              <a:rPr lang="en-US" sz="3000" b="1" dirty="0" smtClean="0">
                <a:solidFill>
                  <a:schemeClr val="tx1"/>
                </a:solidFill>
                <a:latin typeface="Arial" panose="020B0604020202020204" pitchFamily="34" charset="0"/>
              </a:rPr>
              <a:t>1 Simple </a:t>
            </a:r>
            <a:r>
              <a:rPr lang="en-US" sz="3000" b="1" dirty="0">
                <a:solidFill>
                  <a:schemeClr val="tx1"/>
                </a:solidFill>
                <a:latin typeface="Arial" panose="020B0604020202020204" pitchFamily="34" charset="0"/>
              </a:rPr>
              <a:t>to Use:</a:t>
            </a:r>
            <a:r>
              <a:rPr lang="en-US" sz="3000" dirty="0">
                <a:solidFill>
                  <a:schemeClr val="tx1"/>
                </a:solidFill>
                <a:latin typeface="Arial" panose="020B0604020202020204" pitchFamily="34" charset="0"/>
              </a:rPr>
              <a:t> The net present value method is easy to apply to a real business project if the cash flows and discount rate are known.</a:t>
            </a:r>
          </a:p>
          <a:p>
            <a:pPr marL="114300" indent="0" algn="l"/>
            <a:r>
              <a:rPr lang="en-US" sz="3000" b="1" dirty="0" smtClean="0">
                <a:solidFill>
                  <a:schemeClr val="tx1"/>
                </a:solidFill>
                <a:latin typeface="Arial" panose="020B0604020202020204" pitchFamily="34" charset="0"/>
              </a:rPr>
              <a:t>2. Provides </a:t>
            </a:r>
            <a:r>
              <a:rPr lang="en-US" sz="3000" b="1" dirty="0">
                <a:solidFill>
                  <a:schemeClr val="tx1"/>
                </a:solidFill>
                <a:latin typeface="Arial" panose="020B0604020202020204" pitchFamily="34" charset="0"/>
              </a:rPr>
              <a:t>Time Value of Money:</a:t>
            </a:r>
            <a:r>
              <a:rPr lang="en-US" sz="3000" dirty="0">
                <a:solidFill>
                  <a:schemeClr val="tx1"/>
                </a:solidFill>
                <a:latin typeface="Arial" panose="020B0604020202020204" pitchFamily="34" charset="0"/>
              </a:rPr>
              <a:t> This method takes into consideration the effect of inflation on the future profitability of the project, thus estimating the time value of money.</a:t>
            </a:r>
          </a:p>
          <a:p>
            <a:pPr marL="114300" indent="0" algn="l"/>
            <a:r>
              <a:rPr lang="en-US" sz="3000" b="1" dirty="0" smtClean="0">
                <a:solidFill>
                  <a:schemeClr val="tx1"/>
                </a:solidFill>
                <a:latin typeface="Arial" panose="020B0604020202020204" pitchFamily="34" charset="0"/>
              </a:rPr>
              <a:t>3. Customization</a:t>
            </a:r>
            <a:r>
              <a:rPr lang="en-US" sz="3000" b="1" dirty="0">
                <a:solidFill>
                  <a:schemeClr val="tx1"/>
                </a:solidFill>
                <a:latin typeface="Arial" panose="020B0604020202020204" pitchFamily="34" charset="0"/>
              </a:rPr>
              <a:t>:</a:t>
            </a:r>
            <a:r>
              <a:rPr lang="en-US" sz="3000" dirty="0">
                <a:solidFill>
                  <a:schemeClr val="tx1"/>
                </a:solidFill>
                <a:latin typeface="Arial" panose="020B0604020202020204" pitchFamily="34" charset="0"/>
              </a:rPr>
              <a:t> In NPV, the discount rate can be adjusted according to the risk prevailing in the industry, along with various other factors, to obtain an appropriate output.</a:t>
            </a:r>
          </a:p>
          <a:p>
            <a:pPr marL="114300" indent="0" algn="l"/>
            <a:r>
              <a:rPr lang="en-US" sz="3000" b="1" dirty="0" smtClean="0">
                <a:solidFill>
                  <a:schemeClr val="tx1"/>
                </a:solidFill>
                <a:latin typeface="Arial" panose="020B0604020202020204" pitchFamily="34" charset="0"/>
              </a:rPr>
              <a:t>4. Determines </a:t>
            </a:r>
            <a:r>
              <a:rPr lang="en-US" sz="3000" b="1" dirty="0">
                <a:solidFill>
                  <a:schemeClr val="tx1"/>
                </a:solidFill>
                <a:latin typeface="Arial" panose="020B0604020202020204" pitchFamily="34" charset="0"/>
              </a:rPr>
              <a:t>Investment Value:</a:t>
            </a:r>
            <a:r>
              <a:rPr lang="en-US" sz="3000" dirty="0">
                <a:solidFill>
                  <a:schemeClr val="tx1"/>
                </a:solidFill>
                <a:latin typeface="Arial" panose="020B0604020202020204" pitchFamily="34" charset="0"/>
              </a:rPr>
              <a:t> The earnings throughout the project’s life span can be acquired by using the NPV method, which facilitates the company to know the future value of a specific investment.</a:t>
            </a:r>
          </a:p>
          <a:p>
            <a:pPr marL="114300" indent="0" algn="l"/>
            <a:r>
              <a:rPr lang="en-US" sz="3000" b="1" dirty="0" smtClean="0">
                <a:solidFill>
                  <a:schemeClr val="tx1"/>
                </a:solidFill>
                <a:latin typeface="Arial" panose="020B0604020202020204" pitchFamily="34" charset="0"/>
              </a:rPr>
              <a:t>5. Comparable</a:t>
            </a:r>
            <a:r>
              <a:rPr lang="en-US" sz="3000" b="1" dirty="0">
                <a:solidFill>
                  <a:schemeClr val="tx1"/>
                </a:solidFill>
                <a:latin typeface="Arial" panose="020B0604020202020204" pitchFamily="34" charset="0"/>
              </a:rPr>
              <a:t>:</a:t>
            </a:r>
            <a:r>
              <a:rPr lang="en-US" sz="3000" dirty="0">
                <a:solidFill>
                  <a:schemeClr val="tx1"/>
                </a:solidFill>
                <a:latin typeface="Arial" panose="020B0604020202020204" pitchFamily="34" charset="0"/>
              </a:rPr>
              <a:t> It facilitates the comparison of values generated in the future, by two or more similar projects to find out the most feasible option.</a:t>
            </a:r>
          </a:p>
          <a:p>
            <a:pPr marL="114300" indent="0" algn="l"/>
            <a:r>
              <a:rPr lang="en-US" sz="3000" b="1" dirty="0" smtClean="0">
                <a:solidFill>
                  <a:schemeClr val="tx1"/>
                </a:solidFill>
                <a:latin typeface="Arial" panose="020B0604020202020204" pitchFamily="34" charset="0"/>
              </a:rPr>
              <a:t>6. Comprehensive </a:t>
            </a:r>
            <a:r>
              <a:rPr lang="en-US" sz="3000" b="1" dirty="0">
                <a:solidFill>
                  <a:schemeClr val="tx1"/>
                </a:solidFill>
                <a:latin typeface="Arial" panose="020B0604020202020204" pitchFamily="34" charset="0"/>
              </a:rPr>
              <a:t>Method:</a:t>
            </a:r>
            <a:r>
              <a:rPr lang="en-US" sz="3000" dirty="0">
                <a:solidFill>
                  <a:schemeClr val="tx1"/>
                </a:solidFill>
                <a:latin typeface="Arial" panose="020B0604020202020204" pitchFamily="34" charset="0"/>
              </a:rPr>
              <a:t> It finds the present value of a project by examining the effect of various factors like risk, cash outflows, and inflows.</a:t>
            </a:r>
          </a:p>
          <a:p>
            <a:pPr marL="114300" indent="0" algn="l"/>
            <a:r>
              <a:rPr lang="en-US" sz="3000" b="1" dirty="0" smtClean="0">
                <a:solidFill>
                  <a:schemeClr val="tx1"/>
                </a:solidFill>
                <a:latin typeface="Arial" panose="020B0604020202020204" pitchFamily="34" charset="0"/>
              </a:rPr>
              <a:t>7. Measures </a:t>
            </a:r>
            <a:r>
              <a:rPr lang="en-US" sz="3000" b="1" dirty="0">
                <a:solidFill>
                  <a:schemeClr val="tx1"/>
                </a:solidFill>
                <a:latin typeface="Arial" panose="020B0604020202020204" pitchFamily="34" charset="0"/>
              </a:rPr>
              <a:t>Profitability:</a:t>
            </a:r>
            <a:r>
              <a:rPr lang="en-US" sz="3000" dirty="0">
                <a:solidFill>
                  <a:schemeClr val="tx1"/>
                </a:solidFill>
                <a:latin typeface="Arial" panose="020B0604020202020204" pitchFamily="34" charset="0"/>
              </a:rPr>
              <a:t> It is one of the most proficient methods of determining the actual profitability of a project in its lifetime.</a:t>
            </a:r>
          </a:p>
          <a:p>
            <a:pPr marL="114300" indent="0" algn="l"/>
            <a:r>
              <a:rPr lang="en-US" sz="3000" b="1" dirty="0" smtClean="0">
                <a:solidFill>
                  <a:schemeClr val="tx1"/>
                </a:solidFill>
                <a:latin typeface="Arial" panose="020B0604020202020204" pitchFamily="34" charset="0"/>
              </a:rPr>
              <a:t>8. Identifies </a:t>
            </a:r>
            <a:r>
              <a:rPr lang="en-US" sz="3000" b="1" dirty="0">
                <a:solidFill>
                  <a:schemeClr val="tx1"/>
                </a:solidFill>
                <a:latin typeface="Arial" panose="020B0604020202020204" pitchFamily="34" charset="0"/>
              </a:rPr>
              <a:t>Risk:</a:t>
            </a:r>
            <a:r>
              <a:rPr lang="en-US" sz="3000" dirty="0">
                <a:solidFill>
                  <a:schemeClr val="tx1"/>
                </a:solidFill>
                <a:latin typeface="Arial" panose="020B0604020202020204" pitchFamily="34" charset="0"/>
              </a:rPr>
              <a:t> In the absence of NPV, the managers would fail to estimate the risk of loss or meagre profitability in case of a long-lived project. It is otherwise possible by identifying the project with negative or zero NPV.</a:t>
            </a:r>
          </a:p>
          <a:p>
            <a:pPr marL="114300" indent="0" algn="l"/>
            <a:r>
              <a:rPr lang="en-US" sz="3000" b="1" dirty="0" smtClean="0">
                <a:solidFill>
                  <a:schemeClr val="tx1"/>
                </a:solidFill>
                <a:latin typeface="Arial" panose="020B0604020202020204" pitchFamily="34" charset="0"/>
              </a:rPr>
              <a:t>9. Reinvestment </a:t>
            </a:r>
            <a:r>
              <a:rPr lang="en-US" sz="3000" b="1" dirty="0">
                <a:solidFill>
                  <a:schemeClr val="tx1"/>
                </a:solidFill>
                <a:latin typeface="Arial" panose="020B0604020202020204" pitchFamily="34" charset="0"/>
              </a:rPr>
              <a:t>Assumption:</a:t>
            </a:r>
            <a:r>
              <a:rPr lang="en-US" sz="3000" dirty="0">
                <a:solidFill>
                  <a:schemeClr val="tx1"/>
                </a:solidFill>
                <a:latin typeface="Arial" panose="020B0604020202020204" pitchFamily="34" charset="0"/>
              </a:rPr>
              <a:t> The net present value is quite logical since, here the cash flows are not expected to be reinvested in the financial market, as done in the internal rate of return.</a:t>
            </a:r>
          </a:p>
          <a:p>
            <a:pPr algn="l"/>
            <a:r>
              <a:rPr lang="en-US" sz="3000" b="1" dirty="0" smtClean="0">
                <a:solidFill>
                  <a:srgbClr val="FF0000"/>
                </a:solidFill>
                <a:latin typeface="Arial" panose="020B0604020202020204" pitchFamily="34" charset="0"/>
              </a:rPr>
              <a:t>Disadvantages </a:t>
            </a:r>
            <a:r>
              <a:rPr lang="en-US" sz="3000" b="1" dirty="0">
                <a:solidFill>
                  <a:srgbClr val="FF0000"/>
                </a:solidFill>
                <a:latin typeface="Arial" panose="020B0604020202020204" pitchFamily="34" charset="0"/>
              </a:rPr>
              <a:t>of Net Present Value (NPV</a:t>
            </a:r>
            <a:r>
              <a:rPr lang="en-US" sz="3000" b="1" dirty="0" smtClean="0">
                <a:solidFill>
                  <a:srgbClr val="FF0000"/>
                </a:solidFill>
                <a:latin typeface="Arial" panose="020B0604020202020204" pitchFamily="34" charset="0"/>
              </a:rPr>
              <a:t>)</a:t>
            </a:r>
          </a:p>
          <a:p>
            <a:pPr marL="114300" indent="0" algn="l"/>
            <a:r>
              <a:rPr lang="en-US" sz="3000" b="1" dirty="0" smtClean="0">
                <a:solidFill>
                  <a:srgbClr val="222222"/>
                </a:solidFill>
                <a:latin typeface="Arial" panose="020B0604020202020204" pitchFamily="34" charset="0"/>
              </a:rPr>
              <a:t>1. Forecasting </a:t>
            </a:r>
            <a:r>
              <a:rPr lang="en-US" sz="3000" b="1" dirty="0">
                <a:solidFill>
                  <a:srgbClr val="222222"/>
                </a:solidFill>
                <a:latin typeface="Arial" panose="020B0604020202020204" pitchFamily="34" charset="0"/>
              </a:rPr>
              <a:t>Errors:</a:t>
            </a:r>
            <a:r>
              <a:rPr lang="en-US" sz="3000" dirty="0">
                <a:solidFill>
                  <a:srgbClr val="222222"/>
                </a:solidFill>
                <a:latin typeface="Arial" panose="020B0604020202020204" pitchFamily="34" charset="0"/>
              </a:rPr>
              <a:t> While assessing the viability of a long-lived project, the estimation of cash flows may not be that accurate for the later years.</a:t>
            </a:r>
          </a:p>
          <a:p>
            <a:pPr marL="114300" indent="0" algn="l"/>
            <a:r>
              <a:rPr lang="en-US" sz="3000" b="1" dirty="0" smtClean="0">
                <a:solidFill>
                  <a:srgbClr val="222222"/>
                </a:solidFill>
                <a:latin typeface="Arial" panose="020B0604020202020204" pitchFamily="34" charset="0"/>
              </a:rPr>
              <a:t>2. Minimum </a:t>
            </a:r>
            <a:r>
              <a:rPr lang="en-US" sz="3000" b="1" dirty="0">
                <a:solidFill>
                  <a:srgbClr val="222222"/>
                </a:solidFill>
                <a:latin typeface="Arial" panose="020B0604020202020204" pitchFamily="34" charset="0"/>
              </a:rPr>
              <a:t>Contribution to Shareholder’s Value:</a:t>
            </a:r>
            <a:r>
              <a:rPr lang="en-US" sz="3000" dirty="0">
                <a:solidFill>
                  <a:srgbClr val="222222"/>
                </a:solidFill>
                <a:latin typeface="Arial" panose="020B0604020202020204" pitchFamily="34" charset="0"/>
              </a:rPr>
              <a:t> The shareholder’s value maximization is the result of the overall growth of a company, whereas a high NPV contributes little towards it.</a:t>
            </a:r>
          </a:p>
          <a:p>
            <a:pPr marL="114300" indent="0" algn="l"/>
            <a:r>
              <a:rPr lang="en-US" sz="3000" b="1" dirty="0" smtClean="0">
                <a:solidFill>
                  <a:srgbClr val="222222"/>
                </a:solidFill>
                <a:latin typeface="Arial" panose="020B0604020202020204" pitchFamily="34" charset="0"/>
              </a:rPr>
              <a:t>3. Depends </a:t>
            </a:r>
            <a:r>
              <a:rPr lang="en-US" sz="3000" b="1" dirty="0">
                <a:solidFill>
                  <a:srgbClr val="222222"/>
                </a:solidFill>
                <a:latin typeface="Arial" panose="020B0604020202020204" pitchFamily="34" charset="0"/>
              </a:rPr>
              <a:t>Upon Discount Rates:</a:t>
            </a:r>
            <a:r>
              <a:rPr lang="en-US" sz="3000" dirty="0">
                <a:solidFill>
                  <a:srgbClr val="222222"/>
                </a:solidFill>
                <a:latin typeface="Arial" panose="020B0604020202020204" pitchFamily="34" charset="0"/>
              </a:rPr>
              <a:t> Since this method is based on discount rates, even a slight change may result in an entirely different NPV.</a:t>
            </a:r>
          </a:p>
          <a:p>
            <a:pPr marL="114300" indent="0" algn="l"/>
            <a:r>
              <a:rPr lang="en-US" sz="3000" b="1" dirty="0" smtClean="0">
                <a:solidFill>
                  <a:srgbClr val="222222"/>
                </a:solidFill>
                <a:latin typeface="Arial" panose="020B0604020202020204" pitchFamily="34" charset="0"/>
              </a:rPr>
              <a:t>4. Neglects </a:t>
            </a:r>
            <a:r>
              <a:rPr lang="en-US" sz="3000" b="1" dirty="0">
                <a:solidFill>
                  <a:srgbClr val="222222"/>
                </a:solidFill>
                <a:latin typeface="Arial" panose="020B0604020202020204" pitchFamily="34" charset="0"/>
              </a:rPr>
              <a:t>Sunk Cost:</a:t>
            </a:r>
            <a:r>
              <a:rPr lang="en-US" sz="3000" dirty="0">
                <a:solidFill>
                  <a:srgbClr val="222222"/>
                </a:solidFill>
                <a:latin typeface="Arial" panose="020B0604020202020204" pitchFamily="34" charset="0"/>
              </a:rPr>
              <a:t> The sunk cost like research and development, trial, etc. incurred before the project starts, is mostly high. This cost is wholly ignored under the computation of NPV.</a:t>
            </a:r>
          </a:p>
          <a:p>
            <a:pPr marL="114300" indent="0" algn="l"/>
            <a:r>
              <a:rPr lang="en-US" sz="3000" b="1" dirty="0">
                <a:solidFill>
                  <a:srgbClr val="222222"/>
                </a:solidFill>
                <a:latin typeface="Arial" panose="020B0604020202020204" pitchFamily="34" charset="0"/>
              </a:rPr>
              <a:t>5</a:t>
            </a:r>
            <a:r>
              <a:rPr lang="en-US" sz="3000" b="1" dirty="0" smtClean="0">
                <a:solidFill>
                  <a:srgbClr val="222222"/>
                </a:solidFill>
                <a:latin typeface="Arial" panose="020B0604020202020204" pitchFamily="34" charset="0"/>
              </a:rPr>
              <a:t>. No </a:t>
            </a:r>
            <a:r>
              <a:rPr lang="en-US" sz="3000" b="1" dirty="0">
                <a:solidFill>
                  <a:srgbClr val="222222"/>
                </a:solidFill>
                <a:latin typeface="Arial" panose="020B0604020202020204" pitchFamily="34" charset="0"/>
              </a:rPr>
              <a:t>Effect on EPS and ROE:</a:t>
            </a:r>
            <a:r>
              <a:rPr lang="en-US" sz="3000" dirty="0">
                <a:solidFill>
                  <a:srgbClr val="222222"/>
                </a:solidFill>
                <a:latin typeface="Arial" panose="020B0604020202020204" pitchFamily="34" charset="0"/>
              </a:rPr>
              <a:t> Often, the projects with high NPV but the short duration may not enhance the earning per share and return on equity.</a:t>
            </a:r>
          </a:p>
          <a:p>
            <a:pPr marL="114300" indent="0" algn="l"/>
            <a:r>
              <a:rPr lang="en-US" sz="3000" b="1" dirty="0">
                <a:solidFill>
                  <a:srgbClr val="222222"/>
                </a:solidFill>
                <a:latin typeface="Arial" panose="020B0604020202020204" pitchFamily="34" charset="0"/>
              </a:rPr>
              <a:t>6</a:t>
            </a:r>
            <a:r>
              <a:rPr lang="en-US" sz="3000" b="1" dirty="0" smtClean="0">
                <a:solidFill>
                  <a:srgbClr val="222222"/>
                </a:solidFill>
                <a:latin typeface="Arial" panose="020B0604020202020204" pitchFamily="34" charset="0"/>
              </a:rPr>
              <a:t>. Incomparable </a:t>
            </a:r>
            <a:r>
              <a:rPr lang="en-US" sz="3000" b="1" dirty="0">
                <a:solidFill>
                  <a:srgbClr val="222222"/>
                </a:solidFill>
                <a:latin typeface="Arial" panose="020B0604020202020204" pitchFamily="34" charset="0"/>
              </a:rPr>
              <a:t>for Differing Project Size:</a:t>
            </a:r>
            <a:r>
              <a:rPr lang="en-US" sz="3000" dirty="0">
                <a:solidFill>
                  <a:srgbClr val="222222"/>
                </a:solidFill>
                <a:latin typeface="Arial" panose="020B0604020202020204" pitchFamily="34" charset="0"/>
              </a:rPr>
              <a:t> The concept of capital rationing is applied in NPV; therefore, the projects which do not lie under the capital budget limit cannot be compared under this method.</a:t>
            </a:r>
          </a:p>
          <a:p>
            <a:pPr algn="l"/>
            <a:endParaRPr lang="en-US" dirty="0">
              <a:solidFill>
                <a:srgbClr val="FF0000"/>
              </a:solidFill>
            </a:endParaRPr>
          </a:p>
        </p:txBody>
      </p:sp>
    </p:spTree>
    <p:extLst>
      <p:ext uri="{BB962C8B-B14F-4D97-AF65-F5344CB8AC3E}">
        <p14:creationId xmlns:p14="http://schemas.microsoft.com/office/powerpoint/2010/main" val="900578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F1C3E9C8742A4EA0540E4A67AED9D6" ma:contentTypeVersion="0" ma:contentTypeDescription="Create a new document." ma:contentTypeScope="" ma:versionID="0068452b8ac9ef65f3d584a75fb7478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91A978-DE4B-426B-8B7E-6F64F0312B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3628B8A-4F1A-4566-88AC-2FDB901F59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96CF96-8FC1-4F46-8E85-A108965FD4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882</TotalTime>
  <Words>1251</Words>
  <Application>Microsoft Office PowerPoint</Application>
  <PresentationFormat>On-screen Show (16:9)</PresentationFormat>
  <Paragraphs>239</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SourceSansPro</vt:lpstr>
      <vt:lpstr>Times New Roman</vt:lpstr>
      <vt:lpstr>Simple Light</vt:lpstr>
      <vt:lpstr>Chapter-6</vt:lpstr>
      <vt:lpstr>Concept of Capital budgeting</vt:lpstr>
      <vt:lpstr>Significance/ features  of capital  budgeting</vt:lpstr>
      <vt:lpstr>PowerPoint Presentation</vt:lpstr>
      <vt:lpstr>1. Payback period(PBP)</vt:lpstr>
      <vt:lpstr>2.Average Rate of return(ARR)</vt:lpstr>
      <vt:lpstr>3 . DiscountedPayback period(DPBP)</vt:lpstr>
      <vt:lpstr>4. Net present value(NPV)</vt:lpstr>
      <vt:lpstr>PowerPoint Presentation</vt:lpstr>
      <vt:lpstr>5.Internal Rate of Return(IRR)</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dc:title>
  <dc:creator>Hp</dc:creator>
  <cp:lastModifiedBy>Microsoft account</cp:lastModifiedBy>
  <cp:revision>112</cp:revision>
  <dcterms:modified xsi:type="dcterms:W3CDTF">2025-01-02T10:03:12Z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0x010100E7F1C3E9C8742A4EA0540E4A67AED9D6</vt:lpwstr>
  </property>
</Properties>
</file>