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79" r:id="rId4"/>
    <p:sldId id="280" r:id="rId5"/>
    <p:sldId id="281" r:id="rId6"/>
    <p:sldId id="282" r:id="rId7"/>
    <p:sldId id="258" r:id="rId8"/>
    <p:sldId id="265" r:id="rId9"/>
    <p:sldId id="267" r:id="rId10"/>
    <p:sldId id="268" r:id="rId11"/>
    <p:sldId id="278" r:id="rId12"/>
    <p:sldId id="271"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8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347593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58522"/>
            <a:ext cx="8520600" cy="1075334"/>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4000" b="1" dirty="0">
                <a:solidFill>
                  <a:srgbClr val="FF0000"/>
                </a:solidFill>
              </a:rPr>
              <a:t>Chapter </a:t>
            </a:r>
            <a:r>
              <a:rPr lang="en" sz="4000" b="1" dirty="0" smtClean="0">
                <a:solidFill>
                  <a:srgbClr val="FF0000"/>
                </a:solidFill>
              </a:rPr>
              <a:t>– </a:t>
            </a:r>
            <a:r>
              <a:rPr lang="en" sz="4000" b="1" dirty="0" smtClean="0">
                <a:solidFill>
                  <a:srgbClr val="FF0000"/>
                </a:solidFill>
              </a:rPr>
              <a:t>8 </a:t>
            </a:r>
            <a:r>
              <a:rPr lang="en" sz="4000" b="1" dirty="0" smtClean="0">
                <a:solidFill>
                  <a:srgbClr val="FF0000"/>
                </a:solidFill>
              </a:rPr>
              <a:t>(N </a:t>
            </a:r>
            <a:r>
              <a:rPr lang="en" sz="4000" b="1" dirty="0" smtClean="0">
                <a:solidFill>
                  <a:srgbClr val="FF0000"/>
                </a:solidFill>
              </a:rPr>
              <a:t>10 </a:t>
            </a:r>
            <a:r>
              <a:rPr lang="en" sz="4000" b="1" dirty="0" smtClean="0">
                <a:solidFill>
                  <a:srgbClr val="FF0000"/>
                </a:solidFill>
              </a:rPr>
              <a:t>to 12 marks)</a:t>
            </a:r>
            <a:endParaRPr sz="4000" b="1" dirty="0">
              <a:solidFill>
                <a:srgbClr val="FF0000"/>
              </a:solidFill>
            </a:endParaRPr>
          </a:p>
        </p:txBody>
      </p:sp>
      <p:sp>
        <p:nvSpPr>
          <p:cNvPr id="55" name="Google Shape;55;p13"/>
          <p:cNvSpPr txBox="1">
            <a:spLocks noGrp="1"/>
          </p:cNvSpPr>
          <p:nvPr>
            <p:ph type="subTitle" idx="1"/>
          </p:nvPr>
        </p:nvSpPr>
        <p:spPr>
          <a:xfrm>
            <a:off x="311700" y="1133857"/>
            <a:ext cx="8520600" cy="100949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b="1" dirty="0" smtClean="0">
                <a:solidFill>
                  <a:schemeClr val="dk1"/>
                </a:solidFill>
              </a:rPr>
              <a:t>         Capital Structure </a:t>
            </a:r>
            <a:r>
              <a:rPr lang="en-US" b="1" dirty="0">
                <a:solidFill>
                  <a:schemeClr val="dk1"/>
                </a:solidFill>
              </a:rPr>
              <a:t> </a:t>
            </a:r>
            <a:r>
              <a:rPr lang="en-US" b="1" dirty="0" smtClean="0">
                <a:solidFill>
                  <a:schemeClr val="dk1"/>
                </a:solidFill>
              </a:rPr>
              <a:t>and Leverage</a:t>
            </a:r>
            <a:endParaRPr b="1" dirty="0">
              <a:solidFill>
                <a:schemeClr val="dk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51206"/>
            <a:ext cx="8997696" cy="5194706"/>
          </a:xfrm>
        </p:spPr>
        <p:txBody>
          <a:bodyPr>
            <a:normAutofit/>
          </a:bodyPr>
          <a:lstStyle/>
          <a:p>
            <a:pPr marL="114300" indent="0" algn="l"/>
            <a:r>
              <a:rPr lang="en-US" dirty="0">
                <a:solidFill>
                  <a:schemeClr val="tx1"/>
                </a:solidFill>
              </a:rPr>
              <a:t> </a:t>
            </a:r>
            <a:r>
              <a:rPr lang="en-US" dirty="0" smtClean="0">
                <a:solidFill>
                  <a:schemeClr val="tx1"/>
                </a:solidFill>
              </a:rPr>
              <a:t>     Prepare income statement </a:t>
            </a:r>
          </a:p>
          <a:p>
            <a:pPr marL="114300" indent="0" algn="l"/>
            <a:endParaRPr lang="en-US" dirty="0">
              <a:solidFill>
                <a:schemeClr val="tx1"/>
              </a:solidFill>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416905090"/>
                  </p:ext>
                </p:extLst>
              </p:nvPr>
            </p:nvGraphicFramePr>
            <p:xfrm>
              <a:off x="131674" y="583641"/>
              <a:ext cx="8931859" cy="4559859"/>
            </p:xfrm>
            <a:graphic>
              <a:graphicData uri="http://schemas.openxmlformats.org/drawingml/2006/table">
                <a:tbl>
                  <a:tblPr firstRow="1" bandRow="1">
                    <a:tableStyleId>{5C22544A-7EE6-4342-B048-85BDC9FD1C3A}</a:tableStyleId>
                  </a:tblPr>
                  <a:tblGrid>
                    <a:gridCol w="4216562"/>
                    <a:gridCol w="4715297"/>
                  </a:tblGrid>
                  <a:tr h="485276">
                    <a:tc>
                      <a:txBody>
                        <a:bodyPr/>
                        <a:lstStyle/>
                        <a:p>
                          <a:r>
                            <a:rPr lang="en-US" dirty="0" smtClean="0"/>
                            <a:t>Particulars</a:t>
                          </a:r>
                          <a:r>
                            <a:rPr lang="en-US" baseline="0" dirty="0" smtClean="0"/>
                            <a:t> </a:t>
                          </a:r>
                          <a:endParaRPr lang="en-US" dirty="0"/>
                        </a:p>
                      </a:txBody>
                      <a:tcPr/>
                    </a:tc>
                    <a:tc>
                      <a:txBody>
                        <a:bodyPr/>
                        <a:lstStyle/>
                        <a:p>
                          <a:r>
                            <a:rPr lang="en-US" dirty="0" smtClean="0"/>
                            <a:t>Amount</a:t>
                          </a:r>
                          <a:endParaRPr lang="en-US" dirty="0"/>
                        </a:p>
                      </a:txBody>
                      <a:tcPr/>
                    </a:tc>
                  </a:tr>
                  <a:tr h="3257516">
                    <a:tc>
                      <a:txBody>
                        <a:bodyPr/>
                        <a:lstStyle/>
                        <a:p>
                          <a:r>
                            <a:rPr lang="en-US" dirty="0" smtClean="0"/>
                            <a:t>Sales</a:t>
                          </a:r>
                          <a:r>
                            <a:rPr lang="en-US" baseline="0" dirty="0" smtClean="0"/>
                            <a:t> revenue (Q×S)</a:t>
                          </a:r>
                        </a:p>
                        <a:p>
                          <a:r>
                            <a:rPr lang="en-US" baseline="0" dirty="0" smtClean="0"/>
                            <a:t>Less: variable cost (Q×V)</a:t>
                          </a:r>
                        </a:p>
                        <a:p>
                          <a:r>
                            <a:rPr lang="en-US" baseline="0" dirty="0" smtClean="0"/>
                            <a:t>Contribution Margin (CM)</a:t>
                          </a:r>
                        </a:p>
                        <a:p>
                          <a:r>
                            <a:rPr lang="en-US" baseline="0" dirty="0" smtClean="0"/>
                            <a:t>Less: Fixed cost (FC)</a:t>
                          </a:r>
                        </a:p>
                        <a:p>
                          <a:r>
                            <a:rPr lang="en-US" baseline="0" dirty="0" smtClean="0"/>
                            <a:t>Earning Before interest and Tax(EBIT)</a:t>
                          </a:r>
                        </a:p>
                        <a:p>
                          <a:r>
                            <a:rPr lang="en-US" baseline="0" dirty="0" smtClean="0"/>
                            <a:t>Less:- Interest cost( Debt × interest rate)</a:t>
                          </a:r>
                        </a:p>
                        <a:p>
                          <a:r>
                            <a:rPr lang="en-US" baseline="0" dirty="0" smtClean="0"/>
                            <a:t>Earning Before Tax(EBT)</a:t>
                          </a:r>
                        </a:p>
                        <a:p>
                          <a:r>
                            <a:rPr lang="en-US" baseline="0" dirty="0" smtClean="0"/>
                            <a:t>Less:- Tax (…% of EBT)</a:t>
                          </a:r>
                        </a:p>
                        <a:p>
                          <a:r>
                            <a:rPr lang="en-US" baseline="0" dirty="0" smtClean="0"/>
                            <a:t>Earning after tax(EAT)</a:t>
                          </a:r>
                        </a:p>
                        <a:p>
                          <a:r>
                            <a:rPr lang="en-US" baseline="0" dirty="0" smtClean="0"/>
                            <a:t>Less:- preferred dividend(</a:t>
                          </a:r>
                          <a:r>
                            <a:rPr lang="en-US" baseline="0" dirty="0" err="1" smtClean="0"/>
                            <a:t>Pd</a:t>
                          </a:r>
                          <a:r>
                            <a:rPr lang="en-US" baseline="0" dirty="0" smtClean="0"/>
                            <a:t>)</a:t>
                          </a:r>
                        </a:p>
                        <a:p>
                          <a:r>
                            <a:rPr lang="en-US" baseline="0" dirty="0" smtClean="0"/>
                            <a:t>Earning available to the common stockholder(A)</a:t>
                          </a:r>
                        </a:p>
                        <a:p>
                          <a:r>
                            <a:rPr lang="en-US" baseline="0" dirty="0" smtClean="0"/>
                            <a:t>Number of outstanding shares(B)</a:t>
                          </a:r>
                        </a:p>
                        <a:p>
                          <a:r>
                            <a:rPr lang="en-US" baseline="0" dirty="0" smtClean="0"/>
                            <a:t>Earning Per share (EPS) = (A)/(B)</a:t>
                          </a:r>
                          <a:endParaRPr lang="en-US" dirty="0"/>
                        </a:p>
                      </a:txBody>
                      <a:tcPr/>
                    </a:tc>
                    <a:tc>
                      <a:txBody>
                        <a:bodyPr/>
                        <a:lstStyle/>
                        <a:p>
                          <a:r>
                            <a:rPr lang="en-US" dirty="0" smtClean="0"/>
                            <a:t>********</a:t>
                          </a:r>
                        </a:p>
                        <a:p>
                          <a:r>
                            <a:rPr lang="en-US" dirty="0" smtClean="0"/>
                            <a:t>*******</a:t>
                          </a:r>
                        </a:p>
                        <a:p>
                          <a:r>
                            <a:rPr lang="en-US" dirty="0" smtClean="0"/>
                            <a:t>*******                         Measures the DOL        </a:t>
                          </a:r>
                        </a:p>
                        <a:p>
                          <a:r>
                            <a:rPr lang="en-US" dirty="0" smtClean="0"/>
                            <a:t>(*******)</a:t>
                          </a:r>
                        </a:p>
                        <a:p>
                          <a:r>
                            <a:rPr lang="en-US" dirty="0" smtClean="0"/>
                            <a:t>*******</a:t>
                          </a:r>
                        </a:p>
                        <a:p>
                          <a:r>
                            <a:rPr lang="en-US" dirty="0" smtClean="0"/>
                            <a:t>(******)                                                   Measures</a:t>
                          </a:r>
                          <a:r>
                            <a:rPr lang="en-US" baseline="0" dirty="0" smtClean="0"/>
                            <a:t> the DTL</a:t>
                          </a:r>
                          <a:endParaRPr lang="en-US" dirty="0" smtClean="0"/>
                        </a:p>
                        <a:p>
                          <a:r>
                            <a:rPr lang="en-US" dirty="0" smtClean="0"/>
                            <a:t>*****</a:t>
                          </a:r>
                        </a:p>
                        <a:p>
                          <a:r>
                            <a:rPr lang="en-US" dirty="0" smtClean="0"/>
                            <a:t>(******)</a:t>
                          </a:r>
                        </a:p>
                        <a:p>
                          <a:r>
                            <a:rPr lang="en-US" dirty="0" smtClean="0"/>
                            <a:t>*******                         Measures</a:t>
                          </a:r>
                          <a:r>
                            <a:rPr lang="en-US" baseline="0" dirty="0" smtClean="0"/>
                            <a:t> the DFL</a:t>
                          </a:r>
                          <a:endParaRPr lang="en-US" dirty="0" smtClean="0"/>
                        </a:p>
                        <a:p>
                          <a:r>
                            <a:rPr lang="en-US" dirty="0" smtClean="0"/>
                            <a:t>(******)</a:t>
                          </a:r>
                        </a:p>
                        <a:p>
                          <a:r>
                            <a:rPr lang="en-US" dirty="0" smtClean="0"/>
                            <a:t>******</a:t>
                          </a:r>
                        </a:p>
                        <a:p>
                          <a:r>
                            <a:rPr lang="en-US" dirty="0" smtClean="0"/>
                            <a:t>******</a:t>
                          </a:r>
                        </a:p>
                        <a:p>
                          <a:r>
                            <a:rPr lang="en-US" dirty="0" smtClean="0"/>
                            <a:t>******</a:t>
                          </a:r>
                        </a:p>
                      </a:txBody>
                      <a:tcPr/>
                    </a:tc>
                  </a:tr>
                  <a:tr h="817067">
                    <a:tc>
                      <a:txBody>
                        <a:bodyPr/>
                        <a:lstStyle/>
                        <a:p>
                          <a:r>
                            <a:rPr lang="en-US" dirty="0" smtClean="0"/>
                            <a:t>Alternatively</a:t>
                          </a:r>
                          <a:r>
                            <a:rPr lang="en-US" baseline="0" dirty="0" smtClean="0"/>
                            <a:t> </a:t>
                          </a:r>
                        </a:p>
                        <a:p>
                          <a:r>
                            <a:rPr lang="en-US" baseline="0" dirty="0" smtClean="0"/>
                            <a:t>EPS =</a:t>
                          </a:r>
                          <a14:m>
                            <m:oMath xmlns:m="http://schemas.openxmlformats.org/officeDocument/2006/math">
                              <m:f>
                                <m:fPr>
                                  <m:ctrlPr>
                                    <a:rPr kumimoji="0" lang="en-US" sz="1900" b="0" i="1" u="none" strike="noStrike" kern="0" cap="none" spc="0" normalizeH="0" baseline="0" noProof="0" smtClean="0">
                                      <a:ln>
                                        <a:noFill/>
                                      </a:ln>
                                      <a:solidFill>
                                        <a:srgbClr val="00B050"/>
                                      </a:solidFill>
                                      <a:effectLst/>
                                      <a:uLnTx/>
                                      <a:uFillTx/>
                                      <a:latin typeface="Cambria Math" panose="02040503050406030204" pitchFamily="18" charset="0"/>
                                      <a:sym typeface="Arial"/>
                                    </a:rPr>
                                  </m:ctrlPr>
                                </m:fPr>
                                <m:num>
                                  <m:d>
                                    <m:dPr>
                                      <m:begChr m:val="["/>
                                      <m:endChr m:val="]"/>
                                      <m:ctrlPr>
                                        <a:rPr kumimoji="0" lang="en-US" sz="1900" b="0" i="1" u="none" strike="noStrike" kern="0" cap="none" spc="0" normalizeH="0" baseline="0" noProof="0" smtClean="0">
                                          <a:ln>
                                            <a:noFill/>
                                          </a:ln>
                                          <a:solidFill>
                                            <a:srgbClr val="00B050"/>
                                          </a:solidFill>
                                          <a:effectLst/>
                                          <a:uLnTx/>
                                          <a:uFillTx/>
                                          <a:latin typeface="Cambria Math" panose="02040503050406030204" pitchFamily="18" charset="0"/>
                                          <a:sym typeface="Arial"/>
                                        </a:rPr>
                                      </m:ctrlPr>
                                    </m:dPr>
                                    <m:e>
                                      <m:r>
                                        <a:rPr kumimoji="0" lang="en-US" sz="1900" b="0" i="1" u="none" strike="noStrike" kern="0" cap="none" spc="0" normalizeH="0" baseline="0" noProof="0">
                                          <a:ln>
                                            <a:noFill/>
                                          </a:ln>
                                          <a:solidFill>
                                            <a:srgbClr val="00B050"/>
                                          </a:solidFill>
                                          <a:effectLst/>
                                          <a:uLnTx/>
                                          <a:uFillTx/>
                                          <a:latin typeface="Cambria Math" panose="02040503050406030204" pitchFamily="18" charset="0"/>
                                          <a:sym typeface="Arial"/>
                                        </a:rPr>
                                        <m:t>𝑄</m:t>
                                      </m:r>
                                      <m:d>
                                        <m:dPr>
                                          <m:ctrlPr>
                                            <a:rPr kumimoji="0" lang="en-US" sz="1900" b="0" i="1" u="none" strike="noStrike" kern="0" cap="none" spc="0" normalizeH="0" baseline="0" noProof="0">
                                              <a:ln>
                                                <a:noFill/>
                                              </a:ln>
                                              <a:solidFill>
                                                <a:srgbClr val="00B050"/>
                                              </a:solidFill>
                                              <a:effectLst/>
                                              <a:uLnTx/>
                                              <a:uFillTx/>
                                              <a:latin typeface="Cambria Math" panose="02040503050406030204" pitchFamily="18" charset="0"/>
                                              <a:sym typeface="Arial"/>
                                            </a:rPr>
                                          </m:ctrlPr>
                                        </m:dPr>
                                        <m:e>
                                          <m:r>
                                            <a:rPr kumimoji="0" lang="en-US" sz="1900" b="0" i="1" u="none" strike="noStrike" kern="0" cap="none" spc="0" normalizeH="0" baseline="0" noProof="0">
                                              <a:ln>
                                                <a:noFill/>
                                              </a:ln>
                                              <a:solidFill>
                                                <a:srgbClr val="00B050"/>
                                              </a:solidFill>
                                              <a:effectLst/>
                                              <a:uLnTx/>
                                              <a:uFillTx/>
                                              <a:latin typeface="Cambria Math" panose="02040503050406030204" pitchFamily="18" charset="0"/>
                                              <a:sym typeface="Arial"/>
                                            </a:rPr>
                                            <m:t>𝑆</m:t>
                                          </m:r>
                                          <m:r>
                                            <a:rPr kumimoji="0" lang="en-US" sz="1900" b="0" i="1" u="none" strike="noStrike" kern="0" cap="none" spc="0" normalizeH="0" baseline="0" noProof="0">
                                              <a:ln>
                                                <a:noFill/>
                                              </a:ln>
                                              <a:solidFill>
                                                <a:srgbClr val="00B050"/>
                                              </a:solidFill>
                                              <a:effectLst/>
                                              <a:uLnTx/>
                                              <a:uFillTx/>
                                              <a:latin typeface="Cambria Math" panose="02040503050406030204" pitchFamily="18" charset="0"/>
                                              <a:sym typeface="Arial"/>
                                            </a:rPr>
                                            <m:t> −</m:t>
                                          </m:r>
                                          <m:r>
                                            <a:rPr kumimoji="0" lang="en-US" sz="1900" b="0" i="1" u="none" strike="noStrike" kern="0" cap="none" spc="0" normalizeH="0" baseline="0" noProof="0">
                                              <a:ln>
                                                <a:noFill/>
                                              </a:ln>
                                              <a:solidFill>
                                                <a:srgbClr val="00B050"/>
                                              </a:solidFill>
                                              <a:effectLst/>
                                              <a:uLnTx/>
                                              <a:uFillTx/>
                                              <a:latin typeface="Cambria Math" panose="02040503050406030204" pitchFamily="18" charset="0"/>
                                              <a:sym typeface="Arial"/>
                                            </a:rPr>
                                            <m:t>𝑉</m:t>
                                          </m:r>
                                        </m:e>
                                      </m:d>
                                      <m:r>
                                        <a:rPr kumimoji="0" lang="en-US" sz="1900" b="0" i="1" u="none" strike="noStrike" kern="0" cap="none" spc="0" normalizeH="0" baseline="0" noProof="0" smtClean="0">
                                          <a:ln>
                                            <a:noFill/>
                                          </a:ln>
                                          <a:solidFill>
                                            <a:srgbClr val="00B050"/>
                                          </a:solidFill>
                                          <a:effectLst/>
                                          <a:uLnTx/>
                                          <a:uFillTx/>
                                          <a:latin typeface="Cambria Math" panose="02040503050406030204" pitchFamily="18" charset="0"/>
                                          <a:sym typeface="Arial"/>
                                        </a:rPr>
                                        <m:t>−</m:t>
                                      </m:r>
                                      <m:r>
                                        <a:rPr kumimoji="0" lang="en-US" sz="1900" b="0" i="1" u="none" strike="noStrike" kern="0" cap="none" spc="0" normalizeH="0" baseline="0" noProof="0" smtClean="0">
                                          <a:ln>
                                            <a:noFill/>
                                          </a:ln>
                                          <a:solidFill>
                                            <a:srgbClr val="00B050"/>
                                          </a:solidFill>
                                          <a:effectLst/>
                                          <a:uLnTx/>
                                          <a:uFillTx/>
                                          <a:latin typeface="Cambria Math" panose="02040503050406030204" pitchFamily="18" charset="0"/>
                                          <a:sym typeface="Arial"/>
                                        </a:rPr>
                                        <m:t>𝐹𝐶</m:t>
                                      </m:r>
                                      <m:r>
                                        <a:rPr kumimoji="0" lang="en-US" sz="1900" b="0" i="1" u="none" strike="noStrike" kern="0" cap="none" spc="0" normalizeH="0" baseline="0" noProof="0" smtClean="0">
                                          <a:ln>
                                            <a:noFill/>
                                          </a:ln>
                                          <a:solidFill>
                                            <a:srgbClr val="00B050"/>
                                          </a:solidFill>
                                          <a:effectLst/>
                                          <a:uLnTx/>
                                          <a:uFillTx/>
                                          <a:latin typeface="Cambria Math" panose="02040503050406030204" pitchFamily="18" charset="0"/>
                                          <a:sym typeface="Arial"/>
                                        </a:rPr>
                                        <m:t> −</m:t>
                                      </m:r>
                                      <m:r>
                                        <a:rPr kumimoji="0" lang="en-US" sz="1900" b="0" i="1" u="none" strike="noStrike" kern="0" cap="none" spc="0" normalizeH="0" baseline="0" noProof="0" smtClean="0">
                                          <a:ln>
                                            <a:noFill/>
                                          </a:ln>
                                          <a:solidFill>
                                            <a:srgbClr val="00B050"/>
                                          </a:solidFill>
                                          <a:effectLst/>
                                          <a:uLnTx/>
                                          <a:uFillTx/>
                                          <a:latin typeface="Cambria Math" panose="02040503050406030204" pitchFamily="18" charset="0"/>
                                          <a:sym typeface="Arial"/>
                                        </a:rPr>
                                        <m:t>𝐼</m:t>
                                      </m:r>
                                    </m:e>
                                  </m:d>
                                  <m:d>
                                    <m:dPr>
                                      <m:ctrlPr>
                                        <a:rPr kumimoji="0" lang="en-US" sz="1900" b="0" i="1" u="none" strike="noStrike" kern="0" cap="none" spc="0" normalizeH="0" baseline="0" noProof="0" smtClean="0">
                                          <a:ln>
                                            <a:noFill/>
                                          </a:ln>
                                          <a:solidFill>
                                            <a:srgbClr val="00B050"/>
                                          </a:solidFill>
                                          <a:effectLst/>
                                          <a:uLnTx/>
                                          <a:uFillTx/>
                                          <a:latin typeface="Cambria Math" panose="02040503050406030204" pitchFamily="18" charset="0"/>
                                          <a:sym typeface="Arial"/>
                                        </a:rPr>
                                      </m:ctrlPr>
                                    </m:dPr>
                                    <m:e>
                                      <m:r>
                                        <a:rPr kumimoji="0" lang="en-US" sz="1900" b="0" i="1" u="none" strike="noStrike" kern="0" cap="none" spc="0" normalizeH="0" baseline="0" noProof="0" smtClean="0">
                                          <a:ln>
                                            <a:noFill/>
                                          </a:ln>
                                          <a:solidFill>
                                            <a:srgbClr val="00B050"/>
                                          </a:solidFill>
                                          <a:effectLst/>
                                          <a:uLnTx/>
                                          <a:uFillTx/>
                                          <a:latin typeface="Cambria Math" panose="02040503050406030204" pitchFamily="18" charset="0"/>
                                          <a:sym typeface="Arial"/>
                                        </a:rPr>
                                        <m:t>1−</m:t>
                                      </m:r>
                                      <m:r>
                                        <a:rPr kumimoji="0" lang="en-US" sz="1900" b="0" i="1" u="none" strike="noStrike" kern="0" cap="none" spc="0" normalizeH="0" baseline="0" noProof="0" smtClean="0">
                                          <a:ln>
                                            <a:noFill/>
                                          </a:ln>
                                          <a:solidFill>
                                            <a:srgbClr val="00B050"/>
                                          </a:solidFill>
                                          <a:effectLst/>
                                          <a:uLnTx/>
                                          <a:uFillTx/>
                                          <a:latin typeface="Cambria Math" panose="02040503050406030204" pitchFamily="18" charset="0"/>
                                          <a:sym typeface="Arial"/>
                                        </a:rPr>
                                        <m:t>𝑡</m:t>
                                      </m:r>
                                    </m:e>
                                  </m:d>
                                  <m:r>
                                    <a:rPr kumimoji="0" lang="en-US" sz="1900" b="0" i="1" u="none" strike="noStrike" kern="0" cap="none" spc="0" normalizeH="0" baseline="0" noProof="0" smtClean="0">
                                      <a:ln>
                                        <a:noFill/>
                                      </a:ln>
                                      <a:solidFill>
                                        <a:srgbClr val="00B050"/>
                                      </a:solidFill>
                                      <a:effectLst/>
                                      <a:uLnTx/>
                                      <a:uFillTx/>
                                      <a:latin typeface="Cambria Math" panose="02040503050406030204" pitchFamily="18" charset="0"/>
                                      <a:ea typeface="+mn-ea"/>
                                      <a:cs typeface="+mn-cs"/>
                                      <a:sym typeface="Arial"/>
                                    </a:rPr>
                                    <m:t>−</m:t>
                                  </m:r>
                                  <m:r>
                                    <a:rPr kumimoji="0" lang="en-US" sz="1900" b="0" i="1" u="none" strike="noStrike" kern="0" cap="none" spc="0" normalizeH="0" baseline="0" noProof="0" smtClean="0">
                                      <a:ln>
                                        <a:noFill/>
                                      </a:ln>
                                      <a:solidFill>
                                        <a:srgbClr val="00B050"/>
                                      </a:solidFill>
                                      <a:effectLst/>
                                      <a:uLnTx/>
                                      <a:uFillTx/>
                                      <a:latin typeface="Cambria Math" panose="02040503050406030204" pitchFamily="18" charset="0"/>
                                      <a:ea typeface="+mn-ea"/>
                                      <a:cs typeface="+mn-cs"/>
                                      <a:sym typeface="Arial"/>
                                    </a:rPr>
                                    <m:t>𝑃𝑑</m:t>
                                  </m:r>
                                  <m:r>
                                    <a:rPr kumimoji="0" lang="en-US" sz="1900" b="0" i="1" u="none" strike="noStrike" kern="0" cap="none" spc="0" normalizeH="0" baseline="0" noProof="0" smtClean="0">
                                      <a:ln>
                                        <a:noFill/>
                                      </a:ln>
                                      <a:solidFill>
                                        <a:srgbClr val="00B050"/>
                                      </a:solidFill>
                                      <a:effectLst/>
                                      <a:uLnTx/>
                                      <a:uFillTx/>
                                      <a:latin typeface="Cambria Math" panose="02040503050406030204" pitchFamily="18" charset="0"/>
                                      <a:ea typeface="+mn-ea"/>
                                      <a:cs typeface="+mn-cs"/>
                                      <a:sym typeface="Arial"/>
                                    </a:rPr>
                                    <m:t> </m:t>
                                  </m:r>
                                </m:num>
                                <m:den>
                                  <m:r>
                                    <a:rPr kumimoji="0" lang="en-US" sz="1900" b="0" i="1" u="none" strike="noStrike" kern="0" cap="none" spc="0" normalizeH="0" baseline="0" noProof="0" smtClean="0">
                                      <a:ln>
                                        <a:noFill/>
                                      </a:ln>
                                      <a:solidFill>
                                        <a:srgbClr val="00B050"/>
                                      </a:solidFill>
                                      <a:effectLst/>
                                      <a:uLnTx/>
                                      <a:uFillTx/>
                                      <a:latin typeface="Cambria Math" panose="02040503050406030204" pitchFamily="18" charset="0"/>
                                      <a:sym typeface="Arial"/>
                                    </a:rPr>
                                    <m:t>𝑁𝑢𝑚𝑏𝑒𝑟</m:t>
                                  </m:r>
                                  <m:r>
                                    <a:rPr kumimoji="0" lang="en-US" sz="1900" b="0" i="1" u="none" strike="noStrike" kern="0" cap="none" spc="0" normalizeH="0" baseline="0" noProof="0" smtClean="0">
                                      <a:ln>
                                        <a:noFill/>
                                      </a:ln>
                                      <a:solidFill>
                                        <a:srgbClr val="00B050"/>
                                      </a:solidFill>
                                      <a:effectLst/>
                                      <a:uLnTx/>
                                      <a:uFillTx/>
                                      <a:latin typeface="Cambria Math" panose="02040503050406030204" pitchFamily="18" charset="0"/>
                                      <a:sym typeface="Arial"/>
                                    </a:rPr>
                                    <m:t> </m:t>
                                  </m:r>
                                  <m:r>
                                    <a:rPr kumimoji="0" lang="en-US" sz="1900" b="0" i="1" u="none" strike="noStrike" kern="0" cap="none" spc="0" normalizeH="0" baseline="0" noProof="0" smtClean="0">
                                      <a:ln>
                                        <a:noFill/>
                                      </a:ln>
                                      <a:solidFill>
                                        <a:srgbClr val="00B050"/>
                                      </a:solidFill>
                                      <a:effectLst/>
                                      <a:uLnTx/>
                                      <a:uFillTx/>
                                      <a:latin typeface="Cambria Math" panose="02040503050406030204" pitchFamily="18" charset="0"/>
                                      <a:sym typeface="Arial"/>
                                    </a:rPr>
                                    <m:t>𝑜𝑓</m:t>
                                  </m:r>
                                  <m:r>
                                    <a:rPr kumimoji="0" lang="en-US" sz="1900" b="0" i="1" u="none" strike="noStrike" kern="0" cap="none" spc="0" normalizeH="0" baseline="0" noProof="0" smtClean="0">
                                      <a:ln>
                                        <a:noFill/>
                                      </a:ln>
                                      <a:solidFill>
                                        <a:srgbClr val="00B050"/>
                                      </a:solidFill>
                                      <a:effectLst/>
                                      <a:uLnTx/>
                                      <a:uFillTx/>
                                      <a:latin typeface="Cambria Math" panose="02040503050406030204" pitchFamily="18" charset="0"/>
                                      <a:sym typeface="Arial"/>
                                    </a:rPr>
                                    <m:t> </m:t>
                                  </m:r>
                                  <m:r>
                                    <a:rPr kumimoji="0" lang="en-US" sz="1900" b="0" i="1" u="none" strike="noStrike" kern="0" cap="none" spc="0" normalizeH="0" baseline="0" noProof="0" smtClean="0">
                                      <a:ln>
                                        <a:noFill/>
                                      </a:ln>
                                      <a:solidFill>
                                        <a:srgbClr val="00B050"/>
                                      </a:solidFill>
                                      <a:effectLst/>
                                      <a:uLnTx/>
                                      <a:uFillTx/>
                                      <a:latin typeface="Cambria Math" panose="02040503050406030204" pitchFamily="18" charset="0"/>
                                      <a:sym typeface="Arial"/>
                                    </a:rPr>
                                    <m:t>𝑂</m:t>
                                  </m:r>
                                  <m:r>
                                    <a:rPr kumimoji="0" lang="en-US" sz="1900" b="0" i="1" u="none" strike="noStrike" kern="0" cap="none" spc="0" normalizeH="0" baseline="0" noProof="0" smtClean="0">
                                      <a:ln>
                                        <a:noFill/>
                                      </a:ln>
                                      <a:solidFill>
                                        <a:srgbClr val="00B050"/>
                                      </a:solidFill>
                                      <a:effectLst/>
                                      <a:uLnTx/>
                                      <a:uFillTx/>
                                      <a:latin typeface="Cambria Math" panose="02040503050406030204" pitchFamily="18" charset="0"/>
                                      <a:sym typeface="Arial"/>
                                    </a:rPr>
                                    <m:t>/</m:t>
                                  </m:r>
                                  <m:r>
                                    <a:rPr kumimoji="0" lang="en-US" sz="1900" b="0" i="1" u="none" strike="noStrike" kern="0" cap="none" spc="0" normalizeH="0" baseline="0" noProof="0" smtClean="0">
                                      <a:ln>
                                        <a:noFill/>
                                      </a:ln>
                                      <a:solidFill>
                                        <a:srgbClr val="00B050"/>
                                      </a:solidFill>
                                      <a:effectLst/>
                                      <a:uLnTx/>
                                      <a:uFillTx/>
                                      <a:latin typeface="Cambria Math" panose="02040503050406030204" pitchFamily="18" charset="0"/>
                                      <a:sym typeface="Arial"/>
                                    </a:rPr>
                                    <m:t>𝑆</m:t>
                                  </m:r>
                                  <m:r>
                                    <a:rPr kumimoji="0" lang="en-US" sz="1900" b="0" i="1" u="none" strike="noStrike" kern="0" cap="none" spc="0" normalizeH="0" baseline="0" noProof="0" smtClean="0">
                                      <a:ln>
                                        <a:noFill/>
                                      </a:ln>
                                      <a:solidFill>
                                        <a:srgbClr val="00B050"/>
                                      </a:solidFill>
                                      <a:effectLst/>
                                      <a:uLnTx/>
                                      <a:uFillTx/>
                                      <a:latin typeface="Cambria Math" panose="02040503050406030204" pitchFamily="18" charset="0"/>
                                      <a:sym typeface="Arial"/>
                                    </a:rPr>
                                    <m:t> </m:t>
                                  </m:r>
                                </m:den>
                              </m:f>
                            </m:oMath>
                          </a14:m>
                          <a:endParaRPr lang="en-US" dirty="0"/>
                        </a:p>
                      </a:txBody>
                      <a:tcPr/>
                    </a:tc>
                    <a:tc>
                      <a:txBody>
                        <a:bodyPr/>
                        <a:lstStyle/>
                        <a:p>
                          <a:endParaRPr lang="en-US"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416905090"/>
                  </p:ext>
                </p:extLst>
              </p:nvPr>
            </p:nvGraphicFramePr>
            <p:xfrm>
              <a:off x="131674" y="583641"/>
              <a:ext cx="8931859" cy="4559859"/>
            </p:xfrm>
            <a:graphic>
              <a:graphicData uri="http://schemas.openxmlformats.org/drawingml/2006/table">
                <a:tbl>
                  <a:tblPr firstRow="1" bandRow="1">
                    <a:tableStyleId>{5C22544A-7EE6-4342-B048-85BDC9FD1C3A}</a:tableStyleId>
                  </a:tblPr>
                  <a:tblGrid>
                    <a:gridCol w="4216562"/>
                    <a:gridCol w="4715297"/>
                  </a:tblGrid>
                  <a:tr h="485276">
                    <a:tc>
                      <a:txBody>
                        <a:bodyPr/>
                        <a:lstStyle/>
                        <a:p>
                          <a:r>
                            <a:rPr lang="en-US" dirty="0" smtClean="0"/>
                            <a:t>Particulars</a:t>
                          </a:r>
                          <a:r>
                            <a:rPr lang="en-US" baseline="0" dirty="0" smtClean="0"/>
                            <a:t> </a:t>
                          </a:r>
                          <a:endParaRPr lang="en-US" dirty="0"/>
                        </a:p>
                      </a:txBody>
                      <a:tcPr/>
                    </a:tc>
                    <a:tc>
                      <a:txBody>
                        <a:bodyPr/>
                        <a:lstStyle/>
                        <a:p>
                          <a:r>
                            <a:rPr lang="en-US" dirty="0" smtClean="0"/>
                            <a:t>Amount</a:t>
                          </a:r>
                          <a:endParaRPr lang="en-US" dirty="0"/>
                        </a:p>
                      </a:txBody>
                      <a:tcPr/>
                    </a:tc>
                  </a:tr>
                  <a:tr h="3257516">
                    <a:tc>
                      <a:txBody>
                        <a:bodyPr/>
                        <a:lstStyle/>
                        <a:p>
                          <a:r>
                            <a:rPr lang="en-US" dirty="0" smtClean="0"/>
                            <a:t>Sales</a:t>
                          </a:r>
                          <a:r>
                            <a:rPr lang="en-US" baseline="0" dirty="0" smtClean="0"/>
                            <a:t> revenue (Q×S)</a:t>
                          </a:r>
                        </a:p>
                        <a:p>
                          <a:r>
                            <a:rPr lang="en-US" baseline="0" dirty="0" smtClean="0"/>
                            <a:t>Less: variable cost (Q×V)</a:t>
                          </a:r>
                        </a:p>
                        <a:p>
                          <a:r>
                            <a:rPr lang="en-US" baseline="0" dirty="0" smtClean="0"/>
                            <a:t>Contribution Margin (CM)</a:t>
                          </a:r>
                        </a:p>
                        <a:p>
                          <a:r>
                            <a:rPr lang="en-US" baseline="0" dirty="0" smtClean="0"/>
                            <a:t>Less: Fixed cost (FC)</a:t>
                          </a:r>
                        </a:p>
                        <a:p>
                          <a:r>
                            <a:rPr lang="en-US" baseline="0" dirty="0" smtClean="0"/>
                            <a:t>Earning Before interest and Tax(EBIT)</a:t>
                          </a:r>
                        </a:p>
                        <a:p>
                          <a:r>
                            <a:rPr lang="en-US" baseline="0" dirty="0" smtClean="0"/>
                            <a:t>Less:- Interest cost( Debt × interest rate)</a:t>
                          </a:r>
                        </a:p>
                        <a:p>
                          <a:r>
                            <a:rPr lang="en-US" baseline="0" dirty="0" smtClean="0"/>
                            <a:t>Earning Before Tax(EBT)</a:t>
                          </a:r>
                        </a:p>
                        <a:p>
                          <a:r>
                            <a:rPr lang="en-US" baseline="0" dirty="0" smtClean="0"/>
                            <a:t>Less:- Tax (…% of EBT)</a:t>
                          </a:r>
                        </a:p>
                        <a:p>
                          <a:r>
                            <a:rPr lang="en-US" baseline="0" dirty="0" smtClean="0"/>
                            <a:t>Earning after tax(EAT)</a:t>
                          </a:r>
                        </a:p>
                        <a:p>
                          <a:r>
                            <a:rPr lang="en-US" baseline="0" dirty="0" smtClean="0"/>
                            <a:t>Less:- preferred dividend(</a:t>
                          </a:r>
                          <a:r>
                            <a:rPr lang="en-US" baseline="0" dirty="0" err="1" smtClean="0"/>
                            <a:t>Pd</a:t>
                          </a:r>
                          <a:r>
                            <a:rPr lang="en-US" baseline="0" dirty="0" smtClean="0"/>
                            <a:t>)</a:t>
                          </a:r>
                        </a:p>
                        <a:p>
                          <a:r>
                            <a:rPr lang="en-US" baseline="0" dirty="0" smtClean="0"/>
                            <a:t>Earning available to the common stockholder(A)</a:t>
                          </a:r>
                        </a:p>
                        <a:p>
                          <a:r>
                            <a:rPr lang="en-US" baseline="0" dirty="0" smtClean="0"/>
                            <a:t>Number of outstanding shares(B)</a:t>
                          </a:r>
                        </a:p>
                        <a:p>
                          <a:r>
                            <a:rPr lang="en-US" baseline="0" dirty="0" smtClean="0"/>
                            <a:t>Earning Per share (EPS) = (A)/(B)</a:t>
                          </a:r>
                          <a:endParaRPr lang="en-US" dirty="0"/>
                        </a:p>
                      </a:txBody>
                      <a:tcPr/>
                    </a:tc>
                    <a:tc>
                      <a:txBody>
                        <a:bodyPr/>
                        <a:lstStyle/>
                        <a:p>
                          <a:r>
                            <a:rPr lang="en-US" dirty="0" smtClean="0"/>
                            <a:t>********</a:t>
                          </a:r>
                        </a:p>
                        <a:p>
                          <a:r>
                            <a:rPr lang="en-US" dirty="0" smtClean="0"/>
                            <a:t>*******</a:t>
                          </a:r>
                        </a:p>
                        <a:p>
                          <a:r>
                            <a:rPr lang="en-US" dirty="0" smtClean="0"/>
                            <a:t>*******                         Measures the DOL        </a:t>
                          </a:r>
                        </a:p>
                        <a:p>
                          <a:r>
                            <a:rPr lang="en-US" dirty="0" smtClean="0"/>
                            <a:t>(*******)</a:t>
                          </a:r>
                          <a:endParaRPr lang="en-US" dirty="0" smtClean="0"/>
                        </a:p>
                        <a:p>
                          <a:r>
                            <a:rPr lang="en-US" dirty="0" smtClean="0"/>
                            <a:t>*******</a:t>
                          </a:r>
                        </a:p>
                        <a:p>
                          <a:r>
                            <a:rPr lang="en-US" dirty="0" smtClean="0"/>
                            <a:t>(******)                                                   </a:t>
                          </a:r>
                          <a:r>
                            <a:rPr lang="en-US" dirty="0" smtClean="0"/>
                            <a:t>Measures</a:t>
                          </a:r>
                          <a:r>
                            <a:rPr lang="en-US" baseline="0" dirty="0" smtClean="0"/>
                            <a:t> the DTL</a:t>
                          </a:r>
                          <a:endParaRPr lang="en-US" dirty="0" smtClean="0"/>
                        </a:p>
                        <a:p>
                          <a:r>
                            <a:rPr lang="en-US" dirty="0" smtClean="0"/>
                            <a:t>*****</a:t>
                          </a:r>
                        </a:p>
                        <a:p>
                          <a:r>
                            <a:rPr lang="en-US" dirty="0" smtClean="0"/>
                            <a:t>(******)</a:t>
                          </a:r>
                        </a:p>
                        <a:p>
                          <a:r>
                            <a:rPr lang="en-US" smtClean="0"/>
                            <a:t>*******                        </a:t>
                          </a:r>
                          <a:r>
                            <a:rPr lang="en-US" smtClean="0"/>
                            <a:t> </a:t>
                          </a:r>
                          <a:r>
                            <a:rPr lang="en-US" dirty="0" smtClean="0"/>
                            <a:t>Measures</a:t>
                          </a:r>
                          <a:r>
                            <a:rPr lang="en-US" baseline="0" dirty="0" smtClean="0"/>
                            <a:t> the DFL</a:t>
                          </a:r>
                          <a:endParaRPr lang="en-US" dirty="0" smtClean="0"/>
                        </a:p>
                        <a:p>
                          <a:r>
                            <a:rPr lang="en-US" dirty="0" smtClean="0"/>
                            <a:t>(******)</a:t>
                          </a:r>
                        </a:p>
                        <a:p>
                          <a:r>
                            <a:rPr lang="en-US" dirty="0" smtClean="0"/>
                            <a:t>******</a:t>
                          </a:r>
                        </a:p>
                        <a:p>
                          <a:r>
                            <a:rPr lang="en-US" dirty="0" smtClean="0"/>
                            <a:t>******</a:t>
                          </a:r>
                        </a:p>
                        <a:p>
                          <a:r>
                            <a:rPr lang="en-US" dirty="0" smtClean="0"/>
                            <a:t>******</a:t>
                          </a:r>
                        </a:p>
                      </a:txBody>
                      <a:tcPr/>
                    </a:tc>
                  </a:tr>
                  <a:tr h="817067">
                    <a:tc>
                      <a:txBody>
                        <a:bodyPr/>
                        <a:lstStyle/>
                        <a:p>
                          <a:endParaRPr lang="en-US"/>
                        </a:p>
                      </a:txBody>
                      <a:tcPr>
                        <a:blipFill rotWithShape="0">
                          <a:blip r:embed="rId2"/>
                          <a:stretch>
                            <a:fillRect l="-145" t="-459701" r="-112428" b="-1493"/>
                          </a:stretch>
                        </a:blipFill>
                      </a:tcPr>
                    </a:tc>
                    <a:tc>
                      <a:txBody>
                        <a:bodyPr/>
                        <a:lstStyle/>
                        <a:p>
                          <a:endParaRPr lang="en-US" dirty="0"/>
                        </a:p>
                      </a:txBody>
                      <a:tcPr/>
                    </a:tc>
                  </a:tr>
                </a:tbl>
              </a:graphicData>
            </a:graphic>
          </p:graphicFrame>
        </mc:Fallback>
      </mc:AlternateContent>
      <p:sp>
        <p:nvSpPr>
          <p:cNvPr id="5" name="Right Bracket 4"/>
          <p:cNvSpPr/>
          <p:nvPr/>
        </p:nvSpPr>
        <p:spPr>
          <a:xfrm>
            <a:off x="4937760" y="1199693"/>
            <a:ext cx="958291" cy="826617"/>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5034452" y="2253082"/>
            <a:ext cx="971327" cy="1509508"/>
          </a:xfrm>
          <a:prstGeom prst="rect">
            <a:avLst/>
          </a:prstGeom>
        </p:spPr>
      </p:pic>
      <p:pic>
        <p:nvPicPr>
          <p:cNvPr id="7" name="Picture 6"/>
          <p:cNvPicPr>
            <a:picLocks noChangeAspect="1"/>
          </p:cNvPicPr>
          <p:nvPr/>
        </p:nvPicPr>
        <p:blipFill>
          <a:blip r:embed="rId3"/>
          <a:stretch>
            <a:fillRect/>
          </a:stretch>
        </p:blipFill>
        <p:spPr>
          <a:xfrm>
            <a:off x="5896051" y="1755648"/>
            <a:ext cx="1272845" cy="1107922"/>
          </a:xfrm>
          <a:prstGeom prst="rect">
            <a:avLst/>
          </a:prstGeom>
        </p:spPr>
      </p:pic>
    </p:spTree>
    <p:extLst>
      <p:ext uri="{BB962C8B-B14F-4D97-AF65-F5344CB8AC3E}">
        <p14:creationId xmlns:p14="http://schemas.microsoft.com/office/powerpoint/2010/main" val="801825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143" y="130098"/>
            <a:ext cx="8520600" cy="769671"/>
          </a:xfrm>
        </p:spPr>
        <p:txBody>
          <a:bodyPr>
            <a:normAutofit fontScale="90000"/>
          </a:bodyPr>
          <a:lstStyle/>
          <a:p>
            <a:pPr algn="l"/>
            <a:r>
              <a:rPr lang="en-US" dirty="0" smtClean="0">
                <a:solidFill>
                  <a:schemeClr val="tx1"/>
                </a:solidFill>
              </a:rPr>
              <a:t>Where,</a:t>
            </a:r>
            <a:endParaRPr lang="en-US" dirty="0">
              <a:solidFill>
                <a:schemeClr val="tx1"/>
              </a:solidFill>
            </a:endParaRPr>
          </a:p>
        </p:txBody>
      </p:sp>
      <p:sp>
        <p:nvSpPr>
          <p:cNvPr id="3" name="Subtitle 2"/>
          <p:cNvSpPr>
            <a:spLocks noGrp="1"/>
          </p:cNvSpPr>
          <p:nvPr>
            <p:ph type="subTitle" idx="1"/>
          </p:nvPr>
        </p:nvSpPr>
        <p:spPr>
          <a:xfrm>
            <a:off x="136143" y="760780"/>
            <a:ext cx="8854238" cy="4272077"/>
          </a:xfrm>
        </p:spPr>
        <p:txBody>
          <a:bodyPr>
            <a:normAutofit fontScale="85000" lnSpcReduction="20000"/>
          </a:bodyPr>
          <a:lstStyle/>
          <a:p>
            <a:pPr algn="l"/>
            <a:r>
              <a:rPr lang="en-US" dirty="0" smtClean="0">
                <a:solidFill>
                  <a:schemeClr val="tx1"/>
                </a:solidFill>
              </a:rPr>
              <a:t>Q= number of production and sells units</a:t>
            </a:r>
          </a:p>
          <a:p>
            <a:pPr algn="l"/>
            <a:r>
              <a:rPr lang="en-US" dirty="0" smtClean="0">
                <a:solidFill>
                  <a:schemeClr val="tx1"/>
                </a:solidFill>
              </a:rPr>
              <a:t>S= selling price per unit</a:t>
            </a:r>
          </a:p>
          <a:p>
            <a:pPr algn="l"/>
            <a:r>
              <a:rPr lang="en-US" dirty="0" smtClean="0">
                <a:solidFill>
                  <a:schemeClr val="tx1"/>
                </a:solidFill>
              </a:rPr>
              <a:t>V= variable cost per unit</a:t>
            </a:r>
          </a:p>
          <a:p>
            <a:pPr algn="l"/>
            <a:r>
              <a:rPr lang="en-US" dirty="0" smtClean="0">
                <a:solidFill>
                  <a:schemeClr val="tx1"/>
                </a:solidFill>
              </a:rPr>
              <a:t>FC =Fixed cost / Fixed operating cost</a:t>
            </a:r>
          </a:p>
          <a:p>
            <a:pPr algn="l"/>
            <a:r>
              <a:rPr lang="en-US" dirty="0" smtClean="0">
                <a:solidFill>
                  <a:schemeClr val="tx1"/>
                </a:solidFill>
              </a:rPr>
              <a:t>I = interest cost  </a:t>
            </a:r>
            <a:r>
              <a:rPr lang="en-US" dirty="0" err="1" smtClean="0">
                <a:solidFill>
                  <a:schemeClr val="tx1"/>
                </a:solidFill>
              </a:rPr>
              <a:t>ie</a:t>
            </a:r>
            <a:r>
              <a:rPr lang="en-US" dirty="0" smtClean="0">
                <a:solidFill>
                  <a:schemeClr val="tx1"/>
                </a:solidFill>
              </a:rPr>
              <a:t>(Interest rate </a:t>
            </a:r>
            <a:r>
              <a:rPr lang="en-US" dirty="0" smtClean="0">
                <a:solidFill>
                  <a:schemeClr val="tx1"/>
                </a:solidFill>
                <a:latin typeface="Arial" panose="020B0604020202020204" pitchFamily="34" charset="0"/>
                <a:cs typeface="Arial" panose="020B0604020202020204" pitchFamily="34" charset="0"/>
              </a:rPr>
              <a:t>× Debt amount)</a:t>
            </a:r>
          </a:p>
          <a:p>
            <a:pPr algn="l"/>
            <a:r>
              <a:rPr lang="en-US" dirty="0" err="1" smtClean="0">
                <a:solidFill>
                  <a:schemeClr val="tx1"/>
                </a:solidFill>
                <a:latin typeface="Arial" panose="020B0604020202020204" pitchFamily="34" charset="0"/>
                <a:cs typeface="Arial" panose="020B0604020202020204" pitchFamily="34" charset="0"/>
              </a:rPr>
              <a:t>Pd</a:t>
            </a:r>
            <a:r>
              <a:rPr lang="en-US" dirty="0" smtClean="0">
                <a:solidFill>
                  <a:schemeClr val="tx1"/>
                </a:solidFill>
                <a:latin typeface="Arial" panose="020B0604020202020204" pitchFamily="34" charset="0"/>
                <a:cs typeface="Arial" panose="020B0604020202020204" pitchFamily="34" charset="0"/>
              </a:rPr>
              <a:t> = </a:t>
            </a:r>
            <a:r>
              <a:rPr lang="en-US" dirty="0">
                <a:solidFill>
                  <a:schemeClr val="tx1"/>
                </a:solidFill>
                <a:latin typeface="Arial" panose="020B0604020202020204" pitchFamily="34" charset="0"/>
                <a:cs typeface="Arial" panose="020B0604020202020204" pitchFamily="34" charset="0"/>
              </a:rPr>
              <a:t>P</a:t>
            </a:r>
            <a:r>
              <a:rPr lang="en-US" dirty="0" smtClean="0">
                <a:solidFill>
                  <a:schemeClr val="tx1"/>
                </a:solidFill>
                <a:latin typeface="Arial" panose="020B0604020202020204" pitchFamily="34" charset="0"/>
                <a:cs typeface="Arial" panose="020B0604020202020204" pitchFamily="34" charset="0"/>
              </a:rPr>
              <a:t>referred Dividend</a:t>
            </a:r>
          </a:p>
          <a:p>
            <a:pPr algn="l"/>
            <a:r>
              <a:rPr lang="en-US" dirty="0" smtClean="0">
                <a:solidFill>
                  <a:schemeClr val="tx1"/>
                </a:solidFill>
                <a:latin typeface="Arial" panose="020B0604020202020204" pitchFamily="34" charset="0"/>
                <a:cs typeface="Arial" panose="020B0604020202020204" pitchFamily="34" charset="0"/>
              </a:rPr>
              <a:t>T = tax rate</a:t>
            </a:r>
          </a:p>
          <a:p>
            <a:pPr algn="l"/>
            <a:r>
              <a:rPr lang="en-US" dirty="0" smtClean="0">
                <a:solidFill>
                  <a:schemeClr val="tx1"/>
                </a:solidFill>
                <a:latin typeface="Arial" panose="020B0604020202020204" pitchFamily="34" charset="0"/>
                <a:cs typeface="Arial" panose="020B0604020202020204" pitchFamily="34" charset="0"/>
              </a:rPr>
              <a:t>DOL = Degree of operating Leverage</a:t>
            </a:r>
          </a:p>
          <a:p>
            <a:pPr algn="l"/>
            <a:r>
              <a:rPr lang="en-US" dirty="0" smtClean="0">
                <a:solidFill>
                  <a:schemeClr val="tx1"/>
                </a:solidFill>
                <a:latin typeface="Arial" panose="020B0604020202020204" pitchFamily="34" charset="0"/>
                <a:cs typeface="Arial" panose="020B0604020202020204" pitchFamily="34" charset="0"/>
              </a:rPr>
              <a:t>DFL = Degree of Financial Leverage</a:t>
            </a:r>
          </a:p>
          <a:p>
            <a:pPr algn="l"/>
            <a:r>
              <a:rPr lang="en-US" dirty="0" smtClean="0">
                <a:solidFill>
                  <a:schemeClr val="tx1"/>
                </a:solidFill>
                <a:latin typeface="Arial" panose="020B0604020202020204" pitchFamily="34" charset="0"/>
                <a:cs typeface="Arial" panose="020B0604020202020204" pitchFamily="34" charset="0"/>
              </a:rPr>
              <a:t>DTL/DCL = Degree of Total leverage or Degree of Combined leverage</a:t>
            </a:r>
          </a:p>
          <a:p>
            <a:pPr algn="l"/>
            <a:r>
              <a:rPr lang="en-US" dirty="0" smtClean="0">
                <a:solidFill>
                  <a:schemeClr val="tx1"/>
                </a:solidFill>
                <a:latin typeface="Arial" panose="020B0604020202020204" pitchFamily="34" charset="0"/>
                <a:cs typeface="Arial" panose="020B0604020202020204" pitchFamily="34" charset="0"/>
              </a:rPr>
              <a:t>Total Fixed Cost = cash FC + Depreciation</a:t>
            </a:r>
          </a:p>
          <a:p>
            <a:pPr algn="l"/>
            <a:r>
              <a:rPr lang="en-US" dirty="0" smtClean="0">
                <a:solidFill>
                  <a:schemeClr val="tx1"/>
                </a:solidFill>
                <a:latin typeface="Arial" panose="020B0604020202020204" pitchFamily="34" charset="0"/>
                <a:cs typeface="Arial" panose="020B0604020202020204" pitchFamily="34" charset="0"/>
              </a:rPr>
              <a:t>Cash FC = Total FC – Dep.</a:t>
            </a:r>
          </a:p>
          <a:p>
            <a:pPr algn="l"/>
            <a:endParaRPr lang="en-US" dirty="0"/>
          </a:p>
        </p:txBody>
      </p:sp>
    </p:spTree>
    <p:extLst>
      <p:ext uri="{BB962C8B-B14F-4D97-AF65-F5344CB8AC3E}">
        <p14:creationId xmlns:p14="http://schemas.microsoft.com/office/powerpoint/2010/main" val="14278213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i="1" dirty="0" smtClean="0">
                <a:solidFill>
                  <a:srgbClr val="FF5050"/>
                </a:solidFill>
              </a:rPr>
              <a:t>The End</a:t>
            </a:r>
            <a:endParaRPr lang="en-US" sz="4400" b="1" i="1" dirty="0">
              <a:solidFill>
                <a:srgbClr val="FF5050"/>
              </a:solidFill>
            </a:endParaRPr>
          </a:p>
        </p:txBody>
      </p:sp>
    </p:spTree>
    <p:extLst>
      <p:ext uri="{BB962C8B-B14F-4D97-AF65-F5344CB8AC3E}">
        <p14:creationId xmlns:p14="http://schemas.microsoft.com/office/powerpoint/2010/main" val="1520707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708" y="124359"/>
            <a:ext cx="8520600" cy="482803"/>
          </a:xfrm>
        </p:spPr>
        <p:txBody>
          <a:bodyPr>
            <a:noAutofit/>
          </a:bodyPr>
          <a:lstStyle/>
          <a:p>
            <a:pPr algn="l"/>
            <a:r>
              <a:rPr lang="en-US" sz="2800" b="1" u="sng" dirty="0" smtClean="0">
                <a:solidFill>
                  <a:srgbClr val="FF0000"/>
                </a:solidFill>
              </a:rPr>
              <a:t>Concept of Capital Structure </a:t>
            </a:r>
            <a:endParaRPr lang="en-US" sz="2800" b="1" u="sng" dirty="0">
              <a:solidFill>
                <a:srgbClr val="FF0000"/>
              </a:solidFill>
            </a:endParaRPr>
          </a:p>
        </p:txBody>
      </p:sp>
      <p:sp>
        <p:nvSpPr>
          <p:cNvPr id="3" name="Subtitle 2"/>
          <p:cNvSpPr>
            <a:spLocks noGrp="1"/>
          </p:cNvSpPr>
          <p:nvPr>
            <p:ph type="subTitle" idx="1"/>
          </p:nvPr>
        </p:nvSpPr>
        <p:spPr>
          <a:xfrm>
            <a:off x="117043" y="555955"/>
            <a:ext cx="8858707" cy="4659783"/>
          </a:xfrm>
        </p:spPr>
        <p:txBody>
          <a:bodyPr>
            <a:noAutofit/>
          </a:bodyPr>
          <a:lstStyle/>
          <a:p>
            <a:pPr marL="571500" indent="-457200" algn="l">
              <a:buFont typeface="Arial" panose="020B0604020202020204" pitchFamily="34" charset="0"/>
              <a:buChar char="•"/>
            </a:pPr>
            <a:r>
              <a:rPr lang="en-US" sz="1400" dirty="0">
                <a:solidFill>
                  <a:schemeClr val="tx1"/>
                </a:solidFill>
                <a:latin typeface="Söhne"/>
              </a:rPr>
              <a:t>Capital structure refers to the mix of different sources of long-term financing that a company uses to fund its operations and investments. These sources typically include a combination of equity and debt. Equity represents ownership in the company, and it is raised by issuing stocks, while debt involves borrowing money through loans or bonds</a:t>
            </a:r>
            <a:r>
              <a:rPr lang="en-US" sz="1400" dirty="0" smtClean="0">
                <a:solidFill>
                  <a:schemeClr val="tx1"/>
                </a:solidFill>
                <a:latin typeface="Söhne"/>
              </a:rPr>
              <a:t>.</a:t>
            </a:r>
            <a:endParaRPr lang="en-US" sz="1400" dirty="0">
              <a:solidFill>
                <a:schemeClr val="tx1"/>
              </a:solidFill>
            </a:endParaRPr>
          </a:p>
          <a:p>
            <a:pPr marL="571500" indent="-457200" algn="l">
              <a:buFont typeface="Arial" panose="020B0604020202020204" pitchFamily="34" charset="0"/>
              <a:buChar char="•"/>
            </a:pPr>
            <a:r>
              <a:rPr lang="en-US" sz="1400" dirty="0">
                <a:solidFill>
                  <a:schemeClr val="tx1"/>
                </a:solidFill>
                <a:latin typeface="Söhne"/>
              </a:rPr>
              <a:t>The capital structure decision is crucial for a company because it influences both its risk and cost of capital. There are two main components of capital structure:</a:t>
            </a:r>
          </a:p>
          <a:p>
            <a:pPr marL="114300" indent="0" algn="l"/>
            <a:r>
              <a:rPr lang="en-US" sz="1400" b="1" dirty="0" smtClean="0">
                <a:solidFill>
                  <a:schemeClr val="tx1"/>
                </a:solidFill>
                <a:latin typeface="Söhne"/>
              </a:rPr>
              <a:t>       Equity</a:t>
            </a:r>
            <a:r>
              <a:rPr lang="en-US" sz="1400" b="1" dirty="0">
                <a:solidFill>
                  <a:schemeClr val="tx1"/>
                </a:solidFill>
                <a:latin typeface="Söhne"/>
              </a:rPr>
              <a:t>:</a:t>
            </a:r>
            <a:endParaRPr lang="en-US" sz="1400" dirty="0">
              <a:solidFill>
                <a:schemeClr val="tx1"/>
              </a:solidFill>
              <a:latin typeface="Söhne"/>
            </a:endParaRPr>
          </a:p>
          <a:p>
            <a:pPr marL="457200" lvl="1" indent="0" algn="l"/>
            <a:r>
              <a:rPr lang="en-US" sz="1400" b="1" dirty="0">
                <a:solidFill>
                  <a:schemeClr val="tx1"/>
                </a:solidFill>
                <a:latin typeface="Söhne"/>
              </a:rPr>
              <a:t>Common stock: </a:t>
            </a:r>
            <a:r>
              <a:rPr lang="en-US" sz="1400" dirty="0">
                <a:solidFill>
                  <a:schemeClr val="tx1"/>
                </a:solidFill>
                <a:latin typeface="Söhne"/>
              </a:rPr>
              <a:t>Represents ownership in the company, and shareholders have voting rights</a:t>
            </a:r>
            <a:r>
              <a:rPr lang="en-US" sz="1400" dirty="0" smtClean="0">
                <a:solidFill>
                  <a:schemeClr val="tx1"/>
                </a:solidFill>
                <a:latin typeface="Söhne"/>
              </a:rPr>
              <a:t>.</a:t>
            </a:r>
            <a:endParaRPr lang="en-US" sz="1400" dirty="0">
              <a:solidFill>
                <a:schemeClr val="tx1"/>
              </a:solidFill>
              <a:latin typeface="Söhne"/>
            </a:endParaRPr>
          </a:p>
          <a:p>
            <a:pPr marL="457200" lvl="1" indent="0" algn="l"/>
            <a:r>
              <a:rPr lang="en-US" sz="1400" b="1" dirty="0" smtClean="0">
                <a:solidFill>
                  <a:schemeClr val="tx1"/>
                </a:solidFill>
                <a:latin typeface="Söhne"/>
              </a:rPr>
              <a:t>Preferred </a:t>
            </a:r>
            <a:r>
              <a:rPr lang="en-US" sz="1400" b="1" dirty="0">
                <a:solidFill>
                  <a:schemeClr val="tx1"/>
                </a:solidFill>
                <a:latin typeface="Söhne"/>
              </a:rPr>
              <a:t>stock</a:t>
            </a:r>
            <a:r>
              <a:rPr lang="en-US" sz="1400" dirty="0">
                <a:solidFill>
                  <a:schemeClr val="tx1"/>
                </a:solidFill>
                <a:latin typeface="Söhne"/>
              </a:rPr>
              <a:t>: Carries certain privileges, such as a fixed dividend, but generally does not include voting rights.</a:t>
            </a:r>
          </a:p>
          <a:p>
            <a:pPr marL="114300" indent="0" algn="l"/>
            <a:r>
              <a:rPr lang="en-US" sz="1400" b="1" dirty="0" smtClean="0">
                <a:solidFill>
                  <a:schemeClr val="tx1"/>
                </a:solidFill>
                <a:latin typeface="Söhne"/>
              </a:rPr>
              <a:t>       Debt</a:t>
            </a:r>
            <a:r>
              <a:rPr lang="en-US" sz="1400" b="1" dirty="0">
                <a:solidFill>
                  <a:schemeClr val="tx1"/>
                </a:solidFill>
                <a:latin typeface="Söhne"/>
              </a:rPr>
              <a:t>:</a:t>
            </a:r>
            <a:endParaRPr lang="en-US" sz="1400" dirty="0">
              <a:solidFill>
                <a:schemeClr val="tx1"/>
              </a:solidFill>
              <a:latin typeface="Söhne"/>
            </a:endParaRPr>
          </a:p>
          <a:p>
            <a:pPr marL="457200" lvl="1" indent="0" algn="l"/>
            <a:r>
              <a:rPr lang="en-US" sz="1400" b="1" dirty="0" smtClean="0">
                <a:solidFill>
                  <a:schemeClr val="tx1"/>
                </a:solidFill>
                <a:latin typeface="Söhne"/>
              </a:rPr>
              <a:t>Loans</a:t>
            </a:r>
            <a:r>
              <a:rPr lang="en-US" sz="1400" b="1" dirty="0">
                <a:solidFill>
                  <a:schemeClr val="tx1"/>
                </a:solidFill>
                <a:latin typeface="Söhne"/>
              </a:rPr>
              <a:t>: </a:t>
            </a:r>
            <a:r>
              <a:rPr lang="en-US" sz="1400" dirty="0">
                <a:solidFill>
                  <a:schemeClr val="tx1"/>
                </a:solidFill>
                <a:latin typeface="Söhne"/>
              </a:rPr>
              <a:t>Money borrowed from financial institutions or lenders, usually with a fixed interest rate and a specified repayment period.</a:t>
            </a:r>
          </a:p>
          <a:p>
            <a:pPr marL="457200" lvl="1" indent="0" algn="l"/>
            <a:r>
              <a:rPr lang="en-US" sz="1400" b="1" dirty="0">
                <a:solidFill>
                  <a:schemeClr val="tx1"/>
                </a:solidFill>
                <a:latin typeface="Söhne"/>
              </a:rPr>
              <a:t>Bonds: </a:t>
            </a:r>
            <a:r>
              <a:rPr lang="en-US" sz="1400" dirty="0">
                <a:solidFill>
                  <a:schemeClr val="tx1"/>
                </a:solidFill>
                <a:latin typeface="Söhne"/>
              </a:rPr>
              <a:t>Debt securities issued to investors, typically with a fixed interest rate and maturity date</a:t>
            </a:r>
            <a:r>
              <a:rPr lang="en-US" sz="1400" dirty="0" smtClean="0">
                <a:solidFill>
                  <a:schemeClr val="tx1"/>
                </a:solidFill>
                <a:latin typeface="Söhne"/>
              </a:rPr>
              <a:t>.</a:t>
            </a:r>
            <a:endParaRPr lang="en-US" sz="1400" dirty="0" smtClean="0">
              <a:solidFill>
                <a:schemeClr val="tx1"/>
              </a:solidFill>
            </a:endParaRPr>
          </a:p>
          <a:p>
            <a:pPr marL="571500" indent="-457200" algn="l">
              <a:buFont typeface="Arial" panose="020B0604020202020204" pitchFamily="34" charset="0"/>
              <a:buChar char="•"/>
            </a:pPr>
            <a:r>
              <a:rPr lang="en-US" sz="1400" dirty="0" smtClean="0">
                <a:solidFill>
                  <a:schemeClr val="tx1"/>
                </a:solidFill>
              </a:rPr>
              <a:t>Optimal capital structure is the mix of debt and equity capital that results to minimum weighted average cost of capital.</a:t>
            </a:r>
          </a:p>
          <a:p>
            <a:pPr marL="571500" indent="-457200" algn="l">
              <a:buFont typeface="Arial" panose="020B0604020202020204" pitchFamily="34" charset="0"/>
              <a:buChar char="•"/>
            </a:pPr>
            <a:r>
              <a:rPr lang="en-US" sz="1400" dirty="0" smtClean="0">
                <a:solidFill>
                  <a:schemeClr val="tx1"/>
                </a:solidFill>
              </a:rPr>
              <a:t>The financial manager should attempt to maintain optimal capital structure that maximizes the value of the firm and minimizes the cost of capital.</a:t>
            </a:r>
            <a:endParaRPr lang="en-US" sz="1400" dirty="0">
              <a:solidFill>
                <a:schemeClr val="tx1"/>
              </a:solidFill>
            </a:endParaRPr>
          </a:p>
        </p:txBody>
      </p:sp>
    </p:spTree>
    <p:extLst>
      <p:ext uri="{BB962C8B-B14F-4D97-AF65-F5344CB8AC3E}">
        <p14:creationId xmlns:p14="http://schemas.microsoft.com/office/powerpoint/2010/main" val="4005228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708" y="219457"/>
            <a:ext cx="8520600" cy="629106"/>
          </a:xfrm>
        </p:spPr>
        <p:txBody>
          <a:bodyPr>
            <a:normAutofit fontScale="90000"/>
          </a:bodyPr>
          <a:lstStyle/>
          <a:p>
            <a:pPr algn="l"/>
            <a:r>
              <a:rPr lang="en-US" sz="3200" u="sng" dirty="0" smtClean="0">
                <a:solidFill>
                  <a:srgbClr val="FF0000"/>
                </a:solidFill>
              </a:rPr>
              <a:t>Factors Affecting capital Structure Decision</a:t>
            </a:r>
            <a:endParaRPr lang="en-US" sz="3200" u="sng" dirty="0">
              <a:solidFill>
                <a:srgbClr val="FF0000"/>
              </a:solidFill>
            </a:endParaRPr>
          </a:p>
        </p:txBody>
      </p:sp>
      <p:sp>
        <p:nvSpPr>
          <p:cNvPr id="3" name="Subtitle 2"/>
          <p:cNvSpPr>
            <a:spLocks noGrp="1"/>
          </p:cNvSpPr>
          <p:nvPr>
            <p:ph type="subTitle" idx="1"/>
          </p:nvPr>
        </p:nvSpPr>
        <p:spPr>
          <a:xfrm>
            <a:off x="175565" y="936346"/>
            <a:ext cx="8656735" cy="4030675"/>
          </a:xfrm>
        </p:spPr>
        <p:txBody>
          <a:bodyPr/>
          <a:lstStyle/>
          <a:p>
            <a:pPr marL="628650" indent="-514350" algn="l">
              <a:buAutoNum type="arabicPeriod"/>
            </a:pPr>
            <a:r>
              <a:rPr lang="en-US" dirty="0" smtClean="0">
                <a:solidFill>
                  <a:schemeClr val="tx1"/>
                </a:solidFill>
              </a:rPr>
              <a:t>Growth in sales</a:t>
            </a:r>
          </a:p>
          <a:p>
            <a:pPr marL="628650" indent="-514350" algn="l">
              <a:buAutoNum type="arabicPeriod"/>
            </a:pPr>
            <a:r>
              <a:rPr lang="en-US" dirty="0" smtClean="0">
                <a:solidFill>
                  <a:schemeClr val="tx1"/>
                </a:solidFill>
              </a:rPr>
              <a:t>Business Risk</a:t>
            </a:r>
          </a:p>
          <a:p>
            <a:pPr marL="628650" indent="-514350" algn="l">
              <a:buAutoNum type="arabicPeriod"/>
            </a:pPr>
            <a:r>
              <a:rPr lang="en-US" dirty="0" smtClean="0">
                <a:solidFill>
                  <a:schemeClr val="tx1"/>
                </a:solidFill>
              </a:rPr>
              <a:t>Debt service Capacity</a:t>
            </a:r>
          </a:p>
          <a:p>
            <a:pPr marL="628650" indent="-514350" algn="l">
              <a:buAutoNum type="arabicPeriod"/>
            </a:pPr>
            <a:r>
              <a:rPr lang="en-US" dirty="0" smtClean="0">
                <a:solidFill>
                  <a:schemeClr val="tx1"/>
                </a:solidFill>
              </a:rPr>
              <a:t>Operating leverage</a:t>
            </a:r>
          </a:p>
          <a:p>
            <a:pPr marL="628650" indent="-514350" algn="l">
              <a:buAutoNum type="arabicPeriod"/>
            </a:pPr>
            <a:r>
              <a:rPr lang="en-US" dirty="0" smtClean="0">
                <a:solidFill>
                  <a:schemeClr val="tx1"/>
                </a:solidFill>
              </a:rPr>
              <a:t>Size of a firm</a:t>
            </a:r>
          </a:p>
          <a:p>
            <a:pPr marL="628650" indent="-514350" algn="l">
              <a:buAutoNum type="arabicPeriod"/>
            </a:pPr>
            <a:r>
              <a:rPr lang="en-US" dirty="0" smtClean="0">
                <a:solidFill>
                  <a:schemeClr val="tx1"/>
                </a:solidFill>
              </a:rPr>
              <a:t>Stability in cash flow</a:t>
            </a:r>
          </a:p>
          <a:p>
            <a:pPr marL="628650" indent="-514350" algn="l">
              <a:buAutoNum type="arabicPeriod"/>
            </a:pPr>
            <a:r>
              <a:rPr lang="en-US" dirty="0" smtClean="0">
                <a:solidFill>
                  <a:schemeClr val="tx1"/>
                </a:solidFill>
              </a:rPr>
              <a:t>Nature of industry</a:t>
            </a:r>
          </a:p>
          <a:p>
            <a:pPr marL="628650" indent="-514350" algn="l">
              <a:buAutoNum type="arabicPeriod"/>
            </a:pPr>
            <a:r>
              <a:rPr lang="en-US" dirty="0" smtClean="0">
                <a:solidFill>
                  <a:schemeClr val="tx1"/>
                </a:solidFill>
              </a:rPr>
              <a:t>Asset Structure</a:t>
            </a:r>
            <a:endParaRPr lang="en-US" dirty="0">
              <a:solidFill>
                <a:schemeClr val="tx1"/>
              </a:solidFill>
            </a:endParaRPr>
          </a:p>
        </p:txBody>
      </p:sp>
    </p:spTree>
    <p:extLst>
      <p:ext uri="{BB962C8B-B14F-4D97-AF65-F5344CB8AC3E}">
        <p14:creationId xmlns:p14="http://schemas.microsoft.com/office/powerpoint/2010/main" val="1019080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700" y="343816"/>
            <a:ext cx="8520600" cy="687628"/>
          </a:xfrm>
        </p:spPr>
        <p:txBody>
          <a:bodyPr>
            <a:noAutofit/>
          </a:bodyPr>
          <a:lstStyle/>
          <a:p>
            <a:pPr algn="l"/>
            <a:r>
              <a:rPr lang="en-US" sz="3600" b="1" u="sng" dirty="0" smtClean="0">
                <a:solidFill>
                  <a:srgbClr val="FF0000"/>
                </a:solidFill>
              </a:rPr>
              <a:t>Concept of optimal capital structure</a:t>
            </a:r>
            <a:endParaRPr lang="en-US" sz="3600" b="1" u="sng" dirty="0">
              <a:solidFill>
                <a:srgbClr val="FF0000"/>
              </a:solidFill>
            </a:endParaRPr>
          </a:p>
        </p:txBody>
      </p:sp>
      <p:sp>
        <p:nvSpPr>
          <p:cNvPr id="3" name="Subtitle 2"/>
          <p:cNvSpPr>
            <a:spLocks noGrp="1"/>
          </p:cNvSpPr>
          <p:nvPr>
            <p:ph type="subTitle" idx="1"/>
          </p:nvPr>
        </p:nvSpPr>
        <p:spPr>
          <a:xfrm>
            <a:off x="311700" y="1031444"/>
            <a:ext cx="8520600" cy="3928262"/>
          </a:xfrm>
        </p:spPr>
        <p:txBody>
          <a:bodyPr>
            <a:normAutofit fontScale="85000" lnSpcReduction="10000"/>
          </a:bodyPr>
          <a:lstStyle/>
          <a:p>
            <a:pPr marL="571500" indent="-457200" algn="l">
              <a:buFont typeface="Arial" panose="020B0604020202020204" pitchFamily="34" charset="0"/>
              <a:buChar char="•"/>
            </a:pPr>
            <a:r>
              <a:rPr lang="en-US" dirty="0" smtClean="0">
                <a:solidFill>
                  <a:schemeClr val="tx1"/>
                </a:solidFill>
              </a:rPr>
              <a:t>The </a:t>
            </a:r>
            <a:r>
              <a:rPr lang="en-US" b="1" dirty="0">
                <a:solidFill>
                  <a:schemeClr val="tx1"/>
                </a:solidFill>
              </a:rPr>
              <a:t>optimal capital structure</a:t>
            </a:r>
            <a:r>
              <a:rPr lang="en-US" dirty="0">
                <a:solidFill>
                  <a:schemeClr val="tx1"/>
                </a:solidFill>
              </a:rPr>
              <a:t> is the ideal mix of debt, equity, and other financing sources that minimizes a company's overall cost of capital (WACC) while maximizing its market value. It balances the benefits of debt, such as tax savings from interest deductibility, against the risks of financial distress or bankruptcy from excessive leverage. Achieving the optimal capital structure involves tailoring the financing mix to the company’s specific financial goals, risk tolerance, industry norms, and market conditions, ensuring long-term sustainability and growth.</a:t>
            </a:r>
          </a:p>
        </p:txBody>
      </p:sp>
    </p:spTree>
    <p:extLst>
      <p:ext uri="{BB962C8B-B14F-4D97-AF65-F5344CB8AC3E}">
        <p14:creationId xmlns:p14="http://schemas.microsoft.com/office/powerpoint/2010/main" val="1522399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700" y="160934"/>
            <a:ext cx="8520600" cy="4776826"/>
          </a:xfrm>
        </p:spPr>
        <p:txBody>
          <a:bodyPr>
            <a:normAutofit fontScale="62500" lnSpcReduction="20000"/>
          </a:bodyPr>
          <a:lstStyle/>
          <a:p>
            <a:pPr algn="l"/>
            <a:r>
              <a:rPr lang="en-US" sz="4500" b="1" u="sng" dirty="0">
                <a:solidFill>
                  <a:srgbClr val="FF0000"/>
                </a:solidFill>
              </a:rPr>
              <a:t>Key Features of Optimal Capital Structure:</a:t>
            </a:r>
          </a:p>
          <a:p>
            <a:pPr algn="l">
              <a:buFont typeface="+mj-lt"/>
              <a:buAutoNum type="arabicPeriod"/>
            </a:pPr>
            <a:r>
              <a:rPr lang="en-US" b="1" dirty="0">
                <a:solidFill>
                  <a:schemeClr val="tx1"/>
                </a:solidFill>
              </a:rPr>
              <a:t>Minimized Cost of Capital</a:t>
            </a:r>
            <a:r>
              <a:rPr lang="en-US" dirty="0">
                <a:solidFill>
                  <a:schemeClr val="tx1"/>
                </a:solidFill>
              </a:rPr>
              <a:t>:</a:t>
            </a:r>
          </a:p>
          <a:p>
            <a:pPr marL="457200" lvl="1" indent="0" algn="l"/>
            <a:r>
              <a:rPr lang="en-US" dirty="0">
                <a:solidFill>
                  <a:schemeClr val="tx1"/>
                </a:solidFill>
              </a:rPr>
              <a:t>It reduces the weighted average cost of capital (WACC), which is the cost of equity and debt weighted by their respective proportions in the company's capital structure.</a:t>
            </a:r>
          </a:p>
          <a:p>
            <a:pPr marL="457200" lvl="1" indent="0" algn="l"/>
            <a:r>
              <a:rPr lang="en-US" dirty="0">
                <a:solidFill>
                  <a:schemeClr val="tx1"/>
                </a:solidFill>
              </a:rPr>
              <a:t>A lower WACC enhances the company's valuation.</a:t>
            </a:r>
          </a:p>
          <a:p>
            <a:pPr algn="l">
              <a:buFont typeface="+mj-lt"/>
              <a:buAutoNum type="arabicPeriod"/>
            </a:pPr>
            <a:r>
              <a:rPr lang="en-US" b="1" dirty="0">
                <a:solidFill>
                  <a:schemeClr val="tx1"/>
                </a:solidFill>
              </a:rPr>
              <a:t>Maximized Firm Value</a:t>
            </a:r>
            <a:r>
              <a:rPr lang="en-US" dirty="0">
                <a:solidFill>
                  <a:schemeClr val="tx1"/>
                </a:solidFill>
              </a:rPr>
              <a:t>:</a:t>
            </a:r>
          </a:p>
          <a:p>
            <a:pPr marL="457200" lvl="1" indent="0" algn="l"/>
            <a:r>
              <a:rPr lang="en-US" dirty="0">
                <a:solidFill>
                  <a:schemeClr val="tx1"/>
                </a:solidFill>
              </a:rPr>
              <a:t>By balancing risk and return, the optimal capital structure helps maximize shareholder wealth.</a:t>
            </a:r>
          </a:p>
          <a:p>
            <a:pPr algn="l">
              <a:buFont typeface="+mj-lt"/>
              <a:buAutoNum type="arabicPeriod"/>
            </a:pPr>
            <a:r>
              <a:rPr lang="en-US" b="1" dirty="0">
                <a:solidFill>
                  <a:schemeClr val="tx1"/>
                </a:solidFill>
              </a:rPr>
              <a:t>Balance Between Debt and Equity</a:t>
            </a:r>
            <a:r>
              <a:rPr lang="en-US" dirty="0">
                <a:solidFill>
                  <a:schemeClr val="tx1"/>
                </a:solidFill>
              </a:rPr>
              <a:t>:</a:t>
            </a:r>
          </a:p>
          <a:p>
            <a:pPr marL="457200" lvl="1" indent="0" algn="l"/>
            <a:r>
              <a:rPr lang="en-US" dirty="0">
                <a:solidFill>
                  <a:schemeClr val="tx1"/>
                </a:solidFill>
              </a:rPr>
              <a:t>Debt financing is generally cheaper than equity due to tax benefits (interest is tax-deductible).</a:t>
            </a:r>
          </a:p>
          <a:p>
            <a:pPr marL="457200" lvl="1" indent="0" algn="l"/>
            <a:r>
              <a:rPr lang="en-US" dirty="0">
                <a:solidFill>
                  <a:schemeClr val="tx1"/>
                </a:solidFill>
              </a:rPr>
              <a:t>However, excessive debt increases financial risk and the possibility of financial distress or bankruptcy.</a:t>
            </a:r>
          </a:p>
          <a:p>
            <a:pPr algn="l">
              <a:buFont typeface="+mj-lt"/>
              <a:buAutoNum type="arabicPeriod"/>
            </a:pPr>
            <a:r>
              <a:rPr lang="en-US" b="1" dirty="0">
                <a:solidFill>
                  <a:schemeClr val="tx1"/>
                </a:solidFill>
              </a:rPr>
              <a:t>Sustainability</a:t>
            </a:r>
            <a:r>
              <a:rPr lang="en-US" dirty="0">
                <a:solidFill>
                  <a:schemeClr val="tx1"/>
                </a:solidFill>
              </a:rPr>
              <a:t>:</a:t>
            </a:r>
          </a:p>
          <a:p>
            <a:pPr marL="457200" lvl="1" indent="0" algn="l"/>
            <a:r>
              <a:rPr lang="en-US" dirty="0">
                <a:solidFill>
                  <a:schemeClr val="tx1"/>
                </a:solidFill>
              </a:rPr>
              <a:t>The capital structure should support the company’s ability to service its debt while allowing flexibility for growth and unforeseen expenses.</a:t>
            </a:r>
          </a:p>
          <a:p>
            <a:pPr algn="l">
              <a:buFont typeface="+mj-lt"/>
              <a:buAutoNum type="arabicPeriod"/>
            </a:pPr>
            <a:r>
              <a:rPr lang="en-US" b="1" dirty="0">
                <a:solidFill>
                  <a:schemeClr val="tx1"/>
                </a:solidFill>
              </a:rPr>
              <a:t>Industry and Market Conditions</a:t>
            </a:r>
            <a:r>
              <a:rPr lang="en-US" dirty="0">
                <a:solidFill>
                  <a:schemeClr val="tx1"/>
                </a:solidFill>
              </a:rPr>
              <a:t>:</a:t>
            </a:r>
          </a:p>
          <a:p>
            <a:pPr marL="457200" lvl="1" indent="0" algn="l"/>
            <a:r>
              <a:rPr lang="en-US" dirty="0">
                <a:solidFill>
                  <a:schemeClr val="tx1"/>
                </a:solidFill>
              </a:rPr>
              <a:t>Optimal capital structures vary by industry, economic conditions, and a company's stage in its lifecycle.</a:t>
            </a:r>
          </a:p>
          <a:p>
            <a:pPr algn="l"/>
            <a:endParaRPr lang="en-US" dirty="0">
              <a:solidFill>
                <a:schemeClr val="tx1"/>
              </a:solidFill>
            </a:endParaRPr>
          </a:p>
        </p:txBody>
      </p:sp>
    </p:spTree>
    <p:extLst>
      <p:ext uri="{BB962C8B-B14F-4D97-AF65-F5344CB8AC3E}">
        <p14:creationId xmlns:p14="http://schemas.microsoft.com/office/powerpoint/2010/main" val="2460313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700" y="190195"/>
            <a:ext cx="8520600" cy="4791456"/>
          </a:xfrm>
        </p:spPr>
        <p:txBody>
          <a:bodyPr>
            <a:normAutofit fontScale="70000" lnSpcReduction="20000"/>
          </a:bodyPr>
          <a:lstStyle/>
          <a:p>
            <a:pPr algn="l"/>
            <a:r>
              <a:rPr lang="en-US" sz="4000" b="1" u="sng" dirty="0">
                <a:solidFill>
                  <a:srgbClr val="FF0000"/>
                </a:solidFill>
              </a:rPr>
              <a:t>Factors Influencing Optimal Capital Structure:</a:t>
            </a:r>
          </a:p>
          <a:p>
            <a:pPr algn="l">
              <a:buFont typeface="+mj-lt"/>
              <a:buAutoNum type="arabicPeriod"/>
            </a:pPr>
            <a:r>
              <a:rPr lang="en-US" b="1" dirty="0">
                <a:solidFill>
                  <a:schemeClr val="tx1"/>
                </a:solidFill>
              </a:rPr>
              <a:t>Cost of Debt and Equity</a:t>
            </a:r>
            <a:r>
              <a:rPr lang="en-US" dirty="0">
                <a:solidFill>
                  <a:schemeClr val="tx1"/>
                </a:solidFill>
              </a:rPr>
              <a:t>:</a:t>
            </a:r>
          </a:p>
          <a:p>
            <a:pPr marL="457200" lvl="1" indent="0" algn="l"/>
            <a:r>
              <a:rPr lang="en-US" dirty="0">
                <a:solidFill>
                  <a:schemeClr val="tx1"/>
                </a:solidFill>
              </a:rPr>
              <a:t>Companies must weigh the relative costs of raising funds through borrowing versus issuing equity.</a:t>
            </a:r>
          </a:p>
          <a:p>
            <a:pPr algn="l">
              <a:buFont typeface="+mj-lt"/>
              <a:buAutoNum type="arabicPeriod"/>
            </a:pPr>
            <a:r>
              <a:rPr lang="en-US" b="1" dirty="0">
                <a:solidFill>
                  <a:schemeClr val="tx1"/>
                </a:solidFill>
              </a:rPr>
              <a:t>Tax Implications</a:t>
            </a:r>
            <a:r>
              <a:rPr lang="en-US" dirty="0">
                <a:solidFill>
                  <a:schemeClr val="tx1"/>
                </a:solidFill>
              </a:rPr>
              <a:t>:</a:t>
            </a:r>
          </a:p>
          <a:p>
            <a:pPr marL="457200" lvl="1" indent="0" algn="l"/>
            <a:r>
              <a:rPr lang="en-US" dirty="0">
                <a:solidFill>
                  <a:schemeClr val="tx1"/>
                </a:solidFill>
              </a:rPr>
              <a:t>Debt can offer tax advantages, as interest payments are tax-deductible, unlike dividend payments.</a:t>
            </a:r>
          </a:p>
          <a:p>
            <a:pPr algn="l">
              <a:buFont typeface="+mj-lt"/>
              <a:buAutoNum type="arabicPeriod"/>
            </a:pPr>
            <a:r>
              <a:rPr lang="en-US" b="1" dirty="0">
                <a:solidFill>
                  <a:schemeClr val="tx1"/>
                </a:solidFill>
              </a:rPr>
              <a:t>Risk Tolerance</a:t>
            </a:r>
            <a:r>
              <a:rPr lang="en-US" dirty="0">
                <a:solidFill>
                  <a:schemeClr val="tx1"/>
                </a:solidFill>
              </a:rPr>
              <a:t>:</a:t>
            </a:r>
          </a:p>
          <a:p>
            <a:pPr marL="457200" lvl="1" indent="0" algn="l"/>
            <a:r>
              <a:rPr lang="en-US" dirty="0">
                <a:solidFill>
                  <a:schemeClr val="tx1"/>
                </a:solidFill>
              </a:rPr>
              <a:t>Higher leverage increases financial risk. Companies must assess their ability to handle increased debt.</a:t>
            </a:r>
          </a:p>
          <a:p>
            <a:pPr algn="l">
              <a:buFont typeface="+mj-lt"/>
              <a:buAutoNum type="arabicPeriod"/>
            </a:pPr>
            <a:r>
              <a:rPr lang="en-US" b="1" dirty="0">
                <a:solidFill>
                  <a:schemeClr val="tx1"/>
                </a:solidFill>
              </a:rPr>
              <a:t>Asset Structure</a:t>
            </a:r>
            <a:r>
              <a:rPr lang="en-US" dirty="0">
                <a:solidFill>
                  <a:schemeClr val="tx1"/>
                </a:solidFill>
              </a:rPr>
              <a:t>:</a:t>
            </a:r>
          </a:p>
          <a:p>
            <a:pPr marL="457200" lvl="1" indent="0" algn="l"/>
            <a:r>
              <a:rPr lang="en-US" dirty="0">
                <a:solidFill>
                  <a:schemeClr val="tx1"/>
                </a:solidFill>
              </a:rPr>
              <a:t>Companies with more tangible assets can generally sustain higher levels of debt due to lower risk for lenders.</a:t>
            </a:r>
          </a:p>
          <a:p>
            <a:pPr algn="l">
              <a:buFont typeface="+mj-lt"/>
              <a:buAutoNum type="arabicPeriod"/>
            </a:pPr>
            <a:r>
              <a:rPr lang="en-US" b="1" dirty="0">
                <a:solidFill>
                  <a:schemeClr val="tx1"/>
                </a:solidFill>
              </a:rPr>
              <a:t>Market Conditions</a:t>
            </a:r>
            <a:r>
              <a:rPr lang="en-US" dirty="0">
                <a:solidFill>
                  <a:schemeClr val="tx1"/>
                </a:solidFill>
              </a:rPr>
              <a:t>:</a:t>
            </a:r>
          </a:p>
          <a:p>
            <a:pPr marL="457200" lvl="1" indent="0" algn="l"/>
            <a:r>
              <a:rPr lang="en-US" dirty="0">
                <a:solidFill>
                  <a:schemeClr val="tx1"/>
                </a:solidFill>
              </a:rPr>
              <a:t>Economic environments and interest rate levels influence the cost of financing and the desirability of debt or equity.</a:t>
            </a:r>
          </a:p>
          <a:p>
            <a:pPr algn="l">
              <a:buFont typeface="+mj-lt"/>
              <a:buAutoNum type="arabicPeriod"/>
            </a:pPr>
            <a:r>
              <a:rPr lang="en-US" b="1" dirty="0">
                <a:solidFill>
                  <a:schemeClr val="tx1"/>
                </a:solidFill>
              </a:rPr>
              <a:t>Management Preferences</a:t>
            </a:r>
            <a:r>
              <a:rPr lang="en-US" dirty="0">
                <a:solidFill>
                  <a:schemeClr val="tx1"/>
                </a:solidFill>
              </a:rPr>
              <a:t>:</a:t>
            </a:r>
          </a:p>
          <a:p>
            <a:pPr marL="457200" lvl="1" indent="0" algn="l"/>
            <a:r>
              <a:rPr lang="en-US" dirty="0">
                <a:solidFill>
                  <a:schemeClr val="tx1"/>
                </a:solidFill>
              </a:rPr>
              <a:t>Management's risk aversion and strategy also play a significant role.</a:t>
            </a:r>
          </a:p>
          <a:p>
            <a:pPr algn="l"/>
            <a:endParaRPr lang="en-US" dirty="0">
              <a:solidFill>
                <a:schemeClr val="tx1"/>
              </a:solidFill>
            </a:endParaRPr>
          </a:p>
        </p:txBody>
      </p:sp>
    </p:spTree>
    <p:extLst>
      <p:ext uri="{BB962C8B-B14F-4D97-AF65-F5344CB8AC3E}">
        <p14:creationId xmlns:p14="http://schemas.microsoft.com/office/powerpoint/2010/main" val="3996173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708" y="80467"/>
            <a:ext cx="8520600" cy="709575"/>
          </a:xfrm>
        </p:spPr>
        <p:txBody>
          <a:bodyPr>
            <a:normAutofit fontScale="90000"/>
          </a:bodyPr>
          <a:lstStyle/>
          <a:p>
            <a:pPr algn="l"/>
            <a:r>
              <a:rPr lang="en-US" sz="4400" u="sng" dirty="0" smtClean="0">
                <a:solidFill>
                  <a:srgbClr val="FF0000"/>
                </a:solidFill>
              </a:rPr>
              <a:t>Business risk and Financial Risk</a:t>
            </a:r>
            <a:endParaRPr lang="en-US" sz="4400" u="sng" dirty="0">
              <a:solidFill>
                <a:srgbClr val="FF0000"/>
              </a:solidFill>
            </a:endParaRPr>
          </a:p>
        </p:txBody>
      </p:sp>
      <p:sp>
        <p:nvSpPr>
          <p:cNvPr id="3" name="Subtitle 2"/>
          <p:cNvSpPr>
            <a:spLocks noGrp="1"/>
          </p:cNvSpPr>
          <p:nvPr>
            <p:ph type="subTitle" idx="1"/>
          </p:nvPr>
        </p:nvSpPr>
        <p:spPr>
          <a:xfrm>
            <a:off x="311700" y="950976"/>
            <a:ext cx="8520600" cy="4089197"/>
          </a:xfrm>
        </p:spPr>
        <p:txBody>
          <a:bodyPr>
            <a:normAutofit fontScale="85000" lnSpcReduction="20000"/>
          </a:bodyPr>
          <a:lstStyle/>
          <a:p>
            <a:pPr marL="114300" indent="0" algn="l"/>
            <a:r>
              <a:rPr lang="en-US" b="1" dirty="0" smtClean="0">
                <a:solidFill>
                  <a:schemeClr val="tx1"/>
                </a:solidFill>
              </a:rPr>
              <a:t>Business risk </a:t>
            </a:r>
            <a:r>
              <a:rPr lang="en-US" dirty="0" smtClean="0">
                <a:solidFill>
                  <a:schemeClr val="tx1"/>
                </a:solidFill>
              </a:rPr>
              <a:t>is the variation in the return due to the inherent attributes of a operation of a firm.</a:t>
            </a:r>
          </a:p>
          <a:p>
            <a:pPr marL="571500" indent="-457200" algn="l">
              <a:buFont typeface="Arial" panose="020B0604020202020204" pitchFamily="34" charset="0"/>
              <a:buChar char="•"/>
            </a:pPr>
            <a:r>
              <a:rPr lang="en-US" dirty="0" smtClean="0">
                <a:solidFill>
                  <a:schemeClr val="tx1"/>
                </a:solidFill>
              </a:rPr>
              <a:t>This risk is also called operating risk.</a:t>
            </a:r>
          </a:p>
          <a:p>
            <a:pPr marL="571500" indent="-457200" algn="l">
              <a:buFont typeface="Arial" panose="020B0604020202020204" pitchFamily="34" charset="0"/>
              <a:buChar char="•"/>
            </a:pPr>
            <a:r>
              <a:rPr lang="en-US" dirty="0" smtClean="0">
                <a:solidFill>
                  <a:schemeClr val="tx1"/>
                </a:solidFill>
              </a:rPr>
              <a:t>This risk create from variability of risk, variability in sales price, uncertainty of input cost, extent of fixed operating cost etc.</a:t>
            </a:r>
          </a:p>
          <a:p>
            <a:pPr marL="114300" indent="0" algn="l"/>
            <a:r>
              <a:rPr lang="en-US" b="1" dirty="0">
                <a:solidFill>
                  <a:srgbClr val="111111"/>
                </a:solidFill>
                <a:latin typeface="SourceSansPro"/>
              </a:rPr>
              <a:t>Financial risk </a:t>
            </a:r>
            <a:r>
              <a:rPr lang="en-US" dirty="0">
                <a:solidFill>
                  <a:srgbClr val="111111"/>
                </a:solidFill>
                <a:latin typeface="SourceSansPro"/>
              </a:rPr>
              <a:t>is concerned with a company's ability to generate sufficient cash flow to be able to make interest payments on financing or meet other debt-related obligations. A company with a relatively higher level of debt financing carries a higher level of financial risk since there is a greater possibility of the company not being able to meet its financial obligations and becoming insolvent.</a:t>
            </a:r>
            <a:endParaRPr lang="en-US" dirty="0"/>
          </a:p>
        </p:txBody>
      </p:sp>
    </p:spTree>
    <p:extLst>
      <p:ext uri="{BB962C8B-B14F-4D97-AF65-F5344CB8AC3E}">
        <p14:creationId xmlns:p14="http://schemas.microsoft.com/office/powerpoint/2010/main" val="4217835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5566"/>
            <a:ext cx="9070848" cy="782726"/>
          </a:xfrm>
        </p:spPr>
        <p:txBody>
          <a:bodyPr>
            <a:normAutofit fontScale="90000"/>
          </a:bodyPr>
          <a:lstStyle/>
          <a:p>
            <a:pPr algn="l"/>
            <a:r>
              <a:rPr lang="en-US" u="sng" dirty="0" smtClean="0">
                <a:solidFill>
                  <a:srgbClr val="FF0000"/>
                </a:solidFill>
              </a:rPr>
              <a:t>Leverage </a:t>
            </a:r>
            <a:endParaRPr lang="en-US" u="sng" dirty="0">
              <a:solidFill>
                <a:srgbClr val="FF0000"/>
              </a:solidFill>
            </a:endParaRP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9728" y="958292"/>
                <a:ext cx="8722572" cy="4103826"/>
              </a:xfrm>
            </p:spPr>
            <p:txBody>
              <a:bodyPr>
                <a:normAutofit fontScale="70000" lnSpcReduction="20000"/>
              </a:bodyPr>
              <a:lstStyle/>
              <a:p>
                <a:pPr marL="571500" indent="-457200" algn="l">
                  <a:buFont typeface="Arial" panose="020B0604020202020204" pitchFamily="34" charset="0"/>
                  <a:buChar char="•"/>
                </a:pPr>
                <a:r>
                  <a:rPr lang="en-US" dirty="0" smtClean="0">
                    <a:solidFill>
                      <a:schemeClr val="tx1"/>
                    </a:solidFill>
                  </a:rPr>
                  <a:t>The word leverage is borrowed from physics and it is used in financial management.</a:t>
                </a:r>
              </a:p>
              <a:p>
                <a:pPr marL="571500" indent="-457200" algn="l">
                  <a:buFont typeface="Arial" panose="020B0604020202020204" pitchFamily="34" charset="0"/>
                  <a:buChar char="•"/>
                </a:pPr>
                <a:r>
                  <a:rPr lang="en-US" dirty="0" smtClean="0">
                    <a:solidFill>
                      <a:schemeClr val="tx1"/>
                    </a:solidFill>
                  </a:rPr>
                  <a:t>Leverage is used to describe the ability of a firm to use fixed cost assets or funds to increase the return to its shareholders.</a:t>
                </a:r>
              </a:p>
              <a:p>
                <a:pPr marL="571500" indent="-457200" algn="l">
                  <a:buFont typeface="Arial" panose="020B0604020202020204" pitchFamily="34" charset="0"/>
                  <a:buChar char="•"/>
                </a:pPr>
                <a:r>
                  <a:rPr lang="en-US" dirty="0" smtClean="0">
                    <a:solidFill>
                      <a:schemeClr val="tx1"/>
                    </a:solidFill>
                  </a:rPr>
                  <a:t>It helps us to understand how to gain higher financial benefits compared to the fixed charged payable.</a:t>
                </a:r>
              </a:p>
              <a:p>
                <a:pPr marL="114300" indent="0" algn="l"/>
                <a:r>
                  <a:rPr lang="en-US" dirty="0" smtClean="0">
                    <a:solidFill>
                      <a:srgbClr val="FF0000"/>
                    </a:solidFill>
                  </a:rPr>
                  <a:t>Types of leverage</a:t>
                </a:r>
              </a:p>
              <a:p>
                <a:pPr marL="114300" indent="0" algn="l"/>
                <a:r>
                  <a:rPr lang="en-US" dirty="0" smtClean="0">
                    <a:solidFill>
                      <a:srgbClr val="FF0000"/>
                    </a:solidFill>
                  </a:rPr>
                  <a:t>1. Operating leverage/ degree of operating leverage(DOL):-</a:t>
                </a:r>
              </a:p>
              <a:p>
                <a:pPr marL="571500" indent="-457200" algn="l">
                  <a:buFont typeface="Arial" panose="020B0604020202020204" pitchFamily="34" charset="0"/>
                  <a:buChar char="•"/>
                </a:pPr>
                <a:r>
                  <a:rPr lang="en-US" dirty="0" smtClean="0">
                    <a:solidFill>
                      <a:schemeClr val="tx1"/>
                    </a:solidFill>
                  </a:rPr>
                  <a:t> Measures the business risk or used of fixed operating cost lever of the company.</a:t>
                </a:r>
              </a:p>
              <a:p>
                <a:pPr marL="571500" indent="-457200" algn="l">
                  <a:buFont typeface="Arial" panose="020B0604020202020204" pitchFamily="34" charset="0"/>
                  <a:buChar char="•"/>
                </a:pPr>
                <a:r>
                  <a:rPr lang="en-US" dirty="0" smtClean="0">
                    <a:solidFill>
                      <a:schemeClr val="tx1"/>
                    </a:solidFill>
                  </a:rPr>
                  <a:t>DOL can be calculate on following formula:</a:t>
                </a:r>
              </a:p>
              <a:p>
                <a:pPr marL="114300" indent="0" algn="l"/>
                <a:r>
                  <a:rPr lang="en-US" dirty="0" smtClean="0">
                    <a:solidFill>
                      <a:srgbClr val="00B050"/>
                    </a:solidFill>
                  </a:rPr>
                  <a:t>DOL= </a:t>
                </a:r>
                <a:r>
                  <a:rPr lang="en-US" sz="3100" dirty="0">
                    <a:solidFill>
                      <a:srgbClr val="00B050"/>
                    </a:solidFill>
                    <a:latin typeface="arial" panose="020B0604020202020204" pitchFamily="34" charset="0"/>
                  </a:rPr>
                  <a:t>= </a:t>
                </a:r>
                <a14:m>
                  <m:oMath xmlns:m="http://schemas.openxmlformats.org/officeDocument/2006/math">
                    <m:f>
                      <m:fPr>
                        <m:ctrlPr>
                          <a:rPr lang="en-US" sz="3100" i="1">
                            <a:solidFill>
                              <a:srgbClr val="00B050"/>
                            </a:solidFill>
                            <a:latin typeface="Cambria Math" panose="02040503050406030204" pitchFamily="18" charset="0"/>
                          </a:rPr>
                        </m:ctrlPr>
                      </m:fPr>
                      <m:num>
                        <m:r>
                          <a:rPr lang="en-US" sz="3100" b="0" i="1" smtClean="0">
                            <a:solidFill>
                              <a:srgbClr val="00B050"/>
                            </a:solidFill>
                            <a:latin typeface="Cambria Math" panose="02040503050406030204" pitchFamily="18" charset="0"/>
                          </a:rPr>
                          <m:t>𝐶𝑀</m:t>
                        </m:r>
                      </m:num>
                      <m:den>
                        <m:r>
                          <a:rPr lang="en-US" sz="3100" b="0" i="1" smtClean="0">
                            <a:solidFill>
                              <a:srgbClr val="00B050"/>
                            </a:solidFill>
                            <a:latin typeface="Cambria Math" panose="02040503050406030204" pitchFamily="18" charset="0"/>
                          </a:rPr>
                          <m:t>𝐸𝐵𝐼𝑇</m:t>
                        </m:r>
                      </m:den>
                    </m:f>
                  </m:oMath>
                </a14:m>
                <a:r>
                  <a:rPr lang="en-US" dirty="0" smtClean="0">
                    <a:solidFill>
                      <a:srgbClr val="00B050"/>
                    </a:solidFill>
                  </a:rPr>
                  <a:t> or =</a:t>
                </a:r>
                <a:r>
                  <a:rPr lang="en-US" sz="3400" dirty="0">
                    <a:solidFill>
                      <a:srgbClr val="00B050"/>
                    </a:solidFill>
                    <a:latin typeface="arial" panose="020B0604020202020204" pitchFamily="34" charset="0"/>
                  </a:rPr>
                  <a:t>= </a:t>
                </a:r>
                <a14:m>
                  <m:oMath xmlns:m="http://schemas.openxmlformats.org/officeDocument/2006/math">
                    <m:f>
                      <m:fPr>
                        <m:ctrlPr>
                          <a:rPr lang="en-US" sz="3400" i="1">
                            <a:solidFill>
                              <a:srgbClr val="00B050"/>
                            </a:solidFill>
                            <a:latin typeface="Cambria Math" panose="02040503050406030204" pitchFamily="18" charset="0"/>
                          </a:rPr>
                        </m:ctrlPr>
                      </m:fPr>
                      <m:num>
                        <m:r>
                          <a:rPr lang="en-US" sz="3400" b="0" i="1" smtClean="0">
                            <a:solidFill>
                              <a:srgbClr val="00B050"/>
                            </a:solidFill>
                            <a:latin typeface="Cambria Math" panose="02040503050406030204" pitchFamily="18" charset="0"/>
                          </a:rPr>
                          <m:t>𝑄</m:t>
                        </m:r>
                        <m:r>
                          <a:rPr lang="en-US" sz="3400" b="0" i="1" smtClean="0">
                            <a:solidFill>
                              <a:srgbClr val="00B050"/>
                            </a:solidFill>
                            <a:latin typeface="Cambria Math" panose="02040503050406030204" pitchFamily="18" charset="0"/>
                          </a:rPr>
                          <m:t>(</m:t>
                        </m:r>
                        <m:r>
                          <a:rPr lang="en-US" sz="3400" b="0" i="1" smtClean="0">
                            <a:solidFill>
                              <a:srgbClr val="00B050"/>
                            </a:solidFill>
                            <a:latin typeface="Cambria Math" panose="02040503050406030204" pitchFamily="18" charset="0"/>
                          </a:rPr>
                          <m:t>𝑆</m:t>
                        </m:r>
                        <m:r>
                          <a:rPr lang="en-US" sz="3400" b="0" i="1" smtClean="0">
                            <a:solidFill>
                              <a:srgbClr val="00B050"/>
                            </a:solidFill>
                            <a:latin typeface="Cambria Math" panose="02040503050406030204" pitchFamily="18" charset="0"/>
                          </a:rPr>
                          <m:t> −</m:t>
                        </m:r>
                        <m:r>
                          <a:rPr lang="en-US" sz="3400" b="0" i="1" smtClean="0">
                            <a:solidFill>
                              <a:srgbClr val="00B050"/>
                            </a:solidFill>
                            <a:latin typeface="Cambria Math" panose="02040503050406030204" pitchFamily="18" charset="0"/>
                          </a:rPr>
                          <m:t>𝑉</m:t>
                        </m:r>
                        <m:r>
                          <a:rPr lang="en-US" sz="3400" b="0" i="1" smtClean="0">
                            <a:solidFill>
                              <a:srgbClr val="00B050"/>
                            </a:solidFill>
                            <a:latin typeface="Cambria Math" panose="02040503050406030204" pitchFamily="18" charset="0"/>
                          </a:rPr>
                          <m:t>)</m:t>
                        </m:r>
                      </m:num>
                      <m:den>
                        <m:r>
                          <a:rPr lang="en-US" sz="3400" b="0" i="1" smtClean="0">
                            <a:solidFill>
                              <a:srgbClr val="00B050"/>
                            </a:solidFill>
                            <a:latin typeface="Cambria Math" panose="02040503050406030204" pitchFamily="18" charset="0"/>
                          </a:rPr>
                          <m:t>𝑄</m:t>
                        </m:r>
                        <m:d>
                          <m:dPr>
                            <m:ctrlPr>
                              <a:rPr lang="en-US" sz="3400" b="0" i="1" smtClean="0">
                                <a:solidFill>
                                  <a:srgbClr val="00B050"/>
                                </a:solidFill>
                                <a:latin typeface="Cambria Math" panose="02040503050406030204" pitchFamily="18" charset="0"/>
                              </a:rPr>
                            </m:ctrlPr>
                          </m:dPr>
                          <m:e>
                            <m:r>
                              <a:rPr lang="en-US" sz="3400" i="1">
                                <a:solidFill>
                                  <a:srgbClr val="00B050"/>
                                </a:solidFill>
                                <a:latin typeface="Cambria Math" panose="02040503050406030204" pitchFamily="18" charset="0"/>
                              </a:rPr>
                              <m:t>𝑆</m:t>
                            </m:r>
                            <m:r>
                              <a:rPr lang="en-US" sz="3400" i="1">
                                <a:solidFill>
                                  <a:srgbClr val="00B050"/>
                                </a:solidFill>
                                <a:latin typeface="Cambria Math" panose="02040503050406030204" pitchFamily="18" charset="0"/>
                              </a:rPr>
                              <m:t> −</m:t>
                            </m:r>
                            <m:r>
                              <a:rPr lang="en-US" sz="3400" i="1">
                                <a:solidFill>
                                  <a:srgbClr val="00B050"/>
                                </a:solidFill>
                                <a:latin typeface="Cambria Math" panose="02040503050406030204" pitchFamily="18" charset="0"/>
                              </a:rPr>
                              <m:t>𝑉</m:t>
                            </m:r>
                          </m:e>
                        </m:d>
                        <m:r>
                          <a:rPr lang="en-US" sz="3400" b="0" i="1" smtClean="0">
                            <a:solidFill>
                              <a:srgbClr val="00B050"/>
                            </a:solidFill>
                            <a:latin typeface="Cambria Math" panose="02040503050406030204" pitchFamily="18" charset="0"/>
                          </a:rPr>
                          <m:t>−</m:t>
                        </m:r>
                        <m:r>
                          <a:rPr lang="en-US" sz="3400" b="0" i="1" smtClean="0">
                            <a:solidFill>
                              <a:srgbClr val="00B050"/>
                            </a:solidFill>
                            <a:latin typeface="Cambria Math" panose="02040503050406030204" pitchFamily="18" charset="0"/>
                          </a:rPr>
                          <m:t>𝐹𝐶</m:t>
                        </m:r>
                      </m:den>
                    </m:f>
                  </m:oMath>
                </a14:m>
                <a:r>
                  <a:rPr lang="en-US" dirty="0" smtClean="0">
                    <a:solidFill>
                      <a:srgbClr val="00B050"/>
                    </a:solidFill>
                  </a:rPr>
                  <a:t>=…… times</a:t>
                </a:r>
              </a:p>
              <a:p>
                <a:pPr marL="114300" indent="0" algn="l"/>
                <a:r>
                  <a:rPr lang="en-US" dirty="0" smtClean="0">
                    <a:solidFill>
                      <a:srgbClr val="00B050"/>
                    </a:solidFill>
                  </a:rPr>
                  <a:t>Alternatively</a:t>
                </a:r>
              </a:p>
              <a:p>
                <a:pPr marL="114300" indent="0" algn="l"/>
                <a:r>
                  <a:rPr lang="en-US" dirty="0" smtClean="0">
                    <a:solidFill>
                      <a:srgbClr val="00B050"/>
                    </a:solidFill>
                  </a:rPr>
                  <a:t>DOL =</a:t>
                </a:r>
                <a:r>
                  <a:rPr lang="en-US" sz="3700" dirty="0" smtClean="0">
                    <a:solidFill>
                      <a:srgbClr val="00B050"/>
                    </a:solidFill>
                    <a:latin typeface="arial" panose="020B0604020202020204" pitchFamily="34" charset="0"/>
                  </a:rPr>
                  <a:t>= </a:t>
                </a:r>
                <a14:m>
                  <m:oMath xmlns:m="http://schemas.openxmlformats.org/officeDocument/2006/math">
                    <m:f>
                      <m:fPr>
                        <m:ctrlPr>
                          <a:rPr lang="en-US" sz="3700" i="1">
                            <a:solidFill>
                              <a:srgbClr val="00B050"/>
                            </a:solidFill>
                            <a:latin typeface="Cambria Math" panose="02040503050406030204" pitchFamily="18" charset="0"/>
                          </a:rPr>
                        </m:ctrlPr>
                      </m:fPr>
                      <m:num>
                        <m:r>
                          <a:rPr lang="en-US" sz="3700" b="0" i="1" smtClean="0">
                            <a:solidFill>
                              <a:srgbClr val="00B050"/>
                            </a:solidFill>
                            <a:latin typeface="Cambria Math" panose="02040503050406030204" pitchFamily="18" charset="0"/>
                          </a:rPr>
                          <m:t>% </m:t>
                        </m:r>
                        <m:r>
                          <a:rPr lang="en-US" sz="3700" b="0" i="1" smtClean="0">
                            <a:solidFill>
                              <a:srgbClr val="00B050"/>
                            </a:solidFill>
                            <a:latin typeface="Cambria Math" panose="02040503050406030204" pitchFamily="18" charset="0"/>
                          </a:rPr>
                          <m:t>𝑐h𝑎𝑛𝑔𝑒</m:t>
                        </m:r>
                        <m:r>
                          <a:rPr lang="en-US" sz="3700" b="0" i="1" smtClean="0">
                            <a:solidFill>
                              <a:srgbClr val="00B050"/>
                            </a:solidFill>
                            <a:latin typeface="Cambria Math" panose="02040503050406030204" pitchFamily="18" charset="0"/>
                          </a:rPr>
                          <m:t> </m:t>
                        </m:r>
                        <m:r>
                          <a:rPr lang="en-US" sz="3700" b="0" i="1" smtClean="0">
                            <a:solidFill>
                              <a:srgbClr val="00B050"/>
                            </a:solidFill>
                            <a:latin typeface="Cambria Math" panose="02040503050406030204" pitchFamily="18" charset="0"/>
                          </a:rPr>
                          <m:t>𝑖𝑛</m:t>
                        </m:r>
                        <m:r>
                          <a:rPr lang="en-US" sz="3700" b="0" i="1" smtClean="0">
                            <a:solidFill>
                              <a:srgbClr val="00B050"/>
                            </a:solidFill>
                            <a:latin typeface="Cambria Math" panose="02040503050406030204" pitchFamily="18" charset="0"/>
                          </a:rPr>
                          <m:t> </m:t>
                        </m:r>
                        <m:r>
                          <a:rPr lang="en-US" sz="3700" b="0" i="1" smtClean="0">
                            <a:solidFill>
                              <a:srgbClr val="00B050"/>
                            </a:solidFill>
                            <a:latin typeface="Cambria Math" panose="02040503050406030204" pitchFamily="18" charset="0"/>
                          </a:rPr>
                          <m:t>𝐸𝐵𝐼𝑇</m:t>
                        </m:r>
                      </m:num>
                      <m:den>
                        <m:r>
                          <a:rPr lang="en-US" sz="3700" b="0" i="1" smtClean="0">
                            <a:solidFill>
                              <a:srgbClr val="00B050"/>
                            </a:solidFill>
                            <a:latin typeface="Cambria Math" panose="02040503050406030204" pitchFamily="18" charset="0"/>
                          </a:rPr>
                          <m:t>% </m:t>
                        </m:r>
                        <m:r>
                          <a:rPr lang="en-US" sz="3700" b="0" i="1" smtClean="0">
                            <a:solidFill>
                              <a:srgbClr val="00B050"/>
                            </a:solidFill>
                            <a:latin typeface="Cambria Math" panose="02040503050406030204" pitchFamily="18" charset="0"/>
                          </a:rPr>
                          <m:t>𝑐h𝑎𝑛𝑔𝑒</m:t>
                        </m:r>
                        <m:r>
                          <a:rPr lang="en-US" sz="3700" b="0" i="1" smtClean="0">
                            <a:solidFill>
                              <a:srgbClr val="00B050"/>
                            </a:solidFill>
                            <a:latin typeface="Cambria Math" panose="02040503050406030204" pitchFamily="18" charset="0"/>
                          </a:rPr>
                          <m:t> </m:t>
                        </m:r>
                        <m:r>
                          <a:rPr lang="en-US" sz="3700" b="0" i="1" smtClean="0">
                            <a:solidFill>
                              <a:srgbClr val="00B050"/>
                            </a:solidFill>
                            <a:latin typeface="Cambria Math" panose="02040503050406030204" pitchFamily="18" charset="0"/>
                          </a:rPr>
                          <m:t>𝑖𝑛</m:t>
                        </m:r>
                        <m:r>
                          <a:rPr lang="en-US" sz="3700" b="0" i="1" smtClean="0">
                            <a:solidFill>
                              <a:srgbClr val="00B050"/>
                            </a:solidFill>
                            <a:latin typeface="Cambria Math" panose="02040503050406030204" pitchFamily="18" charset="0"/>
                          </a:rPr>
                          <m:t>  </m:t>
                        </m:r>
                        <m:r>
                          <a:rPr lang="en-US" sz="3700" b="0" i="1" smtClean="0">
                            <a:solidFill>
                              <a:srgbClr val="00B050"/>
                            </a:solidFill>
                            <a:latin typeface="Cambria Math" panose="02040503050406030204" pitchFamily="18" charset="0"/>
                          </a:rPr>
                          <m:t>𝑠𝑎𝑙𝑒𝑠</m:t>
                        </m:r>
                      </m:den>
                    </m:f>
                  </m:oMath>
                </a14:m>
                <a:r>
                  <a:rPr lang="en-US" dirty="0" smtClean="0">
                    <a:solidFill>
                      <a:srgbClr val="00B050"/>
                    </a:solidFill>
                  </a:rPr>
                  <a:t> = …. times</a:t>
                </a:r>
              </a:p>
              <a:p>
                <a:pPr marL="114300" indent="0" algn="l"/>
                <a:endParaRPr lang="en-US" dirty="0" smtClean="0">
                  <a:solidFill>
                    <a:schemeClr val="tx1"/>
                  </a:solidFill>
                </a:endParaRPr>
              </a:p>
              <a:p>
                <a:pPr marL="114300" indent="0" algn="l"/>
                <a:endParaRPr lang="en-US" dirty="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9728" y="958292"/>
                <a:ext cx="8722572" cy="4103826"/>
              </a:xfrm>
              <a:blipFill rotWithShape="0">
                <a:blip r:embed="rId2"/>
                <a:stretch>
                  <a:fillRect t="-3566" r="-1118"/>
                </a:stretch>
              </a:blipFill>
            </p:spPr>
            <p:txBody>
              <a:bodyPr/>
              <a:lstStyle/>
              <a:p>
                <a:r>
                  <a:rPr lang="en-US">
                    <a:noFill/>
                  </a:rPr>
                  <a:t> </a:t>
                </a:r>
              </a:p>
            </p:txBody>
          </p:sp>
        </mc:Fallback>
      </mc:AlternateContent>
    </p:spTree>
    <p:extLst>
      <p:ext uri="{BB962C8B-B14F-4D97-AF65-F5344CB8AC3E}">
        <p14:creationId xmlns:p14="http://schemas.microsoft.com/office/powerpoint/2010/main" val="2309517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708" y="358445"/>
            <a:ext cx="8520600" cy="570585"/>
          </a:xfrm>
        </p:spPr>
        <p:txBody>
          <a:bodyPr>
            <a:noAutofit/>
          </a:bodyPr>
          <a:lstStyle/>
          <a:p>
            <a:pPr algn="l"/>
            <a:r>
              <a:rPr lang="en-US" sz="2400" b="1" u="sng" dirty="0" smtClean="0">
                <a:solidFill>
                  <a:srgbClr val="FF0000"/>
                </a:solidFill>
              </a:rPr>
              <a:t>2. Degree of Financial Leverage(DFL)</a:t>
            </a:r>
            <a:endParaRPr lang="en-US" sz="2400" b="1" u="sng" dirty="0">
              <a:solidFill>
                <a:srgbClr val="FF0000"/>
              </a:solidFill>
            </a:endParaRP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31674" y="929030"/>
                <a:ext cx="8700626" cy="4133088"/>
              </a:xfrm>
            </p:spPr>
            <p:txBody>
              <a:bodyPr>
                <a:normAutofit fontScale="70000" lnSpcReduction="20000"/>
              </a:bodyPr>
              <a:lstStyle/>
              <a:p>
                <a:pPr marL="571500" lvl="0" indent="-457200" algn="l">
                  <a:buClr>
                    <a:srgbClr val="595959"/>
                  </a:buClr>
                  <a:buFont typeface="Arial" panose="020B0604020202020204" pitchFamily="34" charset="0"/>
                  <a:buChar char="•"/>
                </a:pPr>
                <a:r>
                  <a:rPr lang="en-US" sz="2000" dirty="0" smtClean="0">
                    <a:solidFill>
                      <a:srgbClr val="000000"/>
                    </a:solidFill>
                  </a:rPr>
                  <a:t>Measures the Financial risk</a:t>
                </a:r>
                <a:endParaRPr lang="en-US" sz="2000" dirty="0">
                  <a:solidFill>
                    <a:srgbClr val="000000"/>
                  </a:solidFill>
                </a:endParaRPr>
              </a:p>
              <a:p>
                <a:pPr marL="571500" lvl="0" indent="-457200" algn="l">
                  <a:buClr>
                    <a:srgbClr val="595959"/>
                  </a:buClr>
                  <a:buFont typeface="Arial" panose="020B0604020202020204" pitchFamily="34" charset="0"/>
                  <a:buChar char="•"/>
                </a:pPr>
                <a:r>
                  <a:rPr lang="en-US" sz="2000" dirty="0">
                    <a:solidFill>
                      <a:srgbClr val="000000"/>
                    </a:solidFill>
                  </a:rPr>
                  <a:t>DOL can be calculate on following formula</a:t>
                </a:r>
                <a:r>
                  <a:rPr lang="en-US" sz="2000" dirty="0" smtClean="0">
                    <a:solidFill>
                      <a:srgbClr val="000000"/>
                    </a:solidFill>
                  </a:rPr>
                  <a:t>:</a:t>
                </a:r>
              </a:p>
              <a:p>
                <a:pPr marL="114300" lvl="0" indent="0" algn="l">
                  <a:buClr>
                    <a:srgbClr val="595959"/>
                  </a:buClr>
                </a:pPr>
                <a:endParaRPr lang="en-US" sz="2000" dirty="0" smtClean="0">
                  <a:solidFill>
                    <a:srgbClr val="000000"/>
                  </a:solidFill>
                </a:endParaRPr>
              </a:p>
              <a:p>
                <a:pPr marL="114300" lvl="0" indent="0" algn="l">
                  <a:buClr>
                    <a:srgbClr val="595959"/>
                  </a:buClr>
                </a:pPr>
                <a:r>
                  <a:rPr lang="en-US" sz="2000" dirty="0" smtClean="0">
                    <a:solidFill>
                      <a:srgbClr val="000000"/>
                    </a:solidFill>
                  </a:rPr>
                  <a:t>DFL </a:t>
                </a:r>
                <a:r>
                  <a:rPr lang="en-US" sz="2000" dirty="0" smtClean="0">
                    <a:solidFill>
                      <a:srgbClr val="00B050"/>
                    </a:solidFill>
                  </a:rPr>
                  <a:t> </a:t>
                </a:r>
                <a:r>
                  <a:rPr lang="en-US" sz="2200" dirty="0">
                    <a:solidFill>
                      <a:srgbClr val="00B050"/>
                    </a:solidFill>
                    <a:latin typeface="arial" panose="020B0604020202020204" pitchFamily="34" charset="0"/>
                  </a:rPr>
                  <a:t>= </a:t>
                </a:r>
                <a14:m>
                  <m:oMath xmlns:m="http://schemas.openxmlformats.org/officeDocument/2006/math">
                    <m:f>
                      <m:fPr>
                        <m:ctrlPr>
                          <a:rPr lang="en-US" sz="2200" i="1">
                            <a:solidFill>
                              <a:srgbClr val="00B050"/>
                            </a:solidFill>
                            <a:latin typeface="Cambria Math" panose="02040503050406030204" pitchFamily="18" charset="0"/>
                          </a:rPr>
                        </m:ctrlPr>
                      </m:fPr>
                      <m:num>
                        <m:r>
                          <a:rPr lang="en-US" sz="2200" b="0" i="1" smtClean="0">
                            <a:solidFill>
                              <a:srgbClr val="00B050"/>
                            </a:solidFill>
                            <a:latin typeface="Cambria Math" panose="02040503050406030204" pitchFamily="18" charset="0"/>
                          </a:rPr>
                          <m:t>𝐸𝐵𝐼𝑇</m:t>
                        </m:r>
                      </m:num>
                      <m:den>
                        <m:r>
                          <a:rPr lang="en-US" sz="2200" i="1">
                            <a:solidFill>
                              <a:srgbClr val="00B050"/>
                            </a:solidFill>
                            <a:latin typeface="Cambria Math" panose="02040503050406030204" pitchFamily="18" charset="0"/>
                          </a:rPr>
                          <m:t>𝐸𝐵</m:t>
                        </m:r>
                        <m:r>
                          <a:rPr lang="en-US" sz="2200" b="0" i="1" smtClean="0">
                            <a:solidFill>
                              <a:srgbClr val="00B050"/>
                            </a:solidFill>
                            <a:latin typeface="Cambria Math" panose="02040503050406030204" pitchFamily="18" charset="0"/>
                          </a:rPr>
                          <m:t>𝑇</m:t>
                        </m:r>
                        <m:r>
                          <a:rPr lang="en-US" sz="2200" b="0" i="1" smtClean="0">
                            <a:solidFill>
                              <a:srgbClr val="00B050"/>
                            </a:solidFill>
                            <a:latin typeface="Cambria Math" panose="02040503050406030204" pitchFamily="18" charset="0"/>
                          </a:rPr>
                          <m:t> − </m:t>
                        </m:r>
                        <m:f>
                          <m:fPr>
                            <m:ctrlPr>
                              <a:rPr lang="en-US" sz="2200" b="0" i="1" smtClean="0">
                                <a:solidFill>
                                  <a:srgbClr val="00B050"/>
                                </a:solidFill>
                                <a:latin typeface="Cambria Math" panose="02040503050406030204" pitchFamily="18" charset="0"/>
                              </a:rPr>
                            </m:ctrlPr>
                          </m:fPr>
                          <m:num>
                            <m:r>
                              <a:rPr lang="en-US" sz="2200" b="0" i="1" smtClean="0">
                                <a:solidFill>
                                  <a:srgbClr val="00B050"/>
                                </a:solidFill>
                                <a:latin typeface="Cambria Math" panose="02040503050406030204" pitchFamily="18" charset="0"/>
                              </a:rPr>
                              <m:t>𝑃𝑑</m:t>
                            </m:r>
                          </m:num>
                          <m:den>
                            <m:r>
                              <a:rPr lang="en-US" sz="2200" b="0" i="1" smtClean="0">
                                <a:solidFill>
                                  <a:srgbClr val="00B050"/>
                                </a:solidFill>
                                <a:latin typeface="Cambria Math" panose="02040503050406030204" pitchFamily="18" charset="0"/>
                              </a:rPr>
                              <m:t>(1−</m:t>
                            </m:r>
                            <m:r>
                              <a:rPr lang="en-US" sz="2200" b="0" i="1" smtClean="0">
                                <a:solidFill>
                                  <a:srgbClr val="00B050"/>
                                </a:solidFill>
                                <a:latin typeface="Cambria Math" panose="02040503050406030204" pitchFamily="18" charset="0"/>
                              </a:rPr>
                              <m:t>𝑡</m:t>
                            </m:r>
                            <m:r>
                              <a:rPr lang="en-US" sz="2200" b="0" i="1" smtClean="0">
                                <a:solidFill>
                                  <a:srgbClr val="00B050"/>
                                </a:solidFill>
                                <a:latin typeface="Cambria Math" panose="02040503050406030204" pitchFamily="18" charset="0"/>
                              </a:rPr>
                              <m:t>)</m:t>
                            </m:r>
                          </m:den>
                        </m:f>
                      </m:den>
                    </m:f>
                  </m:oMath>
                </a14:m>
                <a:r>
                  <a:rPr lang="en-US" sz="2000" dirty="0">
                    <a:solidFill>
                      <a:srgbClr val="00B050"/>
                    </a:solidFill>
                  </a:rPr>
                  <a:t> or </a:t>
                </a:r>
                <a:r>
                  <a:rPr lang="en-US" sz="2400" dirty="0" smtClean="0">
                    <a:solidFill>
                      <a:srgbClr val="00B050"/>
                    </a:solidFill>
                    <a:latin typeface="arial" panose="020B0604020202020204" pitchFamily="34" charset="0"/>
                  </a:rPr>
                  <a:t>= </a:t>
                </a:r>
                <a14:m>
                  <m:oMath xmlns:m="http://schemas.openxmlformats.org/officeDocument/2006/math">
                    <m:f>
                      <m:fPr>
                        <m:ctrlPr>
                          <a:rPr lang="en-US" sz="2400" i="1">
                            <a:solidFill>
                              <a:srgbClr val="00B050"/>
                            </a:solidFill>
                            <a:latin typeface="Cambria Math" panose="02040503050406030204" pitchFamily="18" charset="0"/>
                          </a:rPr>
                        </m:ctrlPr>
                      </m:fPr>
                      <m:num>
                        <m:r>
                          <a:rPr lang="en-US" sz="2400" i="1">
                            <a:solidFill>
                              <a:srgbClr val="00B050"/>
                            </a:solidFill>
                            <a:latin typeface="Cambria Math" panose="02040503050406030204" pitchFamily="18" charset="0"/>
                          </a:rPr>
                          <m:t>𝑄</m:t>
                        </m:r>
                        <m:d>
                          <m:dPr>
                            <m:ctrlPr>
                              <a:rPr lang="en-US" sz="2400" i="1">
                                <a:solidFill>
                                  <a:srgbClr val="00B050"/>
                                </a:solidFill>
                                <a:latin typeface="Cambria Math" panose="02040503050406030204" pitchFamily="18" charset="0"/>
                              </a:rPr>
                            </m:ctrlPr>
                          </m:dPr>
                          <m:e>
                            <m:r>
                              <a:rPr lang="en-US" sz="2400" i="1">
                                <a:solidFill>
                                  <a:srgbClr val="00B050"/>
                                </a:solidFill>
                                <a:latin typeface="Cambria Math" panose="02040503050406030204" pitchFamily="18" charset="0"/>
                              </a:rPr>
                              <m:t>𝑆</m:t>
                            </m:r>
                            <m:r>
                              <a:rPr lang="en-US" sz="2400" i="1">
                                <a:solidFill>
                                  <a:srgbClr val="00B050"/>
                                </a:solidFill>
                                <a:latin typeface="Cambria Math" panose="02040503050406030204" pitchFamily="18" charset="0"/>
                              </a:rPr>
                              <m:t> −</m:t>
                            </m:r>
                            <m:r>
                              <a:rPr lang="en-US" sz="2400" i="1">
                                <a:solidFill>
                                  <a:srgbClr val="00B050"/>
                                </a:solidFill>
                                <a:latin typeface="Cambria Math" panose="02040503050406030204" pitchFamily="18" charset="0"/>
                              </a:rPr>
                              <m:t>𝑉</m:t>
                            </m:r>
                          </m:e>
                        </m:d>
                        <m:r>
                          <a:rPr lang="en-US" sz="2400" b="0" i="1" smtClean="0">
                            <a:solidFill>
                              <a:srgbClr val="00B050"/>
                            </a:solidFill>
                            <a:latin typeface="Cambria Math" panose="02040503050406030204" pitchFamily="18" charset="0"/>
                          </a:rPr>
                          <m:t>−</m:t>
                        </m:r>
                        <m:r>
                          <a:rPr lang="en-US" sz="2400" b="0" i="1" smtClean="0">
                            <a:solidFill>
                              <a:srgbClr val="00B050"/>
                            </a:solidFill>
                            <a:latin typeface="Cambria Math" panose="02040503050406030204" pitchFamily="18" charset="0"/>
                          </a:rPr>
                          <m:t>𝐹𝐶</m:t>
                        </m:r>
                      </m:num>
                      <m:den>
                        <m:r>
                          <a:rPr lang="en-US" sz="2400" i="1">
                            <a:solidFill>
                              <a:srgbClr val="00B050"/>
                            </a:solidFill>
                            <a:latin typeface="Cambria Math" panose="02040503050406030204" pitchFamily="18" charset="0"/>
                          </a:rPr>
                          <m:t>𝑄</m:t>
                        </m:r>
                        <m:d>
                          <m:dPr>
                            <m:ctrlPr>
                              <a:rPr lang="en-US" sz="2400" i="1">
                                <a:solidFill>
                                  <a:srgbClr val="00B050"/>
                                </a:solidFill>
                                <a:latin typeface="Cambria Math" panose="02040503050406030204" pitchFamily="18" charset="0"/>
                              </a:rPr>
                            </m:ctrlPr>
                          </m:dPr>
                          <m:e>
                            <m:r>
                              <a:rPr lang="en-US" sz="2400" i="1">
                                <a:solidFill>
                                  <a:srgbClr val="00B050"/>
                                </a:solidFill>
                                <a:latin typeface="Cambria Math" panose="02040503050406030204" pitchFamily="18" charset="0"/>
                              </a:rPr>
                              <m:t>𝑆</m:t>
                            </m:r>
                            <m:r>
                              <a:rPr lang="en-US" sz="2400" i="1">
                                <a:solidFill>
                                  <a:srgbClr val="00B050"/>
                                </a:solidFill>
                                <a:latin typeface="Cambria Math" panose="02040503050406030204" pitchFamily="18" charset="0"/>
                              </a:rPr>
                              <m:t> −</m:t>
                            </m:r>
                            <m:r>
                              <a:rPr lang="en-US" sz="2400" i="1">
                                <a:solidFill>
                                  <a:srgbClr val="00B050"/>
                                </a:solidFill>
                                <a:latin typeface="Cambria Math" panose="02040503050406030204" pitchFamily="18" charset="0"/>
                              </a:rPr>
                              <m:t>𝑉</m:t>
                            </m:r>
                          </m:e>
                        </m:d>
                        <m:r>
                          <a:rPr lang="en-US" sz="2400" i="1">
                            <a:solidFill>
                              <a:srgbClr val="00B050"/>
                            </a:solidFill>
                            <a:latin typeface="Cambria Math" panose="02040503050406030204" pitchFamily="18" charset="0"/>
                          </a:rPr>
                          <m:t>−</m:t>
                        </m:r>
                        <m:r>
                          <a:rPr lang="en-US" sz="2400" i="1">
                            <a:solidFill>
                              <a:srgbClr val="00B050"/>
                            </a:solidFill>
                            <a:latin typeface="Cambria Math" panose="02040503050406030204" pitchFamily="18" charset="0"/>
                          </a:rPr>
                          <m:t>𝐹𝐶</m:t>
                        </m:r>
                        <m:r>
                          <a:rPr lang="en-US" sz="2400" b="0" i="1" smtClean="0">
                            <a:solidFill>
                              <a:srgbClr val="00B050"/>
                            </a:solidFill>
                            <a:latin typeface="Cambria Math" panose="02040503050406030204" pitchFamily="18" charset="0"/>
                          </a:rPr>
                          <m:t>−</m:t>
                        </m:r>
                        <m:r>
                          <a:rPr lang="en-US" sz="2400" b="0" i="1" smtClean="0">
                            <a:solidFill>
                              <a:srgbClr val="00B050"/>
                            </a:solidFill>
                            <a:latin typeface="Cambria Math" panose="02040503050406030204" pitchFamily="18" charset="0"/>
                          </a:rPr>
                          <m:t>𝐼</m:t>
                        </m:r>
                        <m:r>
                          <a:rPr lang="en-US" sz="2400" b="0" i="1" smtClean="0">
                            <a:solidFill>
                              <a:srgbClr val="00B050"/>
                            </a:solidFill>
                            <a:latin typeface="Cambria Math" panose="02040503050406030204" pitchFamily="18" charset="0"/>
                          </a:rPr>
                          <m:t> −</m:t>
                        </m:r>
                        <m:f>
                          <m:fPr>
                            <m:ctrlPr>
                              <a:rPr lang="en-US" sz="2400" b="0" i="1" smtClean="0">
                                <a:solidFill>
                                  <a:srgbClr val="00B050"/>
                                </a:solidFill>
                                <a:latin typeface="Cambria Math" panose="02040503050406030204" pitchFamily="18" charset="0"/>
                              </a:rPr>
                            </m:ctrlPr>
                          </m:fPr>
                          <m:num>
                            <m:r>
                              <a:rPr lang="en-US" sz="2400" b="0" i="1" smtClean="0">
                                <a:solidFill>
                                  <a:srgbClr val="00B050"/>
                                </a:solidFill>
                                <a:latin typeface="Cambria Math" panose="02040503050406030204" pitchFamily="18" charset="0"/>
                              </a:rPr>
                              <m:t>𝑃𝑑</m:t>
                            </m:r>
                          </m:num>
                          <m:den>
                            <m:r>
                              <a:rPr lang="en-US" sz="2400" b="0" i="1" smtClean="0">
                                <a:solidFill>
                                  <a:srgbClr val="00B050"/>
                                </a:solidFill>
                                <a:latin typeface="Cambria Math" panose="02040503050406030204" pitchFamily="18" charset="0"/>
                              </a:rPr>
                              <m:t>1−</m:t>
                            </m:r>
                            <m:r>
                              <a:rPr lang="en-US" sz="2400" b="0" i="1" smtClean="0">
                                <a:solidFill>
                                  <a:srgbClr val="00B050"/>
                                </a:solidFill>
                                <a:latin typeface="Cambria Math" panose="02040503050406030204" pitchFamily="18" charset="0"/>
                              </a:rPr>
                              <m:t>𝑡</m:t>
                            </m:r>
                          </m:den>
                        </m:f>
                      </m:den>
                    </m:f>
                  </m:oMath>
                </a14:m>
                <a:r>
                  <a:rPr lang="en-US" sz="2000" dirty="0">
                    <a:solidFill>
                      <a:srgbClr val="00B050"/>
                    </a:solidFill>
                  </a:rPr>
                  <a:t>=…… times</a:t>
                </a:r>
              </a:p>
              <a:p>
                <a:pPr marL="114300" lvl="0" indent="0" algn="l">
                  <a:buClr>
                    <a:srgbClr val="595959"/>
                  </a:buClr>
                </a:pPr>
                <a:r>
                  <a:rPr lang="en-US" sz="2000" dirty="0">
                    <a:solidFill>
                      <a:srgbClr val="00B050"/>
                    </a:solidFill>
                  </a:rPr>
                  <a:t>Alternatively</a:t>
                </a:r>
              </a:p>
              <a:p>
                <a:pPr marL="114300" lvl="0" indent="0" algn="l">
                  <a:buClr>
                    <a:srgbClr val="595959"/>
                  </a:buClr>
                </a:pPr>
                <a:r>
                  <a:rPr lang="en-US" sz="2000" dirty="0" smtClean="0">
                    <a:solidFill>
                      <a:srgbClr val="00B050"/>
                    </a:solidFill>
                  </a:rPr>
                  <a:t>DFL </a:t>
                </a:r>
                <a:r>
                  <a:rPr lang="en-US" sz="2000" dirty="0">
                    <a:solidFill>
                      <a:srgbClr val="00B050"/>
                    </a:solidFill>
                  </a:rPr>
                  <a:t>=</a:t>
                </a:r>
                <a:r>
                  <a:rPr lang="en-US" sz="2600" dirty="0">
                    <a:solidFill>
                      <a:srgbClr val="00B050"/>
                    </a:solidFill>
                    <a:latin typeface="arial" panose="020B0604020202020204" pitchFamily="34" charset="0"/>
                  </a:rPr>
                  <a:t>= </a:t>
                </a:r>
                <a14:m>
                  <m:oMath xmlns:m="http://schemas.openxmlformats.org/officeDocument/2006/math">
                    <m:f>
                      <m:fPr>
                        <m:ctrlPr>
                          <a:rPr lang="en-US" sz="2600" i="1">
                            <a:solidFill>
                              <a:srgbClr val="00B050"/>
                            </a:solidFill>
                            <a:latin typeface="Cambria Math" panose="02040503050406030204" pitchFamily="18" charset="0"/>
                          </a:rPr>
                        </m:ctrlPr>
                      </m:fPr>
                      <m:num>
                        <m:r>
                          <a:rPr lang="en-US" sz="2600" i="1">
                            <a:solidFill>
                              <a:srgbClr val="00B050"/>
                            </a:solidFill>
                            <a:latin typeface="Cambria Math" panose="02040503050406030204" pitchFamily="18" charset="0"/>
                          </a:rPr>
                          <m:t>% </m:t>
                        </m:r>
                        <m:r>
                          <a:rPr lang="en-US" sz="2600" i="1">
                            <a:solidFill>
                              <a:srgbClr val="00B050"/>
                            </a:solidFill>
                            <a:latin typeface="Cambria Math" panose="02040503050406030204" pitchFamily="18" charset="0"/>
                          </a:rPr>
                          <m:t>𝑐h𝑎𝑛𝑔𝑒</m:t>
                        </m:r>
                        <m:r>
                          <a:rPr lang="en-US" sz="2600" i="1">
                            <a:solidFill>
                              <a:srgbClr val="00B050"/>
                            </a:solidFill>
                            <a:latin typeface="Cambria Math" panose="02040503050406030204" pitchFamily="18" charset="0"/>
                          </a:rPr>
                          <m:t> </m:t>
                        </m:r>
                        <m:r>
                          <a:rPr lang="en-US" sz="2600" i="1">
                            <a:solidFill>
                              <a:srgbClr val="00B050"/>
                            </a:solidFill>
                            <a:latin typeface="Cambria Math" panose="02040503050406030204" pitchFamily="18" charset="0"/>
                          </a:rPr>
                          <m:t>𝑖𝑛</m:t>
                        </m:r>
                        <m:r>
                          <a:rPr lang="en-US" sz="2600" i="1">
                            <a:solidFill>
                              <a:srgbClr val="00B050"/>
                            </a:solidFill>
                            <a:latin typeface="Cambria Math" panose="02040503050406030204" pitchFamily="18" charset="0"/>
                          </a:rPr>
                          <m:t> </m:t>
                        </m:r>
                        <m:r>
                          <a:rPr lang="en-US" sz="2600" i="1">
                            <a:solidFill>
                              <a:srgbClr val="00B050"/>
                            </a:solidFill>
                            <a:latin typeface="Cambria Math" panose="02040503050406030204" pitchFamily="18" charset="0"/>
                          </a:rPr>
                          <m:t>𝐸𝐵𝑇</m:t>
                        </m:r>
                        <m:r>
                          <a:rPr lang="en-US" sz="2600" b="0" i="1" smtClean="0">
                            <a:solidFill>
                              <a:srgbClr val="00B050"/>
                            </a:solidFill>
                            <a:latin typeface="Cambria Math" panose="02040503050406030204" pitchFamily="18" charset="0"/>
                          </a:rPr>
                          <m:t> </m:t>
                        </m:r>
                        <m:r>
                          <a:rPr lang="en-US" sz="2600" b="0" i="1" smtClean="0">
                            <a:solidFill>
                              <a:srgbClr val="00B050"/>
                            </a:solidFill>
                            <a:latin typeface="Cambria Math" panose="02040503050406030204" pitchFamily="18" charset="0"/>
                          </a:rPr>
                          <m:t>𝑜𝑟</m:t>
                        </m:r>
                        <m:r>
                          <a:rPr lang="en-US" sz="2600" b="0" i="1" smtClean="0">
                            <a:solidFill>
                              <a:srgbClr val="00B050"/>
                            </a:solidFill>
                            <a:latin typeface="Cambria Math" panose="02040503050406030204" pitchFamily="18" charset="0"/>
                          </a:rPr>
                          <m:t> </m:t>
                        </m:r>
                        <m:r>
                          <a:rPr lang="en-US" sz="2600" b="0" i="1" smtClean="0">
                            <a:solidFill>
                              <a:srgbClr val="00B050"/>
                            </a:solidFill>
                            <a:latin typeface="Cambria Math" panose="02040503050406030204" pitchFamily="18" charset="0"/>
                          </a:rPr>
                          <m:t>𝑛𝑒𝑡</m:t>
                        </m:r>
                        <m:r>
                          <a:rPr lang="en-US" sz="2600" b="0" i="1" smtClean="0">
                            <a:solidFill>
                              <a:srgbClr val="00B050"/>
                            </a:solidFill>
                            <a:latin typeface="Cambria Math" panose="02040503050406030204" pitchFamily="18" charset="0"/>
                          </a:rPr>
                          <m:t> </m:t>
                        </m:r>
                        <m:r>
                          <a:rPr lang="en-US" sz="2600" b="0" i="1" smtClean="0">
                            <a:solidFill>
                              <a:srgbClr val="00B050"/>
                            </a:solidFill>
                            <a:latin typeface="Cambria Math" panose="02040503050406030204" pitchFamily="18" charset="0"/>
                          </a:rPr>
                          <m:t>𝑖𝑛𝑐𝑜𝑚𝑒</m:t>
                        </m:r>
                        <m:r>
                          <a:rPr lang="en-US" sz="2600" b="0" i="1" smtClean="0">
                            <a:solidFill>
                              <a:srgbClr val="00B050"/>
                            </a:solidFill>
                            <a:latin typeface="Cambria Math" panose="02040503050406030204" pitchFamily="18" charset="0"/>
                          </a:rPr>
                          <m:t> </m:t>
                        </m:r>
                        <m:r>
                          <a:rPr lang="en-US" sz="2600" b="0" i="1" smtClean="0">
                            <a:solidFill>
                              <a:srgbClr val="00B050"/>
                            </a:solidFill>
                            <a:latin typeface="Cambria Math" panose="02040503050406030204" pitchFamily="18" charset="0"/>
                          </a:rPr>
                          <m:t>𝑜𝑟𝐸𝑃𝑆</m:t>
                        </m:r>
                      </m:num>
                      <m:den>
                        <m:r>
                          <a:rPr lang="en-US" sz="2600" i="1">
                            <a:solidFill>
                              <a:srgbClr val="00B050"/>
                            </a:solidFill>
                            <a:latin typeface="Cambria Math" panose="02040503050406030204" pitchFamily="18" charset="0"/>
                          </a:rPr>
                          <m:t>% </m:t>
                        </m:r>
                        <m:r>
                          <a:rPr lang="en-US" sz="2600" i="1">
                            <a:solidFill>
                              <a:srgbClr val="00B050"/>
                            </a:solidFill>
                            <a:latin typeface="Cambria Math" panose="02040503050406030204" pitchFamily="18" charset="0"/>
                          </a:rPr>
                          <m:t>𝑐h𝑎𝑛𝑔𝑒</m:t>
                        </m:r>
                        <m:r>
                          <a:rPr lang="en-US" sz="2600" i="1">
                            <a:solidFill>
                              <a:srgbClr val="00B050"/>
                            </a:solidFill>
                            <a:latin typeface="Cambria Math" panose="02040503050406030204" pitchFamily="18" charset="0"/>
                          </a:rPr>
                          <m:t> </m:t>
                        </m:r>
                        <m:r>
                          <a:rPr lang="en-US" sz="2600" i="1">
                            <a:solidFill>
                              <a:srgbClr val="00B050"/>
                            </a:solidFill>
                            <a:latin typeface="Cambria Math" panose="02040503050406030204" pitchFamily="18" charset="0"/>
                          </a:rPr>
                          <m:t>𝑖𝑛</m:t>
                        </m:r>
                        <m:r>
                          <a:rPr lang="en-US" sz="2600" i="1">
                            <a:solidFill>
                              <a:srgbClr val="00B050"/>
                            </a:solidFill>
                            <a:latin typeface="Cambria Math" panose="02040503050406030204" pitchFamily="18" charset="0"/>
                          </a:rPr>
                          <m:t> </m:t>
                        </m:r>
                        <m:r>
                          <a:rPr lang="en-US" sz="2600" b="0" i="1" smtClean="0">
                            <a:solidFill>
                              <a:srgbClr val="00B050"/>
                            </a:solidFill>
                            <a:latin typeface="Cambria Math" panose="02040503050406030204" pitchFamily="18" charset="0"/>
                          </a:rPr>
                          <m:t>𝐸𝐵𝐼𝑇</m:t>
                        </m:r>
                      </m:den>
                    </m:f>
                  </m:oMath>
                </a14:m>
                <a:r>
                  <a:rPr lang="en-US" sz="2000" dirty="0">
                    <a:solidFill>
                      <a:srgbClr val="00B050"/>
                    </a:solidFill>
                  </a:rPr>
                  <a:t> = …. </a:t>
                </a:r>
                <a:r>
                  <a:rPr lang="en-US" sz="2000" dirty="0" smtClean="0">
                    <a:solidFill>
                      <a:srgbClr val="00B050"/>
                    </a:solidFill>
                  </a:rPr>
                  <a:t>Times</a:t>
                </a:r>
              </a:p>
              <a:p>
                <a:pPr marL="114300" lvl="0" indent="0" algn="l">
                  <a:buClr>
                    <a:srgbClr val="595959"/>
                  </a:buClr>
                </a:pPr>
                <a:endParaRPr lang="en-US" sz="2000" dirty="0" smtClean="0">
                  <a:solidFill>
                    <a:srgbClr val="00B050"/>
                  </a:solidFill>
                </a:endParaRPr>
              </a:p>
              <a:p>
                <a:pPr marL="114300" lvl="0" indent="0" algn="l">
                  <a:buClr>
                    <a:srgbClr val="595959"/>
                  </a:buClr>
                </a:pPr>
                <a:r>
                  <a:rPr lang="en-US" sz="2000" dirty="0" smtClean="0">
                    <a:solidFill>
                      <a:srgbClr val="FF0000"/>
                    </a:solidFill>
                  </a:rPr>
                  <a:t>3.Degree of total leverage/ Degree of combined Leverage(DTL/DCL)</a:t>
                </a:r>
              </a:p>
              <a:p>
                <a:pPr marL="114300" lvl="0" indent="0" algn="l">
                  <a:buClr>
                    <a:srgbClr val="595959"/>
                  </a:buClr>
                </a:pPr>
                <a:endParaRPr lang="en-US" sz="2000" dirty="0">
                  <a:solidFill>
                    <a:srgbClr val="FF0000"/>
                  </a:solidFill>
                </a:endParaRPr>
              </a:p>
              <a:p>
                <a:pPr marL="571500" lvl="0" indent="-457200" algn="l">
                  <a:buClr>
                    <a:srgbClr val="595959"/>
                  </a:buClr>
                  <a:buFont typeface="Arial" panose="020B0604020202020204" pitchFamily="34" charset="0"/>
                  <a:buChar char="•"/>
                </a:pPr>
                <a:r>
                  <a:rPr lang="en-US" sz="2000" dirty="0">
                    <a:solidFill>
                      <a:srgbClr val="000000"/>
                    </a:solidFill>
                  </a:rPr>
                  <a:t>Measures the </a:t>
                </a:r>
                <a:r>
                  <a:rPr lang="en-US" sz="2000" dirty="0" smtClean="0">
                    <a:solidFill>
                      <a:srgbClr val="000000"/>
                    </a:solidFill>
                  </a:rPr>
                  <a:t>total </a:t>
                </a:r>
                <a:r>
                  <a:rPr lang="en-US" sz="2000" dirty="0">
                    <a:solidFill>
                      <a:srgbClr val="000000"/>
                    </a:solidFill>
                  </a:rPr>
                  <a:t>risk</a:t>
                </a:r>
              </a:p>
              <a:p>
                <a:pPr marL="571500" lvl="0" indent="-457200" algn="l">
                  <a:buClr>
                    <a:srgbClr val="595959"/>
                  </a:buClr>
                  <a:buFont typeface="Arial" panose="020B0604020202020204" pitchFamily="34" charset="0"/>
                  <a:buChar char="•"/>
                </a:pPr>
                <a:r>
                  <a:rPr lang="en-US" sz="2000" dirty="0" smtClean="0">
                    <a:solidFill>
                      <a:srgbClr val="000000"/>
                    </a:solidFill>
                  </a:rPr>
                  <a:t>DTL </a:t>
                </a:r>
                <a:r>
                  <a:rPr lang="en-US" sz="2000" dirty="0">
                    <a:solidFill>
                      <a:srgbClr val="000000"/>
                    </a:solidFill>
                  </a:rPr>
                  <a:t>can be calculate on following formula</a:t>
                </a:r>
                <a:r>
                  <a:rPr lang="en-US" sz="2000" dirty="0" smtClean="0">
                    <a:solidFill>
                      <a:srgbClr val="000000"/>
                    </a:solidFill>
                  </a:rPr>
                  <a:t>:</a:t>
                </a:r>
              </a:p>
              <a:p>
                <a:pPr marL="571500" lvl="0" indent="-457200" algn="l">
                  <a:buClr>
                    <a:srgbClr val="595959"/>
                  </a:buClr>
                  <a:buFont typeface="Arial" panose="020B0604020202020204" pitchFamily="34" charset="0"/>
                  <a:buChar char="•"/>
                </a:pPr>
                <a:endParaRPr lang="en-US" sz="2000" dirty="0">
                  <a:solidFill>
                    <a:srgbClr val="000000"/>
                  </a:solidFill>
                </a:endParaRPr>
              </a:p>
              <a:p>
                <a:pPr marL="114300" lvl="0" indent="0" algn="l">
                  <a:buClr>
                    <a:srgbClr val="595959"/>
                  </a:buClr>
                </a:pPr>
                <a:r>
                  <a:rPr lang="en-US" sz="2000" dirty="0" smtClean="0">
                    <a:solidFill>
                      <a:srgbClr val="000000"/>
                    </a:solidFill>
                  </a:rPr>
                  <a:t>DTL </a:t>
                </a:r>
                <a:r>
                  <a:rPr lang="en-US" sz="2000" dirty="0" smtClean="0">
                    <a:solidFill>
                      <a:srgbClr val="00B050"/>
                    </a:solidFill>
                  </a:rPr>
                  <a:t> </a:t>
                </a:r>
                <a:r>
                  <a:rPr lang="en-US" sz="2200" dirty="0">
                    <a:solidFill>
                      <a:srgbClr val="00B050"/>
                    </a:solidFill>
                    <a:latin typeface="arial" panose="020B0604020202020204" pitchFamily="34" charset="0"/>
                  </a:rPr>
                  <a:t>= </a:t>
                </a:r>
                <a:r>
                  <a:rPr lang="en-US" sz="2200" dirty="0" smtClean="0">
                    <a:solidFill>
                      <a:srgbClr val="00B050"/>
                    </a:solidFill>
                    <a:latin typeface="arial" panose="020B0604020202020204" pitchFamily="34" charset="0"/>
                  </a:rPr>
                  <a:t>(DOL ×DFL)  or =</a:t>
                </a:r>
                <a14:m>
                  <m:oMath xmlns:m="http://schemas.openxmlformats.org/officeDocument/2006/math">
                    <m:f>
                      <m:fPr>
                        <m:ctrlPr>
                          <a:rPr lang="en-US" sz="2200" i="1">
                            <a:solidFill>
                              <a:srgbClr val="00B050"/>
                            </a:solidFill>
                            <a:latin typeface="Cambria Math" panose="02040503050406030204" pitchFamily="18" charset="0"/>
                          </a:rPr>
                        </m:ctrlPr>
                      </m:fPr>
                      <m:num>
                        <m:r>
                          <a:rPr lang="en-US" sz="2200" b="0" i="1" smtClean="0">
                            <a:solidFill>
                              <a:srgbClr val="00B050"/>
                            </a:solidFill>
                            <a:latin typeface="Cambria Math" panose="02040503050406030204" pitchFamily="18" charset="0"/>
                          </a:rPr>
                          <m:t>𝐶𝑀</m:t>
                        </m:r>
                      </m:num>
                      <m:den>
                        <m:r>
                          <a:rPr lang="en-US" sz="2200" i="1">
                            <a:solidFill>
                              <a:srgbClr val="00B050"/>
                            </a:solidFill>
                            <a:latin typeface="Cambria Math" panose="02040503050406030204" pitchFamily="18" charset="0"/>
                          </a:rPr>
                          <m:t>𝐸𝐵𝑇</m:t>
                        </m:r>
                        <m:r>
                          <a:rPr lang="en-US" sz="2200" i="1">
                            <a:solidFill>
                              <a:srgbClr val="00B050"/>
                            </a:solidFill>
                            <a:latin typeface="Cambria Math" panose="02040503050406030204" pitchFamily="18" charset="0"/>
                          </a:rPr>
                          <m:t> − </m:t>
                        </m:r>
                        <m:f>
                          <m:fPr>
                            <m:ctrlPr>
                              <a:rPr lang="en-US" sz="2200" i="1">
                                <a:solidFill>
                                  <a:srgbClr val="00B050"/>
                                </a:solidFill>
                                <a:latin typeface="Cambria Math" panose="02040503050406030204" pitchFamily="18" charset="0"/>
                              </a:rPr>
                            </m:ctrlPr>
                          </m:fPr>
                          <m:num>
                            <m:r>
                              <a:rPr lang="en-US" sz="2200" i="1">
                                <a:solidFill>
                                  <a:srgbClr val="00B050"/>
                                </a:solidFill>
                                <a:latin typeface="Cambria Math" panose="02040503050406030204" pitchFamily="18" charset="0"/>
                              </a:rPr>
                              <m:t>𝑃𝑑</m:t>
                            </m:r>
                          </m:num>
                          <m:den>
                            <m:r>
                              <a:rPr lang="en-US" sz="2200" i="1">
                                <a:solidFill>
                                  <a:srgbClr val="00B050"/>
                                </a:solidFill>
                                <a:latin typeface="Cambria Math" panose="02040503050406030204" pitchFamily="18" charset="0"/>
                              </a:rPr>
                              <m:t>(1−</m:t>
                            </m:r>
                            <m:r>
                              <a:rPr lang="en-US" sz="2200" i="1">
                                <a:solidFill>
                                  <a:srgbClr val="00B050"/>
                                </a:solidFill>
                                <a:latin typeface="Cambria Math" panose="02040503050406030204" pitchFamily="18" charset="0"/>
                              </a:rPr>
                              <m:t>𝑡</m:t>
                            </m:r>
                            <m:r>
                              <a:rPr lang="en-US" sz="2200" i="1">
                                <a:solidFill>
                                  <a:srgbClr val="00B050"/>
                                </a:solidFill>
                                <a:latin typeface="Cambria Math" panose="02040503050406030204" pitchFamily="18" charset="0"/>
                              </a:rPr>
                              <m:t>)</m:t>
                            </m:r>
                          </m:den>
                        </m:f>
                      </m:den>
                    </m:f>
                  </m:oMath>
                </a14:m>
                <a:r>
                  <a:rPr lang="en-US" sz="2200" dirty="0" smtClean="0">
                    <a:solidFill>
                      <a:srgbClr val="00B050"/>
                    </a:solidFill>
                    <a:latin typeface="arial" panose="020B0604020202020204" pitchFamily="34" charset="0"/>
                  </a:rPr>
                  <a:t>= …. times</a:t>
                </a:r>
              </a:p>
              <a:p>
                <a:pPr marL="114300" lvl="0" indent="0" algn="l">
                  <a:buClr>
                    <a:srgbClr val="595959"/>
                  </a:buClr>
                </a:pPr>
                <a:endParaRPr lang="en-US" sz="2200" dirty="0" smtClean="0">
                  <a:solidFill>
                    <a:srgbClr val="00B050"/>
                  </a:solidFill>
                  <a:latin typeface="arial" panose="020B0604020202020204" pitchFamily="34" charset="0"/>
                </a:endParaRPr>
              </a:p>
              <a:p>
                <a:pPr marL="114300" lvl="0" indent="0" algn="l">
                  <a:buClr>
                    <a:srgbClr val="595959"/>
                  </a:buClr>
                </a:pPr>
                <a:r>
                  <a:rPr lang="en-US" sz="2000" dirty="0" smtClean="0">
                    <a:solidFill>
                      <a:srgbClr val="00B050"/>
                    </a:solidFill>
                  </a:rPr>
                  <a:t>Alternatively</a:t>
                </a:r>
                <a:endParaRPr lang="en-US" sz="2000" dirty="0">
                  <a:solidFill>
                    <a:srgbClr val="00B050"/>
                  </a:solidFill>
                </a:endParaRPr>
              </a:p>
              <a:p>
                <a:pPr marL="114300" lvl="0" indent="0" algn="l">
                  <a:buClr>
                    <a:srgbClr val="595959"/>
                  </a:buClr>
                </a:pPr>
                <a:r>
                  <a:rPr lang="en-US" sz="2000" dirty="0" smtClean="0">
                    <a:solidFill>
                      <a:srgbClr val="00B050"/>
                    </a:solidFill>
                  </a:rPr>
                  <a:t>DTL </a:t>
                </a:r>
                <a:r>
                  <a:rPr lang="en-US" sz="2000" dirty="0">
                    <a:solidFill>
                      <a:srgbClr val="00B050"/>
                    </a:solidFill>
                  </a:rPr>
                  <a:t>=</a:t>
                </a:r>
                <a:r>
                  <a:rPr lang="en-US" sz="2600" dirty="0">
                    <a:solidFill>
                      <a:srgbClr val="00B050"/>
                    </a:solidFill>
                    <a:latin typeface="arial" panose="020B0604020202020204" pitchFamily="34" charset="0"/>
                  </a:rPr>
                  <a:t>= </a:t>
                </a:r>
                <a14:m>
                  <m:oMath xmlns:m="http://schemas.openxmlformats.org/officeDocument/2006/math">
                    <m:f>
                      <m:fPr>
                        <m:ctrlPr>
                          <a:rPr lang="en-US" sz="2600" i="1">
                            <a:solidFill>
                              <a:srgbClr val="00B050"/>
                            </a:solidFill>
                            <a:latin typeface="Cambria Math" panose="02040503050406030204" pitchFamily="18" charset="0"/>
                          </a:rPr>
                        </m:ctrlPr>
                      </m:fPr>
                      <m:num>
                        <m:r>
                          <a:rPr lang="en-US" sz="2600" i="1">
                            <a:solidFill>
                              <a:srgbClr val="00B050"/>
                            </a:solidFill>
                            <a:latin typeface="Cambria Math" panose="02040503050406030204" pitchFamily="18" charset="0"/>
                          </a:rPr>
                          <m:t>% </m:t>
                        </m:r>
                        <m:r>
                          <a:rPr lang="en-US" sz="2600" i="1">
                            <a:solidFill>
                              <a:srgbClr val="00B050"/>
                            </a:solidFill>
                            <a:latin typeface="Cambria Math" panose="02040503050406030204" pitchFamily="18" charset="0"/>
                          </a:rPr>
                          <m:t>𝑐h𝑎𝑛𝑔𝑒</m:t>
                        </m:r>
                        <m:r>
                          <a:rPr lang="en-US" sz="2600" i="1">
                            <a:solidFill>
                              <a:srgbClr val="00B050"/>
                            </a:solidFill>
                            <a:latin typeface="Cambria Math" panose="02040503050406030204" pitchFamily="18" charset="0"/>
                          </a:rPr>
                          <m:t> </m:t>
                        </m:r>
                        <m:r>
                          <a:rPr lang="en-US" sz="2600" i="1">
                            <a:solidFill>
                              <a:srgbClr val="00B050"/>
                            </a:solidFill>
                            <a:latin typeface="Cambria Math" panose="02040503050406030204" pitchFamily="18" charset="0"/>
                          </a:rPr>
                          <m:t>𝑖𝑛</m:t>
                        </m:r>
                        <m:r>
                          <a:rPr lang="en-US" sz="2600" i="1">
                            <a:solidFill>
                              <a:srgbClr val="00B050"/>
                            </a:solidFill>
                            <a:latin typeface="Cambria Math" panose="02040503050406030204" pitchFamily="18" charset="0"/>
                          </a:rPr>
                          <m:t> </m:t>
                        </m:r>
                        <m:r>
                          <a:rPr lang="en-US" sz="2600" i="1">
                            <a:solidFill>
                              <a:srgbClr val="00B050"/>
                            </a:solidFill>
                            <a:latin typeface="Cambria Math" panose="02040503050406030204" pitchFamily="18" charset="0"/>
                          </a:rPr>
                          <m:t>𝐸𝐵𝑇</m:t>
                        </m:r>
                        <m:r>
                          <a:rPr lang="en-US" sz="2600" i="1">
                            <a:solidFill>
                              <a:srgbClr val="00B050"/>
                            </a:solidFill>
                            <a:latin typeface="Cambria Math" panose="02040503050406030204" pitchFamily="18" charset="0"/>
                          </a:rPr>
                          <m:t> </m:t>
                        </m:r>
                        <m:r>
                          <a:rPr lang="en-US" sz="2600" i="1">
                            <a:solidFill>
                              <a:srgbClr val="00B050"/>
                            </a:solidFill>
                            <a:latin typeface="Cambria Math" panose="02040503050406030204" pitchFamily="18" charset="0"/>
                          </a:rPr>
                          <m:t>𝑜𝑟</m:t>
                        </m:r>
                        <m:r>
                          <a:rPr lang="en-US" sz="2600" i="1">
                            <a:solidFill>
                              <a:srgbClr val="00B050"/>
                            </a:solidFill>
                            <a:latin typeface="Cambria Math" panose="02040503050406030204" pitchFamily="18" charset="0"/>
                          </a:rPr>
                          <m:t> </m:t>
                        </m:r>
                        <m:r>
                          <a:rPr lang="en-US" sz="2600" i="1">
                            <a:solidFill>
                              <a:srgbClr val="00B050"/>
                            </a:solidFill>
                            <a:latin typeface="Cambria Math" panose="02040503050406030204" pitchFamily="18" charset="0"/>
                          </a:rPr>
                          <m:t>𝑛𝑒𝑡</m:t>
                        </m:r>
                        <m:r>
                          <a:rPr lang="en-US" sz="2600" i="1">
                            <a:solidFill>
                              <a:srgbClr val="00B050"/>
                            </a:solidFill>
                            <a:latin typeface="Cambria Math" panose="02040503050406030204" pitchFamily="18" charset="0"/>
                          </a:rPr>
                          <m:t> </m:t>
                        </m:r>
                        <m:r>
                          <a:rPr lang="en-US" sz="2600" i="1">
                            <a:solidFill>
                              <a:srgbClr val="00B050"/>
                            </a:solidFill>
                            <a:latin typeface="Cambria Math" panose="02040503050406030204" pitchFamily="18" charset="0"/>
                          </a:rPr>
                          <m:t>𝑖𝑛𝑐𝑜𝑚𝑒</m:t>
                        </m:r>
                        <m:r>
                          <a:rPr lang="en-US" sz="2600" i="1">
                            <a:solidFill>
                              <a:srgbClr val="00B050"/>
                            </a:solidFill>
                            <a:latin typeface="Cambria Math" panose="02040503050406030204" pitchFamily="18" charset="0"/>
                          </a:rPr>
                          <m:t> </m:t>
                        </m:r>
                        <m:r>
                          <a:rPr lang="en-US" sz="2600" i="1">
                            <a:solidFill>
                              <a:srgbClr val="00B050"/>
                            </a:solidFill>
                            <a:latin typeface="Cambria Math" panose="02040503050406030204" pitchFamily="18" charset="0"/>
                          </a:rPr>
                          <m:t>𝑜𝑟𝐸𝑃𝑆</m:t>
                        </m:r>
                      </m:num>
                      <m:den>
                        <m:r>
                          <a:rPr lang="en-US" sz="2600" i="1">
                            <a:solidFill>
                              <a:srgbClr val="00B050"/>
                            </a:solidFill>
                            <a:latin typeface="Cambria Math" panose="02040503050406030204" pitchFamily="18" charset="0"/>
                          </a:rPr>
                          <m:t>% </m:t>
                        </m:r>
                        <m:r>
                          <a:rPr lang="en-US" sz="2600" i="1">
                            <a:solidFill>
                              <a:srgbClr val="00B050"/>
                            </a:solidFill>
                            <a:latin typeface="Cambria Math" panose="02040503050406030204" pitchFamily="18" charset="0"/>
                          </a:rPr>
                          <m:t>𝑐h𝑎𝑛𝑔𝑒</m:t>
                        </m:r>
                        <m:r>
                          <a:rPr lang="en-US" sz="2600" i="1">
                            <a:solidFill>
                              <a:srgbClr val="00B050"/>
                            </a:solidFill>
                            <a:latin typeface="Cambria Math" panose="02040503050406030204" pitchFamily="18" charset="0"/>
                          </a:rPr>
                          <m:t> </m:t>
                        </m:r>
                        <m:r>
                          <a:rPr lang="en-US" sz="2600" i="1">
                            <a:solidFill>
                              <a:srgbClr val="00B050"/>
                            </a:solidFill>
                            <a:latin typeface="Cambria Math" panose="02040503050406030204" pitchFamily="18" charset="0"/>
                          </a:rPr>
                          <m:t>𝑖𝑛</m:t>
                        </m:r>
                        <m:r>
                          <a:rPr lang="en-US" sz="2600" i="1">
                            <a:solidFill>
                              <a:srgbClr val="00B050"/>
                            </a:solidFill>
                            <a:latin typeface="Cambria Math" panose="02040503050406030204" pitchFamily="18" charset="0"/>
                          </a:rPr>
                          <m:t> </m:t>
                        </m:r>
                        <m:r>
                          <a:rPr lang="en-US" sz="2600" b="0" i="1" smtClean="0">
                            <a:solidFill>
                              <a:srgbClr val="00B050"/>
                            </a:solidFill>
                            <a:latin typeface="Cambria Math" panose="02040503050406030204" pitchFamily="18" charset="0"/>
                          </a:rPr>
                          <m:t>𝑠𝑎𝑙𝑒𝑠</m:t>
                        </m:r>
                      </m:den>
                    </m:f>
                  </m:oMath>
                </a14:m>
                <a:r>
                  <a:rPr lang="en-US" sz="2000" dirty="0">
                    <a:solidFill>
                      <a:srgbClr val="00B050"/>
                    </a:solidFill>
                  </a:rPr>
                  <a:t> = …. Times</a:t>
                </a:r>
              </a:p>
              <a:p>
                <a:pPr lvl="0" algn="l">
                  <a:buClr>
                    <a:srgbClr val="595959"/>
                  </a:buClr>
                  <a:buFont typeface="Arial" panose="020B0604020202020204" pitchFamily="34" charset="0"/>
                  <a:buChar char="•"/>
                </a:pPr>
                <a:endParaRPr lang="en-US" sz="2000" dirty="0">
                  <a:solidFill>
                    <a:srgbClr val="FF0000"/>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31674" y="929030"/>
                <a:ext cx="8700626" cy="4133088"/>
              </a:xfrm>
              <a:blipFill rotWithShape="0">
                <a:blip r:embed="rId2"/>
                <a:stretch>
                  <a:fillRect t="-4867"/>
                </a:stretch>
              </a:blipFill>
            </p:spPr>
            <p:txBody>
              <a:bodyPr/>
              <a:lstStyle/>
              <a:p>
                <a:r>
                  <a:rPr lang="en-US">
                    <a:noFill/>
                  </a:rPr>
                  <a:t> </a:t>
                </a:r>
              </a:p>
            </p:txBody>
          </p:sp>
        </mc:Fallback>
      </mc:AlternateContent>
    </p:spTree>
    <p:extLst>
      <p:ext uri="{BB962C8B-B14F-4D97-AF65-F5344CB8AC3E}">
        <p14:creationId xmlns:p14="http://schemas.microsoft.com/office/powerpoint/2010/main" val="1486663321"/>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1360</TotalTime>
  <Words>1086</Words>
  <Application>Microsoft Office PowerPoint</Application>
  <PresentationFormat>On-screen Show (16:9)</PresentationFormat>
  <Paragraphs>128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vt:lpstr>
      <vt:lpstr>Cambria Math</vt:lpstr>
      <vt:lpstr>Söhne</vt:lpstr>
      <vt:lpstr>SourceSansPro</vt:lpstr>
      <vt:lpstr>Simple Light</vt:lpstr>
      <vt:lpstr>Chapter – 8 (N 10 to 12 marks)</vt:lpstr>
      <vt:lpstr>Concept of Capital Structure </vt:lpstr>
      <vt:lpstr>Factors Affecting capital Structure Decision</vt:lpstr>
      <vt:lpstr>Concept of optimal capital structure</vt:lpstr>
      <vt:lpstr>PowerPoint Presentation</vt:lpstr>
      <vt:lpstr>PowerPoint Presentation</vt:lpstr>
      <vt:lpstr>Business risk and Financial Risk</vt:lpstr>
      <vt:lpstr>Leverage </vt:lpstr>
      <vt:lpstr>2. Degree of Financial Leverage(DFL)</vt:lpstr>
      <vt:lpstr>PowerPoint Presentation</vt:lpstr>
      <vt:lpstr>Where,</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-Two</dc:title>
  <dc:creator>Hp</dc:creator>
  <cp:lastModifiedBy>Microsoft account</cp:lastModifiedBy>
  <cp:revision>105</cp:revision>
  <dcterms:modified xsi:type="dcterms:W3CDTF">2025-07-30T04:31:54Z</dcterms:modified>
</cp:coreProperties>
</file>