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3"/>
  </p:notesMasterIdLst>
  <p:sldIdLst>
    <p:sldId id="256" r:id="rId2"/>
    <p:sldId id="257" r:id="rId3"/>
    <p:sldId id="258" r:id="rId4"/>
    <p:sldId id="259" r:id="rId5"/>
    <p:sldId id="260" r:id="rId6"/>
    <p:sldId id="261" r:id="rId7"/>
    <p:sldId id="262" r:id="rId8"/>
    <p:sldId id="263" r:id="rId9"/>
    <p:sldId id="266" r:id="rId10"/>
    <p:sldId id="264" r:id="rId11"/>
    <p:sldId id="265" r:id="rId1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680" y="7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30857959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290061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a7b960c1a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a7b960c1a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57253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787658743e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787658743e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751649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a7b960c1a4_1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a7b960c1a4_1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836886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a7b960c1a4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a7b960c1a4_1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369043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a7b960c1a4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a7b960c1a4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554059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a7b960c1a4_2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a7b960c1a4_2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444774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a7b960c1a4_2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a7b960c1a4_2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419198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a7b960c1a4_2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a7b960c1a4_2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933578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0" y="190195"/>
            <a:ext cx="8520600" cy="127284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200" u="sng" dirty="0">
                <a:solidFill>
                  <a:srgbClr val="FF0000"/>
                </a:solidFill>
              </a:rPr>
              <a:t>Chapter </a:t>
            </a:r>
            <a:r>
              <a:rPr lang="en" sz="4200" u="sng" dirty="0" smtClean="0">
                <a:solidFill>
                  <a:srgbClr val="FF0000"/>
                </a:solidFill>
              </a:rPr>
              <a:t>-</a:t>
            </a:r>
            <a:r>
              <a:rPr lang="en" sz="4200" u="sng" dirty="0">
                <a:solidFill>
                  <a:srgbClr val="FF0000"/>
                </a:solidFill>
              </a:rPr>
              <a:t> </a:t>
            </a:r>
            <a:r>
              <a:rPr lang="en" sz="4200" u="sng" dirty="0">
                <a:solidFill>
                  <a:srgbClr val="FF0000"/>
                </a:solidFill>
              </a:rPr>
              <a:t>9</a:t>
            </a:r>
            <a:endParaRPr sz="4200" u="sng" dirty="0">
              <a:solidFill>
                <a:srgbClr val="FF0000"/>
              </a:solidFill>
            </a:endParaRPr>
          </a:p>
          <a:p>
            <a:pPr marL="0" lvl="0" indent="0" algn="l" rtl="0">
              <a:spcBef>
                <a:spcPts val="0"/>
              </a:spcBef>
              <a:spcAft>
                <a:spcPts val="0"/>
              </a:spcAft>
              <a:buNone/>
            </a:pPr>
            <a:r>
              <a:rPr lang="en" sz="2800" b="1" dirty="0" smtClean="0">
                <a:solidFill>
                  <a:srgbClr val="FF0000"/>
                </a:solidFill>
              </a:rPr>
              <a:t>Working capital management</a:t>
            </a:r>
            <a:r>
              <a:rPr lang="en" sz="2800" b="1" dirty="0" smtClean="0">
                <a:solidFill>
                  <a:srgbClr val="FF0000"/>
                </a:solidFill>
              </a:rPr>
              <a:t>( </a:t>
            </a:r>
            <a:r>
              <a:rPr lang="en" sz="2800" b="1" smtClean="0">
                <a:solidFill>
                  <a:srgbClr val="FF0000"/>
                </a:solidFill>
              </a:rPr>
              <a:t>N </a:t>
            </a:r>
            <a:r>
              <a:rPr lang="en" sz="2800" b="1" smtClean="0">
                <a:solidFill>
                  <a:srgbClr val="FF0000"/>
                </a:solidFill>
              </a:rPr>
              <a:t>- </a:t>
            </a:r>
            <a:r>
              <a:rPr lang="en" sz="2800" b="1" smtClean="0">
                <a:solidFill>
                  <a:srgbClr val="FF0000"/>
                </a:solidFill>
              </a:rPr>
              <a:t>5 </a:t>
            </a:r>
            <a:r>
              <a:rPr lang="en" sz="2800" b="1" dirty="0" smtClean="0">
                <a:solidFill>
                  <a:srgbClr val="FF0000"/>
                </a:solidFill>
              </a:rPr>
              <a:t>to 12</a:t>
            </a:r>
            <a:r>
              <a:rPr lang="en" sz="2800" b="1" dirty="0" smtClean="0">
                <a:solidFill>
                  <a:srgbClr val="FF0000"/>
                </a:solidFill>
              </a:rPr>
              <a:t>Marks</a:t>
            </a:r>
            <a:r>
              <a:rPr lang="en" sz="2800" b="1" dirty="0" smtClean="0">
                <a:solidFill>
                  <a:srgbClr val="FF0000"/>
                </a:solidFill>
              </a:rPr>
              <a:t>)</a:t>
            </a:r>
            <a:endParaRPr sz="2800" b="1" dirty="0">
              <a:solidFill>
                <a:srgbClr val="FF000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2800"/>
              <a:buFont typeface="Arial"/>
              <a:buNone/>
            </a:pPr>
            <a:r>
              <a:rPr lang="en" b="1" i="1" u="sng">
                <a:solidFill>
                  <a:srgbClr val="FF0000"/>
                </a:solidFill>
              </a:rPr>
              <a:t>Cash budget</a:t>
            </a:r>
            <a:endParaRPr/>
          </a:p>
        </p:txBody>
      </p:sp>
      <p:sp>
        <p:nvSpPr>
          <p:cNvPr id="100" name="Google Shape;100;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dk1"/>
              </a:buClr>
              <a:buSzPts val="1800"/>
              <a:buChar char="●"/>
            </a:pPr>
            <a:r>
              <a:rPr lang="en">
                <a:solidFill>
                  <a:schemeClr val="dk1"/>
                </a:solidFill>
              </a:rPr>
              <a:t>Cash budget serves as the most important tool of short term financial planning and controlling the use of cash</a:t>
            </a:r>
            <a:endParaRPr>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rPr>
              <a:t>It is the primary tool in short -run financial planning</a:t>
            </a:r>
            <a:endParaRPr>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rPr>
              <a:t>It allows the financial manager to identify short term financial needs and requirement</a:t>
            </a:r>
            <a:endParaRPr>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rPr>
              <a:t>It is the statement that shows the firm’s projected cash receipt and payment during the plan period</a:t>
            </a:r>
            <a:endParaRPr>
              <a:solidFill>
                <a:schemeClr val="dk1"/>
              </a:solidFill>
            </a:endParaRPr>
          </a:p>
          <a:p>
            <a:pPr marL="0" lvl="0" indent="0" algn="l" rtl="0">
              <a:spcBef>
                <a:spcPts val="0"/>
              </a:spcBef>
              <a:spcAft>
                <a:spcPts val="1600"/>
              </a:spcAft>
              <a:buNone/>
            </a:pPr>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THE END </a:t>
            </a:r>
            <a:endParaRPr lang="en-US" b="1" dirty="0">
              <a:solidFill>
                <a:srgbClr val="FF0000"/>
              </a:solidFill>
            </a:endParaRPr>
          </a:p>
        </p:txBody>
      </p:sp>
    </p:spTree>
    <p:extLst>
      <p:ext uri="{BB962C8B-B14F-4D97-AF65-F5344CB8AC3E}">
        <p14:creationId xmlns:p14="http://schemas.microsoft.com/office/powerpoint/2010/main" val="41067400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4"/>
          <p:cNvSpPr txBox="1">
            <a:spLocks noGrp="1"/>
          </p:cNvSpPr>
          <p:nvPr>
            <p:ph type="title"/>
          </p:nvPr>
        </p:nvSpPr>
        <p:spPr>
          <a:xfrm>
            <a:off x="311700" y="116600"/>
            <a:ext cx="8520600" cy="43935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2800"/>
              <a:buFont typeface="Arial"/>
              <a:buNone/>
            </a:pPr>
            <a:r>
              <a:rPr lang="en" sz="2700" b="1" i="1" u="sng" dirty="0">
                <a:solidFill>
                  <a:srgbClr val="FF0000"/>
                </a:solidFill>
              </a:rPr>
              <a:t>Concept of working capital </a:t>
            </a:r>
            <a:endParaRPr sz="2700" b="1" i="1" u="sng" dirty="0">
              <a:solidFill>
                <a:srgbClr val="FF0000"/>
              </a:solidFill>
            </a:endParaRPr>
          </a:p>
          <a:p>
            <a:pPr marL="0" lvl="0" indent="0" algn="l" rtl="0">
              <a:spcBef>
                <a:spcPts val="0"/>
              </a:spcBef>
              <a:spcAft>
                <a:spcPts val="0"/>
              </a:spcAft>
              <a:buNone/>
            </a:pPr>
            <a:endParaRPr dirty="0"/>
          </a:p>
        </p:txBody>
      </p:sp>
      <p:sp>
        <p:nvSpPr>
          <p:cNvPr id="60" name="Google Shape;60;p14"/>
          <p:cNvSpPr txBox="1">
            <a:spLocks noGrp="1"/>
          </p:cNvSpPr>
          <p:nvPr>
            <p:ph type="body" idx="1"/>
          </p:nvPr>
        </p:nvSpPr>
        <p:spPr>
          <a:xfrm>
            <a:off x="311700" y="738475"/>
            <a:ext cx="8520600" cy="4249500"/>
          </a:xfrm>
          <a:prstGeom prst="rect">
            <a:avLst/>
          </a:prstGeom>
        </p:spPr>
        <p:txBody>
          <a:bodyPr spcFirstLastPara="1" wrap="square" lIns="91425" tIns="91425" rIns="91425" bIns="91425" anchor="t" anchorCtr="0">
            <a:noAutofit/>
          </a:bodyPr>
          <a:lstStyle/>
          <a:p>
            <a:pPr marL="457200" lvl="0" indent="-361950" algn="l" rtl="0">
              <a:spcBef>
                <a:spcPts val="0"/>
              </a:spcBef>
              <a:spcAft>
                <a:spcPts val="0"/>
              </a:spcAft>
              <a:buClr>
                <a:schemeClr val="dk1"/>
              </a:buClr>
              <a:buSzPts val="2100"/>
              <a:buChar char="●"/>
            </a:pPr>
            <a:r>
              <a:rPr lang="en" dirty="0">
                <a:solidFill>
                  <a:schemeClr val="dk1"/>
                </a:solidFill>
              </a:rPr>
              <a:t>Working capital means capital required for day to day operation of an organization. It is concerned with current assets and current liabilities.</a:t>
            </a:r>
            <a:endParaRPr dirty="0">
              <a:solidFill>
                <a:schemeClr val="dk1"/>
              </a:solidFill>
            </a:endParaRPr>
          </a:p>
          <a:p>
            <a:pPr marL="457200" lvl="0" indent="-361950" algn="l" rtl="0">
              <a:spcBef>
                <a:spcPts val="0"/>
              </a:spcBef>
              <a:spcAft>
                <a:spcPts val="0"/>
              </a:spcAft>
              <a:buClr>
                <a:schemeClr val="dk1"/>
              </a:buClr>
              <a:buSzPts val="2100"/>
              <a:buChar char="●"/>
            </a:pPr>
            <a:r>
              <a:rPr lang="en" dirty="0">
                <a:solidFill>
                  <a:schemeClr val="dk1"/>
                </a:solidFill>
              </a:rPr>
              <a:t>Working capital is a lifeblood of organization without working capital organization can’t operate </a:t>
            </a:r>
            <a:r>
              <a:rPr lang="en" dirty="0" smtClean="0">
                <a:solidFill>
                  <a:schemeClr val="dk1"/>
                </a:solidFill>
              </a:rPr>
              <a:t>regularly</a:t>
            </a:r>
          </a:p>
          <a:p>
            <a:pPr lvl="0" indent="-361950">
              <a:buClr>
                <a:schemeClr val="dk1"/>
              </a:buClr>
              <a:buSzPts val="2100"/>
            </a:pPr>
            <a:r>
              <a:rPr lang="en-US" dirty="0" smtClean="0">
                <a:solidFill>
                  <a:schemeClr val="dk1"/>
                </a:solidFill>
              </a:rPr>
              <a:t>Working capital management ensures the best utilization of a business's current assets and liabilities for the company's effective operation. The main aim of managing working capital is to monitor a company's assets and liabilities to maintain adequate cash flow and meet short-term business goals.</a:t>
            </a:r>
            <a:endParaRPr dirty="0">
              <a:solidFill>
                <a:schemeClr val="dk1"/>
              </a:solidFill>
            </a:endParaRPr>
          </a:p>
          <a:p>
            <a:pPr marL="457200" lvl="0" indent="-361950" algn="l" rtl="0">
              <a:spcBef>
                <a:spcPts val="0"/>
              </a:spcBef>
              <a:spcAft>
                <a:spcPts val="0"/>
              </a:spcAft>
              <a:buClr>
                <a:schemeClr val="dk1"/>
              </a:buClr>
              <a:buSzPts val="2100"/>
              <a:buChar char="●"/>
            </a:pPr>
            <a:r>
              <a:rPr lang="en" dirty="0">
                <a:solidFill>
                  <a:schemeClr val="dk1"/>
                </a:solidFill>
              </a:rPr>
              <a:t>There are mainly two concept of working capital</a:t>
            </a:r>
            <a:endParaRPr dirty="0">
              <a:solidFill>
                <a:schemeClr val="dk1"/>
              </a:solidFill>
            </a:endParaRPr>
          </a:p>
          <a:p>
            <a:pPr marL="457200" lvl="0" indent="0" algn="l" rtl="0">
              <a:spcBef>
                <a:spcPts val="0"/>
              </a:spcBef>
              <a:spcAft>
                <a:spcPts val="0"/>
              </a:spcAft>
              <a:buNone/>
            </a:pPr>
            <a:r>
              <a:rPr lang="en" dirty="0">
                <a:solidFill>
                  <a:schemeClr val="dk1"/>
                </a:solidFill>
              </a:rPr>
              <a:t>i. Gross concept</a:t>
            </a:r>
            <a:endParaRPr dirty="0">
              <a:solidFill>
                <a:schemeClr val="dk1"/>
              </a:solidFill>
            </a:endParaRPr>
          </a:p>
          <a:p>
            <a:pPr marL="457200" lvl="0" indent="0" algn="l" rtl="0">
              <a:spcBef>
                <a:spcPts val="0"/>
              </a:spcBef>
              <a:spcAft>
                <a:spcPts val="0"/>
              </a:spcAft>
              <a:buNone/>
            </a:pPr>
            <a:r>
              <a:rPr lang="en" dirty="0">
                <a:solidFill>
                  <a:schemeClr val="dk1"/>
                </a:solidFill>
              </a:rPr>
              <a:t>     Working capital = Total current assets</a:t>
            </a:r>
            <a:endParaRPr dirty="0">
              <a:solidFill>
                <a:schemeClr val="dk1"/>
              </a:solidFill>
            </a:endParaRPr>
          </a:p>
          <a:p>
            <a:pPr marL="457200" lvl="0" indent="0" algn="l" rtl="0">
              <a:spcBef>
                <a:spcPts val="0"/>
              </a:spcBef>
              <a:spcAft>
                <a:spcPts val="0"/>
              </a:spcAft>
              <a:buNone/>
            </a:pPr>
            <a:r>
              <a:rPr lang="en" dirty="0">
                <a:solidFill>
                  <a:schemeClr val="dk1"/>
                </a:solidFill>
              </a:rPr>
              <a:t>Ii. Net concept</a:t>
            </a:r>
            <a:endParaRPr dirty="0">
              <a:solidFill>
                <a:schemeClr val="dk1"/>
              </a:solidFill>
            </a:endParaRPr>
          </a:p>
          <a:p>
            <a:pPr marL="457200" lvl="0" indent="0" algn="l" rtl="0">
              <a:spcBef>
                <a:spcPts val="0"/>
              </a:spcBef>
              <a:spcAft>
                <a:spcPts val="0"/>
              </a:spcAft>
              <a:buNone/>
            </a:pPr>
            <a:r>
              <a:rPr lang="en" dirty="0">
                <a:solidFill>
                  <a:schemeClr val="dk1"/>
                </a:solidFill>
              </a:rPr>
              <a:t> Net working capital = Current Assets - Current liabilities</a:t>
            </a:r>
            <a:endParaRPr dirty="0">
              <a:solidFill>
                <a:schemeClr val="dk1"/>
              </a:solidFill>
            </a:endParaRPr>
          </a:p>
          <a:p>
            <a:pPr marL="0" lvl="0" indent="0" algn="l" rtl="0">
              <a:spcBef>
                <a:spcPts val="0"/>
              </a:spcBef>
              <a:spcAft>
                <a:spcPts val="1600"/>
              </a:spcAft>
              <a:buNone/>
            </a:pPr>
            <a:endParaRPr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5"/>
          <p:cNvSpPr txBox="1">
            <a:spLocks noGrp="1"/>
          </p:cNvSpPr>
          <p:nvPr>
            <p:ph type="title"/>
          </p:nvPr>
        </p:nvSpPr>
        <p:spPr>
          <a:xfrm>
            <a:off x="311700" y="77725"/>
            <a:ext cx="8520600" cy="62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i="1">
                <a:solidFill>
                  <a:srgbClr val="FF0000"/>
                </a:solidFill>
              </a:rPr>
              <a:t> </a:t>
            </a:r>
            <a:r>
              <a:rPr lang="en" b="1" i="1" u="sng">
                <a:solidFill>
                  <a:srgbClr val="FF0000"/>
                </a:solidFill>
              </a:rPr>
              <a:t>Concept of Working Capital Management</a:t>
            </a:r>
            <a:endParaRPr b="1" i="1" u="sng">
              <a:solidFill>
                <a:srgbClr val="FF0000"/>
              </a:solidFill>
            </a:endParaRPr>
          </a:p>
        </p:txBody>
      </p:sp>
      <p:sp>
        <p:nvSpPr>
          <p:cNvPr id="66" name="Google Shape;66;p15"/>
          <p:cNvSpPr txBox="1">
            <a:spLocks noGrp="1"/>
          </p:cNvSpPr>
          <p:nvPr>
            <p:ph type="body" idx="1"/>
          </p:nvPr>
        </p:nvSpPr>
        <p:spPr>
          <a:xfrm>
            <a:off x="181375" y="699625"/>
            <a:ext cx="8650800" cy="43791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dk1"/>
              </a:buClr>
              <a:buSzPts val="1800"/>
              <a:buChar char="●"/>
            </a:pPr>
            <a:r>
              <a:rPr lang="en">
                <a:solidFill>
                  <a:schemeClr val="dk1"/>
                </a:solidFill>
              </a:rPr>
              <a:t>Working capital management covers all decision of an organization involving cash flows in the short run with emphasis on the management of investment in current assets and current liabilities.</a:t>
            </a:r>
            <a:endParaRPr>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rPr>
              <a:t>It is concerned with the problems that arise in attempting to manage the current assets, the current liabilities and the inter-relationship that exists between them.</a:t>
            </a:r>
            <a:endParaRPr>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rPr>
              <a:t>The level of working capital must be just optimal,neither more nor less.</a:t>
            </a:r>
            <a:endParaRPr>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rPr>
              <a:t>The basic purpose of short term financial management is to enable a firm to maintain the investment in current assets at optimum level that maintains a proper trade off between profitability and risk</a:t>
            </a:r>
            <a:endParaRPr>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rPr>
              <a:t>The requirement of working capital may vary from firm to firm due to the unpredictable nature of cash inflow from current assets and almost certain cash outflow associated with current liabilities.</a:t>
            </a:r>
            <a:endParaRPr>
              <a:solidFill>
                <a:schemeClr val="dk1"/>
              </a:solidFill>
            </a:endParaRPr>
          </a:p>
          <a:p>
            <a:pPr marL="0" lvl="0" indent="0" algn="l" rtl="0">
              <a:spcBef>
                <a:spcPts val="0"/>
              </a:spcBef>
              <a:spcAft>
                <a:spcPts val="1600"/>
              </a:spcAft>
              <a:buNone/>
            </a:pPr>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6"/>
          <p:cNvSpPr txBox="1">
            <a:spLocks noGrp="1"/>
          </p:cNvSpPr>
          <p:nvPr>
            <p:ph type="title"/>
          </p:nvPr>
        </p:nvSpPr>
        <p:spPr>
          <a:xfrm>
            <a:off x="311700" y="0"/>
            <a:ext cx="8520600" cy="72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2800"/>
              <a:buFont typeface="Arial"/>
              <a:buNone/>
            </a:pPr>
            <a:r>
              <a:rPr lang="en" i="1" u="sng">
                <a:solidFill>
                  <a:srgbClr val="FF0000"/>
                </a:solidFill>
              </a:rPr>
              <a:t>Concept of operating cycle and the cash cycle</a:t>
            </a:r>
            <a:endParaRPr i="1" u="sng">
              <a:solidFill>
                <a:srgbClr val="FF0000"/>
              </a:solidFill>
            </a:endParaRPr>
          </a:p>
          <a:p>
            <a:pPr marL="0" lvl="0" indent="0" algn="l" rtl="0">
              <a:spcBef>
                <a:spcPts val="0"/>
              </a:spcBef>
              <a:spcAft>
                <a:spcPts val="0"/>
              </a:spcAft>
              <a:buNone/>
            </a:pPr>
            <a:endParaRPr/>
          </a:p>
        </p:txBody>
      </p:sp>
      <p:sp>
        <p:nvSpPr>
          <p:cNvPr id="72" name="Google Shape;72;p16"/>
          <p:cNvSpPr txBox="1">
            <a:spLocks noGrp="1"/>
          </p:cNvSpPr>
          <p:nvPr>
            <p:ph type="body" idx="1"/>
          </p:nvPr>
        </p:nvSpPr>
        <p:spPr>
          <a:xfrm>
            <a:off x="311700" y="729000"/>
            <a:ext cx="8520600" cy="43239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Clr>
                <a:srgbClr val="000000"/>
              </a:buClr>
              <a:buSzPts val="1600"/>
              <a:buChar char="●"/>
            </a:pPr>
            <a:r>
              <a:rPr lang="en" sz="1600">
                <a:solidFill>
                  <a:srgbClr val="000000"/>
                </a:solidFill>
              </a:rPr>
              <a:t>The time duration required to convert raw material into finished goods and then realize cash by selling them is called </a:t>
            </a:r>
            <a:r>
              <a:rPr lang="en" sz="1600" b="1">
                <a:solidFill>
                  <a:srgbClr val="000000"/>
                </a:solidFill>
              </a:rPr>
              <a:t>operating cycle or working capital cycle.</a:t>
            </a:r>
            <a:endParaRPr sz="1600" b="1">
              <a:solidFill>
                <a:srgbClr val="000000"/>
              </a:solidFill>
            </a:endParaRPr>
          </a:p>
          <a:p>
            <a:pPr marL="457200" lvl="0" indent="-330200" algn="l" rtl="0">
              <a:spcBef>
                <a:spcPts val="0"/>
              </a:spcBef>
              <a:spcAft>
                <a:spcPts val="0"/>
              </a:spcAft>
              <a:buClr>
                <a:srgbClr val="000000"/>
              </a:buClr>
              <a:buSzPts val="1600"/>
              <a:buChar char="●"/>
            </a:pPr>
            <a:r>
              <a:rPr lang="en" sz="1600">
                <a:solidFill>
                  <a:srgbClr val="000000"/>
                </a:solidFill>
              </a:rPr>
              <a:t>The time intervals between outflow of cash and inflow through sales and collection from customers is called </a:t>
            </a:r>
            <a:r>
              <a:rPr lang="en" sz="1600" b="1">
                <a:solidFill>
                  <a:srgbClr val="000000"/>
                </a:solidFill>
              </a:rPr>
              <a:t>cash cycle or cash conversion cycle.</a:t>
            </a:r>
            <a:endParaRPr sz="1600" b="1">
              <a:solidFill>
                <a:srgbClr val="000000"/>
              </a:solidFill>
            </a:endParaRPr>
          </a:p>
          <a:p>
            <a:pPr marL="457200" lvl="0" indent="-330200" algn="l" rtl="0">
              <a:spcBef>
                <a:spcPts val="0"/>
              </a:spcBef>
              <a:spcAft>
                <a:spcPts val="0"/>
              </a:spcAft>
              <a:buClr>
                <a:srgbClr val="000000"/>
              </a:buClr>
              <a:buSzPts val="1600"/>
              <a:buChar char="●"/>
            </a:pPr>
            <a:r>
              <a:rPr lang="en" sz="1600">
                <a:solidFill>
                  <a:srgbClr val="000000"/>
                </a:solidFill>
              </a:rPr>
              <a:t>The difference between operating cycle and payable deferral period is known as cash conversion cycle.</a:t>
            </a:r>
            <a:endParaRPr sz="1600">
              <a:solidFill>
                <a:srgbClr val="000000"/>
              </a:solidFill>
            </a:endParaRPr>
          </a:p>
          <a:p>
            <a:pPr marL="457200" lvl="0" indent="-330200" algn="l" rtl="0">
              <a:spcBef>
                <a:spcPts val="0"/>
              </a:spcBef>
              <a:spcAft>
                <a:spcPts val="0"/>
              </a:spcAft>
              <a:buClr>
                <a:srgbClr val="000000"/>
              </a:buClr>
              <a:buSzPts val="1600"/>
              <a:buChar char="●"/>
            </a:pPr>
            <a:r>
              <a:rPr lang="en" sz="1600" b="1">
                <a:solidFill>
                  <a:srgbClr val="000000"/>
                </a:solidFill>
              </a:rPr>
              <a:t>CCC</a:t>
            </a:r>
            <a:r>
              <a:rPr lang="en" sz="1600">
                <a:solidFill>
                  <a:srgbClr val="000000"/>
                </a:solidFill>
              </a:rPr>
              <a:t> is the average length of time period required for conversion of cash outflows and inflows</a:t>
            </a:r>
            <a:endParaRPr sz="1600">
              <a:solidFill>
                <a:srgbClr val="000000"/>
              </a:solidFill>
            </a:endParaRPr>
          </a:p>
          <a:p>
            <a:pPr marL="457200" lvl="0" indent="-330200" algn="l" rtl="0">
              <a:spcBef>
                <a:spcPts val="0"/>
              </a:spcBef>
              <a:spcAft>
                <a:spcPts val="0"/>
              </a:spcAft>
              <a:buClr>
                <a:srgbClr val="000000"/>
              </a:buClr>
              <a:buSzPts val="1600"/>
              <a:buAutoNum type="arabicPeriod"/>
            </a:pPr>
            <a:r>
              <a:rPr lang="en" sz="1600" b="1">
                <a:solidFill>
                  <a:srgbClr val="000000"/>
                </a:solidFill>
              </a:rPr>
              <a:t>Inventory conversion Period (ICP):-</a:t>
            </a:r>
            <a:r>
              <a:rPr lang="en" sz="1600">
                <a:solidFill>
                  <a:srgbClr val="000000"/>
                </a:solidFill>
              </a:rPr>
              <a:t> ICP is the length of time required for conversion of raw material into finished goods and then into sales</a:t>
            </a:r>
            <a:endParaRPr sz="1600">
              <a:solidFill>
                <a:srgbClr val="000000"/>
              </a:solidFill>
            </a:endParaRPr>
          </a:p>
          <a:p>
            <a:pPr marL="457200" lvl="0" indent="-330200" algn="l" rtl="0">
              <a:spcBef>
                <a:spcPts val="0"/>
              </a:spcBef>
              <a:spcAft>
                <a:spcPts val="0"/>
              </a:spcAft>
              <a:buClr>
                <a:srgbClr val="000000"/>
              </a:buClr>
              <a:buSzPts val="1600"/>
              <a:buAutoNum type="arabicPeriod"/>
            </a:pPr>
            <a:r>
              <a:rPr lang="en" sz="1600" b="1">
                <a:solidFill>
                  <a:srgbClr val="000000"/>
                </a:solidFill>
              </a:rPr>
              <a:t>Receivables conversion period(RCP):</a:t>
            </a:r>
            <a:r>
              <a:rPr lang="en" sz="1600">
                <a:solidFill>
                  <a:srgbClr val="000000"/>
                </a:solidFill>
              </a:rPr>
              <a:t>- RCP is the average length of time required for collection of account receivable from credit customers after products have been sold off.</a:t>
            </a:r>
            <a:endParaRPr sz="1600">
              <a:solidFill>
                <a:srgbClr val="000000"/>
              </a:solidFill>
            </a:endParaRPr>
          </a:p>
          <a:p>
            <a:pPr marL="457200" lvl="0" indent="-330200" algn="l" rtl="0">
              <a:spcBef>
                <a:spcPts val="0"/>
              </a:spcBef>
              <a:spcAft>
                <a:spcPts val="0"/>
              </a:spcAft>
              <a:buClr>
                <a:srgbClr val="000000"/>
              </a:buClr>
              <a:buSzPts val="1600"/>
              <a:buAutoNum type="arabicPeriod"/>
            </a:pPr>
            <a:r>
              <a:rPr lang="en" sz="1600" b="1">
                <a:solidFill>
                  <a:srgbClr val="000000"/>
                </a:solidFill>
              </a:rPr>
              <a:t>Payable deferral period  (PDP):</a:t>
            </a:r>
            <a:r>
              <a:rPr lang="en" sz="1600">
                <a:solidFill>
                  <a:srgbClr val="000000"/>
                </a:solidFill>
              </a:rPr>
              <a:t>- The average length of time required for payment of credit purchase and accruals is known as PDP.</a:t>
            </a:r>
            <a:endParaRPr sz="1600">
              <a:solidFill>
                <a:srgbClr val="000000"/>
              </a:solidFill>
            </a:endParaRPr>
          </a:p>
          <a:p>
            <a:pPr marL="0" lvl="0" indent="0" algn="l" rtl="0">
              <a:spcBef>
                <a:spcPts val="0"/>
              </a:spcBef>
              <a:spcAft>
                <a:spcPts val="1600"/>
              </a:spcAft>
              <a:buNone/>
            </a:pPr>
            <a:endParaRPr sz="160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7" name="Google Shape;77;p17"/>
              <p:cNvSpPr txBox="1">
                <a:spLocks noGrp="1"/>
              </p:cNvSpPr>
              <p:nvPr>
                <p:ph type="body" idx="1"/>
              </p:nvPr>
            </p:nvSpPr>
            <p:spPr>
              <a:xfrm>
                <a:off x="311700" y="103050"/>
                <a:ext cx="8520600" cy="5040600"/>
              </a:xfrm>
              <a:prstGeom prst="rect">
                <a:avLst/>
              </a:prstGeom>
            </p:spPr>
            <p:txBody>
              <a:bodyPr spcFirstLastPara="1" wrap="square" lIns="91425" tIns="91425" rIns="91425" bIns="91425" anchor="t" anchorCtr="0">
                <a:noAutofit/>
              </a:bodyPr>
              <a:lstStyle/>
              <a:p>
                <a:pPr marL="457200" lvl="0" indent="-336550" algn="l" rtl="0">
                  <a:spcBef>
                    <a:spcPts val="0"/>
                  </a:spcBef>
                  <a:spcAft>
                    <a:spcPts val="0"/>
                  </a:spcAft>
                  <a:buClr>
                    <a:schemeClr val="dk1"/>
                  </a:buClr>
                  <a:buSzPts val="1700"/>
                  <a:buAutoNum type="arabicPeriod"/>
                </a:pPr>
                <a:r>
                  <a:rPr lang="en-US" sz="1700" b="1" dirty="0" smtClean="0">
                    <a:solidFill>
                      <a:schemeClr val="dk1"/>
                    </a:solidFill>
                  </a:rPr>
                  <a:t>ICP =                                                              = …..days</a:t>
                </a:r>
                <a:endParaRPr lang="en-US" sz="1700" dirty="0">
                  <a:solidFill>
                    <a:schemeClr val="dk1"/>
                  </a:solidFill>
                </a:endParaRPr>
              </a:p>
              <a:p>
                <a:pPr lvl="0" indent="0">
                  <a:spcBef>
                    <a:spcPts val="1600"/>
                  </a:spcBef>
                  <a:buClr>
                    <a:schemeClr val="dk1"/>
                  </a:buClr>
                  <a:buNone/>
                </a:pPr>
                <a:r>
                  <a:rPr lang="en-US" sz="1700" dirty="0">
                    <a:solidFill>
                      <a:schemeClr val="dk1"/>
                    </a:solidFill>
                  </a:rPr>
                  <a:t>Alternatively, ICP = </a:t>
                </a:r>
                <a14:m>
                  <m:oMath xmlns:m="http://schemas.openxmlformats.org/officeDocument/2006/math">
                    <m:f>
                      <m:fPr>
                        <m:ctrlPr>
                          <a:rPr lang="ar-AE" sz="2000" i="1">
                            <a:solidFill>
                              <a:srgbClr val="000000"/>
                            </a:solidFill>
                            <a:latin typeface="Cambria Math" panose="02040503050406030204" pitchFamily="18" charset="0"/>
                          </a:rPr>
                        </m:ctrlPr>
                      </m:fPr>
                      <m:num>
                        <m:r>
                          <a:rPr lang="ar-AE" sz="2000" b="0" i="1" smtClean="0">
                            <a:solidFill>
                              <a:srgbClr val="000000"/>
                            </a:solidFill>
                            <a:latin typeface="Cambria Math" panose="02040503050406030204" pitchFamily="18" charset="0"/>
                          </a:rPr>
                          <m:t>𝐷</m:t>
                        </m:r>
                        <m:r>
                          <a:rPr lang="en-US" sz="2000" b="0" i="1" smtClean="0">
                            <a:solidFill>
                              <a:srgbClr val="000000"/>
                            </a:solidFill>
                            <a:latin typeface="Cambria Math" panose="02040503050406030204" pitchFamily="18" charset="0"/>
                          </a:rPr>
                          <m:t>𝑎𝑦𝑠</m:t>
                        </m:r>
                        <m:r>
                          <a:rPr lang="en-US" sz="2000" b="0" i="1" smtClean="0">
                            <a:solidFill>
                              <a:srgbClr val="000000"/>
                            </a:solidFill>
                            <a:latin typeface="Cambria Math" panose="02040503050406030204" pitchFamily="18" charset="0"/>
                          </a:rPr>
                          <m:t>  </m:t>
                        </m:r>
                        <m:r>
                          <a:rPr lang="en-US" sz="2000" b="0" i="1" smtClean="0">
                            <a:solidFill>
                              <a:srgbClr val="000000"/>
                            </a:solidFill>
                            <a:latin typeface="Cambria Math" panose="02040503050406030204" pitchFamily="18" charset="0"/>
                          </a:rPr>
                          <m:t>𝑖𝑛</m:t>
                        </m:r>
                        <m:r>
                          <a:rPr lang="en-US" sz="2000" b="0" i="1" smtClean="0">
                            <a:solidFill>
                              <a:srgbClr val="000000"/>
                            </a:solidFill>
                            <a:latin typeface="Cambria Math" panose="02040503050406030204" pitchFamily="18" charset="0"/>
                          </a:rPr>
                          <m:t> </m:t>
                        </m:r>
                        <m:r>
                          <a:rPr lang="en-US" sz="2000" b="0" i="1" smtClean="0">
                            <a:solidFill>
                              <a:srgbClr val="000000"/>
                            </a:solidFill>
                            <a:latin typeface="Cambria Math" panose="02040503050406030204" pitchFamily="18" charset="0"/>
                          </a:rPr>
                          <m:t>𝑦𝑒𝑎𝑟</m:t>
                        </m:r>
                      </m:num>
                      <m:den>
                        <m:r>
                          <a:rPr lang="en-US" sz="2400" b="0" i="1" dirty="0" smtClean="0">
                            <a:solidFill>
                              <a:srgbClr val="000000"/>
                            </a:solidFill>
                            <a:latin typeface="Cambria Math" panose="02040503050406030204" pitchFamily="18" charset="0"/>
                          </a:rPr>
                          <m:t>𝐼𝑛𝑣𝑒𝑛𝑡𝑜𝑟𝑦</m:t>
                        </m:r>
                        <m:r>
                          <a:rPr lang="en-US" sz="2400" b="0" i="1" dirty="0" smtClean="0">
                            <a:solidFill>
                              <a:srgbClr val="000000"/>
                            </a:solidFill>
                            <a:latin typeface="Cambria Math" panose="02040503050406030204" pitchFamily="18" charset="0"/>
                          </a:rPr>
                          <m:t> </m:t>
                        </m:r>
                        <m:r>
                          <a:rPr lang="en-US" sz="2400" b="0" i="1" dirty="0" smtClean="0">
                            <a:solidFill>
                              <a:srgbClr val="000000"/>
                            </a:solidFill>
                            <a:latin typeface="Cambria Math" panose="02040503050406030204" pitchFamily="18" charset="0"/>
                          </a:rPr>
                          <m:t>𝑡𝑢𝑟𝑛𝑜𝑣𝑒𝑟</m:t>
                        </m:r>
                        <m:r>
                          <a:rPr lang="en-US" sz="2400" b="0" i="1" dirty="0" smtClean="0">
                            <a:solidFill>
                              <a:srgbClr val="000000"/>
                            </a:solidFill>
                            <a:latin typeface="Cambria Math" panose="02040503050406030204" pitchFamily="18" charset="0"/>
                          </a:rPr>
                          <m:t> </m:t>
                        </m:r>
                        <m:r>
                          <a:rPr lang="en-US" sz="2400" b="0" i="1" dirty="0" smtClean="0">
                            <a:solidFill>
                              <a:srgbClr val="000000"/>
                            </a:solidFill>
                            <a:latin typeface="Cambria Math" panose="02040503050406030204" pitchFamily="18" charset="0"/>
                          </a:rPr>
                          <m:t>𝑟𝑎𝑡𝑖𝑜</m:t>
                        </m:r>
                      </m:den>
                    </m:f>
                  </m:oMath>
                </a14:m>
                <a:endParaRPr lang="en-US" sz="1700" dirty="0">
                  <a:solidFill>
                    <a:schemeClr val="dk1"/>
                  </a:solidFill>
                </a:endParaRPr>
              </a:p>
              <a:p>
                <a:pPr lvl="0" indent="-336550">
                  <a:spcBef>
                    <a:spcPts val="1600"/>
                  </a:spcBef>
                  <a:buClr>
                    <a:schemeClr val="dk1"/>
                  </a:buClr>
                  <a:buSzPts val="1700"/>
                </a:pPr>
                <a:r>
                  <a:rPr lang="en-US" sz="1700" dirty="0">
                    <a:solidFill>
                      <a:schemeClr val="dk1"/>
                    </a:solidFill>
                  </a:rPr>
                  <a:t>Inventory turnover ratio =</a:t>
                </a:r>
                <a14:m>
                  <m:oMath xmlns:m="http://schemas.openxmlformats.org/officeDocument/2006/math">
                    <m:f>
                      <m:fPr>
                        <m:ctrlPr>
                          <a:rPr lang="ar-AE" sz="2000" i="1">
                            <a:solidFill>
                              <a:srgbClr val="000000"/>
                            </a:solidFill>
                            <a:latin typeface="Cambria Math" panose="02040503050406030204" pitchFamily="18" charset="0"/>
                          </a:rPr>
                        </m:ctrlPr>
                      </m:fPr>
                      <m:num>
                        <m:r>
                          <a:rPr lang="en-US" sz="2000" b="0" i="1" smtClean="0">
                            <a:solidFill>
                              <a:srgbClr val="000000"/>
                            </a:solidFill>
                            <a:latin typeface="Cambria Math" panose="02040503050406030204" pitchFamily="18" charset="0"/>
                          </a:rPr>
                          <m:t>𝐶𝑜𝑠𝑡</m:t>
                        </m:r>
                        <m:r>
                          <a:rPr lang="en-US" sz="2000" b="0" i="1" smtClean="0">
                            <a:solidFill>
                              <a:srgbClr val="000000"/>
                            </a:solidFill>
                            <a:latin typeface="Cambria Math" panose="02040503050406030204" pitchFamily="18" charset="0"/>
                          </a:rPr>
                          <m:t> </m:t>
                        </m:r>
                        <m:r>
                          <a:rPr lang="en-US" sz="2000" b="0" i="1" smtClean="0">
                            <a:solidFill>
                              <a:srgbClr val="000000"/>
                            </a:solidFill>
                            <a:latin typeface="Cambria Math" panose="02040503050406030204" pitchFamily="18" charset="0"/>
                          </a:rPr>
                          <m:t>𝑜𝑓</m:t>
                        </m:r>
                        <m:r>
                          <a:rPr lang="en-US" sz="2000" b="0" i="1" smtClean="0">
                            <a:solidFill>
                              <a:srgbClr val="000000"/>
                            </a:solidFill>
                            <a:latin typeface="Cambria Math" panose="02040503050406030204" pitchFamily="18" charset="0"/>
                          </a:rPr>
                          <m:t> </m:t>
                        </m:r>
                        <m:r>
                          <a:rPr lang="en-US" sz="2000" b="0" i="1" smtClean="0">
                            <a:solidFill>
                              <a:srgbClr val="000000"/>
                            </a:solidFill>
                            <a:latin typeface="Cambria Math" panose="02040503050406030204" pitchFamily="18" charset="0"/>
                          </a:rPr>
                          <m:t>𝑔𝑜𝑜𝑑</m:t>
                        </m:r>
                        <m:r>
                          <a:rPr lang="en-US" sz="2000" b="0" i="1" smtClean="0">
                            <a:solidFill>
                              <a:srgbClr val="000000"/>
                            </a:solidFill>
                            <a:latin typeface="Cambria Math" panose="02040503050406030204" pitchFamily="18" charset="0"/>
                          </a:rPr>
                          <m:t> </m:t>
                        </m:r>
                        <m:r>
                          <a:rPr lang="en-US" sz="2000" b="0" i="1" smtClean="0">
                            <a:solidFill>
                              <a:srgbClr val="000000"/>
                            </a:solidFill>
                            <a:latin typeface="Cambria Math" panose="02040503050406030204" pitchFamily="18" charset="0"/>
                          </a:rPr>
                          <m:t>𝑠𝑜𝑙𝑑</m:t>
                        </m:r>
                        <m:r>
                          <a:rPr lang="en-US" sz="2000" b="0" i="1" smtClean="0">
                            <a:solidFill>
                              <a:srgbClr val="000000"/>
                            </a:solidFill>
                            <a:latin typeface="Cambria Math" panose="02040503050406030204" pitchFamily="18" charset="0"/>
                          </a:rPr>
                          <m:t> </m:t>
                        </m:r>
                        <m:r>
                          <a:rPr lang="en-US" sz="2000" b="0" i="1" smtClean="0">
                            <a:solidFill>
                              <a:srgbClr val="000000"/>
                            </a:solidFill>
                            <a:latin typeface="Cambria Math" panose="02040503050406030204" pitchFamily="18" charset="0"/>
                          </a:rPr>
                          <m:t>𝑜𝑟</m:t>
                        </m:r>
                        <m:r>
                          <a:rPr lang="en-US" sz="2000" b="0" i="1" smtClean="0">
                            <a:solidFill>
                              <a:srgbClr val="000000"/>
                            </a:solidFill>
                            <a:latin typeface="Cambria Math" panose="02040503050406030204" pitchFamily="18" charset="0"/>
                          </a:rPr>
                          <m:t> </m:t>
                        </m:r>
                        <m:r>
                          <a:rPr lang="en-US" sz="2000" b="0" i="1" smtClean="0">
                            <a:solidFill>
                              <a:srgbClr val="000000"/>
                            </a:solidFill>
                            <a:latin typeface="Cambria Math" panose="02040503050406030204" pitchFamily="18" charset="0"/>
                          </a:rPr>
                          <m:t>𝑠𝑎𝑙𝑒𝑠</m:t>
                        </m:r>
                      </m:num>
                      <m:den>
                        <m:r>
                          <a:rPr lang="en-US" sz="2000" b="0" i="1" smtClean="0">
                            <a:solidFill>
                              <a:srgbClr val="000000"/>
                            </a:solidFill>
                            <a:latin typeface="Cambria Math" panose="02040503050406030204" pitchFamily="18" charset="0"/>
                          </a:rPr>
                          <m:t>𝐴𝑣𝑒𝑟𝑎𝑔𝑒</m:t>
                        </m:r>
                        <m:r>
                          <a:rPr lang="en-US" sz="2000" b="0" i="1" smtClean="0">
                            <a:solidFill>
                              <a:srgbClr val="000000"/>
                            </a:solidFill>
                            <a:latin typeface="Cambria Math" panose="02040503050406030204" pitchFamily="18" charset="0"/>
                          </a:rPr>
                          <m:t> </m:t>
                        </m:r>
                        <m:r>
                          <a:rPr lang="en-US" sz="2000" b="0" i="1" smtClean="0">
                            <a:solidFill>
                              <a:srgbClr val="000000"/>
                            </a:solidFill>
                            <a:latin typeface="Cambria Math" panose="02040503050406030204" pitchFamily="18" charset="0"/>
                          </a:rPr>
                          <m:t>𝑖𝑛𝑣𝑒𝑛𝑡𝑜𝑟𝑦</m:t>
                        </m:r>
                        <m:r>
                          <a:rPr lang="en-US" sz="2000" b="0" i="1" smtClean="0">
                            <a:solidFill>
                              <a:srgbClr val="000000"/>
                            </a:solidFill>
                            <a:latin typeface="Cambria Math" panose="02040503050406030204" pitchFamily="18" charset="0"/>
                          </a:rPr>
                          <m:t> </m:t>
                        </m:r>
                        <m:r>
                          <a:rPr lang="en-US" sz="2000" b="0" i="1" smtClean="0">
                            <a:solidFill>
                              <a:srgbClr val="000000"/>
                            </a:solidFill>
                            <a:latin typeface="Cambria Math" panose="02040503050406030204" pitchFamily="18" charset="0"/>
                          </a:rPr>
                          <m:t>𝑜𝑟</m:t>
                        </m:r>
                        <m:r>
                          <a:rPr lang="en-US" sz="2000" b="0" i="1" smtClean="0">
                            <a:solidFill>
                              <a:srgbClr val="000000"/>
                            </a:solidFill>
                            <a:latin typeface="Cambria Math" panose="02040503050406030204" pitchFamily="18" charset="0"/>
                          </a:rPr>
                          <m:t> </m:t>
                        </m:r>
                        <m:r>
                          <a:rPr lang="en-US" sz="2000" b="0" i="1" smtClean="0">
                            <a:solidFill>
                              <a:srgbClr val="000000"/>
                            </a:solidFill>
                            <a:latin typeface="Cambria Math" panose="02040503050406030204" pitchFamily="18" charset="0"/>
                          </a:rPr>
                          <m:t>𝑖𝑛𝑣𝑒𝑛𝑡𝑜𝑟𝑦</m:t>
                        </m:r>
                      </m:den>
                    </m:f>
                  </m:oMath>
                </a14:m>
                <a:r>
                  <a:rPr lang="en-US" sz="1700" dirty="0" smtClean="0">
                    <a:solidFill>
                      <a:schemeClr val="dk1"/>
                    </a:solidFill>
                  </a:rPr>
                  <a:t>= </a:t>
                </a:r>
                <a:r>
                  <a:rPr lang="en-US" sz="1700" dirty="0">
                    <a:solidFill>
                      <a:schemeClr val="dk1"/>
                    </a:solidFill>
                  </a:rPr>
                  <a:t>times</a:t>
                </a:r>
              </a:p>
              <a:p>
                <a:pPr marL="0" lvl="0" indent="0">
                  <a:lnSpc>
                    <a:spcPct val="100000"/>
                  </a:lnSpc>
                  <a:buClr>
                    <a:srgbClr val="000000"/>
                  </a:buClr>
                  <a:buSzTx/>
                  <a:buNone/>
                </a:pPr>
                <a:r>
                  <a:rPr lang="en-US" sz="1700" dirty="0">
                    <a:solidFill>
                      <a:schemeClr val="dk1"/>
                    </a:solidFill>
                  </a:rPr>
                  <a:t> 2. </a:t>
                </a:r>
                <a:r>
                  <a:rPr lang="en-US" sz="1700" b="1" dirty="0">
                    <a:solidFill>
                      <a:schemeClr val="dk1"/>
                    </a:solidFill>
                  </a:rPr>
                  <a:t>RCP/DSO</a:t>
                </a:r>
                <a:r>
                  <a:rPr lang="en-US" sz="1700" dirty="0">
                    <a:solidFill>
                      <a:schemeClr val="dk1"/>
                    </a:solidFill>
                  </a:rPr>
                  <a:t> </a:t>
                </a:r>
                <a:r>
                  <a:rPr lang="en-US" sz="1700" dirty="0" smtClean="0">
                    <a:solidFill>
                      <a:schemeClr val="dk1"/>
                    </a:solidFill>
                  </a:rPr>
                  <a:t>= </a:t>
                </a:r>
                <a14:m>
                  <m:oMath xmlns:m="http://schemas.openxmlformats.org/officeDocument/2006/math">
                    <m:f>
                      <m:fPr>
                        <m:ctrlPr>
                          <a:rPr lang="en-US" i="1">
                            <a:solidFill>
                              <a:srgbClr val="000000"/>
                            </a:solidFill>
                            <a:latin typeface="Cambria Math" panose="02040503050406030204" pitchFamily="18" charset="0"/>
                          </a:rPr>
                        </m:ctrlPr>
                      </m:fPr>
                      <m:num>
                        <m:r>
                          <m:rPr>
                            <m:nor/>
                          </m:rPr>
                          <a:rPr lang="en" sz="2000" dirty="0">
                            <a:solidFill>
                              <a:srgbClr val="000000"/>
                            </a:solidFill>
                          </a:rPr>
                          <m:t>Average</m:t>
                        </m:r>
                        <m:r>
                          <m:rPr>
                            <m:nor/>
                          </m:rPr>
                          <a:rPr lang="en" sz="2000" dirty="0">
                            <a:solidFill>
                              <a:srgbClr val="000000"/>
                            </a:solidFill>
                          </a:rPr>
                          <m:t> </m:t>
                        </m:r>
                        <m:r>
                          <m:rPr>
                            <m:nor/>
                          </m:rPr>
                          <a:rPr lang="en-US" sz="2000" b="0" i="0" dirty="0" smtClean="0">
                            <a:solidFill>
                              <a:srgbClr val="000000"/>
                            </a:solidFill>
                          </a:rPr>
                          <m:t>Receivables</m:t>
                        </m:r>
                        <m:r>
                          <m:rPr>
                            <m:nor/>
                          </m:rPr>
                          <a:rPr lang="en" sz="2000" dirty="0">
                            <a:solidFill>
                              <a:srgbClr val="000000"/>
                            </a:solidFill>
                          </a:rPr>
                          <m:t> </m:t>
                        </m:r>
                        <m:r>
                          <m:rPr>
                            <m:nor/>
                          </m:rPr>
                          <a:rPr lang="en" sz="2000" dirty="0">
                            <a:solidFill>
                              <a:srgbClr val="000000"/>
                            </a:solidFill>
                          </a:rPr>
                          <m:t>or</m:t>
                        </m:r>
                        <m:r>
                          <a:rPr lang="en-US" sz="2000" b="0" i="1" dirty="0" smtClean="0">
                            <a:solidFill>
                              <a:srgbClr val="000000"/>
                            </a:solidFill>
                            <a:latin typeface="Cambria Math" panose="02040503050406030204" pitchFamily="18" charset="0"/>
                          </a:rPr>
                          <m:t> </m:t>
                        </m:r>
                        <m:r>
                          <a:rPr lang="en-US" sz="2000" b="0" i="1" dirty="0" smtClean="0">
                            <a:solidFill>
                              <a:srgbClr val="000000"/>
                            </a:solidFill>
                            <a:latin typeface="Cambria Math" panose="02040503050406030204" pitchFamily="18" charset="0"/>
                          </a:rPr>
                          <m:t>𝑅𝑒𝑐𝑒𝑖𝑣𝑎𝑏𝑙𝑒𝑠</m:t>
                        </m:r>
                        <m:r>
                          <a:rPr lang="en" sz="2000" i="1" dirty="0">
                            <a:solidFill>
                              <a:srgbClr val="000000"/>
                            </a:solidFill>
                            <a:latin typeface="Cambria Math" panose="02040503050406030204" pitchFamily="18" charset="0"/>
                          </a:rPr>
                          <m:t>×</m:t>
                        </m:r>
                        <m:r>
                          <a:rPr lang="en-US" sz="2000" i="1" dirty="0">
                            <a:solidFill>
                              <a:srgbClr val="000000"/>
                            </a:solidFill>
                            <a:latin typeface="Cambria Math" panose="02040503050406030204" pitchFamily="18" charset="0"/>
                          </a:rPr>
                          <m:t>360</m:t>
                        </m:r>
                      </m:num>
                      <m:den>
                        <m:r>
                          <a:rPr lang="en-US" sz="2000" b="0" i="1" dirty="0" smtClean="0">
                            <a:solidFill>
                              <a:srgbClr val="000000"/>
                            </a:solidFill>
                            <a:latin typeface="Cambria Math" panose="02040503050406030204" pitchFamily="18" charset="0"/>
                          </a:rPr>
                          <m:t>𝐶𝑟𝑒𝑑𝑖𝑡</m:t>
                        </m:r>
                        <m:r>
                          <a:rPr lang="en-US" sz="2000" b="0" i="1" dirty="0" smtClean="0">
                            <a:solidFill>
                              <a:srgbClr val="000000"/>
                            </a:solidFill>
                            <a:latin typeface="Cambria Math" panose="02040503050406030204" pitchFamily="18" charset="0"/>
                          </a:rPr>
                          <m:t> </m:t>
                        </m:r>
                        <m:r>
                          <a:rPr lang="en-US" sz="2000" b="0" i="1" dirty="0" smtClean="0">
                            <a:solidFill>
                              <a:srgbClr val="000000"/>
                            </a:solidFill>
                            <a:latin typeface="Cambria Math" panose="02040503050406030204" pitchFamily="18" charset="0"/>
                          </a:rPr>
                          <m:t>𝑠𝑎𝑙𝑒𝑠</m:t>
                        </m:r>
                        <m:r>
                          <a:rPr lang="en-US" sz="2000" b="0" i="1" dirty="0" smtClean="0">
                            <a:solidFill>
                              <a:srgbClr val="000000"/>
                            </a:solidFill>
                            <a:latin typeface="Cambria Math" panose="02040503050406030204" pitchFamily="18" charset="0"/>
                          </a:rPr>
                          <m:t> </m:t>
                        </m:r>
                        <m:r>
                          <a:rPr lang="en-US" sz="2000" b="0" i="1" dirty="0" smtClean="0">
                            <a:solidFill>
                              <a:srgbClr val="000000"/>
                            </a:solidFill>
                            <a:latin typeface="Cambria Math" panose="02040503050406030204" pitchFamily="18" charset="0"/>
                          </a:rPr>
                          <m:t>𝑜𝑟</m:t>
                        </m:r>
                        <m:r>
                          <a:rPr lang="en-US" sz="2000" b="0" i="1" dirty="0" smtClean="0">
                            <a:solidFill>
                              <a:srgbClr val="000000"/>
                            </a:solidFill>
                            <a:latin typeface="Cambria Math" panose="02040503050406030204" pitchFamily="18" charset="0"/>
                          </a:rPr>
                          <m:t> </m:t>
                        </m:r>
                        <m:r>
                          <m:rPr>
                            <m:nor/>
                          </m:rPr>
                          <a:rPr lang="en-US" sz="2000" b="0" i="0" dirty="0" smtClean="0">
                            <a:solidFill>
                              <a:srgbClr val="000000"/>
                            </a:solidFill>
                            <a:latin typeface="Cambria Math" panose="02040503050406030204" pitchFamily="18" charset="0"/>
                          </a:rPr>
                          <m:t>Sales</m:t>
                        </m:r>
                      </m:den>
                    </m:f>
                  </m:oMath>
                </a14:m>
                <a:r>
                  <a:rPr lang="en-US" sz="1400" dirty="0" smtClean="0">
                    <a:solidFill>
                      <a:srgbClr val="000000"/>
                    </a:solidFill>
                  </a:rPr>
                  <a:t> = ….days</a:t>
                </a:r>
                <a:endParaRPr lang="en-US" sz="1700" dirty="0">
                  <a:solidFill>
                    <a:schemeClr val="dk1"/>
                  </a:solidFill>
                </a:endParaRPr>
              </a:p>
              <a:p>
                <a:pPr lvl="0" indent="0">
                  <a:spcBef>
                    <a:spcPts val="1600"/>
                  </a:spcBef>
                  <a:buClr>
                    <a:schemeClr val="dk1"/>
                  </a:buClr>
                  <a:buNone/>
                </a:pPr>
                <a:r>
                  <a:rPr lang="en-US" sz="1700" dirty="0">
                    <a:solidFill>
                      <a:schemeClr val="dk1"/>
                    </a:solidFill>
                  </a:rPr>
                  <a:t>Alternatively </a:t>
                </a:r>
                <a:r>
                  <a:rPr lang="en-US" sz="1700" dirty="0" smtClean="0">
                    <a:solidFill>
                      <a:schemeClr val="dk1"/>
                    </a:solidFill>
                  </a:rPr>
                  <a:t>, RCP </a:t>
                </a:r>
                <a:r>
                  <a:rPr lang="en-US" sz="1700" dirty="0">
                    <a:solidFill>
                      <a:schemeClr val="dk1"/>
                    </a:solidFill>
                  </a:rPr>
                  <a:t>=</a:t>
                </a:r>
                <a14:m>
                  <m:oMath xmlns:m="http://schemas.openxmlformats.org/officeDocument/2006/math">
                    <m:f>
                      <m:fPr>
                        <m:ctrlPr>
                          <a:rPr lang="ar-AE" sz="2000" i="1">
                            <a:solidFill>
                              <a:srgbClr val="000000"/>
                            </a:solidFill>
                            <a:latin typeface="Cambria Math" panose="02040503050406030204" pitchFamily="18" charset="0"/>
                          </a:rPr>
                        </m:ctrlPr>
                      </m:fPr>
                      <m:num>
                        <m:r>
                          <a:rPr lang="ar-AE" sz="2000" i="1">
                            <a:solidFill>
                              <a:srgbClr val="000000"/>
                            </a:solidFill>
                            <a:latin typeface="Cambria Math" panose="02040503050406030204" pitchFamily="18" charset="0"/>
                          </a:rPr>
                          <m:t>𝐷</m:t>
                        </m:r>
                        <m:r>
                          <a:rPr lang="en-US" sz="2000" i="1">
                            <a:solidFill>
                              <a:srgbClr val="000000"/>
                            </a:solidFill>
                            <a:latin typeface="Cambria Math" panose="02040503050406030204" pitchFamily="18" charset="0"/>
                          </a:rPr>
                          <m:t>𝑎𝑦𝑠</m:t>
                        </m:r>
                        <m:r>
                          <a:rPr lang="en-US" sz="2000" i="1">
                            <a:solidFill>
                              <a:srgbClr val="000000"/>
                            </a:solidFill>
                            <a:latin typeface="Cambria Math" panose="02040503050406030204" pitchFamily="18" charset="0"/>
                          </a:rPr>
                          <m:t>  </m:t>
                        </m:r>
                        <m:r>
                          <a:rPr lang="en-US" sz="2000" i="1">
                            <a:solidFill>
                              <a:srgbClr val="000000"/>
                            </a:solidFill>
                            <a:latin typeface="Cambria Math" panose="02040503050406030204" pitchFamily="18" charset="0"/>
                          </a:rPr>
                          <m:t>𝑖𝑛</m:t>
                        </m:r>
                        <m:r>
                          <a:rPr lang="en-US" sz="2000" i="1">
                            <a:solidFill>
                              <a:srgbClr val="000000"/>
                            </a:solidFill>
                            <a:latin typeface="Cambria Math" panose="02040503050406030204" pitchFamily="18" charset="0"/>
                          </a:rPr>
                          <m:t> </m:t>
                        </m:r>
                        <m:r>
                          <a:rPr lang="en-US" sz="2000" i="1">
                            <a:solidFill>
                              <a:srgbClr val="000000"/>
                            </a:solidFill>
                            <a:latin typeface="Cambria Math" panose="02040503050406030204" pitchFamily="18" charset="0"/>
                          </a:rPr>
                          <m:t>𝑦𝑒𝑎𝑟</m:t>
                        </m:r>
                      </m:num>
                      <m:den>
                        <m:r>
                          <a:rPr lang="en-US" sz="2000" b="0" i="1" smtClean="0">
                            <a:solidFill>
                              <a:srgbClr val="000000"/>
                            </a:solidFill>
                            <a:latin typeface="Cambria Math" panose="02040503050406030204" pitchFamily="18" charset="0"/>
                          </a:rPr>
                          <m:t>𝑅𝑒𝑐𝑒𝑖𝑣𝑎𝑏𝑙𝑒𝑠</m:t>
                        </m:r>
                        <m:r>
                          <a:rPr lang="en-US" sz="2000" b="0" i="1" smtClean="0">
                            <a:solidFill>
                              <a:srgbClr val="000000"/>
                            </a:solidFill>
                            <a:latin typeface="Cambria Math" panose="02040503050406030204" pitchFamily="18" charset="0"/>
                          </a:rPr>
                          <m:t> </m:t>
                        </m:r>
                        <m:r>
                          <a:rPr lang="en-US" sz="2400" i="1" dirty="0">
                            <a:solidFill>
                              <a:srgbClr val="000000"/>
                            </a:solidFill>
                            <a:latin typeface="Cambria Math" panose="02040503050406030204" pitchFamily="18" charset="0"/>
                          </a:rPr>
                          <m:t>𝑡𝑢𝑟𝑛𝑜𝑣𝑒𝑟</m:t>
                        </m:r>
                        <m:r>
                          <a:rPr lang="en-US" sz="2400" b="0" i="1" dirty="0" smtClean="0">
                            <a:solidFill>
                              <a:srgbClr val="000000"/>
                            </a:solidFill>
                            <a:latin typeface="Cambria Math" panose="02040503050406030204" pitchFamily="18" charset="0"/>
                          </a:rPr>
                          <m:t> </m:t>
                        </m:r>
                        <m:r>
                          <a:rPr lang="en-US" sz="2400" b="0" i="1" dirty="0" smtClean="0">
                            <a:solidFill>
                              <a:srgbClr val="000000"/>
                            </a:solidFill>
                            <a:latin typeface="Cambria Math" panose="02040503050406030204" pitchFamily="18" charset="0"/>
                          </a:rPr>
                          <m:t>𝑟𝑎𝑡𝑖𝑜</m:t>
                        </m:r>
                      </m:den>
                    </m:f>
                  </m:oMath>
                </a14:m>
                <a:r>
                  <a:rPr lang="en-US" sz="1700" dirty="0">
                    <a:solidFill>
                      <a:schemeClr val="dk1"/>
                    </a:solidFill>
                  </a:rPr>
                  <a:t> </a:t>
                </a:r>
                <a:r>
                  <a:rPr lang="en-US" sz="1700" dirty="0" smtClean="0">
                    <a:solidFill>
                      <a:schemeClr val="dk1"/>
                    </a:solidFill>
                  </a:rPr>
                  <a:t>=…days</a:t>
                </a:r>
                <a:endParaRPr lang="en-US" sz="1700" dirty="0">
                  <a:solidFill>
                    <a:schemeClr val="dk1"/>
                  </a:solidFill>
                </a:endParaRPr>
              </a:p>
              <a:p>
                <a:pPr lvl="0" indent="-336550">
                  <a:spcBef>
                    <a:spcPts val="1600"/>
                  </a:spcBef>
                  <a:buClr>
                    <a:srgbClr val="000000"/>
                  </a:buClr>
                  <a:buSzPts val="1700"/>
                </a:pPr>
                <a:r>
                  <a:rPr lang="en-US" sz="1700" dirty="0">
                    <a:solidFill>
                      <a:schemeClr val="dk1"/>
                    </a:solidFill>
                  </a:rPr>
                  <a:t>Receivables turnover = </a:t>
                </a:r>
                <a14:m>
                  <m:oMath xmlns:m="http://schemas.openxmlformats.org/officeDocument/2006/math">
                    <m:f>
                      <m:fPr>
                        <m:ctrlPr>
                          <a:rPr lang="ar-AE" sz="2000" i="1">
                            <a:solidFill>
                              <a:srgbClr val="000000"/>
                            </a:solidFill>
                            <a:latin typeface="Cambria Math" panose="02040503050406030204" pitchFamily="18" charset="0"/>
                          </a:rPr>
                        </m:ctrlPr>
                      </m:fPr>
                      <m:num>
                        <m:r>
                          <a:rPr lang="en-US" sz="2000" i="1">
                            <a:solidFill>
                              <a:srgbClr val="000000"/>
                            </a:solidFill>
                            <a:latin typeface="Cambria Math" panose="02040503050406030204" pitchFamily="18" charset="0"/>
                          </a:rPr>
                          <m:t>𝐶</m:t>
                        </m:r>
                        <m:r>
                          <a:rPr lang="en-US" sz="2000" b="0" i="1" smtClean="0">
                            <a:solidFill>
                              <a:srgbClr val="000000"/>
                            </a:solidFill>
                            <a:latin typeface="Cambria Math" panose="02040503050406030204" pitchFamily="18" charset="0"/>
                          </a:rPr>
                          <m:t>𝑟𝑒𝑑𝑖𝑡</m:t>
                        </m:r>
                        <m:r>
                          <a:rPr lang="en-US" sz="2000" b="0" i="1" smtClean="0">
                            <a:solidFill>
                              <a:srgbClr val="000000"/>
                            </a:solidFill>
                            <a:latin typeface="Cambria Math" panose="02040503050406030204" pitchFamily="18" charset="0"/>
                          </a:rPr>
                          <m:t> </m:t>
                        </m:r>
                        <m:r>
                          <a:rPr lang="en-US" sz="2000" b="0" i="1" smtClean="0">
                            <a:solidFill>
                              <a:srgbClr val="000000"/>
                            </a:solidFill>
                            <a:latin typeface="Cambria Math" panose="02040503050406030204" pitchFamily="18" charset="0"/>
                          </a:rPr>
                          <m:t>𝑠𝑎𝑙𝑒𝑠</m:t>
                        </m:r>
                        <m:r>
                          <a:rPr lang="en-US" sz="2000" i="1">
                            <a:solidFill>
                              <a:srgbClr val="000000"/>
                            </a:solidFill>
                            <a:latin typeface="Cambria Math" panose="02040503050406030204" pitchFamily="18" charset="0"/>
                          </a:rPr>
                          <m:t> </m:t>
                        </m:r>
                        <m:r>
                          <a:rPr lang="en-US" sz="2000" i="1">
                            <a:solidFill>
                              <a:srgbClr val="000000"/>
                            </a:solidFill>
                            <a:latin typeface="Cambria Math" panose="02040503050406030204" pitchFamily="18" charset="0"/>
                          </a:rPr>
                          <m:t>𝑜𝑟</m:t>
                        </m:r>
                        <m:r>
                          <a:rPr lang="en-US" sz="2000" i="1">
                            <a:solidFill>
                              <a:srgbClr val="000000"/>
                            </a:solidFill>
                            <a:latin typeface="Cambria Math" panose="02040503050406030204" pitchFamily="18" charset="0"/>
                          </a:rPr>
                          <m:t> </m:t>
                        </m:r>
                        <m:r>
                          <a:rPr lang="en-US" sz="2000" i="1">
                            <a:solidFill>
                              <a:srgbClr val="000000"/>
                            </a:solidFill>
                            <a:latin typeface="Cambria Math" panose="02040503050406030204" pitchFamily="18" charset="0"/>
                          </a:rPr>
                          <m:t>𝑠𝑎𝑙𝑒𝑠</m:t>
                        </m:r>
                      </m:num>
                      <m:den>
                        <m:r>
                          <a:rPr lang="en-US" sz="2000" i="1">
                            <a:solidFill>
                              <a:srgbClr val="000000"/>
                            </a:solidFill>
                            <a:latin typeface="Cambria Math" panose="02040503050406030204" pitchFamily="18" charset="0"/>
                          </a:rPr>
                          <m:t>𝐴𝑣𝑒𝑟𝑎𝑔𝑒</m:t>
                        </m:r>
                        <m:r>
                          <a:rPr lang="en-US" sz="2000" b="0" i="1" smtClean="0">
                            <a:solidFill>
                              <a:srgbClr val="000000"/>
                            </a:solidFill>
                            <a:latin typeface="Cambria Math" panose="02040503050406030204" pitchFamily="18" charset="0"/>
                          </a:rPr>
                          <m:t> </m:t>
                        </m:r>
                        <m:r>
                          <a:rPr lang="en-US" sz="2000" b="0" i="1" smtClean="0">
                            <a:solidFill>
                              <a:srgbClr val="000000"/>
                            </a:solidFill>
                            <a:latin typeface="Cambria Math" panose="02040503050406030204" pitchFamily="18" charset="0"/>
                          </a:rPr>
                          <m:t>𝑅𝑒𝑐𝑒𝑖𝑣𝑎𝑏𝑙𝑒𝑠</m:t>
                        </m:r>
                        <m:r>
                          <a:rPr lang="en-US" sz="2000" i="1">
                            <a:solidFill>
                              <a:srgbClr val="000000"/>
                            </a:solidFill>
                            <a:latin typeface="Cambria Math" panose="02040503050406030204" pitchFamily="18" charset="0"/>
                          </a:rPr>
                          <m:t> </m:t>
                        </m:r>
                        <m:r>
                          <a:rPr lang="en-US" sz="2000" i="1">
                            <a:solidFill>
                              <a:srgbClr val="000000"/>
                            </a:solidFill>
                            <a:latin typeface="Cambria Math" panose="02040503050406030204" pitchFamily="18" charset="0"/>
                          </a:rPr>
                          <m:t>𝑜𝑟</m:t>
                        </m:r>
                        <m:r>
                          <a:rPr lang="en-US" sz="2000" b="0" i="1" smtClean="0">
                            <a:solidFill>
                              <a:srgbClr val="000000"/>
                            </a:solidFill>
                            <a:latin typeface="Cambria Math" panose="02040503050406030204" pitchFamily="18" charset="0"/>
                          </a:rPr>
                          <m:t> </m:t>
                        </m:r>
                        <m:r>
                          <a:rPr lang="en-US" sz="2000" b="0" i="1" smtClean="0">
                            <a:solidFill>
                              <a:srgbClr val="000000"/>
                            </a:solidFill>
                            <a:latin typeface="Cambria Math" panose="02040503050406030204" pitchFamily="18" charset="0"/>
                          </a:rPr>
                          <m:t>𝑅𝑒𝑐𝑖𝑣𝑎𝑏𝑙𝑒𝑠</m:t>
                        </m:r>
                      </m:den>
                    </m:f>
                  </m:oMath>
                </a14:m>
                <a:r>
                  <a:rPr lang="en-US" sz="1700" dirty="0">
                    <a:solidFill>
                      <a:srgbClr val="000000"/>
                    </a:solidFill>
                  </a:rPr>
                  <a:t>= </a:t>
                </a:r>
                <a:r>
                  <a:rPr lang="en-US" sz="1700" dirty="0" smtClean="0">
                    <a:solidFill>
                      <a:srgbClr val="000000"/>
                    </a:solidFill>
                  </a:rPr>
                  <a:t>times</a:t>
                </a:r>
              </a:p>
              <a:p>
                <a:pPr marL="0" lvl="0" indent="0">
                  <a:lnSpc>
                    <a:spcPct val="100000"/>
                  </a:lnSpc>
                  <a:buClr>
                    <a:srgbClr val="000000"/>
                  </a:buClr>
                  <a:buSzTx/>
                  <a:buNone/>
                </a:pPr>
                <a:r>
                  <a:rPr lang="en-US" sz="1700" dirty="0" smtClean="0">
                    <a:solidFill>
                      <a:schemeClr val="dk1"/>
                    </a:solidFill>
                  </a:rPr>
                  <a:t>3.</a:t>
                </a:r>
                <a:r>
                  <a:rPr lang="en-US" sz="1700" b="1" dirty="0" smtClean="0">
                    <a:solidFill>
                      <a:schemeClr val="dk1"/>
                    </a:solidFill>
                  </a:rPr>
                  <a:t> PDP </a:t>
                </a:r>
                <a:r>
                  <a:rPr lang="en-US" sz="1700" dirty="0" smtClean="0">
                    <a:solidFill>
                      <a:schemeClr val="dk1"/>
                    </a:solidFill>
                  </a:rPr>
                  <a:t>= </a:t>
                </a:r>
                <a:r>
                  <a:rPr lang="en-US" sz="1700" dirty="0">
                    <a:solidFill>
                      <a:srgbClr val="000000"/>
                    </a:solidFill>
                  </a:rPr>
                  <a:t>= </a:t>
                </a:r>
                <a14:m>
                  <m:oMath xmlns:m="http://schemas.openxmlformats.org/officeDocument/2006/math">
                    <m:f>
                      <m:fPr>
                        <m:ctrlPr>
                          <a:rPr lang="en-US" i="1">
                            <a:solidFill>
                              <a:srgbClr val="000000"/>
                            </a:solidFill>
                            <a:latin typeface="Cambria Math" panose="02040503050406030204" pitchFamily="18" charset="0"/>
                          </a:rPr>
                        </m:ctrlPr>
                      </m:fPr>
                      <m:num>
                        <m:r>
                          <m:rPr>
                            <m:nor/>
                          </m:rPr>
                          <a:rPr lang="en" sz="2000" dirty="0">
                            <a:solidFill>
                              <a:srgbClr val="000000"/>
                            </a:solidFill>
                          </a:rPr>
                          <m:t>Average</m:t>
                        </m:r>
                        <m:r>
                          <m:rPr>
                            <m:nor/>
                          </m:rPr>
                          <a:rPr lang="en" sz="2000" dirty="0">
                            <a:solidFill>
                              <a:srgbClr val="000000"/>
                            </a:solidFill>
                          </a:rPr>
                          <m:t> </m:t>
                        </m:r>
                        <m:r>
                          <m:rPr>
                            <m:nor/>
                          </m:rPr>
                          <a:rPr lang="en-US" sz="2000" b="0" i="0" dirty="0" smtClean="0">
                            <a:solidFill>
                              <a:srgbClr val="000000"/>
                            </a:solidFill>
                          </a:rPr>
                          <m:t>payables</m:t>
                        </m:r>
                        <m:r>
                          <m:rPr>
                            <m:nor/>
                          </m:rPr>
                          <a:rPr lang="en" sz="2000" dirty="0">
                            <a:solidFill>
                              <a:srgbClr val="000000"/>
                            </a:solidFill>
                          </a:rPr>
                          <m:t> </m:t>
                        </m:r>
                        <m:r>
                          <a:rPr lang="en-US" sz="2000" b="0" i="1" dirty="0" smtClean="0">
                            <a:solidFill>
                              <a:srgbClr val="000000"/>
                            </a:solidFill>
                            <a:latin typeface="Cambria Math" panose="02040503050406030204" pitchFamily="18" charset="0"/>
                          </a:rPr>
                          <m:t>𝑜𝑟</m:t>
                        </m:r>
                        <m:r>
                          <a:rPr lang="en-US" sz="2000" b="0" i="1" dirty="0" smtClean="0">
                            <a:solidFill>
                              <a:srgbClr val="000000"/>
                            </a:solidFill>
                            <a:latin typeface="Cambria Math" panose="02040503050406030204" pitchFamily="18" charset="0"/>
                          </a:rPr>
                          <m:t> </m:t>
                        </m:r>
                        <m:r>
                          <a:rPr lang="en-US" sz="2000" b="0" i="1" dirty="0" smtClean="0">
                            <a:solidFill>
                              <a:srgbClr val="000000"/>
                            </a:solidFill>
                            <a:latin typeface="Cambria Math" panose="02040503050406030204" pitchFamily="18" charset="0"/>
                          </a:rPr>
                          <m:t>𝐴𝑐𝑐𝑜𝑢𝑛𝑡</m:t>
                        </m:r>
                        <m:r>
                          <a:rPr lang="en-US" sz="2000" b="0" i="1" dirty="0" smtClean="0">
                            <a:solidFill>
                              <a:srgbClr val="000000"/>
                            </a:solidFill>
                            <a:latin typeface="Cambria Math" panose="02040503050406030204" pitchFamily="18" charset="0"/>
                          </a:rPr>
                          <m:t> </m:t>
                        </m:r>
                        <m:r>
                          <a:rPr lang="en-US" sz="2000" b="0" i="1" dirty="0" smtClean="0">
                            <a:solidFill>
                              <a:srgbClr val="000000"/>
                            </a:solidFill>
                            <a:latin typeface="Cambria Math" panose="02040503050406030204" pitchFamily="18" charset="0"/>
                          </a:rPr>
                          <m:t>𝑝𝑎𝑦𝑏𝑎𝑙𝑒𝑠</m:t>
                        </m:r>
                        <m:r>
                          <a:rPr lang="en" sz="2000" i="1" dirty="0">
                            <a:solidFill>
                              <a:srgbClr val="000000"/>
                            </a:solidFill>
                            <a:latin typeface="Cambria Math" panose="02040503050406030204" pitchFamily="18" charset="0"/>
                          </a:rPr>
                          <m:t>×</m:t>
                        </m:r>
                        <m:r>
                          <a:rPr lang="en-US" sz="2000" b="0" i="1" dirty="0" smtClean="0">
                            <a:solidFill>
                              <a:srgbClr val="000000"/>
                            </a:solidFill>
                            <a:latin typeface="Cambria Math" panose="02040503050406030204" pitchFamily="18" charset="0"/>
                          </a:rPr>
                          <m:t> </m:t>
                        </m:r>
                        <m:r>
                          <a:rPr lang="en-US" sz="2000" i="1" dirty="0">
                            <a:solidFill>
                              <a:srgbClr val="000000"/>
                            </a:solidFill>
                            <a:latin typeface="Cambria Math" panose="02040503050406030204" pitchFamily="18" charset="0"/>
                          </a:rPr>
                          <m:t>360</m:t>
                        </m:r>
                      </m:num>
                      <m:den>
                        <m:r>
                          <a:rPr lang="en-US" sz="2000" i="1" dirty="0">
                            <a:solidFill>
                              <a:srgbClr val="000000"/>
                            </a:solidFill>
                            <a:latin typeface="Cambria Math" panose="02040503050406030204" pitchFamily="18" charset="0"/>
                          </a:rPr>
                          <m:t>𝐶𝑟𝑒𝑑𝑖</m:t>
                        </m:r>
                        <m:r>
                          <a:rPr lang="en-US" sz="2000" b="0" i="1" dirty="0" smtClean="0">
                            <a:solidFill>
                              <a:srgbClr val="000000"/>
                            </a:solidFill>
                            <a:latin typeface="Cambria Math" panose="02040503050406030204" pitchFamily="18" charset="0"/>
                          </a:rPr>
                          <m:t>𝑡</m:t>
                        </m:r>
                        <m:r>
                          <a:rPr lang="en-US" sz="2000" b="0" i="1" dirty="0" smtClean="0">
                            <a:solidFill>
                              <a:srgbClr val="000000"/>
                            </a:solidFill>
                            <a:latin typeface="Cambria Math" panose="02040503050406030204" pitchFamily="18" charset="0"/>
                          </a:rPr>
                          <m:t> </m:t>
                        </m:r>
                        <m:r>
                          <a:rPr lang="en-US" sz="2000" b="0" i="1" dirty="0" smtClean="0">
                            <a:solidFill>
                              <a:srgbClr val="000000"/>
                            </a:solidFill>
                            <a:latin typeface="Cambria Math" panose="02040503050406030204" pitchFamily="18" charset="0"/>
                          </a:rPr>
                          <m:t>𝑝𝑢𝑟𝑐</m:t>
                        </m:r>
                        <m:r>
                          <a:rPr lang="en-US" sz="2000" b="0" i="1" dirty="0" smtClean="0">
                            <a:solidFill>
                              <a:srgbClr val="000000"/>
                            </a:solidFill>
                            <a:latin typeface="Cambria Math" panose="02040503050406030204" pitchFamily="18" charset="0"/>
                          </a:rPr>
                          <m:t>h</m:t>
                        </m:r>
                        <m:r>
                          <a:rPr lang="en-US" sz="2000" b="0" i="1" dirty="0" smtClean="0">
                            <a:solidFill>
                              <a:srgbClr val="000000"/>
                            </a:solidFill>
                            <a:latin typeface="Cambria Math" panose="02040503050406030204" pitchFamily="18" charset="0"/>
                          </a:rPr>
                          <m:t>𝑎𝑠𝑒</m:t>
                        </m:r>
                        <m:r>
                          <a:rPr lang="en-US" sz="2000" i="1" dirty="0">
                            <a:solidFill>
                              <a:srgbClr val="000000"/>
                            </a:solidFill>
                            <a:latin typeface="Cambria Math" panose="02040503050406030204" pitchFamily="18" charset="0"/>
                          </a:rPr>
                          <m:t> </m:t>
                        </m:r>
                        <m:r>
                          <a:rPr lang="en-US" sz="2000" i="1" dirty="0">
                            <a:solidFill>
                              <a:srgbClr val="000000"/>
                            </a:solidFill>
                            <a:latin typeface="Cambria Math" panose="02040503050406030204" pitchFamily="18" charset="0"/>
                          </a:rPr>
                          <m:t>𝑜𝑟</m:t>
                        </m:r>
                        <m:r>
                          <a:rPr lang="en-US" sz="2000" b="0" i="1" dirty="0" smtClean="0">
                            <a:solidFill>
                              <a:srgbClr val="000000"/>
                            </a:solidFill>
                            <a:latin typeface="Cambria Math" panose="02040503050406030204" pitchFamily="18" charset="0"/>
                          </a:rPr>
                          <m:t> </m:t>
                        </m:r>
                        <m:r>
                          <a:rPr lang="en-US" sz="2000" b="0" i="1" dirty="0" smtClean="0">
                            <a:solidFill>
                              <a:srgbClr val="000000"/>
                            </a:solidFill>
                            <a:latin typeface="Cambria Math" panose="02040503050406030204" pitchFamily="18" charset="0"/>
                          </a:rPr>
                          <m:t>𝐶𝑂𝐺𝑆</m:t>
                        </m:r>
                      </m:den>
                    </m:f>
                  </m:oMath>
                </a14:m>
                <a:r>
                  <a:rPr lang="en-US" sz="1400" dirty="0">
                    <a:solidFill>
                      <a:srgbClr val="000000"/>
                    </a:solidFill>
                  </a:rPr>
                  <a:t> = ….</a:t>
                </a:r>
                <a:r>
                  <a:rPr lang="en-US" sz="1400" dirty="0" smtClean="0">
                    <a:solidFill>
                      <a:srgbClr val="000000"/>
                    </a:solidFill>
                  </a:rPr>
                  <a:t>days</a:t>
                </a:r>
              </a:p>
              <a:p>
                <a:pPr marL="0" lvl="0" indent="0">
                  <a:lnSpc>
                    <a:spcPct val="100000"/>
                  </a:lnSpc>
                  <a:buClr>
                    <a:srgbClr val="000000"/>
                  </a:buClr>
                  <a:buSzTx/>
                  <a:buNone/>
                </a:pPr>
                <a:r>
                  <a:rPr lang="en-US" sz="1700" dirty="0" smtClean="0">
                    <a:solidFill>
                      <a:schemeClr val="dk1"/>
                    </a:solidFill>
                  </a:rPr>
                  <a:t> </a:t>
                </a:r>
                <a:endParaRPr dirty="0"/>
              </a:p>
            </p:txBody>
          </p:sp>
        </mc:Choice>
        <mc:Fallback xmlns="">
          <p:sp>
            <p:nvSpPr>
              <p:cNvPr id="77" name="Google Shape;77;p17"/>
              <p:cNvSpPr txBox="1">
                <a:spLocks noGrp="1" noRot="1" noChangeAspect="1" noMove="1" noResize="1" noEditPoints="1" noAdjustHandles="1" noChangeArrowheads="1" noChangeShapeType="1" noTextEdit="1"/>
              </p:cNvSpPr>
              <p:nvPr>
                <p:ph type="body" idx="1"/>
              </p:nvPr>
            </p:nvSpPr>
            <p:spPr>
              <a:xfrm>
                <a:off x="311700" y="103050"/>
                <a:ext cx="8520600" cy="5040600"/>
              </a:xfrm>
              <a:prstGeom prst="rect">
                <a:avLst/>
              </a:prstGeom>
              <a:blipFill rotWithShape="0">
                <a:blip r:embed="rId3"/>
                <a:stretch>
                  <a:fillRect l="-4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TextBox 1"/>
              <p:cNvSpPr txBox="1"/>
              <p:nvPr/>
            </p:nvSpPr>
            <p:spPr>
              <a:xfrm>
                <a:off x="1444751" y="132948"/>
                <a:ext cx="3639586" cy="50007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m:rPr>
                              <m:nor/>
                            </m:rPr>
                            <a:rPr lang="en" sz="1700" dirty="0"/>
                            <m:t>Average</m:t>
                          </m:r>
                          <m:r>
                            <m:rPr>
                              <m:nor/>
                            </m:rPr>
                            <a:rPr lang="en" sz="1700" dirty="0"/>
                            <m:t> </m:t>
                          </m:r>
                          <m:r>
                            <m:rPr>
                              <m:nor/>
                            </m:rPr>
                            <a:rPr lang="en" sz="1700" dirty="0"/>
                            <m:t>Inventory</m:t>
                          </m:r>
                          <m:r>
                            <m:rPr>
                              <m:nor/>
                            </m:rPr>
                            <a:rPr lang="en" sz="1700" dirty="0"/>
                            <m:t> </m:t>
                          </m:r>
                          <m:r>
                            <m:rPr>
                              <m:nor/>
                            </m:rPr>
                            <a:rPr lang="en" sz="1700" dirty="0"/>
                            <m:t>or</m:t>
                          </m:r>
                          <m:r>
                            <m:rPr>
                              <m:nor/>
                            </m:rPr>
                            <a:rPr lang="en" sz="1700" dirty="0"/>
                            <m:t> </m:t>
                          </m:r>
                          <m:r>
                            <m:rPr>
                              <m:nor/>
                            </m:rPr>
                            <a:rPr lang="en" sz="1700" dirty="0"/>
                            <m:t>inventory</m:t>
                          </m:r>
                          <m:r>
                            <a:rPr lang="en" sz="1700" i="1" dirty="0" smtClean="0">
                              <a:latin typeface="Cambria Math" panose="02040503050406030204" pitchFamily="18" charset="0"/>
                            </a:rPr>
                            <m:t>×</m:t>
                          </m:r>
                          <m:r>
                            <a:rPr lang="en-US" sz="1700" b="0" i="1" dirty="0" smtClean="0">
                              <a:latin typeface="Cambria Math" panose="02040503050406030204" pitchFamily="18" charset="0"/>
                            </a:rPr>
                            <m:t>360</m:t>
                          </m:r>
                        </m:num>
                        <m:den>
                          <m:r>
                            <m:rPr>
                              <m:nor/>
                            </m:rPr>
                            <a:rPr lang="en-US" b="0" i="0" smtClean="0">
                              <a:latin typeface="Cambria Math" panose="02040503050406030204" pitchFamily="18" charset="0"/>
                            </a:rPr>
                            <m:t>C</m:t>
                          </m:r>
                          <m:r>
                            <m:rPr>
                              <m:nor/>
                            </m:rPr>
                            <a:rPr lang="en" sz="1700" dirty="0"/>
                            <m:t>ost</m:t>
                          </m:r>
                          <m:r>
                            <m:rPr>
                              <m:nor/>
                            </m:rPr>
                            <a:rPr lang="en" sz="1700" dirty="0"/>
                            <m:t> </m:t>
                          </m:r>
                          <m:r>
                            <m:rPr>
                              <m:nor/>
                            </m:rPr>
                            <a:rPr lang="en" sz="1700" dirty="0"/>
                            <m:t>of</m:t>
                          </m:r>
                          <m:r>
                            <m:rPr>
                              <m:nor/>
                            </m:rPr>
                            <a:rPr lang="en" sz="1700" dirty="0"/>
                            <m:t> </m:t>
                          </m:r>
                          <m:r>
                            <m:rPr>
                              <m:nor/>
                            </m:rPr>
                            <a:rPr lang="en" sz="1700" dirty="0"/>
                            <m:t>good</m:t>
                          </m:r>
                          <m:r>
                            <m:rPr>
                              <m:nor/>
                            </m:rPr>
                            <a:rPr lang="en" sz="1700" dirty="0"/>
                            <m:t> </m:t>
                          </m:r>
                          <m:r>
                            <m:rPr>
                              <m:nor/>
                            </m:rPr>
                            <a:rPr lang="en" sz="1700" dirty="0"/>
                            <m:t>sold</m:t>
                          </m:r>
                          <m:r>
                            <m:rPr>
                              <m:nor/>
                            </m:rPr>
                            <a:rPr lang="en" sz="1700" dirty="0"/>
                            <m:t> </m:t>
                          </m:r>
                          <m:r>
                            <m:rPr>
                              <m:nor/>
                            </m:rPr>
                            <a:rPr lang="en" sz="1700" dirty="0"/>
                            <m:t>or</m:t>
                          </m:r>
                          <m:r>
                            <m:rPr>
                              <m:nor/>
                            </m:rPr>
                            <a:rPr lang="en" sz="1700" dirty="0"/>
                            <m:t> </m:t>
                          </m:r>
                          <m:r>
                            <m:rPr>
                              <m:nor/>
                            </m:rPr>
                            <a:rPr lang="en" sz="1700" dirty="0"/>
                            <m:t>sales</m:t>
                          </m:r>
                        </m:den>
                      </m:f>
                    </m:oMath>
                  </m:oMathPara>
                </a14:m>
                <a:endParaRPr lang="en-US" dirty="0"/>
              </a:p>
            </p:txBody>
          </p:sp>
        </mc:Choice>
        <mc:Fallback xmlns="">
          <p:sp>
            <p:nvSpPr>
              <p:cNvPr id="2" name="TextBox 1"/>
              <p:cNvSpPr txBox="1">
                <a:spLocks noRot="1" noChangeAspect="1" noMove="1" noResize="1" noEditPoints="1" noAdjustHandles="1" noChangeArrowheads="1" noChangeShapeType="1" noTextEdit="1"/>
              </p:cNvSpPr>
              <p:nvPr/>
            </p:nvSpPr>
            <p:spPr>
              <a:xfrm>
                <a:off x="1444751" y="132948"/>
                <a:ext cx="3639586" cy="500073"/>
              </a:xfrm>
              <a:prstGeom prst="rect">
                <a:avLst/>
              </a:prstGeom>
              <a:blipFill rotWithShape="0">
                <a:blip r:embed="rId4"/>
                <a:stretch>
                  <a:fillRect b="-1220"/>
                </a:stretch>
              </a:blipFill>
            </p:spPr>
            <p:txBody>
              <a:bodyPr/>
              <a:lstStyle/>
              <a:p>
                <a:r>
                  <a:rPr lang="en-US">
                    <a:noFill/>
                  </a:rPr>
                  <a:t> </a:t>
                </a:r>
              </a:p>
            </p:txBody>
          </p:sp>
        </mc:Fallback>
      </mc:AlternateContent>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2" name="Google Shape;82;p18"/>
              <p:cNvSpPr txBox="1">
                <a:spLocks noGrp="1"/>
              </p:cNvSpPr>
              <p:nvPr>
                <p:ph type="body" idx="1"/>
              </p:nvPr>
            </p:nvSpPr>
            <p:spPr>
              <a:xfrm>
                <a:off x="142524" y="155450"/>
                <a:ext cx="8906377" cy="4988100"/>
              </a:xfrm>
              <a:prstGeom prst="rect">
                <a:avLst/>
              </a:prstGeom>
            </p:spPr>
            <p:txBody>
              <a:bodyPr spcFirstLastPara="1" wrap="square" lIns="91425" tIns="91425" rIns="91425" bIns="91425" anchor="t" anchorCtr="0">
                <a:noAutofit/>
              </a:bodyPr>
              <a:lstStyle/>
              <a:p>
                <a:pPr marL="0" lvl="0" indent="0">
                  <a:spcBef>
                    <a:spcPts val="1600"/>
                  </a:spcBef>
                  <a:buClr>
                    <a:srgbClr val="000000"/>
                  </a:buClr>
                  <a:buNone/>
                </a:pPr>
                <a:r>
                  <a:rPr lang="en-US" sz="1400" dirty="0" smtClean="0">
                    <a:solidFill>
                      <a:srgbClr val="000000"/>
                    </a:solidFill>
                  </a:rPr>
                  <a:t>4.</a:t>
                </a:r>
                <a:r>
                  <a:rPr lang="en-US" sz="1400" dirty="0" smtClean="0"/>
                  <a:t> </a:t>
                </a:r>
                <a:r>
                  <a:rPr lang="en-US" sz="1200" b="1" dirty="0">
                    <a:solidFill>
                      <a:srgbClr val="000000"/>
                    </a:solidFill>
                  </a:rPr>
                  <a:t>Operating cycle</a:t>
                </a:r>
                <a:r>
                  <a:rPr lang="en-US" sz="1200" dirty="0">
                    <a:solidFill>
                      <a:srgbClr val="000000"/>
                    </a:solidFill>
                  </a:rPr>
                  <a:t> = ICP + RCP = ...days</a:t>
                </a:r>
              </a:p>
              <a:p>
                <a:pPr marL="0" lvl="0" indent="0">
                  <a:spcBef>
                    <a:spcPts val="1600"/>
                  </a:spcBef>
                  <a:buClr>
                    <a:srgbClr val="000000"/>
                  </a:buClr>
                  <a:buNone/>
                </a:pPr>
                <a:r>
                  <a:rPr lang="en-US" sz="1200" dirty="0">
                    <a:solidFill>
                      <a:srgbClr val="000000"/>
                    </a:solidFill>
                  </a:rPr>
                  <a:t>5.</a:t>
                </a:r>
                <a:r>
                  <a:rPr lang="en-US" sz="1200" b="1" dirty="0">
                    <a:solidFill>
                      <a:srgbClr val="000000"/>
                    </a:solidFill>
                  </a:rPr>
                  <a:t>CCC </a:t>
                </a:r>
                <a:r>
                  <a:rPr lang="en-US" sz="1200" dirty="0">
                    <a:solidFill>
                      <a:srgbClr val="000000"/>
                    </a:solidFill>
                  </a:rPr>
                  <a:t>= ICP + RCP - PDP =...</a:t>
                </a:r>
                <a:r>
                  <a:rPr lang="en-US" sz="1200" dirty="0" smtClean="0">
                    <a:solidFill>
                      <a:srgbClr val="000000"/>
                    </a:solidFill>
                  </a:rPr>
                  <a:t>days</a:t>
                </a:r>
                <a:endParaRPr lang="en-US" sz="1200" b="1" dirty="0">
                  <a:solidFill>
                    <a:schemeClr val="dk1"/>
                  </a:solidFill>
                </a:endParaRPr>
              </a:p>
              <a:p>
                <a:pPr marL="0" lvl="0" indent="0" algn="l" rtl="0">
                  <a:spcBef>
                    <a:spcPts val="0"/>
                  </a:spcBef>
                  <a:spcAft>
                    <a:spcPts val="0"/>
                  </a:spcAft>
                  <a:buClr>
                    <a:schemeClr val="dk1"/>
                  </a:buClr>
                  <a:buSzPts val="1800"/>
                  <a:buFont typeface="Arial"/>
                  <a:buNone/>
                </a:pPr>
                <a:r>
                  <a:rPr lang="en-US" sz="1200" b="1" dirty="0">
                    <a:solidFill>
                      <a:schemeClr val="dk1"/>
                    </a:solidFill>
                  </a:rPr>
                  <a:t>6</a:t>
                </a:r>
                <a:r>
                  <a:rPr lang="en-US" sz="1200" b="1" dirty="0" smtClean="0">
                    <a:solidFill>
                      <a:schemeClr val="dk1"/>
                    </a:solidFill>
                  </a:rPr>
                  <a:t>. Working </a:t>
                </a:r>
                <a:r>
                  <a:rPr lang="en-US" sz="1200" b="1" dirty="0">
                    <a:solidFill>
                      <a:schemeClr val="dk1"/>
                    </a:solidFill>
                  </a:rPr>
                  <a:t>capital requirement</a:t>
                </a:r>
                <a:r>
                  <a:rPr lang="en-US" sz="1200" dirty="0">
                    <a:solidFill>
                      <a:schemeClr val="dk1"/>
                    </a:solidFill>
                  </a:rPr>
                  <a:t> =  Daily investment in operating cycle </a:t>
                </a:r>
                <a:r>
                  <a:rPr lang="en-US" sz="1200" dirty="0" smtClean="0">
                    <a:solidFill>
                      <a:schemeClr val="dk1"/>
                    </a:solidFill>
                    <a:latin typeface="Arial" panose="020B0604020202020204" pitchFamily="34" charset="0"/>
                    <a:cs typeface="Arial" panose="020B0604020202020204" pitchFamily="34" charset="0"/>
                  </a:rPr>
                  <a:t>× </a:t>
                </a:r>
                <a:r>
                  <a:rPr lang="en-US" sz="1200" dirty="0" smtClean="0">
                    <a:solidFill>
                      <a:schemeClr val="dk1"/>
                    </a:solidFill>
                  </a:rPr>
                  <a:t>CCC</a:t>
                </a:r>
                <a:r>
                  <a:rPr lang="en-US" sz="1200" dirty="0">
                    <a:solidFill>
                      <a:schemeClr val="dk1"/>
                    </a:solidFill>
                  </a:rPr>
                  <a:t>= Rs...</a:t>
                </a:r>
              </a:p>
              <a:p>
                <a:pPr marL="0" lvl="0" indent="0" algn="l" rtl="0">
                  <a:spcBef>
                    <a:spcPts val="1600"/>
                  </a:spcBef>
                  <a:spcAft>
                    <a:spcPts val="0"/>
                  </a:spcAft>
                  <a:buClr>
                    <a:schemeClr val="dk1"/>
                  </a:buClr>
                  <a:buSzPts val="1800"/>
                  <a:buFont typeface="Arial"/>
                  <a:buNone/>
                </a:pPr>
                <a:r>
                  <a:rPr lang="en-US" sz="1200" dirty="0">
                    <a:solidFill>
                      <a:schemeClr val="dk1"/>
                    </a:solidFill>
                  </a:rPr>
                  <a:t>Or  = </a:t>
                </a:r>
                <a14:m>
                  <m:oMath xmlns:m="http://schemas.openxmlformats.org/officeDocument/2006/math">
                    <m:f>
                      <m:fPr>
                        <m:ctrlPr>
                          <a:rPr lang="en-US" sz="1600" i="1" smtClean="0">
                            <a:solidFill>
                              <a:schemeClr val="dk1"/>
                            </a:solidFill>
                            <a:latin typeface="Cambria Math" panose="02040503050406030204" pitchFamily="18" charset="0"/>
                          </a:rPr>
                        </m:ctrlPr>
                      </m:fPr>
                      <m:num>
                        <m:r>
                          <a:rPr lang="en-US" sz="1600" b="0" i="1" smtClean="0">
                            <a:solidFill>
                              <a:schemeClr val="dk1"/>
                            </a:solidFill>
                            <a:latin typeface="Cambria Math" panose="02040503050406030204" pitchFamily="18" charset="0"/>
                          </a:rPr>
                          <m:t>𝐴𝑛𝑛𝑢𝑎𝑙</m:t>
                        </m:r>
                        <m:r>
                          <a:rPr lang="en-US" sz="1600" b="0" i="1" smtClean="0">
                            <a:solidFill>
                              <a:schemeClr val="dk1"/>
                            </a:solidFill>
                            <a:latin typeface="Cambria Math" panose="02040503050406030204" pitchFamily="18" charset="0"/>
                          </a:rPr>
                          <m:t> </m:t>
                        </m:r>
                        <m:r>
                          <a:rPr lang="en-US" sz="1600" b="0" i="1" smtClean="0">
                            <a:solidFill>
                              <a:schemeClr val="dk1"/>
                            </a:solidFill>
                            <a:latin typeface="Cambria Math" panose="02040503050406030204" pitchFamily="18" charset="0"/>
                          </a:rPr>
                          <m:t>𝐼𝑛𝑣𝑒𝑠𝑡𝑚𝑒𝑛𝑡</m:t>
                        </m:r>
                        <m:r>
                          <a:rPr lang="en-US" sz="1600" b="0" i="1" smtClean="0">
                            <a:solidFill>
                              <a:schemeClr val="dk1"/>
                            </a:solidFill>
                            <a:latin typeface="Cambria Math" panose="02040503050406030204" pitchFamily="18" charset="0"/>
                          </a:rPr>
                          <m:t> </m:t>
                        </m:r>
                        <m:r>
                          <a:rPr lang="en-US" sz="1600" b="0" i="1" smtClean="0">
                            <a:solidFill>
                              <a:schemeClr val="dk1"/>
                            </a:solidFill>
                            <a:latin typeface="Cambria Math" panose="02040503050406030204" pitchFamily="18" charset="0"/>
                          </a:rPr>
                          <m:t>𝑖𝑛</m:t>
                        </m:r>
                        <m:r>
                          <a:rPr lang="en-US" sz="1600" b="0" i="1" smtClean="0">
                            <a:solidFill>
                              <a:schemeClr val="dk1"/>
                            </a:solidFill>
                            <a:latin typeface="Cambria Math" panose="02040503050406030204" pitchFamily="18" charset="0"/>
                          </a:rPr>
                          <m:t> </m:t>
                        </m:r>
                        <m:r>
                          <a:rPr lang="en-US" sz="1600" b="0" i="1" smtClean="0">
                            <a:solidFill>
                              <a:schemeClr val="dk1"/>
                            </a:solidFill>
                            <a:latin typeface="Cambria Math" panose="02040503050406030204" pitchFamily="18" charset="0"/>
                          </a:rPr>
                          <m:t>𝑜𝑝𝑒𝑟𝑎𝑡𝑖𝑛𝑔</m:t>
                        </m:r>
                        <m:r>
                          <a:rPr lang="en-US" sz="1600" b="0" i="1" smtClean="0">
                            <a:solidFill>
                              <a:schemeClr val="dk1"/>
                            </a:solidFill>
                            <a:latin typeface="Cambria Math" panose="02040503050406030204" pitchFamily="18" charset="0"/>
                          </a:rPr>
                          <m:t> </m:t>
                        </m:r>
                        <m:r>
                          <a:rPr lang="en-US" sz="1600" b="0" i="1" smtClean="0">
                            <a:solidFill>
                              <a:schemeClr val="dk1"/>
                            </a:solidFill>
                            <a:latin typeface="Cambria Math" panose="02040503050406030204" pitchFamily="18" charset="0"/>
                          </a:rPr>
                          <m:t>𝑐𝑦𝑐𝑙𝑒</m:t>
                        </m:r>
                      </m:num>
                      <m:den>
                        <m:r>
                          <a:rPr lang="en-US" sz="1600" b="0" i="1" smtClean="0">
                            <a:solidFill>
                              <a:schemeClr val="dk1"/>
                            </a:solidFill>
                            <a:latin typeface="Cambria Math" panose="02040503050406030204" pitchFamily="18" charset="0"/>
                          </a:rPr>
                          <m:t>360</m:t>
                        </m:r>
                      </m:den>
                    </m:f>
                  </m:oMath>
                </a14:m>
                <a:r>
                  <a:rPr lang="en-US" sz="1200" dirty="0" smtClean="0">
                    <a:solidFill>
                      <a:schemeClr val="dk1"/>
                    </a:solidFill>
                  </a:rPr>
                  <a:t> </a:t>
                </a:r>
                <a:r>
                  <a:rPr lang="en-US" sz="1200" dirty="0" smtClean="0">
                    <a:solidFill>
                      <a:schemeClr val="dk1"/>
                    </a:solidFill>
                    <a:latin typeface="Arial" panose="020B0604020202020204" pitchFamily="34" charset="0"/>
                    <a:cs typeface="Arial" panose="020B0604020202020204" pitchFamily="34" charset="0"/>
                  </a:rPr>
                  <a:t>× </a:t>
                </a:r>
                <a:r>
                  <a:rPr lang="en-US" sz="1200" dirty="0" smtClean="0">
                    <a:solidFill>
                      <a:schemeClr val="dk1"/>
                    </a:solidFill>
                  </a:rPr>
                  <a:t>CCC</a:t>
                </a:r>
                <a:endParaRPr lang="en-US" sz="1200" dirty="0">
                  <a:solidFill>
                    <a:schemeClr val="dk1"/>
                  </a:solidFill>
                </a:endParaRPr>
              </a:p>
              <a:p>
                <a:pPr marL="0" lvl="0" indent="0" algn="l" rtl="0">
                  <a:spcBef>
                    <a:spcPts val="1600"/>
                  </a:spcBef>
                  <a:spcAft>
                    <a:spcPts val="0"/>
                  </a:spcAft>
                  <a:buClr>
                    <a:schemeClr val="dk1"/>
                  </a:buClr>
                  <a:buSzPts val="1800"/>
                  <a:buFont typeface="Arial"/>
                  <a:buNone/>
                </a:pPr>
                <a:r>
                  <a:rPr lang="en-US" sz="1200" dirty="0">
                    <a:solidFill>
                      <a:schemeClr val="dk1"/>
                    </a:solidFill>
                  </a:rPr>
                  <a:t>7. </a:t>
                </a:r>
                <a:r>
                  <a:rPr lang="en-US" sz="1200" b="1" dirty="0">
                    <a:solidFill>
                      <a:schemeClr val="dk1"/>
                    </a:solidFill>
                  </a:rPr>
                  <a:t>Working capital turnover</a:t>
                </a:r>
                <a:r>
                  <a:rPr lang="en-US" sz="1200" dirty="0">
                    <a:solidFill>
                      <a:schemeClr val="dk1"/>
                    </a:solidFill>
                  </a:rPr>
                  <a:t> </a:t>
                </a:r>
                <a:r>
                  <a:rPr lang="en-US" sz="1200" dirty="0" smtClean="0">
                    <a:solidFill>
                      <a:schemeClr val="dk1"/>
                    </a:solidFill>
                  </a:rPr>
                  <a:t>=</a:t>
                </a:r>
                <a14:m>
                  <m:oMath xmlns:m="http://schemas.openxmlformats.org/officeDocument/2006/math">
                    <m:f>
                      <m:fPr>
                        <m:ctrlPr>
                          <a:rPr lang="ar-AE" sz="1600" i="1" smtClean="0">
                            <a:solidFill>
                              <a:schemeClr val="dk1"/>
                            </a:solidFill>
                            <a:latin typeface="Cambria Math" panose="02040503050406030204" pitchFamily="18" charset="0"/>
                          </a:rPr>
                        </m:ctrlPr>
                      </m:fPr>
                      <m:num>
                        <m:r>
                          <a:rPr lang="ar-AE" sz="1600" b="0" i="1" smtClean="0">
                            <a:solidFill>
                              <a:schemeClr val="dk1"/>
                            </a:solidFill>
                            <a:latin typeface="Cambria Math" panose="02040503050406030204" pitchFamily="18" charset="0"/>
                          </a:rPr>
                          <m:t>𝑆</m:t>
                        </m:r>
                        <m:r>
                          <a:rPr lang="en-US" sz="1600" b="0" i="1" smtClean="0">
                            <a:solidFill>
                              <a:schemeClr val="dk1"/>
                            </a:solidFill>
                            <a:latin typeface="Cambria Math" panose="02040503050406030204" pitchFamily="18" charset="0"/>
                          </a:rPr>
                          <m:t>𝑎𝑙𝑒𝑠</m:t>
                        </m:r>
                        <m:r>
                          <a:rPr lang="en-US" sz="1600" b="0" i="1" smtClean="0">
                            <a:solidFill>
                              <a:schemeClr val="dk1"/>
                            </a:solidFill>
                            <a:latin typeface="Cambria Math" panose="02040503050406030204" pitchFamily="18" charset="0"/>
                          </a:rPr>
                          <m:t> </m:t>
                        </m:r>
                      </m:num>
                      <m:den>
                        <m:r>
                          <a:rPr lang="en-US" sz="1600" b="0" i="1" smtClean="0">
                            <a:solidFill>
                              <a:schemeClr val="dk1"/>
                            </a:solidFill>
                            <a:latin typeface="Cambria Math" panose="02040503050406030204" pitchFamily="18" charset="0"/>
                          </a:rPr>
                          <m:t>𝑊𝑜𝑟𝑘𝑖𝑛𝑔</m:t>
                        </m:r>
                        <m:r>
                          <a:rPr lang="en-US" sz="1600" b="0" i="1" smtClean="0">
                            <a:solidFill>
                              <a:schemeClr val="dk1"/>
                            </a:solidFill>
                            <a:latin typeface="Cambria Math" panose="02040503050406030204" pitchFamily="18" charset="0"/>
                          </a:rPr>
                          <m:t> </m:t>
                        </m:r>
                        <m:r>
                          <a:rPr lang="en-US" sz="1600" b="0" i="1" smtClean="0">
                            <a:solidFill>
                              <a:schemeClr val="dk1"/>
                            </a:solidFill>
                            <a:latin typeface="Cambria Math" panose="02040503050406030204" pitchFamily="18" charset="0"/>
                          </a:rPr>
                          <m:t>𝑐𝑎𝑝𝑖𝑡𝑎𝑙</m:t>
                        </m:r>
                        <m:r>
                          <a:rPr lang="en-US" sz="1600" b="0" i="1" smtClean="0">
                            <a:solidFill>
                              <a:schemeClr val="dk1"/>
                            </a:solidFill>
                            <a:latin typeface="Cambria Math" panose="02040503050406030204" pitchFamily="18" charset="0"/>
                          </a:rPr>
                          <m:t> </m:t>
                        </m:r>
                        <m:r>
                          <a:rPr lang="en-US" sz="1600" b="0" i="1" smtClean="0">
                            <a:solidFill>
                              <a:schemeClr val="dk1"/>
                            </a:solidFill>
                            <a:latin typeface="Cambria Math" panose="02040503050406030204" pitchFamily="18" charset="0"/>
                          </a:rPr>
                          <m:t>𝑅𝑒𝑞𝑢𝑖𝑟𝑒𝑚𝑒𝑛𝑡</m:t>
                        </m:r>
                      </m:den>
                    </m:f>
                  </m:oMath>
                </a14:m>
                <a:r>
                  <a:rPr lang="ar-AE" sz="1200" dirty="0" smtClean="0">
                    <a:solidFill>
                      <a:schemeClr val="dk1"/>
                    </a:solidFill>
                  </a:rPr>
                  <a:t> </a:t>
                </a:r>
                <a:r>
                  <a:rPr lang="en-US" sz="1200" dirty="0" smtClean="0">
                    <a:solidFill>
                      <a:schemeClr val="dk1"/>
                    </a:solidFill>
                  </a:rPr>
                  <a:t>= </a:t>
                </a:r>
                <a:r>
                  <a:rPr lang="en-US" sz="1200" dirty="0">
                    <a:solidFill>
                      <a:schemeClr val="dk1"/>
                    </a:solidFill>
                  </a:rPr>
                  <a:t>…. times</a:t>
                </a:r>
              </a:p>
              <a:p>
                <a:pPr marL="0" lvl="0" indent="0" algn="l" rtl="0">
                  <a:lnSpc>
                    <a:spcPct val="100000"/>
                  </a:lnSpc>
                  <a:spcBef>
                    <a:spcPts val="1600"/>
                  </a:spcBef>
                  <a:spcAft>
                    <a:spcPts val="0"/>
                  </a:spcAft>
                  <a:buClr>
                    <a:schemeClr val="dk1"/>
                  </a:buClr>
                  <a:buSzPts val="1800"/>
                  <a:buFont typeface="Arial"/>
                  <a:buNone/>
                </a:pPr>
                <a:r>
                  <a:rPr lang="en-US" sz="1200" dirty="0">
                    <a:solidFill>
                      <a:schemeClr val="dk1"/>
                    </a:solidFill>
                  </a:rPr>
                  <a:t>Where,</a:t>
                </a:r>
              </a:p>
              <a:p>
                <a:pPr marL="0" lvl="0" indent="0" algn="l" rtl="0">
                  <a:lnSpc>
                    <a:spcPct val="100000"/>
                  </a:lnSpc>
                  <a:spcBef>
                    <a:spcPts val="1600"/>
                  </a:spcBef>
                  <a:spcAft>
                    <a:spcPts val="0"/>
                  </a:spcAft>
                  <a:buClr>
                    <a:schemeClr val="dk1"/>
                  </a:buClr>
                  <a:buSzPts val="1800"/>
                  <a:buFont typeface="Arial"/>
                  <a:buNone/>
                </a:pPr>
                <a:r>
                  <a:rPr lang="en-US" sz="1200" dirty="0">
                    <a:solidFill>
                      <a:schemeClr val="dk1"/>
                    </a:solidFill>
                  </a:rPr>
                  <a:t>ICP= inventory conversion period</a:t>
                </a:r>
              </a:p>
              <a:p>
                <a:pPr marL="0" lvl="0" indent="0" algn="l" rtl="0">
                  <a:lnSpc>
                    <a:spcPct val="100000"/>
                  </a:lnSpc>
                  <a:spcBef>
                    <a:spcPts val="1600"/>
                  </a:spcBef>
                  <a:spcAft>
                    <a:spcPts val="0"/>
                  </a:spcAft>
                  <a:buClr>
                    <a:schemeClr val="dk1"/>
                  </a:buClr>
                  <a:buSzPts val="1800"/>
                  <a:buFont typeface="Arial"/>
                  <a:buNone/>
                </a:pPr>
                <a:r>
                  <a:rPr lang="en-US" sz="1200" dirty="0" smtClean="0">
                    <a:solidFill>
                      <a:schemeClr val="dk1"/>
                    </a:solidFill>
                  </a:rPr>
                  <a:t>RCP or DSO</a:t>
                </a:r>
                <a:r>
                  <a:rPr lang="en-US" sz="1200" dirty="0">
                    <a:solidFill>
                      <a:schemeClr val="dk1"/>
                    </a:solidFill>
                  </a:rPr>
                  <a:t>= receivables conversion period/Days sales outstanding</a:t>
                </a:r>
              </a:p>
              <a:p>
                <a:pPr marL="0" lvl="0" indent="0" algn="l" rtl="0">
                  <a:lnSpc>
                    <a:spcPct val="100000"/>
                  </a:lnSpc>
                  <a:spcBef>
                    <a:spcPts val="1600"/>
                  </a:spcBef>
                  <a:spcAft>
                    <a:spcPts val="0"/>
                  </a:spcAft>
                  <a:buClr>
                    <a:schemeClr val="dk1"/>
                  </a:buClr>
                  <a:buSzPts val="1800"/>
                  <a:buFont typeface="Arial"/>
                  <a:buNone/>
                </a:pPr>
                <a:r>
                  <a:rPr lang="en-US" sz="1200" dirty="0">
                    <a:solidFill>
                      <a:schemeClr val="dk1"/>
                    </a:solidFill>
                  </a:rPr>
                  <a:t>PDP= payables deferral period</a:t>
                </a:r>
              </a:p>
              <a:p>
                <a:pPr marL="0" lvl="0" indent="0" algn="l" rtl="0">
                  <a:lnSpc>
                    <a:spcPct val="100000"/>
                  </a:lnSpc>
                  <a:spcBef>
                    <a:spcPts val="1600"/>
                  </a:spcBef>
                  <a:spcAft>
                    <a:spcPts val="0"/>
                  </a:spcAft>
                  <a:buClr>
                    <a:schemeClr val="dk1"/>
                  </a:buClr>
                  <a:buSzPts val="1800"/>
                  <a:buFont typeface="Arial"/>
                  <a:buNone/>
                </a:pPr>
                <a:r>
                  <a:rPr lang="en-US" sz="1200" dirty="0">
                    <a:solidFill>
                      <a:schemeClr val="dk1"/>
                    </a:solidFill>
                  </a:rPr>
                  <a:t>CCC=cash conversion period</a:t>
                </a:r>
              </a:p>
              <a:p>
                <a:pPr marL="0" lvl="0" indent="0" algn="l" rtl="0">
                  <a:lnSpc>
                    <a:spcPct val="100000"/>
                  </a:lnSpc>
                  <a:spcBef>
                    <a:spcPts val="1600"/>
                  </a:spcBef>
                  <a:spcAft>
                    <a:spcPts val="0"/>
                  </a:spcAft>
                  <a:buClr>
                    <a:schemeClr val="dk1"/>
                  </a:buClr>
                  <a:buSzPts val="1800"/>
                  <a:buFont typeface="Arial"/>
                  <a:buNone/>
                </a:pPr>
                <a:r>
                  <a:rPr lang="en-US" sz="1200" dirty="0">
                    <a:solidFill>
                      <a:schemeClr val="dk1"/>
                    </a:solidFill>
                  </a:rPr>
                  <a:t>COGS= cost of goods sold</a:t>
                </a:r>
              </a:p>
              <a:p>
                <a:pPr marL="0" lvl="0" indent="0" algn="l" rtl="0">
                  <a:spcBef>
                    <a:spcPts val="1600"/>
                  </a:spcBef>
                  <a:spcAft>
                    <a:spcPts val="1600"/>
                  </a:spcAft>
                  <a:buNone/>
                </a:pPr>
                <a:endParaRPr dirty="0"/>
              </a:p>
            </p:txBody>
          </p:sp>
        </mc:Choice>
        <mc:Fallback xmlns="">
          <p:sp>
            <p:nvSpPr>
              <p:cNvPr id="82" name="Google Shape;82;p18"/>
              <p:cNvSpPr txBox="1">
                <a:spLocks noGrp="1" noRot="1" noChangeAspect="1" noMove="1" noResize="1" noEditPoints="1" noAdjustHandles="1" noChangeArrowheads="1" noChangeShapeType="1" noTextEdit="1"/>
              </p:cNvSpPr>
              <p:nvPr>
                <p:ph type="body" idx="1"/>
              </p:nvPr>
            </p:nvSpPr>
            <p:spPr>
              <a:xfrm>
                <a:off x="142524" y="155450"/>
                <a:ext cx="8906377" cy="4988100"/>
              </a:xfrm>
              <a:prstGeom prst="rect">
                <a:avLst/>
              </a:prstGeom>
              <a:blipFill rotWithShape="0">
                <a:blip r:embed="rId3"/>
                <a:stretch>
                  <a:fillRect l="-205"/>
                </a:stretch>
              </a:blipFill>
            </p:spPr>
            <p:txBody>
              <a:bodyPr/>
              <a:lstStyle/>
              <a:p>
                <a:r>
                  <a:rPr lang="en-US">
                    <a:noFill/>
                  </a:rPr>
                  <a:t> </a:t>
                </a:r>
              </a:p>
            </p:txBody>
          </p:sp>
        </mc:Fallback>
      </mc:AlternateContent>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2800"/>
              <a:buFont typeface="Arial"/>
              <a:buNone/>
            </a:pPr>
            <a:r>
              <a:rPr lang="en" u="sng">
                <a:solidFill>
                  <a:srgbClr val="FF0000"/>
                </a:solidFill>
              </a:rPr>
              <a:t>Working capital policies</a:t>
            </a:r>
            <a:endParaRPr/>
          </a:p>
        </p:txBody>
      </p:sp>
      <p:sp>
        <p:nvSpPr>
          <p:cNvPr id="88" name="Google Shape;88;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800"/>
              <a:buFont typeface="Arial"/>
              <a:buNone/>
            </a:pPr>
            <a:r>
              <a:rPr lang="en">
                <a:solidFill>
                  <a:schemeClr val="dk1"/>
                </a:solidFill>
              </a:rPr>
              <a:t>Working capital policies includes working capital investment and financing policy</a:t>
            </a:r>
            <a:endParaRPr>
              <a:solidFill>
                <a:schemeClr val="dk1"/>
              </a:solidFill>
            </a:endParaRPr>
          </a:p>
          <a:p>
            <a:pPr marL="457200" lvl="0" indent="-342900" algn="l" rtl="0">
              <a:spcBef>
                <a:spcPts val="1600"/>
              </a:spcBef>
              <a:spcAft>
                <a:spcPts val="0"/>
              </a:spcAft>
              <a:buClr>
                <a:schemeClr val="dk1"/>
              </a:buClr>
              <a:buSzPts val="1800"/>
              <a:buAutoNum type="arabicPeriod"/>
            </a:pPr>
            <a:r>
              <a:rPr lang="en" b="1">
                <a:solidFill>
                  <a:schemeClr val="dk1"/>
                </a:solidFill>
              </a:rPr>
              <a:t>Conservative/relaxed policy:-</a:t>
            </a:r>
            <a:endParaRPr b="1">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rPr>
              <a:t>Under this policy the firm carries significantly larger amount of current assets in the form of cash marketable securities,receivables and inventory than under other policies.</a:t>
            </a:r>
            <a:endParaRPr>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rPr>
              <a:t>Under this policy finances most part of expected fund requirements with long term funds, while short term funds are used in the event of an emergency.</a:t>
            </a:r>
            <a:endParaRPr>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rPr>
              <a:t>This policy assumes the low risk low return</a:t>
            </a:r>
            <a:endParaRPr>
              <a:solidFill>
                <a:schemeClr val="dk1"/>
              </a:solidFill>
            </a:endParaRPr>
          </a:p>
          <a:p>
            <a:pPr marL="0" lvl="0" indent="0" algn="l" rtl="0">
              <a:spcBef>
                <a:spcPts val="0"/>
              </a:spcBef>
              <a:spcAft>
                <a:spcPts val="1600"/>
              </a:spcAft>
              <a:buNone/>
            </a:pPr>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2800"/>
              <a:buFont typeface="Arial"/>
              <a:buNone/>
            </a:pPr>
            <a:r>
              <a:rPr lang="en"/>
              <a:t>2. Aggressive policy:-</a:t>
            </a:r>
            <a:endParaRPr/>
          </a:p>
          <a:p>
            <a:pPr marL="0" lvl="0" indent="0" algn="l" rtl="0">
              <a:spcBef>
                <a:spcPts val="0"/>
              </a:spcBef>
              <a:spcAft>
                <a:spcPts val="0"/>
              </a:spcAft>
              <a:buNone/>
            </a:pPr>
            <a:endParaRPr/>
          </a:p>
        </p:txBody>
      </p:sp>
      <p:sp>
        <p:nvSpPr>
          <p:cNvPr id="94" name="Google Shape;94;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dk1"/>
              </a:buClr>
              <a:buSzPts val="1800"/>
              <a:buChar char="●"/>
            </a:pPr>
            <a:r>
              <a:rPr lang="en" dirty="0">
                <a:solidFill>
                  <a:schemeClr val="dk1"/>
                </a:solidFill>
              </a:rPr>
              <a:t>Under this policy the firm carries smaller investment in CA.</a:t>
            </a:r>
            <a:endParaRPr dirty="0">
              <a:solidFill>
                <a:schemeClr val="dk1"/>
              </a:solidFill>
            </a:endParaRPr>
          </a:p>
          <a:p>
            <a:pPr marL="457200" lvl="0" indent="-342900" algn="l" rtl="0">
              <a:spcBef>
                <a:spcPts val="0"/>
              </a:spcBef>
              <a:spcAft>
                <a:spcPts val="0"/>
              </a:spcAft>
              <a:buClr>
                <a:schemeClr val="dk1"/>
              </a:buClr>
              <a:buSzPts val="1800"/>
              <a:buChar char="●"/>
            </a:pPr>
            <a:r>
              <a:rPr lang="en" dirty="0">
                <a:solidFill>
                  <a:schemeClr val="dk1"/>
                </a:solidFill>
              </a:rPr>
              <a:t>This policy using more short term financing to satisfy the financing need of current assets.</a:t>
            </a:r>
            <a:endParaRPr dirty="0">
              <a:solidFill>
                <a:schemeClr val="dk1"/>
              </a:solidFill>
            </a:endParaRPr>
          </a:p>
          <a:p>
            <a:pPr marL="457200" lvl="0" indent="-342900" algn="l" rtl="0">
              <a:spcBef>
                <a:spcPts val="0"/>
              </a:spcBef>
              <a:spcAft>
                <a:spcPts val="0"/>
              </a:spcAft>
              <a:buClr>
                <a:schemeClr val="dk1"/>
              </a:buClr>
              <a:buSzPts val="1800"/>
              <a:buChar char="●"/>
            </a:pPr>
            <a:r>
              <a:rPr lang="en" dirty="0">
                <a:solidFill>
                  <a:schemeClr val="dk1"/>
                </a:solidFill>
              </a:rPr>
              <a:t>This policy assumes high risk,high return</a:t>
            </a:r>
            <a:endParaRPr dirty="0">
              <a:solidFill>
                <a:schemeClr val="dk1"/>
              </a:solidFill>
            </a:endParaRPr>
          </a:p>
          <a:p>
            <a:pPr marL="0" lvl="0" indent="0" algn="l" rtl="0">
              <a:lnSpc>
                <a:spcPct val="100000"/>
              </a:lnSpc>
              <a:spcBef>
                <a:spcPts val="1600"/>
              </a:spcBef>
              <a:spcAft>
                <a:spcPts val="0"/>
              </a:spcAft>
              <a:buClr>
                <a:schemeClr val="dk1"/>
              </a:buClr>
              <a:buSzPts val="1800"/>
              <a:buFont typeface="Arial"/>
              <a:buNone/>
            </a:pPr>
            <a:r>
              <a:rPr lang="en" sz="2800" dirty="0">
                <a:solidFill>
                  <a:schemeClr val="dk1"/>
                </a:solidFill>
              </a:rPr>
              <a:t>3. Moderate Policy/Average policy:-</a:t>
            </a:r>
            <a:endParaRPr sz="2800" dirty="0">
              <a:solidFill>
                <a:schemeClr val="dk1"/>
              </a:solidFill>
            </a:endParaRPr>
          </a:p>
          <a:p>
            <a:pPr marL="457200" lvl="0" indent="-342900" algn="l" rtl="0">
              <a:spcBef>
                <a:spcPts val="0"/>
              </a:spcBef>
              <a:spcAft>
                <a:spcPts val="0"/>
              </a:spcAft>
              <a:buClr>
                <a:schemeClr val="dk1"/>
              </a:buClr>
              <a:buSzPts val="1800"/>
              <a:buChar char="●"/>
            </a:pPr>
            <a:r>
              <a:rPr lang="en" dirty="0">
                <a:solidFill>
                  <a:schemeClr val="dk1"/>
                </a:solidFill>
              </a:rPr>
              <a:t>This policy lies between aggressive policy and conservative policy</a:t>
            </a:r>
            <a:endParaRPr dirty="0">
              <a:solidFill>
                <a:schemeClr val="dk1"/>
              </a:solidFill>
            </a:endParaRPr>
          </a:p>
          <a:p>
            <a:pPr marL="457200" lvl="0" indent="-342900" algn="l" rtl="0">
              <a:spcBef>
                <a:spcPts val="0"/>
              </a:spcBef>
              <a:spcAft>
                <a:spcPts val="0"/>
              </a:spcAft>
              <a:buClr>
                <a:schemeClr val="dk1"/>
              </a:buClr>
              <a:buSzPts val="1800"/>
              <a:buChar char="●"/>
            </a:pPr>
            <a:r>
              <a:rPr lang="en" dirty="0">
                <a:solidFill>
                  <a:schemeClr val="dk1"/>
                </a:solidFill>
              </a:rPr>
              <a:t>The moderate policy fall in between the two extremes in terms of holding CA and risk and expected </a:t>
            </a:r>
            <a:r>
              <a:rPr lang="en" dirty="0" smtClean="0">
                <a:solidFill>
                  <a:schemeClr val="dk1"/>
                </a:solidFill>
              </a:rPr>
              <a:t>return.</a:t>
            </a:r>
          </a:p>
          <a:p>
            <a:pPr marL="114300" lvl="0" indent="0" algn="l" rtl="0">
              <a:spcBef>
                <a:spcPts val="0"/>
              </a:spcBef>
              <a:spcAft>
                <a:spcPts val="0"/>
              </a:spcAft>
              <a:buClr>
                <a:schemeClr val="dk1"/>
              </a:buClr>
              <a:buSzPts val="1800"/>
              <a:buNone/>
            </a:pPr>
            <a:endParaRPr dirty="0">
              <a:solidFill>
                <a:schemeClr val="dk1"/>
              </a:solidFill>
            </a:endParaRPr>
          </a:p>
          <a:p>
            <a:pPr marL="0" lvl="0" indent="0" algn="l" rtl="0">
              <a:spcBef>
                <a:spcPts val="0"/>
              </a:spcBef>
              <a:spcAft>
                <a:spcPts val="1600"/>
              </a:spcAft>
              <a:buNone/>
            </a:pPr>
            <a:endParaRPr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11708" y="95099"/>
            <a:ext cx="8520600" cy="599846"/>
          </a:xfrm>
        </p:spPr>
        <p:txBody>
          <a:bodyPr/>
          <a:lstStyle/>
          <a:p>
            <a:pPr algn="l"/>
            <a:r>
              <a:rPr lang="en-US" sz="3200" u="sng" dirty="0" smtClean="0">
                <a:solidFill>
                  <a:srgbClr val="FF0000"/>
                </a:solidFill>
              </a:rPr>
              <a:t>Additional formula</a:t>
            </a:r>
            <a:endParaRPr lang="en-US" sz="3200" u="sng" dirty="0">
              <a:solidFill>
                <a:srgbClr val="FF0000"/>
              </a:solidFill>
            </a:endParaRPr>
          </a:p>
        </p:txBody>
      </p:sp>
      <mc:AlternateContent xmlns:mc="http://schemas.openxmlformats.org/markup-compatibility/2006" xmlns:a14="http://schemas.microsoft.com/office/drawing/2010/main">
        <mc:Choice Requires="a14">
          <p:sp>
            <p:nvSpPr>
              <p:cNvPr id="3" name="Subtitle 2"/>
              <p:cNvSpPr>
                <a:spLocks noGrp="1"/>
              </p:cNvSpPr>
              <p:nvPr>
                <p:ph type="subTitle" idx="1"/>
              </p:nvPr>
            </p:nvSpPr>
            <p:spPr>
              <a:xfrm>
                <a:off x="311700" y="694944"/>
                <a:ext cx="8520600" cy="4294021"/>
              </a:xfrm>
            </p:spPr>
            <p:txBody>
              <a:bodyPr/>
              <a:lstStyle/>
              <a:p>
                <a:pPr marL="571500" indent="-457200" algn="l">
                  <a:buFont typeface="Arial" panose="020B0604020202020204" pitchFamily="34" charset="0"/>
                  <a:buChar char="•"/>
                </a:pPr>
                <a:r>
                  <a:rPr lang="en-US" dirty="0" smtClean="0">
                    <a:solidFill>
                      <a:schemeClr val="tx1"/>
                    </a:solidFill>
                  </a:rPr>
                  <a:t>Net working capital = Current assets – Current liabilities.</a:t>
                </a:r>
              </a:p>
              <a:p>
                <a:pPr marL="571500" indent="-457200" algn="l">
                  <a:buFont typeface="Arial" panose="020B0604020202020204" pitchFamily="34" charset="0"/>
                  <a:buChar char="•"/>
                </a:pPr>
                <a:r>
                  <a:rPr lang="en-US" dirty="0" smtClean="0">
                    <a:solidFill>
                      <a:schemeClr val="tx1"/>
                    </a:solidFill>
                  </a:rPr>
                  <a:t>CR =</a:t>
                </a:r>
                <a14:m>
                  <m:oMath xmlns:m="http://schemas.openxmlformats.org/officeDocument/2006/math">
                    <m:f>
                      <m:fPr>
                        <m:ctrlPr>
                          <a:rPr lang="en-US" i="1" smtClean="0">
                            <a:solidFill>
                              <a:schemeClr val="tx1"/>
                            </a:solidFill>
                            <a:latin typeface="Cambria Math" panose="02040503050406030204" pitchFamily="18" charset="0"/>
                          </a:rPr>
                        </m:ctrlPr>
                      </m:fPr>
                      <m:num>
                        <m:r>
                          <a:rPr lang="en-US" b="0" i="1" smtClean="0">
                            <a:solidFill>
                              <a:schemeClr val="tx1"/>
                            </a:solidFill>
                            <a:latin typeface="Cambria Math" panose="02040503050406030204" pitchFamily="18" charset="0"/>
                          </a:rPr>
                          <m:t>𝐶𝐴</m:t>
                        </m:r>
                      </m:num>
                      <m:den>
                        <m:r>
                          <a:rPr lang="en-US" b="0" i="1" smtClean="0">
                            <a:solidFill>
                              <a:schemeClr val="tx1"/>
                            </a:solidFill>
                            <a:latin typeface="Cambria Math" panose="02040503050406030204" pitchFamily="18" charset="0"/>
                          </a:rPr>
                          <m:t>𝐶𝐿</m:t>
                        </m:r>
                      </m:den>
                    </m:f>
                  </m:oMath>
                </a14:m>
                <a:r>
                  <a:rPr lang="en-US" dirty="0" smtClean="0">
                    <a:solidFill>
                      <a:schemeClr val="tx1"/>
                    </a:solidFill>
                  </a:rPr>
                  <a:t> =… times</a:t>
                </a:r>
              </a:p>
              <a:p>
                <a:pPr marL="571500" indent="-457200" algn="l">
                  <a:buFont typeface="Arial" panose="020B0604020202020204" pitchFamily="34" charset="0"/>
                  <a:buChar char="•"/>
                </a:pPr>
                <a:r>
                  <a:rPr lang="en-US" dirty="0" smtClean="0">
                    <a:solidFill>
                      <a:schemeClr val="tx1"/>
                    </a:solidFill>
                  </a:rPr>
                  <a:t>Expected Return on Equity(ROE) </a:t>
                </a:r>
              </a:p>
              <a:p>
                <a:pPr marL="114300" indent="0" algn="l"/>
                <a:r>
                  <a:rPr lang="en-US" dirty="0">
                    <a:solidFill>
                      <a:schemeClr val="tx1"/>
                    </a:solidFill>
                  </a:rPr>
                  <a:t> </a:t>
                </a:r>
                <a:r>
                  <a:rPr lang="en-US" dirty="0" smtClean="0">
                    <a:solidFill>
                      <a:schemeClr val="tx1"/>
                    </a:solidFill>
                  </a:rPr>
                  <a:t>    = </a:t>
                </a:r>
                <a14:m>
                  <m:oMath xmlns:m="http://schemas.openxmlformats.org/officeDocument/2006/math">
                    <m:f>
                      <m:fPr>
                        <m:ctrlPr>
                          <a:rPr lang="en-US" i="1">
                            <a:solidFill>
                              <a:schemeClr val="tx1"/>
                            </a:solidFill>
                            <a:latin typeface="Cambria Math" panose="02040503050406030204" pitchFamily="18" charset="0"/>
                          </a:rPr>
                        </m:ctrlPr>
                      </m:fPr>
                      <m:num>
                        <m:r>
                          <a:rPr lang="en-US" b="0" i="1" smtClean="0">
                            <a:solidFill>
                              <a:schemeClr val="tx1"/>
                            </a:solidFill>
                            <a:latin typeface="Cambria Math" panose="02040503050406030204" pitchFamily="18" charset="0"/>
                          </a:rPr>
                          <m:t>𝐸𝑥𝑝𝑒𝑐𝑡𝑒𝑑</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𝑛𝑒𝑡</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𝑖𝑛𝑐𝑜𝑚𝑒</m:t>
                        </m:r>
                      </m:num>
                      <m:den>
                        <m:r>
                          <a:rPr lang="en-US" b="0" i="1" smtClean="0">
                            <a:solidFill>
                              <a:schemeClr val="tx1"/>
                            </a:solidFill>
                            <a:latin typeface="Cambria Math" panose="02040503050406030204" pitchFamily="18" charset="0"/>
                          </a:rPr>
                          <m:t>𝐸𝑞𝑢𝑖𝑡𝑦</m:t>
                        </m:r>
                      </m:den>
                    </m:f>
                  </m:oMath>
                </a14:m>
                <a:r>
                  <a:rPr lang="en-US" dirty="0" smtClean="0">
                    <a:solidFill>
                      <a:schemeClr val="tx1"/>
                    </a:solidFill>
                    <a:latin typeface="Arial" panose="020B0604020202020204" pitchFamily="34" charset="0"/>
                    <a:cs typeface="Arial" panose="020B0604020202020204" pitchFamily="34" charset="0"/>
                  </a:rPr>
                  <a:t>×100 =….%</a:t>
                </a:r>
                <a:endParaRPr lang="en-US" dirty="0" smtClean="0">
                  <a:solidFill>
                    <a:schemeClr val="tx1"/>
                  </a:solidFill>
                </a:endParaRPr>
              </a:p>
              <a:p>
                <a:pPr marL="571500" indent="-457200" algn="l">
                  <a:buFont typeface="Arial" panose="020B0604020202020204" pitchFamily="34" charset="0"/>
                  <a:buChar char="•"/>
                </a:pPr>
                <a:endParaRPr lang="en-US" dirty="0">
                  <a:solidFill>
                    <a:schemeClr val="tx1"/>
                  </a:solidFill>
                </a:endParaRPr>
              </a:p>
            </p:txBody>
          </p:sp>
        </mc:Choice>
        <mc:Fallback xmlns="">
          <p:sp>
            <p:nvSpPr>
              <p:cNvPr id="3" name="Subtitle 2"/>
              <p:cNvSpPr>
                <a:spLocks noGrp="1" noRot="1" noChangeAspect="1" noMove="1" noResize="1" noEditPoints="1" noAdjustHandles="1" noChangeArrowheads="1" noChangeShapeType="1" noTextEdit="1"/>
              </p:cNvSpPr>
              <p:nvPr>
                <p:ph type="subTitle" idx="1"/>
              </p:nvPr>
            </p:nvSpPr>
            <p:spPr>
              <a:xfrm>
                <a:off x="311700" y="694944"/>
                <a:ext cx="8520600" cy="4294021"/>
              </a:xfrm>
              <a:blipFill rotWithShape="0">
                <a:blip r:embed="rId2"/>
                <a:stretch>
                  <a:fillRect t="-426"/>
                </a:stretch>
              </a:blipFill>
            </p:spPr>
            <p:txBody>
              <a:bodyPr/>
              <a:lstStyle/>
              <a:p>
                <a:r>
                  <a:rPr lang="en-US">
                    <a:noFill/>
                  </a:rPr>
                  <a:t> </a:t>
                </a:r>
              </a:p>
            </p:txBody>
          </p:sp>
        </mc:Fallback>
      </mc:AlternateContent>
    </p:spTree>
    <p:extLst>
      <p:ext uri="{BB962C8B-B14F-4D97-AF65-F5344CB8AC3E}">
        <p14:creationId xmlns:p14="http://schemas.microsoft.com/office/powerpoint/2010/main" val="1201770999"/>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64</TotalTime>
  <Words>720</Words>
  <Application>Microsoft Office PowerPoint</Application>
  <PresentationFormat>On-screen Show (16:9)</PresentationFormat>
  <Paragraphs>69</Paragraphs>
  <Slides>11</Slides>
  <Notes>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Cambria Math</vt:lpstr>
      <vt:lpstr>Simple Light</vt:lpstr>
      <vt:lpstr>Chapter - 9 Working capital management( N - 5 to 12Marks)</vt:lpstr>
      <vt:lpstr>Concept of working capital  </vt:lpstr>
      <vt:lpstr> Concept of Working Capital Management</vt:lpstr>
      <vt:lpstr>Concept of operating cycle and the cash cycle </vt:lpstr>
      <vt:lpstr>PowerPoint Presentation</vt:lpstr>
      <vt:lpstr>PowerPoint Presentation</vt:lpstr>
      <vt:lpstr>Working capital policies</vt:lpstr>
      <vt:lpstr>2. Aggressive policy:- </vt:lpstr>
      <vt:lpstr>Additional formula</vt:lpstr>
      <vt:lpstr>Cash budget</vt:lpstr>
      <vt:lpstr>THE END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-11 Working Capital Management</dc:title>
  <cp:lastModifiedBy>Microsoft account</cp:lastModifiedBy>
  <cp:revision>17</cp:revision>
  <dcterms:modified xsi:type="dcterms:W3CDTF">2025-07-30T04:34:43Z</dcterms:modified>
</cp:coreProperties>
</file>