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7"/>
  </p:notesMasterIdLst>
  <p:sldIdLst>
    <p:sldId id="256" r:id="rId5"/>
    <p:sldId id="257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12275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ef0ef8a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ef0ef8a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475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ef0ef8a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ef0ef8a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69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365760"/>
            <a:ext cx="8990381" cy="6803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b="1" u="sng" dirty="0" smtClean="0">
                <a:solidFill>
                  <a:srgbClr val="FF0000"/>
                </a:solidFill>
              </a:rPr>
              <a:t> </a:t>
            </a:r>
            <a:br>
              <a:rPr lang="en" sz="7200" b="1" u="sng" dirty="0" smtClean="0">
                <a:solidFill>
                  <a:srgbClr val="FF0000"/>
                </a:solidFill>
              </a:rPr>
            </a:br>
            <a:r>
              <a:rPr lang="en" sz="7200" b="1" u="sng" dirty="0">
                <a:solidFill>
                  <a:srgbClr val="FF0000"/>
                </a:solidFill>
              </a:rPr>
              <a:t/>
            </a:r>
            <a:br>
              <a:rPr lang="en" sz="7200" b="1" u="sng" dirty="0">
                <a:solidFill>
                  <a:srgbClr val="FF0000"/>
                </a:solidFill>
              </a:rPr>
            </a:br>
            <a:r>
              <a:rPr lang="en" sz="7200" b="1" u="sng" dirty="0" smtClean="0">
                <a:solidFill>
                  <a:srgbClr val="FF0000"/>
                </a:solidFill>
              </a:rPr>
              <a:t/>
            </a:r>
            <a:br>
              <a:rPr lang="en" sz="7200" b="1" u="sng" dirty="0" smtClean="0">
                <a:solidFill>
                  <a:srgbClr val="FF0000"/>
                </a:solidFill>
              </a:rPr>
            </a:br>
            <a:r>
              <a:rPr lang="en" sz="7200" b="1" u="sng" dirty="0">
                <a:solidFill>
                  <a:srgbClr val="FF0000"/>
                </a:solidFill>
              </a:rPr>
              <a:t/>
            </a:r>
            <a:br>
              <a:rPr lang="en" sz="7200" b="1" u="sng" dirty="0">
                <a:solidFill>
                  <a:srgbClr val="FF0000"/>
                </a:solidFill>
              </a:rPr>
            </a:br>
            <a:r>
              <a:rPr lang="en" sz="3100" b="1" u="sng" dirty="0" smtClean="0">
                <a:solidFill>
                  <a:srgbClr val="FF0000"/>
                </a:solidFill>
              </a:rPr>
              <a:t>Fundamentals</a:t>
            </a:r>
            <a:r>
              <a:rPr lang="en" sz="4000" b="1" u="sng" dirty="0" smtClean="0">
                <a:solidFill>
                  <a:srgbClr val="FF0000"/>
                </a:solidFill>
              </a:rPr>
              <a:t> of Corporate  </a:t>
            </a:r>
            <a:r>
              <a:rPr lang="en" sz="4000" b="1" u="sng" dirty="0">
                <a:solidFill>
                  <a:srgbClr val="FF0000"/>
                </a:solidFill>
              </a:rPr>
              <a:t>Finance</a:t>
            </a:r>
            <a:endParaRPr u="sng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95098" y="1265530"/>
            <a:ext cx="8737202" cy="3877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F0000"/>
                </a:solidFill>
              </a:rPr>
              <a:t>Model questions</a:t>
            </a:r>
            <a:endParaRPr u="sng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Group A ( </a:t>
            </a:r>
            <a:r>
              <a:rPr lang="en" dirty="0" smtClean="0">
                <a:solidFill>
                  <a:schemeClr val="dk1"/>
                </a:solidFill>
              </a:rPr>
              <a:t>10 ×2  =20 marks)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Group B ( 5 </a:t>
            </a:r>
            <a:r>
              <a:rPr lang="en" dirty="0" smtClean="0">
                <a:solidFill>
                  <a:schemeClr val="dk1"/>
                </a:solidFill>
              </a:rPr>
              <a:t>× </a:t>
            </a:r>
            <a:r>
              <a:rPr lang="en" dirty="0">
                <a:solidFill>
                  <a:schemeClr val="dk1"/>
                </a:solidFill>
              </a:rPr>
              <a:t>6  = 30 marks)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Group C ( </a:t>
            </a:r>
            <a:r>
              <a:rPr lang="en" dirty="0" smtClean="0">
                <a:solidFill>
                  <a:schemeClr val="dk1"/>
                </a:solidFill>
              </a:rPr>
              <a:t>10 ×</a:t>
            </a:r>
            <a:r>
              <a:rPr lang="en" dirty="0">
                <a:solidFill>
                  <a:schemeClr val="dk1"/>
                </a:solidFill>
              </a:rPr>
              <a:t>3</a:t>
            </a:r>
            <a:r>
              <a:rPr lang="en" dirty="0" smtClean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= </a:t>
            </a:r>
            <a:r>
              <a:rPr lang="en" dirty="0" smtClean="0">
                <a:solidFill>
                  <a:schemeClr val="dk1"/>
                </a:solidFill>
              </a:rPr>
              <a:t>30 marks)</a:t>
            </a:r>
          </a:p>
          <a:p>
            <a:pPr marL="0" lvl="0" indent="0" algn="l"/>
            <a:r>
              <a:rPr lang="en" dirty="0" smtClean="0">
                <a:solidFill>
                  <a:schemeClr val="dk1"/>
                </a:solidFill>
              </a:rPr>
              <a:t>Group D (1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 smtClean="0">
                <a:solidFill>
                  <a:srgbClr val="000000"/>
                </a:solidFill>
              </a:rPr>
              <a:t>×20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smtClean="0">
                <a:solidFill>
                  <a:schemeClr val="dk1"/>
                </a:solidFill>
              </a:rPr>
              <a:t> = 20 marks)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(Total                  = 100 marks)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rgbClr val="FF0000"/>
                </a:solidFill>
              </a:rPr>
              <a:t>Course of contents</a:t>
            </a:r>
            <a:endParaRPr b="1" u="sng" dirty="0">
              <a:solidFill>
                <a:srgbClr val="FF0000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699" y="1017725"/>
            <a:ext cx="8766463" cy="4073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924"/>
              <a:buAutoNum type="arabicPeriod"/>
            </a:pPr>
            <a:r>
              <a:rPr lang="en" sz="2574" b="1" dirty="0" smtClean="0">
                <a:solidFill>
                  <a:schemeClr val="dk1"/>
                </a:solidFill>
              </a:rPr>
              <a:t>I</a:t>
            </a:r>
            <a:r>
              <a:rPr lang="en" sz="2243" b="1" dirty="0" smtClean="0">
                <a:solidFill>
                  <a:schemeClr val="dk1"/>
                </a:solidFill>
              </a:rPr>
              <a:t>ntroduction to corpoarte Finance   (T – </a:t>
            </a:r>
            <a:r>
              <a:rPr lang="en" sz="2243" b="1" dirty="0">
                <a:solidFill>
                  <a:schemeClr val="dk1"/>
                </a:solidFill>
              </a:rPr>
              <a:t>5</a:t>
            </a:r>
            <a:r>
              <a:rPr lang="en" sz="2243" b="1" dirty="0" smtClean="0">
                <a:solidFill>
                  <a:schemeClr val="dk1"/>
                </a:solidFill>
              </a:rPr>
              <a:t> to 12 marks</a:t>
            </a:r>
            <a:r>
              <a:rPr lang="en" sz="2243" b="1" dirty="0">
                <a:solidFill>
                  <a:schemeClr val="dk1"/>
                </a:solidFill>
              </a:rPr>
              <a:t>)</a:t>
            </a:r>
            <a:endParaRPr sz="2243" b="1" dirty="0">
              <a:solidFill>
                <a:schemeClr val="dk1"/>
              </a:solidFill>
            </a:endParaRPr>
          </a:p>
          <a:p>
            <a:pPr marL="457200" lvl="0" indent="-33900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243" b="1" dirty="0" smtClean="0">
                <a:solidFill>
                  <a:schemeClr val="dk1"/>
                </a:solidFill>
              </a:rPr>
              <a:t>Financial Instruments, market and institution (T -7 to 12 marks)</a:t>
            </a:r>
          </a:p>
          <a:p>
            <a:pPr marL="457200" lvl="0" indent="-33900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243" b="1" dirty="0" smtClean="0">
                <a:solidFill>
                  <a:schemeClr val="dk1"/>
                </a:solidFill>
              </a:rPr>
              <a:t>Financial Statement</a:t>
            </a:r>
            <a:r>
              <a:rPr lang="en" sz="2243" b="1" dirty="0">
                <a:solidFill>
                  <a:schemeClr val="dk1"/>
                </a:solidFill>
              </a:rPr>
              <a:t> </a:t>
            </a:r>
            <a:r>
              <a:rPr lang="en" sz="2243" b="1" dirty="0" smtClean="0">
                <a:solidFill>
                  <a:schemeClr val="dk1"/>
                </a:solidFill>
              </a:rPr>
              <a:t>Analysis( </a:t>
            </a:r>
            <a:r>
              <a:rPr lang="en" sz="2243" b="1" dirty="0">
                <a:solidFill>
                  <a:schemeClr val="dk1"/>
                </a:solidFill>
              </a:rPr>
              <a:t>N - </a:t>
            </a:r>
            <a:r>
              <a:rPr lang="en" sz="2243" b="1" dirty="0" smtClean="0">
                <a:solidFill>
                  <a:schemeClr val="dk1"/>
                </a:solidFill>
              </a:rPr>
              <a:t>10 </a:t>
            </a:r>
            <a:r>
              <a:rPr lang="en" sz="2243" b="1" dirty="0">
                <a:solidFill>
                  <a:schemeClr val="dk1"/>
                </a:solidFill>
              </a:rPr>
              <a:t>to </a:t>
            </a:r>
            <a:r>
              <a:rPr lang="en" sz="2243" b="1" dirty="0" smtClean="0">
                <a:solidFill>
                  <a:schemeClr val="dk1"/>
                </a:solidFill>
              </a:rPr>
              <a:t>12 </a:t>
            </a:r>
            <a:r>
              <a:rPr lang="en" sz="2243" b="1" dirty="0">
                <a:solidFill>
                  <a:schemeClr val="dk1"/>
                </a:solidFill>
              </a:rPr>
              <a:t>marks)</a:t>
            </a:r>
            <a:endParaRPr sz="2243" b="1" dirty="0">
              <a:solidFill>
                <a:schemeClr val="dk1"/>
              </a:solidFill>
            </a:endParaRPr>
          </a:p>
          <a:p>
            <a:pPr marL="457200" lvl="0" indent="-33900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243" b="1" dirty="0">
                <a:solidFill>
                  <a:schemeClr val="dk1"/>
                </a:solidFill>
              </a:rPr>
              <a:t>The Time value of Money ( N - </a:t>
            </a:r>
            <a:r>
              <a:rPr lang="en" sz="2243" b="1" dirty="0" smtClean="0">
                <a:solidFill>
                  <a:schemeClr val="dk1"/>
                </a:solidFill>
              </a:rPr>
              <a:t>10 </a:t>
            </a:r>
            <a:r>
              <a:rPr lang="en" sz="2243" b="1" dirty="0">
                <a:solidFill>
                  <a:schemeClr val="dk1"/>
                </a:solidFill>
              </a:rPr>
              <a:t>to </a:t>
            </a:r>
            <a:r>
              <a:rPr lang="en" sz="2243" b="1" dirty="0" smtClean="0">
                <a:solidFill>
                  <a:schemeClr val="dk1"/>
                </a:solidFill>
              </a:rPr>
              <a:t>12 marks</a:t>
            </a:r>
            <a:r>
              <a:rPr lang="en" sz="2243" b="1" dirty="0">
                <a:solidFill>
                  <a:schemeClr val="dk1"/>
                </a:solidFill>
              </a:rPr>
              <a:t>)</a:t>
            </a:r>
            <a:endParaRPr sz="2243" b="1" dirty="0">
              <a:solidFill>
                <a:schemeClr val="dk1"/>
              </a:solidFill>
            </a:endParaRPr>
          </a:p>
          <a:p>
            <a:pPr marL="457200" lvl="0" indent="-33900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243" b="1" dirty="0" smtClean="0">
                <a:solidFill>
                  <a:schemeClr val="dk1"/>
                </a:solidFill>
              </a:rPr>
              <a:t>Financial Assets valuation (N 10 to 17 marks)</a:t>
            </a:r>
            <a:endParaRPr sz="2243" b="1" dirty="0">
              <a:solidFill>
                <a:schemeClr val="dk1"/>
              </a:solidFill>
            </a:endParaRPr>
          </a:p>
          <a:p>
            <a:pPr marL="457200" lvl="0" indent="-33900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243" b="1" dirty="0" smtClean="0">
                <a:solidFill>
                  <a:schemeClr val="dk1"/>
                </a:solidFill>
              </a:rPr>
              <a:t>Basics of capital </a:t>
            </a:r>
            <a:r>
              <a:rPr lang="en" sz="2243" b="1" dirty="0">
                <a:solidFill>
                  <a:schemeClr val="dk1"/>
                </a:solidFill>
              </a:rPr>
              <a:t>Budgeting </a:t>
            </a:r>
            <a:r>
              <a:rPr lang="en" sz="2243" b="1" dirty="0" smtClean="0">
                <a:solidFill>
                  <a:schemeClr val="dk1"/>
                </a:solidFill>
              </a:rPr>
              <a:t> </a:t>
            </a:r>
            <a:r>
              <a:rPr lang="en" sz="2243" b="1" dirty="0">
                <a:solidFill>
                  <a:schemeClr val="dk1"/>
                </a:solidFill>
              </a:rPr>
              <a:t>( N - </a:t>
            </a:r>
            <a:r>
              <a:rPr lang="en" sz="2243" b="1" dirty="0" smtClean="0">
                <a:solidFill>
                  <a:schemeClr val="dk1"/>
                </a:solidFill>
              </a:rPr>
              <a:t>22 </a:t>
            </a:r>
            <a:r>
              <a:rPr lang="en" sz="2243" b="1" dirty="0">
                <a:solidFill>
                  <a:schemeClr val="dk1"/>
                </a:solidFill>
              </a:rPr>
              <a:t>marks</a:t>
            </a:r>
            <a:r>
              <a:rPr lang="en" sz="2243" b="1" dirty="0" smtClean="0">
                <a:solidFill>
                  <a:schemeClr val="dk1"/>
                </a:solidFill>
              </a:rPr>
              <a:t>)</a:t>
            </a:r>
          </a:p>
          <a:p>
            <a:pPr marL="457200" lvl="0" indent="-33900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243" b="1" dirty="0" smtClean="0">
                <a:solidFill>
                  <a:schemeClr val="dk1"/>
                </a:solidFill>
              </a:rPr>
              <a:t>Capital Structure and Leverage ( N 10 to 12 marks)</a:t>
            </a:r>
            <a:endParaRPr sz="2243" b="1" dirty="0">
              <a:solidFill>
                <a:schemeClr val="dk1"/>
              </a:solidFill>
            </a:endParaRPr>
          </a:p>
          <a:p>
            <a:pPr marL="457200" lvl="0" indent="-33900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243" b="1" dirty="0">
                <a:solidFill>
                  <a:schemeClr val="dk1"/>
                </a:solidFill>
              </a:rPr>
              <a:t>Working Capital Management ( N- </a:t>
            </a:r>
            <a:r>
              <a:rPr lang="en" sz="2243" b="1" dirty="0" smtClean="0">
                <a:solidFill>
                  <a:schemeClr val="dk1"/>
                </a:solidFill>
              </a:rPr>
              <a:t>7 to 12 )</a:t>
            </a:r>
            <a:endParaRPr sz="2243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43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43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1C3E9C8742A4EA0540E4A67AED9D6" ma:contentTypeVersion="0" ma:contentTypeDescription="Create a new document." ma:contentTypeScope="" ma:versionID="0068452b8ac9ef65f3d584a75fb7478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D6C750-A20B-4B27-A516-E96355531A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29E9A1-D670-45D7-B057-F680CD6BB7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41F3F9-B958-4A65-9DC9-7E91C80845D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142</Words>
  <Application>Microsoft Office PowerPoint</Application>
  <PresentationFormat>On-screen Show (16:9)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     Fundamentals of Corporate  Finance</vt:lpstr>
      <vt:lpstr>Course of contents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Finance</dc:title>
  <cp:lastModifiedBy>Microsoft account</cp:lastModifiedBy>
  <cp:revision>16</cp:revision>
  <dcterms:modified xsi:type="dcterms:W3CDTF">2025-06-01T05:35:06Z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0x010100E7F1C3E9C8742A4EA0540E4A67AED9D6</vt:lpwstr>
  </property>
</Properties>
</file>