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8288000" cy="10287000"/>
  <p:notesSz cx="6858000" cy="9144000"/>
  <p:embeddedFontLst>
    <p:embeddedFont>
      <p:font typeface="Canva Sans" panose="020B0604020202020204" charset="0"/>
      <p:regular r:id="rId32"/>
    </p:embeddedFont>
    <p:embeddedFont>
      <p:font typeface="Canva Sans Bold" panose="020B0604020202020204" charset="0"/>
      <p:regular r:id="rId33"/>
    </p:embeddedFont>
    <p:embeddedFont>
      <p:font typeface="Playfair Display" panose="00000500000000000000" pitchFamily="2" charset="0"/>
      <p:regular r:id="rId34"/>
    </p:embeddedFont>
    <p:embeddedFont>
      <p:font typeface="Public Sans" panose="020B0604020202020204" charset="0"/>
      <p:regular r:id="rId35"/>
    </p:embeddedFont>
    <p:embeddedFont>
      <p:font typeface="Public Sans Bold" panose="020B0604020202020204" charset="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6" y="451476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06882" y="4747842"/>
            <a:ext cx="16230600" cy="41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20"/>
              </a:lnSpc>
              <a:spcBef>
                <a:spcPct val="0"/>
              </a:spcBef>
            </a:pPr>
            <a:r>
              <a:rPr lang="en-US" sz="2514" spc="570" dirty="0">
                <a:solidFill>
                  <a:srgbClr val="2B2C30"/>
                </a:solidFill>
                <a:latin typeface="Public Sans Bold"/>
              </a:rPr>
              <a:t>BY ASHWIN MUTHURAMAN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50974" y="3549090"/>
            <a:ext cx="16408332" cy="867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69"/>
              </a:lnSpc>
            </a:pPr>
            <a:r>
              <a:rPr lang="en-US" sz="6999" spc="34">
                <a:solidFill>
                  <a:srgbClr val="2B2C30"/>
                </a:solidFill>
                <a:latin typeface="Playfair Display"/>
              </a:rPr>
              <a:t>Hotel Booking Demand Analysis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16407" y="8917305"/>
            <a:ext cx="7862435" cy="426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</a:rPr>
              <a:t>26  March,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1310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CUSTOMER BEHAVIOR ANALYSIS#2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  <a:endParaRPr lang="en-US" sz="3714" spc="843">
              <a:solidFill>
                <a:srgbClr val="2B2C30"/>
              </a:solidFill>
              <a:latin typeface="Public Sans Bold"/>
            </a:endParaRPr>
          </a:p>
        </p:txBody>
      </p:sp>
      <p:sp>
        <p:nvSpPr>
          <p:cNvPr id="3" name="AutoShape 3"/>
          <p:cNvSpPr/>
          <p:nvPr/>
        </p:nvSpPr>
        <p:spPr>
          <a:xfrm flipV="1">
            <a:off x="-7086597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28700" y="3592950"/>
            <a:ext cx="12271711" cy="5924274"/>
          </a:xfrm>
          <a:custGeom>
            <a:avLst/>
            <a:gdLst/>
            <a:ahLst/>
            <a:cxnLst/>
            <a:rect l="l" t="t" r="r" b="b"/>
            <a:pathLst>
              <a:path w="12271711" h="5924274">
                <a:moveTo>
                  <a:pt x="0" y="0"/>
                </a:moveTo>
                <a:lnTo>
                  <a:pt x="12271711" y="0"/>
                </a:lnTo>
                <a:lnTo>
                  <a:pt x="12271711" y="5924275"/>
                </a:lnTo>
                <a:lnTo>
                  <a:pt x="0" y="59242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689" y="2227065"/>
            <a:ext cx="7877184" cy="1365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>
                <a:solidFill>
                  <a:srgbClr val="2B2C30"/>
                </a:solidFill>
                <a:latin typeface="Public Sans"/>
              </a:rPr>
              <a:t>How does the average daily rate (ADR) differ across these channels?</a:t>
            </a:r>
          </a:p>
          <a:p>
            <a:pPr>
              <a:lnSpc>
                <a:spcPts val="3600"/>
              </a:lnSpc>
            </a:pPr>
            <a:endParaRPr lang="en-US" sz="2400">
              <a:solidFill>
                <a:srgbClr val="2B2C30"/>
              </a:solidFill>
              <a:latin typeface="Public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-7086597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06871" y="4050150"/>
            <a:ext cx="12271711" cy="5924274"/>
          </a:xfrm>
          <a:custGeom>
            <a:avLst/>
            <a:gdLst/>
            <a:ahLst/>
            <a:cxnLst/>
            <a:rect l="l" t="t" r="r" b="b"/>
            <a:pathLst>
              <a:path w="12271711" h="5924274">
                <a:moveTo>
                  <a:pt x="0" y="0"/>
                </a:moveTo>
                <a:lnTo>
                  <a:pt x="12271711" y="0"/>
                </a:lnTo>
                <a:lnTo>
                  <a:pt x="12271711" y="5924275"/>
                </a:lnTo>
                <a:lnTo>
                  <a:pt x="0" y="59242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CUSTOMER BEHAVIOR ANALYSIS #3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689" y="2227065"/>
            <a:ext cx="7877184" cy="1823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>
                <a:solidFill>
                  <a:srgbClr val="2B2C30"/>
                </a:solidFill>
                <a:latin typeface="Public Sans"/>
              </a:rPr>
              <a:t>Can we identify any patterns in the distribution of guests based on their country of origin, and how does this impact revenue?</a:t>
            </a:r>
          </a:p>
          <a:p>
            <a:pPr>
              <a:lnSpc>
                <a:spcPts val="3600"/>
              </a:lnSpc>
            </a:pPr>
            <a:endParaRPr lang="en-US" sz="2400">
              <a:solidFill>
                <a:srgbClr val="2B2C30"/>
              </a:solidFill>
              <a:latin typeface="Public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-7086597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06871" y="3893235"/>
            <a:ext cx="8924793" cy="6393765"/>
          </a:xfrm>
          <a:custGeom>
            <a:avLst/>
            <a:gdLst/>
            <a:ahLst/>
            <a:cxnLst/>
            <a:rect l="l" t="t" r="r" b="b"/>
            <a:pathLst>
              <a:path w="8924793" h="6393765">
                <a:moveTo>
                  <a:pt x="0" y="0"/>
                </a:moveTo>
                <a:lnTo>
                  <a:pt x="8924793" y="0"/>
                </a:lnTo>
                <a:lnTo>
                  <a:pt x="8924793" y="6393765"/>
                </a:lnTo>
                <a:lnTo>
                  <a:pt x="0" y="63937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CUSTOMER BEHAVIOR ANALYSIS #3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689" y="2227065"/>
            <a:ext cx="7877184" cy="1823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>
                <a:solidFill>
                  <a:srgbClr val="2B2C30"/>
                </a:solidFill>
                <a:latin typeface="Public Sans"/>
              </a:rPr>
              <a:t>Can we identify any patterns in the distribution of guests based on their country of origin, and how does this impact revenue?</a:t>
            </a:r>
          </a:p>
          <a:p>
            <a:pPr>
              <a:lnSpc>
                <a:spcPts val="3600"/>
              </a:lnSpc>
            </a:pPr>
            <a:endParaRPr lang="en-US" sz="2400">
              <a:solidFill>
                <a:srgbClr val="2B2C30"/>
              </a:solidFill>
              <a:latin typeface="Public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1310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REVENUE OPTIMIZATION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  <a:endParaRPr lang="en-US" sz="3714" spc="843">
              <a:solidFill>
                <a:srgbClr val="2B2C30"/>
              </a:solidFill>
              <a:latin typeface="Public Sans Bold"/>
            </a:endParaRPr>
          </a:p>
        </p:txBody>
      </p:sp>
      <p:sp>
        <p:nvSpPr>
          <p:cNvPr id="3" name="AutoShape 3"/>
          <p:cNvSpPr/>
          <p:nvPr/>
        </p:nvSpPr>
        <p:spPr>
          <a:xfrm flipV="1">
            <a:off x="-7086597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06871" y="3879481"/>
            <a:ext cx="12271711" cy="5924274"/>
          </a:xfrm>
          <a:custGeom>
            <a:avLst/>
            <a:gdLst/>
            <a:ahLst/>
            <a:cxnLst/>
            <a:rect l="l" t="t" r="r" b="b"/>
            <a:pathLst>
              <a:path w="12271711" h="5924274">
                <a:moveTo>
                  <a:pt x="0" y="0"/>
                </a:moveTo>
                <a:lnTo>
                  <a:pt x="12271711" y="0"/>
                </a:lnTo>
                <a:lnTo>
                  <a:pt x="12271711" y="5924275"/>
                </a:lnTo>
                <a:lnTo>
                  <a:pt x="0" y="59242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689" y="2227065"/>
            <a:ext cx="7877184" cy="1823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>
                <a:solidFill>
                  <a:srgbClr val="2B2C30"/>
                </a:solidFill>
                <a:latin typeface="Public Sans"/>
              </a:rPr>
              <a:t> What is the overall revenue trend, and are there specific customer segments or countries contributing significantly to revenue?</a:t>
            </a:r>
          </a:p>
          <a:p>
            <a:pPr>
              <a:lnSpc>
                <a:spcPts val="3600"/>
              </a:lnSpc>
            </a:pPr>
            <a:endParaRPr lang="en-US" sz="2400">
              <a:solidFill>
                <a:srgbClr val="2B2C30"/>
              </a:solidFill>
              <a:latin typeface="Public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1310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REVENUE OPTIMIZATION#2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  <a:endParaRPr lang="en-US" sz="3714" spc="843">
              <a:solidFill>
                <a:srgbClr val="2B2C30"/>
              </a:solidFill>
              <a:latin typeface="Public Sans Bold"/>
            </a:endParaRPr>
          </a:p>
        </p:txBody>
      </p:sp>
      <p:sp>
        <p:nvSpPr>
          <p:cNvPr id="3" name="AutoShape 3"/>
          <p:cNvSpPr/>
          <p:nvPr/>
        </p:nvSpPr>
        <p:spPr>
          <a:xfrm flipV="1">
            <a:off x="-7086597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28700" y="3899127"/>
            <a:ext cx="10088541" cy="5884982"/>
          </a:xfrm>
          <a:custGeom>
            <a:avLst/>
            <a:gdLst/>
            <a:ahLst/>
            <a:cxnLst/>
            <a:rect l="l" t="t" r="r" b="b"/>
            <a:pathLst>
              <a:path w="10088541" h="5884982">
                <a:moveTo>
                  <a:pt x="0" y="0"/>
                </a:moveTo>
                <a:lnTo>
                  <a:pt x="10088541" y="0"/>
                </a:lnTo>
                <a:lnTo>
                  <a:pt x="10088541" y="5884983"/>
                </a:lnTo>
                <a:lnTo>
                  <a:pt x="0" y="58849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689" y="2227065"/>
            <a:ext cx="7877184" cy="1365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>
                <a:solidFill>
                  <a:srgbClr val="2B2C30"/>
                </a:solidFill>
                <a:latin typeface="Public Sans"/>
              </a:rPr>
              <a:t>Are there specific customer segments or countries contributing significantly to revenue?</a:t>
            </a:r>
          </a:p>
          <a:p>
            <a:pPr>
              <a:lnSpc>
                <a:spcPts val="3600"/>
              </a:lnSpc>
            </a:pPr>
            <a:endParaRPr lang="en-US" sz="2400">
              <a:solidFill>
                <a:srgbClr val="2B2C30"/>
              </a:solidFill>
              <a:latin typeface="Public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1310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REVENUE OPTIMIZATION#2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  <a:endParaRPr lang="en-US" sz="3714" spc="843">
              <a:solidFill>
                <a:srgbClr val="2B2C30"/>
              </a:solidFill>
              <a:latin typeface="Public Sans Bold"/>
            </a:endParaRPr>
          </a:p>
        </p:txBody>
      </p:sp>
      <p:sp>
        <p:nvSpPr>
          <p:cNvPr id="3" name="AutoShape 3"/>
          <p:cNvSpPr/>
          <p:nvPr/>
        </p:nvSpPr>
        <p:spPr>
          <a:xfrm flipV="1">
            <a:off x="-7086597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28700" y="3650100"/>
            <a:ext cx="12271711" cy="5924274"/>
          </a:xfrm>
          <a:custGeom>
            <a:avLst/>
            <a:gdLst/>
            <a:ahLst/>
            <a:cxnLst/>
            <a:rect l="l" t="t" r="r" b="b"/>
            <a:pathLst>
              <a:path w="12271711" h="5924274">
                <a:moveTo>
                  <a:pt x="0" y="0"/>
                </a:moveTo>
                <a:lnTo>
                  <a:pt x="12271711" y="0"/>
                </a:lnTo>
                <a:lnTo>
                  <a:pt x="12271711" y="5924275"/>
                </a:lnTo>
                <a:lnTo>
                  <a:pt x="0" y="59242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689" y="2227065"/>
            <a:ext cx="7877184" cy="1365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>
                <a:solidFill>
                  <a:srgbClr val="2B2C30"/>
                </a:solidFill>
                <a:latin typeface="Public Sans"/>
              </a:rPr>
              <a:t>Are there specific customer segments or countries contributing significantly to revenue?</a:t>
            </a:r>
          </a:p>
          <a:p>
            <a:pPr>
              <a:lnSpc>
                <a:spcPts val="3600"/>
              </a:lnSpc>
            </a:pPr>
            <a:endParaRPr lang="en-US" sz="2400">
              <a:solidFill>
                <a:srgbClr val="2B2C30"/>
              </a:solidFill>
              <a:latin typeface="Public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1310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REVENUE OPTIMIZATION#2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  <a:endParaRPr lang="en-US" sz="3714" spc="843">
              <a:solidFill>
                <a:srgbClr val="2B2C30"/>
              </a:solidFill>
              <a:latin typeface="Public Sans Bold"/>
            </a:endParaRPr>
          </a:p>
        </p:txBody>
      </p:sp>
      <p:sp>
        <p:nvSpPr>
          <p:cNvPr id="3" name="AutoShape 3"/>
          <p:cNvSpPr/>
          <p:nvPr/>
        </p:nvSpPr>
        <p:spPr>
          <a:xfrm flipV="1">
            <a:off x="-7086597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7414093" y="3650100"/>
            <a:ext cx="7938909" cy="6284970"/>
          </a:xfrm>
          <a:custGeom>
            <a:avLst/>
            <a:gdLst/>
            <a:ahLst/>
            <a:cxnLst/>
            <a:rect l="l" t="t" r="r" b="b"/>
            <a:pathLst>
              <a:path w="7938909" h="6284970">
                <a:moveTo>
                  <a:pt x="0" y="0"/>
                </a:moveTo>
                <a:lnTo>
                  <a:pt x="7938909" y="0"/>
                </a:lnTo>
                <a:lnTo>
                  <a:pt x="7938909" y="6284970"/>
                </a:lnTo>
                <a:lnTo>
                  <a:pt x="0" y="62849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689" y="2227065"/>
            <a:ext cx="7877184" cy="1365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>
                <a:solidFill>
                  <a:srgbClr val="2B2C30"/>
                </a:solidFill>
                <a:latin typeface="Public Sans"/>
              </a:rPr>
              <a:t>Can we identify optimal pricing strategies based on the Average Daily Rate (ADR) for different customer types and distribution channels?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1310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GEOGRAPHICAL ANALYSIS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  <a:endParaRPr lang="en-US" sz="3714" spc="843">
              <a:solidFill>
                <a:srgbClr val="2B2C30"/>
              </a:solidFill>
              <a:latin typeface="Public Sans Bold"/>
            </a:endParaRPr>
          </a:p>
        </p:txBody>
      </p:sp>
      <p:sp>
        <p:nvSpPr>
          <p:cNvPr id="3" name="AutoShape 3"/>
          <p:cNvSpPr/>
          <p:nvPr/>
        </p:nvSpPr>
        <p:spPr>
          <a:xfrm flipV="1">
            <a:off x="-7086597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28700" y="3787364"/>
            <a:ext cx="9195060" cy="6234948"/>
          </a:xfrm>
          <a:custGeom>
            <a:avLst/>
            <a:gdLst/>
            <a:ahLst/>
            <a:cxnLst/>
            <a:rect l="l" t="t" r="r" b="b"/>
            <a:pathLst>
              <a:path w="9195060" h="6234948">
                <a:moveTo>
                  <a:pt x="0" y="0"/>
                </a:moveTo>
                <a:lnTo>
                  <a:pt x="9195060" y="0"/>
                </a:lnTo>
                <a:lnTo>
                  <a:pt x="9195060" y="6234949"/>
                </a:lnTo>
                <a:lnTo>
                  <a:pt x="0" y="6234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689" y="2227065"/>
            <a:ext cx="7877184" cy="1823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>
                <a:solidFill>
                  <a:srgbClr val="2B2C30"/>
                </a:solidFill>
                <a:latin typeface="Public Sans"/>
              </a:rPr>
              <a:t>How does the distribution of guests vary across different countries, and are there specific countries that should be targeted for marketing efforts?</a:t>
            </a:r>
          </a:p>
          <a:p>
            <a:pPr>
              <a:lnSpc>
                <a:spcPts val="3600"/>
              </a:lnSpc>
            </a:pPr>
            <a:endParaRPr lang="en-US" sz="2400">
              <a:solidFill>
                <a:srgbClr val="2B2C30"/>
              </a:solidFill>
              <a:latin typeface="Public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1310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GEOGRAPHICAL ANALYSIS#2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  <a:endParaRPr lang="en-US" sz="3714" spc="843">
              <a:solidFill>
                <a:srgbClr val="2B2C30"/>
              </a:solidFill>
              <a:latin typeface="Public Sans Bold"/>
            </a:endParaRPr>
          </a:p>
        </p:txBody>
      </p:sp>
      <p:sp>
        <p:nvSpPr>
          <p:cNvPr id="3" name="AutoShape 3"/>
          <p:cNvSpPr/>
          <p:nvPr/>
        </p:nvSpPr>
        <p:spPr>
          <a:xfrm flipV="1">
            <a:off x="-7086597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689" y="2227065"/>
            <a:ext cx="7877184" cy="1365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>
                <a:solidFill>
                  <a:srgbClr val="2B2C30"/>
                </a:solidFill>
                <a:latin typeface="Public Sans"/>
              </a:rPr>
              <a:t>Is there a correlation between the country of origin and the likelihood of cancellations or extended stays?</a:t>
            </a:r>
          </a:p>
          <a:p>
            <a:pPr>
              <a:lnSpc>
                <a:spcPts val="3600"/>
              </a:lnSpc>
            </a:pPr>
            <a:endParaRPr lang="en-US" sz="2400">
              <a:solidFill>
                <a:srgbClr val="2B2C30"/>
              </a:solidFill>
              <a:latin typeface="Public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4119112"/>
            <a:ext cx="16230600" cy="1963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PEARSON'S CORRELATION COEFFICIENT: -0.013577215623924305, P-VALUE: 2.71231620336648E-06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65771" y="942975"/>
            <a:ext cx="16230600" cy="1310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OPERATIONAL EFFICIENCY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  <a:endParaRPr lang="en-US" sz="3714" spc="843">
              <a:solidFill>
                <a:srgbClr val="2B2C30"/>
              </a:solidFill>
              <a:latin typeface="Public Sans Bold"/>
            </a:endParaRPr>
          </a:p>
        </p:txBody>
      </p:sp>
      <p:sp>
        <p:nvSpPr>
          <p:cNvPr id="3" name="AutoShape 3"/>
          <p:cNvSpPr/>
          <p:nvPr/>
        </p:nvSpPr>
        <p:spPr>
          <a:xfrm flipV="1">
            <a:off x="-7086597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65771" y="4107300"/>
            <a:ext cx="7746640" cy="5158035"/>
          </a:xfrm>
          <a:custGeom>
            <a:avLst/>
            <a:gdLst/>
            <a:ahLst/>
            <a:cxnLst/>
            <a:rect l="l" t="t" r="r" b="b"/>
            <a:pathLst>
              <a:path w="7746640" h="5158035">
                <a:moveTo>
                  <a:pt x="0" y="0"/>
                </a:moveTo>
                <a:lnTo>
                  <a:pt x="7746640" y="0"/>
                </a:lnTo>
                <a:lnTo>
                  <a:pt x="7746640" y="5158035"/>
                </a:lnTo>
                <a:lnTo>
                  <a:pt x="0" y="51580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689" y="2227065"/>
            <a:ext cx="7877184" cy="1823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>
                <a:solidFill>
                  <a:srgbClr val="2B2C30"/>
                </a:solidFill>
                <a:latin typeface="Public Sans"/>
              </a:rPr>
              <a:t>What is the average length of stay for guests, and how does it differ based on booking channels or customer types?</a:t>
            </a:r>
          </a:p>
          <a:p>
            <a:pPr>
              <a:lnSpc>
                <a:spcPts val="3600"/>
              </a:lnSpc>
            </a:pPr>
            <a:endParaRPr lang="en-US" sz="2400">
              <a:solidFill>
                <a:srgbClr val="2B2C30"/>
              </a:solidFill>
              <a:latin typeface="Public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16407" y="2172020"/>
            <a:ext cx="16242893" cy="4719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5184" lvl="1" indent="-442592">
              <a:lnSpc>
                <a:spcPts val="5329"/>
              </a:lnSpc>
              <a:buFont typeface="Arial"/>
              <a:buChar char="•"/>
            </a:pPr>
            <a:r>
              <a:rPr lang="en-US" sz="4099" spc="20">
                <a:solidFill>
                  <a:srgbClr val="2B2C30"/>
                </a:solidFill>
                <a:latin typeface="Playfair Display"/>
              </a:rPr>
              <a:t>This project explores a major hotel chain's booking data to reveal key insights into booking behaviors, customer demographics, and operational efficiencies. </a:t>
            </a:r>
          </a:p>
          <a:p>
            <a:pPr>
              <a:lnSpc>
                <a:spcPts val="5329"/>
              </a:lnSpc>
            </a:pPr>
            <a:endParaRPr lang="en-US" sz="4099" spc="20">
              <a:solidFill>
                <a:srgbClr val="2B2C30"/>
              </a:solidFill>
              <a:latin typeface="Playfair Display"/>
            </a:endParaRPr>
          </a:p>
          <a:p>
            <a:pPr marL="885184" lvl="1" indent="-442592">
              <a:lnSpc>
                <a:spcPts val="5329"/>
              </a:lnSpc>
              <a:buFont typeface="Arial"/>
              <a:buChar char="•"/>
            </a:pPr>
            <a:r>
              <a:rPr lang="en-US" sz="4099" spc="20">
                <a:solidFill>
                  <a:srgbClr val="2B2C30"/>
                </a:solidFill>
                <a:latin typeface="Playfair Display"/>
              </a:rPr>
              <a:t>Our goal is to predict cancellation rates, optimize revenue, and improve customer satisfaction through strategic, data-driven decisions.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06871" y="942975"/>
            <a:ext cx="16230600" cy="1970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INTRODUCTION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  <a:endParaRPr lang="en-US" sz="3714" spc="843">
              <a:solidFill>
                <a:srgbClr val="2B2C30"/>
              </a:solidFill>
              <a:latin typeface="Public Sans Bold"/>
            </a:endParaRPr>
          </a:p>
          <a:p>
            <a:pPr>
              <a:lnSpc>
                <a:spcPts val="5200"/>
              </a:lnSpc>
              <a:spcBef>
                <a:spcPct val="0"/>
              </a:spcBef>
            </a:pPr>
            <a:endParaRPr lang="en-US" sz="3714" spc="843">
              <a:solidFill>
                <a:srgbClr val="2B2C30"/>
              </a:solidFill>
              <a:latin typeface="Public Sans Bold"/>
            </a:endParaRPr>
          </a:p>
        </p:txBody>
      </p:sp>
      <p:sp>
        <p:nvSpPr>
          <p:cNvPr id="4" name="AutoShape 4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65771" y="942975"/>
            <a:ext cx="16230600" cy="1310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OPERATIONAL EFFICIENCY#2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  <a:endParaRPr lang="en-US" sz="3714" spc="843">
              <a:solidFill>
                <a:srgbClr val="2B2C30"/>
              </a:solidFill>
              <a:latin typeface="Public Sans Bold"/>
            </a:endParaRPr>
          </a:p>
        </p:txBody>
      </p:sp>
      <p:sp>
        <p:nvSpPr>
          <p:cNvPr id="3" name="AutoShape 3"/>
          <p:cNvSpPr/>
          <p:nvPr/>
        </p:nvSpPr>
        <p:spPr>
          <a:xfrm flipV="1">
            <a:off x="-7086597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65771" y="4097775"/>
            <a:ext cx="12271711" cy="4855789"/>
          </a:xfrm>
          <a:custGeom>
            <a:avLst/>
            <a:gdLst/>
            <a:ahLst/>
            <a:cxnLst/>
            <a:rect l="l" t="t" r="r" b="b"/>
            <a:pathLst>
              <a:path w="12271711" h="4855789">
                <a:moveTo>
                  <a:pt x="0" y="0"/>
                </a:moveTo>
                <a:lnTo>
                  <a:pt x="12271712" y="0"/>
                </a:lnTo>
                <a:lnTo>
                  <a:pt x="12271712" y="4855789"/>
                </a:lnTo>
                <a:lnTo>
                  <a:pt x="0" y="48557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689" y="2227065"/>
            <a:ext cx="7877184" cy="1365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>
                <a:solidFill>
                  <a:srgbClr val="2B2C30"/>
                </a:solidFill>
                <a:latin typeface="Public Sans"/>
              </a:rPr>
              <a:t> Are there patterns in check-out dates that can inform staffing and resource allocation strategies?</a:t>
            </a:r>
          </a:p>
          <a:p>
            <a:pPr>
              <a:lnSpc>
                <a:spcPts val="3600"/>
              </a:lnSpc>
            </a:pPr>
            <a:endParaRPr lang="en-US" sz="2400">
              <a:solidFill>
                <a:srgbClr val="2B2C30"/>
              </a:solidFill>
              <a:latin typeface="Public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65771" y="942975"/>
            <a:ext cx="16230600" cy="1310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IMPACT OF DEPOSIT TYPES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  <a:endParaRPr lang="en-US" sz="3714" spc="843">
              <a:solidFill>
                <a:srgbClr val="2B2C30"/>
              </a:solidFill>
              <a:latin typeface="Public Sans Bold"/>
            </a:endParaRPr>
          </a:p>
        </p:txBody>
      </p:sp>
      <p:sp>
        <p:nvSpPr>
          <p:cNvPr id="3" name="AutoShape 3"/>
          <p:cNvSpPr/>
          <p:nvPr/>
        </p:nvSpPr>
        <p:spPr>
          <a:xfrm flipV="1">
            <a:off x="-7086597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4099730" y="2201009"/>
            <a:ext cx="10088541" cy="5884982"/>
          </a:xfrm>
          <a:custGeom>
            <a:avLst/>
            <a:gdLst/>
            <a:ahLst/>
            <a:cxnLst/>
            <a:rect l="l" t="t" r="r" b="b"/>
            <a:pathLst>
              <a:path w="10088541" h="5884982">
                <a:moveTo>
                  <a:pt x="0" y="0"/>
                </a:moveTo>
                <a:lnTo>
                  <a:pt x="10088540" y="0"/>
                </a:lnTo>
                <a:lnTo>
                  <a:pt x="10088540" y="5884982"/>
                </a:lnTo>
                <a:lnTo>
                  <a:pt x="0" y="58849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65771" y="942975"/>
            <a:ext cx="16230600" cy="1310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IMPACT OF DEPOSIT TYPES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  <a:endParaRPr lang="en-US" sz="3714" spc="843">
              <a:solidFill>
                <a:srgbClr val="2B2C30"/>
              </a:solidFill>
              <a:latin typeface="Public Sans Bold"/>
            </a:endParaRPr>
          </a:p>
        </p:txBody>
      </p:sp>
      <p:sp>
        <p:nvSpPr>
          <p:cNvPr id="3" name="AutoShape 3"/>
          <p:cNvSpPr/>
          <p:nvPr/>
        </p:nvSpPr>
        <p:spPr>
          <a:xfrm flipV="1">
            <a:off x="-7086597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1390230" y="2253796"/>
            <a:ext cx="6106141" cy="5966458"/>
          </a:xfrm>
          <a:custGeom>
            <a:avLst/>
            <a:gdLst/>
            <a:ahLst/>
            <a:cxnLst/>
            <a:rect l="l" t="t" r="r" b="b"/>
            <a:pathLst>
              <a:path w="6106141" h="5966458">
                <a:moveTo>
                  <a:pt x="0" y="0"/>
                </a:moveTo>
                <a:lnTo>
                  <a:pt x="6106141" y="0"/>
                </a:lnTo>
                <a:lnTo>
                  <a:pt x="6106141" y="5966458"/>
                </a:lnTo>
                <a:lnTo>
                  <a:pt x="0" y="59664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649069" y="3339580"/>
            <a:ext cx="10098947" cy="3115633"/>
          </a:xfrm>
          <a:custGeom>
            <a:avLst/>
            <a:gdLst/>
            <a:ahLst/>
            <a:cxnLst/>
            <a:rect l="l" t="t" r="r" b="b"/>
            <a:pathLst>
              <a:path w="10098947" h="3115633">
                <a:moveTo>
                  <a:pt x="0" y="0"/>
                </a:moveTo>
                <a:lnTo>
                  <a:pt x="10098946" y="0"/>
                </a:lnTo>
                <a:lnTo>
                  <a:pt x="10098946" y="3115632"/>
                </a:lnTo>
                <a:lnTo>
                  <a:pt x="0" y="31156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65771" y="942975"/>
            <a:ext cx="16230600" cy="1310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IMPACT OF DEPOSIT TYPES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  <a:endParaRPr lang="en-US" sz="3714" spc="843">
              <a:solidFill>
                <a:srgbClr val="2B2C30"/>
              </a:solidFill>
              <a:latin typeface="Public Sans Bold"/>
            </a:endParaRPr>
          </a:p>
        </p:txBody>
      </p:sp>
      <p:sp>
        <p:nvSpPr>
          <p:cNvPr id="3" name="AutoShape 3"/>
          <p:cNvSpPr/>
          <p:nvPr/>
        </p:nvSpPr>
        <p:spPr>
          <a:xfrm flipV="1">
            <a:off x="-7086597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1669792" y="3867109"/>
            <a:ext cx="6135529" cy="5594159"/>
          </a:xfrm>
          <a:custGeom>
            <a:avLst/>
            <a:gdLst/>
            <a:ahLst/>
            <a:cxnLst/>
            <a:rect l="l" t="t" r="r" b="b"/>
            <a:pathLst>
              <a:path w="6135529" h="5594159">
                <a:moveTo>
                  <a:pt x="0" y="0"/>
                </a:moveTo>
                <a:lnTo>
                  <a:pt x="6135529" y="0"/>
                </a:lnTo>
                <a:lnTo>
                  <a:pt x="6135529" y="5594159"/>
                </a:lnTo>
                <a:lnTo>
                  <a:pt x="0" y="55941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028700" y="3576286"/>
            <a:ext cx="10088541" cy="5884982"/>
          </a:xfrm>
          <a:custGeom>
            <a:avLst/>
            <a:gdLst/>
            <a:ahLst/>
            <a:cxnLst/>
            <a:rect l="l" t="t" r="r" b="b"/>
            <a:pathLst>
              <a:path w="10088541" h="5884982">
                <a:moveTo>
                  <a:pt x="0" y="0"/>
                </a:moveTo>
                <a:lnTo>
                  <a:pt x="10088541" y="0"/>
                </a:lnTo>
                <a:lnTo>
                  <a:pt x="10088541" y="5884982"/>
                </a:lnTo>
                <a:lnTo>
                  <a:pt x="0" y="58849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1982265"/>
            <a:ext cx="13708856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</a:rPr>
              <a:t>Can we identify any patterns in the use of deposit types across different customer segments?</a:t>
            </a:r>
          </a:p>
          <a:p>
            <a:pPr marL="0" lvl="0" indent="0">
              <a:lnSpc>
                <a:spcPts val="3359"/>
              </a:lnSpc>
              <a:spcBef>
                <a:spcPct val="0"/>
              </a:spcBef>
            </a:pPr>
            <a:endParaRPr lang="en-US" sz="2400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65771" y="942975"/>
            <a:ext cx="16230600" cy="1310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ANALYSIS OF CORPORATE BOOKINGS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  <a:endParaRPr lang="en-US" sz="3714" spc="843">
              <a:solidFill>
                <a:srgbClr val="2B2C30"/>
              </a:solidFill>
              <a:latin typeface="Public Sans Bold"/>
            </a:endParaRPr>
          </a:p>
        </p:txBody>
      </p:sp>
      <p:sp>
        <p:nvSpPr>
          <p:cNvPr id="3" name="AutoShape 3"/>
          <p:cNvSpPr/>
          <p:nvPr/>
        </p:nvSpPr>
        <p:spPr>
          <a:xfrm flipV="1">
            <a:off x="-7086597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28700" y="4107300"/>
            <a:ext cx="10811870" cy="529021"/>
          </a:xfrm>
          <a:custGeom>
            <a:avLst/>
            <a:gdLst/>
            <a:ahLst/>
            <a:cxnLst/>
            <a:rect l="l" t="t" r="r" b="b"/>
            <a:pathLst>
              <a:path w="10811870" h="529021">
                <a:moveTo>
                  <a:pt x="0" y="0"/>
                </a:moveTo>
                <a:lnTo>
                  <a:pt x="10811870" y="0"/>
                </a:lnTo>
                <a:lnTo>
                  <a:pt x="10811870" y="529021"/>
                </a:lnTo>
                <a:lnTo>
                  <a:pt x="0" y="529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781700" y="5912836"/>
            <a:ext cx="9932126" cy="3871455"/>
          </a:xfrm>
          <a:custGeom>
            <a:avLst/>
            <a:gdLst/>
            <a:ahLst/>
            <a:cxnLst/>
            <a:rect l="l" t="t" r="r" b="b"/>
            <a:pathLst>
              <a:path w="9932126" h="3871455">
                <a:moveTo>
                  <a:pt x="0" y="0"/>
                </a:moveTo>
                <a:lnTo>
                  <a:pt x="9932126" y="0"/>
                </a:lnTo>
                <a:lnTo>
                  <a:pt x="9932126" y="3871455"/>
                </a:lnTo>
                <a:lnTo>
                  <a:pt x="0" y="38714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8689" y="2227065"/>
            <a:ext cx="7877184" cy="1823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>
                <a:solidFill>
                  <a:srgbClr val="2B2C30"/>
                </a:solidFill>
                <a:latin typeface="Public Sans"/>
              </a:rPr>
              <a:t>What is the proportion of corporate bookings, and how does their Average Daily Rate (ADR) compare to other customer types?</a:t>
            </a:r>
          </a:p>
          <a:p>
            <a:pPr>
              <a:lnSpc>
                <a:spcPts val="3600"/>
              </a:lnSpc>
            </a:pPr>
            <a:endParaRPr lang="en-US" sz="2400">
              <a:solidFill>
                <a:srgbClr val="2B2C30"/>
              </a:solidFill>
              <a:latin typeface="Public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689" y="4907280"/>
            <a:ext cx="8612267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ublic Sans"/>
              </a:rPr>
              <a:t>Average rate for each corporate bookings  = 75.0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06871" y="942975"/>
            <a:ext cx="16230600" cy="1310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KEY FINDINGS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  <a:endParaRPr lang="en-US" sz="3714" spc="843">
              <a:solidFill>
                <a:srgbClr val="2B2C30"/>
              </a:solidFill>
              <a:latin typeface="Public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0" y="1618295"/>
            <a:ext cx="18288000" cy="7252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>
              <a:lnSpc>
                <a:spcPts val="4800"/>
              </a:lnSpc>
              <a:buAutoNum type="arabicPeriod"/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Monthly Booking Trends: </a:t>
            </a:r>
            <a:r>
              <a:rPr lang="en-US" sz="2400">
                <a:solidFill>
                  <a:srgbClr val="000000"/>
                </a:solidFill>
                <a:latin typeface="Canva Sans"/>
              </a:rPr>
              <a:t>Highlight the marked seasonal pattern, with January showing the highest bookings and June experiencing the lowest.</a:t>
            </a:r>
          </a:p>
          <a:p>
            <a:pPr marL="518160" lvl="1" indent="-259080">
              <a:lnSpc>
                <a:spcPts val="4800"/>
              </a:lnSpc>
              <a:buAutoNum type="arabicPeriod"/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Annual Booking Trends (2013 - 2017):</a:t>
            </a:r>
            <a:r>
              <a:rPr lang="en-US" sz="2400">
                <a:solidFill>
                  <a:srgbClr val="000000"/>
                </a:solidFill>
                <a:latin typeface="Canva Sans"/>
              </a:rPr>
              <a:t> Showcase the dramatic increase in bookings from 2013 to 2016, with a slight decline in 2017, emphasizing the peak in 2016.</a:t>
            </a:r>
          </a:p>
          <a:p>
            <a:pPr marL="518160" lvl="1" indent="-259080">
              <a:lnSpc>
                <a:spcPts val="4800"/>
              </a:lnSpc>
              <a:buAutoNum type="arabicPeriod"/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Lead Time Across Booking Channels:</a:t>
            </a:r>
            <a:r>
              <a:rPr lang="en-US" sz="2400">
                <a:solidFill>
                  <a:srgbClr val="000000"/>
                </a:solidFill>
                <a:latin typeface="Canva Sans"/>
              </a:rPr>
              <a:t> Illustrate the variation in lead times across different booking channels, with direct bookings having longer lead times compared to corporate channels and online travel agents.</a:t>
            </a:r>
          </a:p>
          <a:p>
            <a:pPr marL="518160" lvl="1" indent="-259080">
              <a:lnSpc>
                <a:spcPts val="4800"/>
              </a:lnSpc>
              <a:buAutoNum type="arabicPeriod"/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Distribution of Bookings by Channel:</a:t>
            </a:r>
            <a:r>
              <a:rPr lang="en-US" sz="2400">
                <a:solidFill>
                  <a:srgbClr val="000000"/>
                </a:solidFill>
                <a:latin typeface="Canva Sans"/>
              </a:rPr>
              <a:t> Highlight the dominance of direct bookings over online travel agents and corporate channels.</a:t>
            </a:r>
          </a:p>
          <a:p>
            <a:pPr marL="518160" lvl="1" indent="-259080">
              <a:lnSpc>
                <a:spcPts val="4800"/>
              </a:lnSpc>
              <a:buAutoNum type="arabicPeriod"/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Average Daily Rate Across Booking Channels:</a:t>
            </a:r>
            <a:r>
              <a:rPr lang="en-US" sz="2400">
                <a:solidFill>
                  <a:srgbClr val="000000"/>
                </a:solidFill>
                <a:latin typeface="Canva Sans"/>
              </a:rPr>
              <a:t> Present the difference in average daily rates among booking channels, with direct bookings yielding the highest rates.</a:t>
            </a:r>
          </a:p>
          <a:p>
            <a:pPr>
              <a:lnSpc>
                <a:spcPts val="4800"/>
              </a:lnSpc>
            </a:pPr>
            <a:endParaRPr lang="en-US" sz="2400">
              <a:solidFill>
                <a:srgbClr val="000000"/>
              </a:solidFill>
              <a:latin typeface="Canva Sans"/>
            </a:endParaRPr>
          </a:p>
          <a:p>
            <a:pPr marL="0" lvl="0" indent="0">
              <a:lnSpc>
                <a:spcPts val="4800"/>
              </a:lnSpc>
            </a:pPr>
            <a:endParaRPr lang="en-US" sz="2400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06871" y="942975"/>
            <a:ext cx="16230600" cy="1310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KEY FINDINGS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  <a:endParaRPr lang="en-US" sz="3714" spc="843">
              <a:solidFill>
                <a:srgbClr val="2B2C30"/>
              </a:solidFill>
              <a:latin typeface="Public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0" y="1618295"/>
            <a:ext cx="18288000" cy="7861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>
              <a:lnSpc>
                <a:spcPts val="4800"/>
              </a:lnSpc>
              <a:buAutoNum type="arabicPeriod"/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Top 10 Countries by Number of Guests:</a:t>
            </a:r>
            <a:r>
              <a:rPr lang="en-US" sz="2400">
                <a:solidFill>
                  <a:srgbClr val="000000"/>
                </a:solidFill>
                <a:latin typeface="Canva Sans"/>
              </a:rPr>
              <a:t> Display the dominance of Portugal in terms of the number of guests, followed by the United Kingdom and France.</a:t>
            </a:r>
          </a:p>
          <a:p>
            <a:pPr marL="518160" lvl="1" indent="-259080">
              <a:lnSpc>
                <a:spcPts val="4800"/>
              </a:lnSpc>
              <a:buAutoNum type="arabicPeriod"/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Total Guests vs. Total Revenue by Country</a:t>
            </a:r>
            <a:r>
              <a:rPr lang="en-US" sz="2400">
                <a:solidFill>
                  <a:srgbClr val="000000"/>
                </a:solidFill>
                <a:latin typeface="Canva Sans"/>
              </a:rPr>
              <a:t>: Discuss the disparity between guest count and revenue, particularly in Portugal, suggesting variations in stay duration or spending per guest.</a:t>
            </a:r>
          </a:p>
          <a:p>
            <a:pPr marL="518160" lvl="1" indent="-259080">
              <a:lnSpc>
                <a:spcPts val="4800"/>
              </a:lnSpc>
              <a:buAutoNum type="arabicPeriod"/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Overall Revenue Trend Over Time: </a:t>
            </a:r>
            <a:r>
              <a:rPr lang="en-US" sz="2400">
                <a:solidFill>
                  <a:srgbClr val="000000"/>
                </a:solidFill>
                <a:latin typeface="Canva Sans"/>
              </a:rPr>
              <a:t>Show the significant volatility in revenue over the years, with notable peaks and troughs, aligning with booking trends.</a:t>
            </a:r>
          </a:p>
          <a:p>
            <a:pPr marL="518160" lvl="1" indent="-259080">
              <a:lnSpc>
                <a:spcPts val="4800"/>
              </a:lnSpc>
              <a:buAutoNum type="arabicPeriod"/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Revenue by Customer Segment:</a:t>
            </a:r>
            <a:r>
              <a:rPr lang="en-US" sz="2400">
                <a:solidFill>
                  <a:srgbClr val="000000"/>
                </a:solidFill>
                <a:latin typeface="Canva Sans"/>
              </a:rPr>
              <a:t> Emphasize the contribution of the transient segment to overall revenue, with other segments contributing less.</a:t>
            </a:r>
          </a:p>
          <a:p>
            <a:pPr marL="518160" lvl="1" indent="-259080">
              <a:lnSpc>
                <a:spcPts val="4800"/>
              </a:lnSpc>
              <a:buAutoNum type="arabicPeriod"/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Average Daily Rate for Customer Types:</a:t>
            </a:r>
            <a:r>
              <a:rPr lang="en-US" sz="2400">
                <a:solidFill>
                  <a:srgbClr val="000000"/>
                </a:solidFill>
                <a:latin typeface="Canva Sans"/>
              </a:rPr>
              <a:t> Highlight the difference in average daily rates among customer types, with transient customers paying the highest rates, reinforcing their importance in the hospitality industry.</a:t>
            </a:r>
          </a:p>
          <a:p>
            <a:pPr>
              <a:lnSpc>
                <a:spcPts val="4800"/>
              </a:lnSpc>
            </a:pPr>
            <a:endParaRPr lang="en-US" sz="2400">
              <a:solidFill>
                <a:srgbClr val="000000"/>
              </a:solidFill>
              <a:latin typeface="Canva Sans"/>
            </a:endParaRPr>
          </a:p>
          <a:p>
            <a:pPr>
              <a:lnSpc>
                <a:spcPts val="4800"/>
              </a:lnSpc>
            </a:pPr>
            <a:endParaRPr lang="en-US" sz="2400">
              <a:solidFill>
                <a:srgbClr val="000000"/>
              </a:solidFill>
              <a:latin typeface="Canva Sans"/>
            </a:endParaRPr>
          </a:p>
          <a:p>
            <a:pPr marL="0" lvl="0" indent="0">
              <a:lnSpc>
                <a:spcPts val="4800"/>
              </a:lnSpc>
            </a:pPr>
            <a:endParaRPr lang="en-US" sz="2400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1310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PREDICTIVE MODELING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  <a:endParaRPr lang="en-US" sz="3714" spc="843">
              <a:solidFill>
                <a:srgbClr val="2B2C30"/>
              </a:solidFill>
              <a:latin typeface="Public Sans Bold"/>
            </a:endParaRP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28700" y="3424604"/>
            <a:ext cx="12218648" cy="2245996"/>
          </a:xfrm>
          <a:custGeom>
            <a:avLst/>
            <a:gdLst/>
            <a:ahLst/>
            <a:cxnLst/>
            <a:rect l="l" t="t" r="r" b="b"/>
            <a:pathLst>
              <a:path w="12218648" h="2245996">
                <a:moveTo>
                  <a:pt x="0" y="0"/>
                </a:moveTo>
                <a:lnTo>
                  <a:pt x="12218648" y="0"/>
                </a:lnTo>
                <a:lnTo>
                  <a:pt x="12218648" y="2245996"/>
                </a:lnTo>
                <a:lnTo>
                  <a:pt x="0" y="22459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028700" y="5670600"/>
            <a:ext cx="10976228" cy="4321596"/>
          </a:xfrm>
          <a:custGeom>
            <a:avLst/>
            <a:gdLst/>
            <a:ahLst/>
            <a:cxnLst/>
            <a:rect l="l" t="t" r="r" b="b"/>
            <a:pathLst>
              <a:path w="10976228" h="4321596">
                <a:moveTo>
                  <a:pt x="0" y="0"/>
                </a:moveTo>
                <a:lnTo>
                  <a:pt x="10976228" y="0"/>
                </a:lnTo>
                <a:lnTo>
                  <a:pt x="10976228" y="4321596"/>
                </a:lnTo>
                <a:lnTo>
                  <a:pt x="0" y="43215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812144" y="2214652"/>
            <a:ext cx="16230600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nva Sans"/>
              </a:rPr>
              <a:t>Model Selection: Four models were evaluated: Logistic Regression (lr), Multi-layer Perceptron Classifier (mlpc), Random Forest Classifier (rfc), and Histogram Gradient Boosting Classifier (hgbc).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1310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PREDICTIVE MODELING- FEATURE IMPORTANCE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  <a:endParaRPr lang="en-US" sz="3714" spc="843">
              <a:solidFill>
                <a:srgbClr val="2B2C30"/>
              </a:solidFill>
              <a:latin typeface="Public Sans Bold"/>
            </a:endParaRP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28700" y="1799270"/>
            <a:ext cx="5717294" cy="3430376"/>
          </a:xfrm>
          <a:custGeom>
            <a:avLst/>
            <a:gdLst/>
            <a:ahLst/>
            <a:cxnLst/>
            <a:rect l="l" t="t" r="r" b="b"/>
            <a:pathLst>
              <a:path w="5717294" h="3430376">
                <a:moveTo>
                  <a:pt x="0" y="0"/>
                </a:moveTo>
                <a:lnTo>
                  <a:pt x="5717294" y="0"/>
                </a:lnTo>
                <a:lnTo>
                  <a:pt x="5717294" y="3430376"/>
                </a:lnTo>
                <a:lnTo>
                  <a:pt x="0" y="34303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7040242" y="4866106"/>
            <a:ext cx="11247758" cy="5420894"/>
          </a:xfrm>
          <a:custGeom>
            <a:avLst/>
            <a:gdLst/>
            <a:ahLst/>
            <a:cxnLst/>
            <a:rect l="l" t="t" r="r" b="b"/>
            <a:pathLst>
              <a:path w="11247758" h="5420894">
                <a:moveTo>
                  <a:pt x="0" y="0"/>
                </a:moveTo>
                <a:lnTo>
                  <a:pt x="11247758" y="0"/>
                </a:lnTo>
                <a:lnTo>
                  <a:pt x="11247758" y="5420894"/>
                </a:lnTo>
                <a:lnTo>
                  <a:pt x="0" y="54208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06871" y="942975"/>
            <a:ext cx="16230600" cy="1310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RECOMMENDATIONS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  <a:endParaRPr lang="en-US" sz="3714" spc="843">
              <a:solidFill>
                <a:srgbClr val="2B2C30"/>
              </a:solidFill>
              <a:latin typeface="Public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7662" y="2356208"/>
            <a:ext cx="18140338" cy="6642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>
              <a:lnSpc>
                <a:spcPts val="4800"/>
              </a:lnSpc>
              <a:buAutoNum type="arabicPeriod"/>
            </a:pPr>
            <a:r>
              <a:rPr lang="en-US" sz="2400">
                <a:solidFill>
                  <a:srgbClr val="000000"/>
                </a:solidFill>
                <a:latin typeface="Canva Sans Bold"/>
              </a:rPr>
              <a:t>Cancellation Risk Mitigation: </a:t>
            </a:r>
            <a:r>
              <a:rPr lang="en-US" sz="2400">
                <a:solidFill>
                  <a:srgbClr val="000000"/>
                </a:solidFill>
                <a:latin typeface="Canva Sans"/>
              </a:rPr>
              <a:t>Utilize the predictive power of these mo</a:t>
            </a:r>
            <a:r>
              <a:rPr lang="en-US" sz="2400" u="none" strike="noStrike">
                <a:solidFill>
                  <a:srgbClr val="000000"/>
                </a:solidFill>
                <a:latin typeface="Canva Sans"/>
              </a:rPr>
              <a:t>dels to develop strategies for mitigating cancellation risks, leveraging insights from lead time, booking channels, and customer segments.</a:t>
            </a:r>
          </a:p>
          <a:p>
            <a:pPr marL="518160" lvl="1" indent="-259080">
              <a:lnSpc>
                <a:spcPts val="4800"/>
              </a:lnSpc>
              <a:buAutoNum type="arabicPeriod"/>
            </a:pPr>
            <a:r>
              <a:rPr lang="en-US" sz="2400" u="none" strike="noStrike">
                <a:solidFill>
                  <a:srgbClr val="000000"/>
                </a:solidFill>
                <a:latin typeface="Canva Sans Bold"/>
              </a:rPr>
              <a:t>Dynamic Pricing Strategies:</a:t>
            </a:r>
            <a:r>
              <a:rPr lang="en-US" sz="2400" u="none" strike="noStrike">
                <a:solidFill>
                  <a:srgbClr val="000000"/>
                </a:solidFill>
                <a:latin typeface="Canva Sans"/>
              </a:rPr>
              <a:t> Implement dynamic pricing strategies based on average daily rates across different customer types and booking channels to optimize revenue generation.</a:t>
            </a:r>
          </a:p>
          <a:p>
            <a:pPr marL="518160" lvl="1" indent="-259080">
              <a:lnSpc>
                <a:spcPts val="4800"/>
              </a:lnSpc>
              <a:buAutoNum type="arabicPeriod"/>
            </a:pPr>
            <a:r>
              <a:rPr lang="en-US" sz="2400" u="none" strike="noStrike">
                <a:solidFill>
                  <a:srgbClr val="000000"/>
                </a:solidFill>
                <a:latin typeface="Canva Sans Bold"/>
              </a:rPr>
              <a:t>Targeted Marketing Campaigns</a:t>
            </a:r>
            <a:r>
              <a:rPr lang="en-US" sz="2400" u="none" strike="noStrike">
                <a:solidFill>
                  <a:srgbClr val="000000"/>
                </a:solidFill>
                <a:latin typeface="Canva Sans"/>
              </a:rPr>
              <a:t>: Tailor marketing campaigns towards countries with high revenue potential, considering both guest count and revenue disparity.</a:t>
            </a:r>
          </a:p>
          <a:p>
            <a:pPr marL="518160" lvl="1" indent="-259080">
              <a:lnSpc>
                <a:spcPts val="4800"/>
              </a:lnSpc>
              <a:buAutoNum type="arabicPeriod"/>
            </a:pPr>
            <a:r>
              <a:rPr lang="en-US" sz="2400" u="none" strike="noStrike">
                <a:solidFill>
                  <a:srgbClr val="000000"/>
                </a:solidFill>
                <a:latin typeface="Canva Sans Bold"/>
              </a:rPr>
              <a:t>Enhanced Customer Experience:</a:t>
            </a:r>
            <a:r>
              <a:rPr lang="en-US" sz="2400" u="none" strike="noStrike">
                <a:solidFill>
                  <a:srgbClr val="000000"/>
                </a:solidFill>
                <a:latin typeface="Canva Sans"/>
              </a:rPr>
              <a:t> Focus on enhancing the customer experience for transient guests, considering their significant contribution to overall revenue.</a:t>
            </a:r>
          </a:p>
          <a:p>
            <a:pPr marL="518160" lvl="1" indent="-259080">
              <a:lnSpc>
                <a:spcPts val="4800"/>
              </a:lnSpc>
              <a:buAutoNum type="arabicPeriod"/>
            </a:pPr>
            <a:r>
              <a:rPr lang="en-US" sz="2400" u="none" strike="noStrike">
                <a:solidFill>
                  <a:srgbClr val="000000"/>
                </a:solidFill>
                <a:latin typeface="Canva Sans Bold"/>
              </a:rPr>
              <a:t>Operational Efficiency Improvements:</a:t>
            </a:r>
            <a:r>
              <a:rPr lang="en-US" sz="2400" u="none" strike="noStrike">
                <a:solidFill>
                  <a:srgbClr val="000000"/>
                </a:solidFill>
                <a:latin typeface="Canva Sans"/>
              </a:rPr>
              <a:t> Streamline operations by aligning staffing and resources with monthly and annual booking trends to optimize efficiency during peak and off-peak seasons.</a:t>
            </a:r>
          </a:p>
          <a:p>
            <a:pPr marL="0" lvl="0" indent="0">
              <a:lnSpc>
                <a:spcPts val="4800"/>
              </a:lnSpc>
            </a:pPr>
            <a:endParaRPr lang="en-US" sz="2400" u="none" strike="noStrike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1310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OBJECTIVES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  <a:endParaRPr lang="en-US" sz="3714" spc="843">
              <a:solidFill>
                <a:srgbClr val="2B2C30"/>
              </a:solidFill>
              <a:latin typeface="Public Sans Bold"/>
            </a:endParaRP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689" y="2122290"/>
            <a:ext cx="7877184" cy="5210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</a:rPr>
              <a:t>Booking Patterns</a:t>
            </a:r>
          </a:p>
          <a:p>
            <a:pPr marL="604519" lvl="1" indent="-302260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</a:rPr>
              <a:t>Customer Behavior Analysis</a:t>
            </a:r>
          </a:p>
          <a:p>
            <a:pPr marL="604519" lvl="1" indent="-302260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</a:rPr>
              <a:t>Revenue Optimization</a:t>
            </a:r>
          </a:p>
          <a:p>
            <a:pPr marL="604519" lvl="1" indent="-302260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</a:rPr>
              <a:t>Geographical Analysis</a:t>
            </a:r>
          </a:p>
          <a:p>
            <a:pPr marL="604519" lvl="1" indent="-302260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</a:rPr>
              <a:t>Operational Efficiency</a:t>
            </a:r>
          </a:p>
          <a:p>
            <a:pPr marL="604519" lvl="1" indent="-302260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</a:rPr>
              <a:t>Impact of Deposit Types</a:t>
            </a:r>
          </a:p>
          <a:p>
            <a:pPr marL="604519" lvl="1" indent="-302260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</a:rPr>
              <a:t>Analysis of Corporate Bookings</a:t>
            </a:r>
          </a:p>
          <a:p>
            <a:pPr>
              <a:lnSpc>
                <a:spcPts val="5235"/>
              </a:lnSpc>
            </a:pPr>
            <a:endParaRPr lang="en-US" sz="2799">
              <a:solidFill>
                <a:srgbClr val="2B2C30"/>
              </a:solidFill>
              <a:latin typeface="Public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1310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CONCLUSION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  <a:endParaRPr lang="en-US" sz="3714" spc="843">
              <a:solidFill>
                <a:srgbClr val="2B2C30"/>
              </a:solidFill>
              <a:latin typeface="Public Sans Bold"/>
            </a:endParaRP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814779"/>
            <a:ext cx="17259300" cy="7861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>
              <a:lnSpc>
                <a:spcPts val="48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nva Sans"/>
              </a:rPr>
              <a:t>The decision tree classifier performed the best with a score of 82.45%, optimized with minimum samples per leaf.</a:t>
            </a:r>
          </a:p>
          <a:p>
            <a:pPr>
              <a:lnSpc>
                <a:spcPts val="4800"/>
              </a:lnSpc>
            </a:pPr>
            <a:endParaRPr lang="en-US" sz="2400">
              <a:solidFill>
                <a:srgbClr val="000000"/>
              </a:solidFill>
              <a:latin typeface="Canva Sans"/>
            </a:endParaRPr>
          </a:p>
          <a:p>
            <a:pPr marL="518160" lvl="1" indent="-259080">
              <a:lnSpc>
                <a:spcPts val="48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nva Sans"/>
              </a:rPr>
              <a:t>Histogram gradient boosting achieved a score of 78.43% with tuned hyperparameters.</a:t>
            </a:r>
          </a:p>
          <a:p>
            <a:pPr>
              <a:lnSpc>
                <a:spcPts val="4800"/>
              </a:lnSpc>
            </a:pPr>
            <a:endParaRPr lang="en-US" sz="2400">
              <a:solidFill>
                <a:srgbClr val="000000"/>
              </a:solidFill>
              <a:latin typeface="Canva Sans"/>
            </a:endParaRPr>
          </a:p>
          <a:p>
            <a:pPr marL="518160" lvl="1" indent="-259080">
              <a:lnSpc>
                <a:spcPts val="48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nva Sans"/>
              </a:rPr>
              <a:t>MLP classifier scored 77.67% with early stopping and optimized parameters.</a:t>
            </a:r>
          </a:p>
          <a:p>
            <a:pPr>
              <a:lnSpc>
                <a:spcPts val="4800"/>
              </a:lnSpc>
            </a:pPr>
            <a:endParaRPr lang="en-US" sz="2400">
              <a:solidFill>
                <a:srgbClr val="000000"/>
              </a:solidFill>
              <a:latin typeface="Canva Sans"/>
            </a:endParaRPr>
          </a:p>
          <a:p>
            <a:pPr marL="518160" lvl="1" indent="-259080">
              <a:lnSpc>
                <a:spcPts val="48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nva Sans"/>
              </a:rPr>
              <a:t>Logistic regression scored 72.58% with adjusted regularization and tolerance.</a:t>
            </a:r>
          </a:p>
          <a:p>
            <a:pPr>
              <a:lnSpc>
                <a:spcPts val="4800"/>
              </a:lnSpc>
            </a:pPr>
            <a:endParaRPr lang="en-US" sz="2400">
              <a:solidFill>
                <a:srgbClr val="000000"/>
              </a:solidFill>
              <a:latin typeface="Canva Sans"/>
            </a:endParaRPr>
          </a:p>
          <a:p>
            <a:pPr marL="518160" lvl="1" indent="-259080">
              <a:lnSpc>
                <a:spcPts val="48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nva Sans"/>
              </a:rPr>
              <a:t>Key influential features include lead time, average daily rate, booking date, arrival date, and duration of stay.</a:t>
            </a:r>
          </a:p>
          <a:p>
            <a:pPr>
              <a:lnSpc>
                <a:spcPts val="4800"/>
              </a:lnSpc>
            </a:pPr>
            <a:endParaRPr lang="en-US" sz="2400">
              <a:solidFill>
                <a:srgbClr val="000000"/>
              </a:solidFill>
              <a:latin typeface="Canva Sans"/>
            </a:endParaRPr>
          </a:p>
          <a:p>
            <a:pPr marL="518160" lvl="1" indent="-259080">
              <a:lnSpc>
                <a:spcPts val="48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nva Sans"/>
              </a:rPr>
              <a:t>In summary, decision tree-based models showed the highest performance, offering valuable insights into influential features for outcome prediction.</a:t>
            </a:r>
          </a:p>
          <a:p>
            <a:pPr marL="0" lvl="0" indent="0">
              <a:lnSpc>
                <a:spcPts val="4800"/>
              </a:lnSpc>
            </a:pPr>
            <a:endParaRPr lang="en-US" sz="2400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744435" y="2253796"/>
            <a:ext cx="16755472" cy="2937009"/>
          </a:xfrm>
          <a:custGeom>
            <a:avLst/>
            <a:gdLst/>
            <a:ahLst/>
            <a:cxnLst/>
            <a:rect l="l" t="t" r="r" b="b"/>
            <a:pathLst>
              <a:path w="16755472" h="2937009">
                <a:moveTo>
                  <a:pt x="0" y="0"/>
                </a:moveTo>
                <a:lnTo>
                  <a:pt x="16755472" y="0"/>
                </a:lnTo>
                <a:lnTo>
                  <a:pt x="16755472" y="2937009"/>
                </a:lnTo>
                <a:lnTo>
                  <a:pt x="0" y="29370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631" b="-1873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06871" y="942975"/>
            <a:ext cx="16230600" cy="1310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DATASET OVERVIEW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  <a:endParaRPr lang="en-US" sz="3714" spc="843">
              <a:solidFill>
                <a:srgbClr val="2B2C30"/>
              </a:solidFill>
              <a:latin typeface="Public Sans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06871" y="942975"/>
            <a:ext cx="16230600" cy="1310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METHODOLOGY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  <a:endParaRPr lang="en-US" sz="3714" spc="843">
              <a:solidFill>
                <a:srgbClr val="2B2C30"/>
              </a:solidFill>
              <a:latin typeface="Public Sans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016407" y="2312790"/>
            <a:ext cx="5146395" cy="4195445"/>
            <a:chOff x="0" y="0"/>
            <a:chExt cx="6861860" cy="5593927"/>
          </a:xfrm>
        </p:grpSpPr>
        <p:sp>
          <p:nvSpPr>
            <p:cNvPr id="5" name="TextBox 5"/>
            <p:cNvSpPr txBox="1"/>
            <p:nvPr/>
          </p:nvSpPr>
          <p:spPr>
            <a:xfrm>
              <a:off x="0" y="-66675"/>
              <a:ext cx="6861860" cy="19530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2B2C30"/>
                  </a:solidFill>
                  <a:latin typeface="Public Sans Bold"/>
                </a:rPr>
                <a:t>Data Exploration and Preprocessing</a:t>
              </a:r>
            </a:p>
            <a:p>
              <a:pPr>
                <a:lnSpc>
                  <a:spcPts val="3919"/>
                </a:lnSpc>
              </a:pPr>
              <a:endParaRPr lang="en-US" sz="2799">
                <a:solidFill>
                  <a:srgbClr val="2B2C30"/>
                </a:solidFill>
                <a:latin typeface="Public Sans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064174"/>
              <a:ext cx="6861860" cy="35297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10209" lvl="1" indent="-205105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2B2C30"/>
                  </a:solidFill>
                  <a:latin typeface="Public Sans"/>
                </a:rPr>
                <a:t>Handling date-time variables</a:t>
              </a:r>
            </a:p>
            <a:p>
              <a:pPr marL="820419" lvl="2" indent="-273473">
                <a:lnSpc>
                  <a:spcPts val="2659"/>
                </a:lnSpc>
                <a:buFont typeface="Arial"/>
                <a:buChar char="⚬"/>
              </a:pPr>
              <a:r>
                <a:rPr lang="en-US" sz="1899">
                  <a:solidFill>
                    <a:srgbClr val="2B2C30"/>
                  </a:solidFill>
                  <a:latin typeface="Public Sans"/>
                </a:rPr>
                <a:t>Transforming date-time variables for analysis</a:t>
              </a:r>
            </a:p>
            <a:p>
              <a:pPr marL="410209" lvl="1" indent="-205105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2B2C30"/>
                  </a:solidFill>
                  <a:latin typeface="Public Sans"/>
                </a:rPr>
                <a:t>Handling missing data</a:t>
              </a:r>
            </a:p>
            <a:p>
              <a:pPr marL="820419" lvl="2" indent="-273473">
                <a:lnSpc>
                  <a:spcPts val="2659"/>
                </a:lnSpc>
                <a:buFont typeface="Arial"/>
                <a:buChar char="⚬"/>
              </a:pPr>
              <a:r>
                <a:rPr lang="en-US" sz="1899">
                  <a:solidFill>
                    <a:srgbClr val="2B2C30"/>
                  </a:solidFill>
                  <a:latin typeface="Public Sans"/>
                </a:rPr>
                <a:t>Imputing missing values to maintain data integrity</a:t>
              </a:r>
            </a:p>
            <a:p>
              <a:pPr marL="410209" lvl="1" indent="-205105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2B2C30"/>
                  </a:solidFill>
                  <a:latin typeface="Public Sans"/>
                </a:rPr>
                <a:t>Understanding the descriptive statistics</a:t>
              </a:r>
            </a:p>
            <a:p>
              <a:pPr>
                <a:lnSpc>
                  <a:spcPts val="2659"/>
                </a:lnSpc>
              </a:pPr>
              <a:endParaRPr lang="en-US" sz="1899">
                <a:solidFill>
                  <a:srgbClr val="2B2C30"/>
                </a:solidFill>
                <a:latin typeface="Public Sans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553742" y="2312790"/>
            <a:ext cx="5146395" cy="4195445"/>
            <a:chOff x="0" y="0"/>
            <a:chExt cx="6861860" cy="5593927"/>
          </a:xfrm>
        </p:grpSpPr>
        <p:sp>
          <p:nvSpPr>
            <p:cNvPr id="8" name="TextBox 8"/>
            <p:cNvSpPr txBox="1"/>
            <p:nvPr/>
          </p:nvSpPr>
          <p:spPr>
            <a:xfrm>
              <a:off x="0" y="-66675"/>
              <a:ext cx="6861860" cy="19530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2B2C30"/>
                  </a:solidFill>
                  <a:latin typeface="Public Sans Bold"/>
                </a:rPr>
                <a:t>Exploratory Data Analysis (EDA)</a:t>
              </a:r>
            </a:p>
            <a:p>
              <a:pPr>
                <a:lnSpc>
                  <a:spcPts val="3919"/>
                </a:lnSpc>
              </a:pPr>
              <a:endParaRPr lang="en-US" sz="2799">
                <a:solidFill>
                  <a:srgbClr val="2B2C30"/>
                </a:solidFill>
                <a:latin typeface="Public Sans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064174"/>
              <a:ext cx="6861860" cy="35297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10209" lvl="1" indent="-205105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2B2C30"/>
                  </a:solidFill>
                  <a:latin typeface="Public Sans"/>
                </a:rPr>
                <a:t>Booking Patterns</a:t>
              </a:r>
            </a:p>
            <a:p>
              <a:pPr marL="410209" lvl="1" indent="-205105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2B2C30"/>
                  </a:solidFill>
                  <a:latin typeface="Public Sans"/>
                </a:rPr>
                <a:t>Customer Behavior Analysis</a:t>
              </a:r>
            </a:p>
            <a:p>
              <a:pPr marL="410209" lvl="1" indent="-205105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2B2C30"/>
                  </a:solidFill>
                  <a:latin typeface="Public Sans"/>
                </a:rPr>
                <a:t>Revenue Optimization</a:t>
              </a:r>
            </a:p>
            <a:p>
              <a:pPr marL="410209" lvl="1" indent="-205105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2B2C30"/>
                  </a:solidFill>
                  <a:latin typeface="Public Sans"/>
                </a:rPr>
                <a:t>Geographical Analysis</a:t>
              </a:r>
            </a:p>
            <a:p>
              <a:pPr marL="410209" lvl="1" indent="-205105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2B2C30"/>
                  </a:solidFill>
                  <a:latin typeface="Public Sans"/>
                </a:rPr>
                <a:t>Operational Efficiency</a:t>
              </a:r>
            </a:p>
            <a:p>
              <a:pPr marL="410209" lvl="1" indent="-205105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2B2C30"/>
                  </a:solidFill>
                  <a:latin typeface="Public Sans"/>
                </a:rPr>
                <a:t>Impact of Deposit Types</a:t>
              </a:r>
            </a:p>
            <a:p>
              <a:pPr marL="410209" lvl="1" indent="-205105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2B2C30"/>
                  </a:solidFill>
                  <a:latin typeface="Public Sans"/>
                </a:rPr>
                <a:t>Analysis of Corporate Bookings</a:t>
              </a:r>
            </a:p>
            <a:p>
              <a:pPr>
                <a:lnSpc>
                  <a:spcPts val="2659"/>
                </a:lnSpc>
              </a:pPr>
              <a:endParaRPr lang="en-US" sz="1899">
                <a:solidFill>
                  <a:srgbClr val="2B2C30"/>
                </a:solidFill>
                <a:latin typeface="Public Sans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112905" y="2312790"/>
            <a:ext cx="5146395" cy="5538470"/>
            <a:chOff x="0" y="0"/>
            <a:chExt cx="6861860" cy="7384627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66675"/>
              <a:ext cx="6861860" cy="6322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2B2C30"/>
                  </a:solidFill>
                  <a:latin typeface="Public Sans Bold"/>
                </a:rPr>
                <a:t>Predictive Modeling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743374"/>
              <a:ext cx="6861860" cy="66412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59"/>
                </a:lnSpc>
              </a:pPr>
              <a:r>
                <a:rPr lang="en-US" sz="1899">
                  <a:solidFill>
                    <a:srgbClr val="2B2C30"/>
                  </a:solidFill>
                  <a:latin typeface="Public Sans"/>
                </a:rPr>
                <a:t>Predictive Modeling Approaches:</a:t>
              </a:r>
            </a:p>
            <a:p>
              <a:pPr marL="410209" lvl="1" indent="-205105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2B2C30"/>
                  </a:solidFill>
                  <a:latin typeface="Public Sans"/>
                </a:rPr>
                <a:t>Logistic Regression (LR): Utilizes class weights for balance, enhancing model accuracy on imbalanced datasets.</a:t>
              </a:r>
            </a:p>
            <a:p>
              <a:pPr marL="410209" lvl="1" indent="-205105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2B2C30"/>
                  </a:solidFill>
                  <a:latin typeface="Public Sans"/>
                </a:rPr>
                <a:t>MLP Classifier (MLPC): Incorporates early stopping to prevent overfitting, optimizing performance.</a:t>
              </a:r>
            </a:p>
            <a:p>
              <a:pPr marL="410209" lvl="1" indent="-205105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2B2C30"/>
                  </a:solidFill>
                  <a:latin typeface="Public Sans"/>
                </a:rPr>
                <a:t>Random Forest Classifier (RFC): Employs class weights to handle class imbalance, improving predictive reliability.</a:t>
              </a:r>
            </a:p>
            <a:p>
              <a:pPr marL="410209" lvl="1" indent="-205105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2B2C30"/>
                  </a:solidFill>
                  <a:latin typeface="Public Sans"/>
                </a:rPr>
                <a:t>Histogram-based Gradient Boosting Classifier (HGBC): Leverages gradient boosting for efficient handling of large datasets.</a:t>
              </a:r>
            </a:p>
            <a:p>
              <a:pPr>
                <a:lnSpc>
                  <a:spcPts val="2659"/>
                </a:lnSpc>
              </a:pPr>
              <a:endParaRPr lang="en-US" sz="1899">
                <a:solidFill>
                  <a:srgbClr val="2B2C30"/>
                </a:solidFill>
                <a:latin typeface="Public San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1310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BOOKING PATTERNS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  <a:endParaRPr lang="en-US" sz="3714" spc="843">
              <a:solidFill>
                <a:srgbClr val="2B2C30"/>
              </a:solidFill>
              <a:latin typeface="Public Sans Bold"/>
            </a:endParaRPr>
          </a:p>
        </p:txBody>
      </p:sp>
      <p:sp>
        <p:nvSpPr>
          <p:cNvPr id="3" name="AutoShape 3"/>
          <p:cNvSpPr/>
          <p:nvPr/>
        </p:nvSpPr>
        <p:spPr>
          <a:xfrm flipV="1">
            <a:off x="-7086597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06871" y="1924505"/>
            <a:ext cx="12271711" cy="5924274"/>
          </a:xfrm>
          <a:custGeom>
            <a:avLst/>
            <a:gdLst/>
            <a:ahLst/>
            <a:cxnLst/>
            <a:rect l="l" t="t" r="r" b="b"/>
            <a:pathLst>
              <a:path w="12271711" h="5924274">
                <a:moveTo>
                  <a:pt x="0" y="0"/>
                </a:moveTo>
                <a:lnTo>
                  <a:pt x="12271711" y="0"/>
                </a:lnTo>
                <a:lnTo>
                  <a:pt x="12271711" y="5924275"/>
                </a:lnTo>
                <a:lnTo>
                  <a:pt x="0" y="59242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300448" y="7810680"/>
            <a:ext cx="17348121" cy="2072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2B2C30"/>
                </a:solidFill>
                <a:latin typeface="Canva Sans"/>
              </a:rPr>
              <a:t>Booking Trend by Month:</a:t>
            </a:r>
          </a:p>
          <a:p>
            <a:pPr marL="518165" lvl="1" indent="-259082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2B2C30"/>
                </a:solidFill>
                <a:latin typeface="Canva Sans"/>
              </a:rPr>
              <a:t>The booking numbers start high in January and experience a sharp decrease by April.</a:t>
            </a:r>
          </a:p>
          <a:p>
            <a:pPr marL="518165" lvl="1" indent="-259082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2B2C30"/>
                </a:solidFill>
                <a:latin typeface="Canva Sans"/>
              </a:rPr>
              <a:t>There's a significant dip in bookings in May, with a slight increase in June, followed by the lowest point in July.</a:t>
            </a:r>
          </a:p>
          <a:p>
            <a:pPr marL="518165" lvl="1" indent="-259082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2B2C30"/>
                </a:solidFill>
                <a:latin typeface="Canva Sans"/>
              </a:rPr>
              <a:t>A peak occurs in September, suggesting a strong seasonal effect with a decrease again towards the end of the year.</a:t>
            </a:r>
          </a:p>
          <a:p>
            <a:pPr>
              <a:lnSpc>
                <a:spcPts val="3360"/>
              </a:lnSpc>
            </a:pPr>
            <a:endParaRPr lang="en-US" sz="2400">
              <a:solidFill>
                <a:srgbClr val="2B2C3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-7086597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254666" y="1879821"/>
            <a:ext cx="12087106" cy="6291244"/>
          </a:xfrm>
          <a:custGeom>
            <a:avLst/>
            <a:gdLst/>
            <a:ahLst/>
            <a:cxnLst/>
            <a:rect l="l" t="t" r="r" b="b"/>
            <a:pathLst>
              <a:path w="12087106" h="6291244">
                <a:moveTo>
                  <a:pt x="0" y="0"/>
                </a:moveTo>
                <a:lnTo>
                  <a:pt x="12087106" y="0"/>
                </a:lnTo>
                <a:lnTo>
                  <a:pt x="12087106" y="6291244"/>
                </a:lnTo>
                <a:lnTo>
                  <a:pt x="0" y="62912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52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BOOKING TREND (2013 - 2017)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8189704"/>
            <a:ext cx="15848861" cy="2091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2B2C30"/>
                </a:solidFill>
                <a:latin typeface="Public Sans"/>
              </a:rPr>
              <a:t>Bookings have shown a dramatic increase from 2013 to 2014, more than doubling in numbers.</a:t>
            </a: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2B2C30"/>
                </a:solidFill>
                <a:latin typeface="Public Sans"/>
              </a:rPr>
              <a:t>The year 2016 sees the highest number of bookings, indicating a growing trend over the years.</a:t>
            </a: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2B2C30"/>
                </a:solidFill>
                <a:latin typeface="Public Sans"/>
              </a:rPr>
              <a:t>There is a slight decrease in bookings in 2017 compared to 2016, which may require further investigation to understand the cause.</a:t>
            </a:r>
          </a:p>
          <a:p>
            <a:pPr>
              <a:lnSpc>
                <a:spcPts val="3359"/>
              </a:lnSpc>
            </a:pPr>
            <a:endParaRPr lang="en-US" sz="2400">
              <a:solidFill>
                <a:srgbClr val="2B2C30"/>
              </a:solidFill>
              <a:latin typeface="Public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7018133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LEAD TIME ACROSS DIFFERENT CHANNELS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-7086597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28700" y="1802012"/>
            <a:ext cx="11997371" cy="6682976"/>
          </a:xfrm>
          <a:custGeom>
            <a:avLst/>
            <a:gdLst/>
            <a:ahLst/>
            <a:cxnLst/>
            <a:rect l="l" t="t" r="r" b="b"/>
            <a:pathLst>
              <a:path w="11997371" h="6682976">
                <a:moveTo>
                  <a:pt x="0" y="0"/>
                </a:moveTo>
                <a:lnTo>
                  <a:pt x="11997371" y="0"/>
                </a:lnTo>
                <a:lnTo>
                  <a:pt x="11997371" y="6682976"/>
                </a:lnTo>
                <a:lnTo>
                  <a:pt x="0" y="6682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5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8427838"/>
            <a:ext cx="17546980" cy="2091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2B2C30"/>
                </a:solidFill>
                <a:latin typeface="Public Sans"/>
              </a:rPr>
              <a:t>Direct bookings show the longest lead time, suggesting customers plan well in advance when booking directly.</a:t>
            </a: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2B2C30"/>
                </a:solidFill>
                <a:latin typeface="Public Sans"/>
              </a:rPr>
              <a:t>Corporate channels show a significantly shorter lead time, which may imply last-minute or short-term planning associated with business travel.</a:t>
            </a: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2B2C30"/>
                </a:solidFill>
                <a:latin typeface="Public Sans"/>
              </a:rPr>
              <a:t> OTAs have the shortest lead time, indicating these channels may be used for more spontaneous or last-minute travel.</a:t>
            </a:r>
          </a:p>
          <a:p>
            <a:pPr>
              <a:lnSpc>
                <a:spcPts val="3359"/>
              </a:lnSpc>
            </a:pPr>
            <a:endParaRPr lang="en-US" sz="2400">
              <a:solidFill>
                <a:srgbClr val="2B2C30"/>
              </a:solidFill>
              <a:latin typeface="Public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1310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CUSTOMER BEHAVIOR ANALYSIS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  <a:endParaRPr lang="en-US" sz="3714" spc="843">
              <a:solidFill>
                <a:srgbClr val="2B2C30"/>
              </a:solidFill>
              <a:latin typeface="Public Sans Bold"/>
            </a:endParaRPr>
          </a:p>
        </p:txBody>
      </p:sp>
      <p:sp>
        <p:nvSpPr>
          <p:cNvPr id="3" name="AutoShape 3"/>
          <p:cNvSpPr/>
          <p:nvPr/>
        </p:nvSpPr>
        <p:spPr>
          <a:xfrm flipV="1">
            <a:off x="-7086597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506909" y="3554892"/>
            <a:ext cx="12271711" cy="5924274"/>
          </a:xfrm>
          <a:custGeom>
            <a:avLst/>
            <a:gdLst/>
            <a:ahLst/>
            <a:cxnLst/>
            <a:rect l="l" t="t" r="r" b="b"/>
            <a:pathLst>
              <a:path w="12271711" h="5924274">
                <a:moveTo>
                  <a:pt x="0" y="0"/>
                </a:moveTo>
                <a:lnTo>
                  <a:pt x="12271711" y="0"/>
                </a:lnTo>
                <a:lnTo>
                  <a:pt x="12271711" y="5924274"/>
                </a:lnTo>
                <a:lnTo>
                  <a:pt x="0" y="592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1901352"/>
            <a:ext cx="7459418" cy="1653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2B2C30"/>
                </a:solidFill>
                <a:latin typeface="Canva Sans"/>
              </a:rPr>
              <a:t>Which distribution channels contribute the most to bookings, and how does the average daily rate (ADR) differ across these channels?</a:t>
            </a:r>
          </a:p>
          <a:p>
            <a:pPr>
              <a:lnSpc>
                <a:spcPts val="3359"/>
              </a:lnSpc>
            </a:pPr>
            <a:endParaRPr lang="en-US" sz="2400">
              <a:solidFill>
                <a:srgbClr val="2B2C3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1304</Words>
  <Application>Microsoft Office PowerPoint</Application>
  <PresentationFormat>Custom</PresentationFormat>
  <Paragraphs>116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Public Sans Bold</vt:lpstr>
      <vt:lpstr>Public Sans</vt:lpstr>
      <vt:lpstr>Canva Sans</vt:lpstr>
      <vt:lpstr>Playfair Display</vt:lpstr>
      <vt:lpstr>Arial</vt:lpstr>
      <vt:lpstr>Canva Sans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datathon</dc:title>
  <cp:lastModifiedBy>Ashwin Muthuraman</cp:lastModifiedBy>
  <cp:revision>2</cp:revision>
  <dcterms:created xsi:type="dcterms:W3CDTF">2006-08-16T00:00:00Z</dcterms:created>
  <dcterms:modified xsi:type="dcterms:W3CDTF">2024-10-16T19:10:07Z</dcterms:modified>
  <dc:identifier>DAGAirsM0ow</dc:identifier>
</cp:coreProperties>
</file>