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2dedf74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2dedf74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44472fc8a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44472fc8a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2dedf742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2dedf742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2dedf742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2dedf742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4404c8be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4404c8be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44472fc8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44472fc8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2d101c2d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2d101c2d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2d101c2d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2d101c2d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2cbe19a3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2cbe19a3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2cbe19a32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2cbe19a32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4472fc8a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4472fc8a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2cbe19a32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2cbe19a32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2dedf73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e2dedf73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2c7e93c2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2c7e93c2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2c7e93c2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2c7e93c2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2c7e93c2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2c7e93c2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e2dedf73b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e2dedf73b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2c7e93c2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e2c7e93c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2dedf73b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2dedf73b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e2d101c2d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e2d101c2d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e2d101c2d0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e2d101c2d0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cbe19a32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cbe19a32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e2d101c2d0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e2d101c2d0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2c7e93c2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2c7e93c2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e4b1ac48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e4b1ac48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e2dedf73b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e2dedf73b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e2dedf73b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e2dedf73b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2dedf742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2dedf742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dedf742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dedf742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dedf742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2dedf742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4404c8b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4404c8b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dedf74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2dedf74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2dedf742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2dedf742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Relationship Id="rId4" Type="http://schemas.openxmlformats.org/officeDocument/2006/relationships/image" Target="../media/image2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jpg"/><Relationship Id="rId4" Type="http://schemas.openxmlformats.org/officeDocument/2006/relationships/image" Target="../media/image24.png"/><Relationship Id="rId5" Type="http://schemas.openxmlformats.org/officeDocument/2006/relationships/image" Target="../media/image26.jpg"/><Relationship Id="rId6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jpg"/><Relationship Id="rId4" Type="http://schemas.openxmlformats.org/officeDocument/2006/relationships/image" Target="../media/image3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jpg"/><Relationship Id="rId4" Type="http://schemas.openxmlformats.org/officeDocument/2006/relationships/image" Target="../media/image3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jpg"/><Relationship Id="rId4" Type="http://schemas.openxmlformats.org/officeDocument/2006/relationships/image" Target="../media/image3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758350" y="552213"/>
            <a:ext cx="5971650" cy="1038025"/>
          </a:xfrm>
          <a:prstGeom prst="flowChartProcess">
            <a:avLst/>
          </a:prstGeom>
          <a:solidFill>
            <a:srgbClr val="002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913825" y="540238"/>
            <a:ext cx="5660700" cy="106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2CC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Establish Ingestion and Extraction patterns using Azure and Snowflake.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(For Batch-time and Real-time)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811450" y="1758825"/>
            <a:ext cx="3521100" cy="46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FFF2CC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Guided by- Amit Malik</a:t>
            </a:r>
            <a:endParaRPr b="1" sz="1800">
              <a:solidFill>
                <a:schemeClr val="dk1"/>
              </a:solidFill>
              <a:highlight>
                <a:srgbClr val="B7B7B7"/>
              </a:highlight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30235" l="21698" r="14219" t="0"/>
          <a:stretch/>
        </p:blipFill>
        <p:spPr>
          <a:xfrm>
            <a:off x="4020613" y="3003625"/>
            <a:ext cx="1187649" cy="12930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15325" l="0" r="0" t="0"/>
          <a:stretch/>
        </p:blipFill>
        <p:spPr>
          <a:xfrm>
            <a:off x="2188975" y="3003626"/>
            <a:ext cx="1187646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5">
            <a:alphaModFix/>
          </a:blip>
          <a:srcRect b="55918" l="23431" r="41070" t="23174"/>
          <a:stretch/>
        </p:blipFill>
        <p:spPr>
          <a:xfrm>
            <a:off x="5852250" y="3003625"/>
            <a:ext cx="1187649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p13"/>
          <p:cNvSpPr txBox="1"/>
          <p:nvPr/>
        </p:nvSpPr>
        <p:spPr>
          <a:xfrm>
            <a:off x="2076000" y="4438250"/>
            <a:ext cx="141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9FC5E8"/>
                </a:highlight>
              </a:rPr>
              <a:t>Ashwin Nair</a:t>
            </a:r>
            <a:endParaRPr b="1" sz="1600">
              <a:highlight>
                <a:srgbClr val="9FC5E8"/>
              </a:highlight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767350" y="4438250"/>
            <a:ext cx="172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9FC5E8"/>
                </a:highlight>
              </a:rPr>
              <a:t>Nehal Tiwari</a:t>
            </a:r>
            <a:endParaRPr b="1" sz="1600">
              <a:solidFill>
                <a:schemeClr val="dk1"/>
              </a:solidFill>
              <a:highlight>
                <a:srgbClr val="9FC5E8"/>
              </a:highlight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835500" y="4438250"/>
            <a:ext cx="147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9FC5E8"/>
                </a:highlight>
              </a:rPr>
              <a:t>Rajat Mishra</a:t>
            </a:r>
            <a:endParaRPr b="1" sz="1600">
              <a:highlight>
                <a:srgbClr val="9FC5E8"/>
              </a:highlight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072000" y="2291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FE2F3"/>
                </a:highlight>
              </a:rPr>
              <a:t>Team Members-</a:t>
            </a:r>
            <a:endParaRPr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52" name="Google Shape;252;p22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3102650" y="1995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Reconciliation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50" y="1402425"/>
            <a:ext cx="4285924" cy="26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76300"/>
            <a:ext cx="4400726" cy="24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2"/>
          <p:cNvSpPr txBox="1"/>
          <p:nvPr/>
        </p:nvSpPr>
        <p:spPr>
          <a:xfrm>
            <a:off x="1612100" y="862500"/>
            <a:ext cx="63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of Missing Records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70" name="Google Shape;270;p23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3102650" y="1995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Reconciliation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1612100" y="707974"/>
            <a:ext cx="63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code used by python to access table data from snowflake</a:t>
            </a: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75" y="1108175"/>
            <a:ext cx="7776625" cy="31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87" name="Google Shape;287;p24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3102650" y="1995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Reconciliation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1459700" y="862500"/>
            <a:ext cx="63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snowflake config file to connect python code to snowflake</a:t>
            </a:r>
            <a:endParaRPr/>
          </a:p>
        </p:txBody>
      </p:sp>
      <p:pic>
        <p:nvPicPr>
          <p:cNvPr id="293" name="Google Shape;2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00" y="1415100"/>
            <a:ext cx="5683285" cy="3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04" name="Google Shape;304;p25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3102650" y="1995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Extraction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1612100" y="862500"/>
            <a:ext cx="63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config file to download a view or table in the required  file format</a:t>
            </a:r>
            <a:endParaRPr/>
          </a:p>
        </p:txBody>
      </p:sp>
      <p:pic>
        <p:nvPicPr>
          <p:cNvPr id="310" name="Google Shape;3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00" y="1415100"/>
            <a:ext cx="5340576" cy="3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21" name="Google Shape;321;p26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 txBox="1"/>
          <p:nvPr/>
        </p:nvSpPr>
        <p:spPr>
          <a:xfrm>
            <a:off x="3109775" y="221400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Extraction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326" name="Google Shape;326;p26"/>
          <p:cNvSpPr/>
          <p:nvPr/>
        </p:nvSpPr>
        <p:spPr>
          <a:xfrm>
            <a:off x="2980775" y="871125"/>
            <a:ext cx="3526500" cy="4002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View/Table from snowflake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2980775" y="1752000"/>
            <a:ext cx="3526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 Python Connector</a:t>
            </a: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980775" y="2632875"/>
            <a:ext cx="3526500" cy="400200"/>
          </a:xfrm>
          <a:prstGeom prst="rect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Getting table/view as Dataframe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574575" y="3864700"/>
            <a:ext cx="11478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4022963" y="3864700"/>
            <a:ext cx="11478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parquet</a:t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5647600" y="3863025"/>
            <a:ext cx="11478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avro</a:t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7168650" y="3863025"/>
            <a:ext cx="11478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398325" y="3864700"/>
            <a:ext cx="11478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</a:t>
            </a:r>
            <a:endParaRPr/>
          </a:p>
        </p:txBody>
      </p:sp>
      <p:cxnSp>
        <p:nvCxnSpPr>
          <p:cNvPr id="334" name="Google Shape;334;p26"/>
          <p:cNvCxnSpPr>
            <a:stCxn id="326" idx="2"/>
            <a:endCxn id="327" idx="0"/>
          </p:cNvCxnSpPr>
          <p:nvPr/>
        </p:nvCxnSpPr>
        <p:spPr>
          <a:xfrm>
            <a:off x="4744025" y="1271325"/>
            <a:ext cx="0" cy="4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6"/>
          <p:cNvCxnSpPr>
            <a:stCxn id="327" idx="2"/>
            <a:endCxn id="328" idx="0"/>
          </p:cNvCxnSpPr>
          <p:nvPr/>
        </p:nvCxnSpPr>
        <p:spPr>
          <a:xfrm>
            <a:off x="4744025" y="2152200"/>
            <a:ext cx="0" cy="4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6"/>
          <p:cNvCxnSpPr>
            <a:stCxn id="328" idx="2"/>
            <a:endCxn id="330" idx="0"/>
          </p:cNvCxnSpPr>
          <p:nvPr/>
        </p:nvCxnSpPr>
        <p:spPr>
          <a:xfrm flipH="1">
            <a:off x="4596725" y="3033075"/>
            <a:ext cx="147300" cy="8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6"/>
          <p:cNvCxnSpPr>
            <a:stCxn id="328" idx="2"/>
            <a:endCxn id="333" idx="0"/>
          </p:cNvCxnSpPr>
          <p:nvPr/>
        </p:nvCxnSpPr>
        <p:spPr>
          <a:xfrm flipH="1">
            <a:off x="2972225" y="3033075"/>
            <a:ext cx="1771800" cy="8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6"/>
          <p:cNvCxnSpPr>
            <a:stCxn id="328" idx="2"/>
            <a:endCxn id="329" idx="0"/>
          </p:cNvCxnSpPr>
          <p:nvPr/>
        </p:nvCxnSpPr>
        <p:spPr>
          <a:xfrm flipH="1">
            <a:off x="1148525" y="3033075"/>
            <a:ext cx="3595500" cy="8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6"/>
          <p:cNvCxnSpPr>
            <a:stCxn id="328" idx="2"/>
            <a:endCxn id="331" idx="0"/>
          </p:cNvCxnSpPr>
          <p:nvPr/>
        </p:nvCxnSpPr>
        <p:spPr>
          <a:xfrm>
            <a:off x="4744025" y="3033075"/>
            <a:ext cx="1477500" cy="8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6"/>
          <p:cNvCxnSpPr>
            <a:stCxn id="328" idx="2"/>
            <a:endCxn id="332" idx="0"/>
          </p:cNvCxnSpPr>
          <p:nvPr/>
        </p:nvCxnSpPr>
        <p:spPr>
          <a:xfrm>
            <a:off x="4744025" y="3033075"/>
            <a:ext cx="2998500" cy="8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46" name="Google Shape;346;p27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1758350" y="552213"/>
            <a:ext cx="5971650" cy="1038025"/>
          </a:xfrm>
          <a:prstGeom prst="flowChartProcess">
            <a:avLst/>
          </a:prstGeom>
          <a:solidFill>
            <a:srgbClr val="002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 txBox="1"/>
          <p:nvPr/>
        </p:nvSpPr>
        <p:spPr>
          <a:xfrm>
            <a:off x="1913825" y="540238"/>
            <a:ext cx="5660700" cy="106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2CC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Establish Ingestion and Extraction patterns using Azure and Snowflake.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(For Batch-time and Real-time)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2811450" y="1758825"/>
            <a:ext cx="3521100" cy="46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FFF2CC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Guided by- Amit Malik</a:t>
            </a:r>
            <a:endParaRPr b="1" sz="1800">
              <a:solidFill>
                <a:schemeClr val="dk1"/>
              </a:solidFill>
              <a:highlight>
                <a:srgbClr val="B7B7B7"/>
              </a:highlight>
            </a:endParaRPr>
          </a:p>
        </p:txBody>
      </p:sp>
      <p:pic>
        <p:nvPicPr>
          <p:cNvPr id="353" name="Google Shape;353;p27"/>
          <p:cNvPicPr preferRelativeResize="0"/>
          <p:nvPr/>
        </p:nvPicPr>
        <p:blipFill rotWithShape="1">
          <a:blip r:embed="rId3">
            <a:alphaModFix/>
          </a:blip>
          <a:srcRect b="30235" l="21698" r="14219" t="0"/>
          <a:stretch/>
        </p:blipFill>
        <p:spPr>
          <a:xfrm>
            <a:off x="3978175" y="2949375"/>
            <a:ext cx="1187649" cy="12930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4" name="Google Shape;354;p27"/>
          <p:cNvPicPr preferRelativeResize="0"/>
          <p:nvPr/>
        </p:nvPicPr>
        <p:blipFill rotWithShape="1">
          <a:blip r:embed="rId4">
            <a:alphaModFix/>
          </a:blip>
          <a:srcRect b="15325" l="0" r="0" t="0"/>
          <a:stretch/>
        </p:blipFill>
        <p:spPr>
          <a:xfrm>
            <a:off x="2188975" y="3003626"/>
            <a:ext cx="1187646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Google Shape;355;p27"/>
          <p:cNvPicPr preferRelativeResize="0"/>
          <p:nvPr/>
        </p:nvPicPr>
        <p:blipFill rotWithShape="1">
          <a:blip r:embed="rId5">
            <a:alphaModFix/>
          </a:blip>
          <a:srcRect b="55918" l="23431" r="41070" t="23174"/>
          <a:stretch/>
        </p:blipFill>
        <p:spPr>
          <a:xfrm>
            <a:off x="5852250" y="3003625"/>
            <a:ext cx="1187649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6" name="Google Shape;356;p27"/>
          <p:cNvSpPr txBox="1"/>
          <p:nvPr/>
        </p:nvSpPr>
        <p:spPr>
          <a:xfrm>
            <a:off x="2076000" y="4438250"/>
            <a:ext cx="141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9FC5E8"/>
                </a:highlight>
              </a:rPr>
              <a:t>Ashwin Nair</a:t>
            </a:r>
            <a:endParaRPr b="1" sz="1600">
              <a:highlight>
                <a:srgbClr val="9FC5E8"/>
              </a:highlight>
            </a:endParaRPr>
          </a:p>
        </p:txBody>
      </p:sp>
      <p:sp>
        <p:nvSpPr>
          <p:cNvPr id="357" name="Google Shape;357;p27"/>
          <p:cNvSpPr txBox="1"/>
          <p:nvPr/>
        </p:nvSpPr>
        <p:spPr>
          <a:xfrm>
            <a:off x="5767350" y="4438250"/>
            <a:ext cx="172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9FC5E8"/>
                </a:highlight>
              </a:rPr>
              <a:t>Nehal Tiwari</a:t>
            </a:r>
            <a:endParaRPr b="1" sz="1600">
              <a:solidFill>
                <a:schemeClr val="dk1"/>
              </a:solidFill>
              <a:highlight>
                <a:srgbClr val="9FC5E8"/>
              </a:highlight>
            </a:endParaRPr>
          </a:p>
        </p:txBody>
      </p:sp>
      <p:sp>
        <p:nvSpPr>
          <p:cNvPr id="358" name="Google Shape;358;p27"/>
          <p:cNvSpPr txBox="1"/>
          <p:nvPr/>
        </p:nvSpPr>
        <p:spPr>
          <a:xfrm>
            <a:off x="3835500" y="4438250"/>
            <a:ext cx="147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9FC5E8"/>
                </a:highlight>
              </a:rPr>
              <a:t>Rajat Mishra</a:t>
            </a:r>
            <a:endParaRPr b="1" sz="1600">
              <a:highlight>
                <a:srgbClr val="9FC5E8"/>
              </a:highlight>
            </a:endParaRPr>
          </a:p>
        </p:txBody>
      </p:sp>
      <p:sp>
        <p:nvSpPr>
          <p:cNvPr id="359" name="Google Shape;359;p27"/>
          <p:cNvSpPr txBox="1"/>
          <p:nvPr/>
        </p:nvSpPr>
        <p:spPr>
          <a:xfrm>
            <a:off x="3072000" y="2291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FE2F3"/>
                </a:highlight>
              </a:rPr>
              <a:t>Team Members-</a:t>
            </a:r>
            <a:endParaRPr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/>
          <p:nvPr/>
        </p:nvSpPr>
        <p:spPr>
          <a:xfrm>
            <a:off x="-16487" y="-1111"/>
            <a:ext cx="529500" cy="5640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513054" y="-4575"/>
            <a:ext cx="529500" cy="5640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 rot="10800000">
            <a:off x="513096" y="-1249"/>
            <a:ext cx="529500" cy="5640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 rot="5400000">
            <a:off x="1059750" y="-16847"/>
            <a:ext cx="561000" cy="5952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 rot="5400000">
            <a:off x="-35346" y="512486"/>
            <a:ext cx="501600" cy="5952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 rot="10800000">
            <a:off x="8586152" y="4553100"/>
            <a:ext cx="569400" cy="5904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70" name="Google Shape;370;p28"/>
          <p:cNvSpPr/>
          <p:nvPr/>
        </p:nvSpPr>
        <p:spPr>
          <a:xfrm rot="10800000">
            <a:off x="8016850" y="4553100"/>
            <a:ext cx="569400" cy="5904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8016949" y="4552971"/>
            <a:ext cx="569400" cy="5904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 rot="-5400000">
            <a:off x="7403100" y="4528272"/>
            <a:ext cx="587700" cy="6399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 txBox="1"/>
          <p:nvPr/>
        </p:nvSpPr>
        <p:spPr>
          <a:xfrm>
            <a:off x="3442000" y="733075"/>
            <a:ext cx="335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74" name="Google Shape;374;p28"/>
          <p:cNvSpPr/>
          <p:nvPr/>
        </p:nvSpPr>
        <p:spPr>
          <a:xfrm rot="-5400000">
            <a:off x="8643550" y="3970371"/>
            <a:ext cx="525300" cy="6399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9" y="821514"/>
            <a:ext cx="9017549" cy="350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8"/>
          <p:cNvSpPr txBox="1"/>
          <p:nvPr/>
        </p:nvSpPr>
        <p:spPr>
          <a:xfrm>
            <a:off x="3632775" y="332875"/>
            <a:ext cx="20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Work-flow: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82" name="Google Shape;382;p29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87" name="Google Shape;387;p29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306672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Ingestion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392" name="Google Shape;392;p29"/>
          <p:cNvPicPr preferRelativeResize="0"/>
          <p:nvPr/>
        </p:nvPicPr>
        <p:blipFill rotWithShape="1">
          <a:blip r:embed="rId3">
            <a:alphaModFix/>
          </a:blip>
          <a:srcRect b="0" l="14793" r="-2744" t="0"/>
          <a:stretch/>
        </p:blipFill>
        <p:spPr>
          <a:xfrm>
            <a:off x="4876050" y="955200"/>
            <a:ext cx="2364025" cy="39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9"/>
          <p:cNvSpPr txBox="1"/>
          <p:nvPr/>
        </p:nvSpPr>
        <p:spPr>
          <a:xfrm>
            <a:off x="949450" y="1370100"/>
            <a:ext cx="335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Snowpipe’s auto-ingest feature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94" name="Google Shape;394;p29"/>
          <p:cNvSpPr/>
          <p:nvPr/>
        </p:nvSpPr>
        <p:spPr>
          <a:xfrm>
            <a:off x="6248775" y="2232925"/>
            <a:ext cx="413100" cy="3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5" name="Google Shape;395;p29"/>
          <p:cNvSpPr/>
          <p:nvPr/>
        </p:nvSpPr>
        <p:spPr>
          <a:xfrm>
            <a:off x="4572375" y="3020525"/>
            <a:ext cx="413100" cy="3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6" name="Google Shape;396;p29"/>
          <p:cNvSpPr/>
          <p:nvPr/>
        </p:nvSpPr>
        <p:spPr>
          <a:xfrm>
            <a:off x="4877175" y="3670225"/>
            <a:ext cx="413100" cy="3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5922000" y="2197975"/>
            <a:ext cx="335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Event Subscription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98" name="Google Shape;398;p29"/>
          <p:cNvSpPr txBox="1"/>
          <p:nvPr/>
        </p:nvSpPr>
        <p:spPr>
          <a:xfrm>
            <a:off x="1785975" y="2985575"/>
            <a:ext cx="335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Notification Integration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2663150" y="3635275"/>
            <a:ext cx="335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Snowpipe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05" name="Google Shape;405;p30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0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0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10" name="Google Shape;410;p30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 txBox="1"/>
          <p:nvPr/>
        </p:nvSpPr>
        <p:spPr>
          <a:xfrm>
            <a:off x="306672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Ingestion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1324800" y="882225"/>
            <a:ext cx="649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Connecting Azure Blob Containers with Ingestion Queue via Event Subscription.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416" name="Google Shape;416;p30"/>
          <p:cNvPicPr preferRelativeResize="0"/>
          <p:nvPr/>
        </p:nvPicPr>
        <p:blipFill rotWithShape="1">
          <a:blip r:embed="rId3">
            <a:alphaModFix/>
          </a:blip>
          <a:srcRect b="6980" l="1286" r="1286" t="21936"/>
          <a:stretch/>
        </p:blipFill>
        <p:spPr>
          <a:xfrm>
            <a:off x="1486225" y="1799876"/>
            <a:ext cx="6332976" cy="259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27" name="Google Shape;427;p31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 txBox="1"/>
          <p:nvPr/>
        </p:nvSpPr>
        <p:spPr>
          <a:xfrm>
            <a:off x="306672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Ingestion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1324800" y="882225"/>
            <a:ext cx="690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Connecting the Ingestion Queue with Snowflake Stage(external) via Notification Integration.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33" name="Google Shape;433;p31"/>
          <p:cNvSpPr/>
          <p:nvPr/>
        </p:nvSpPr>
        <p:spPr>
          <a:xfrm>
            <a:off x="716000" y="2432177"/>
            <a:ext cx="1911900" cy="82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Queue containing data files</a:t>
            </a:r>
            <a:endParaRPr b="1" sz="1700"/>
          </a:p>
        </p:txBody>
      </p:sp>
      <p:sp>
        <p:nvSpPr>
          <p:cNvPr id="434" name="Google Shape;434;p31"/>
          <p:cNvSpPr/>
          <p:nvPr/>
        </p:nvSpPr>
        <p:spPr>
          <a:xfrm>
            <a:off x="5303101" y="2469836"/>
            <a:ext cx="1830300" cy="75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External stage object</a:t>
            </a:r>
            <a:endParaRPr b="1" sz="1700"/>
          </a:p>
        </p:txBody>
      </p:sp>
      <p:sp>
        <p:nvSpPr>
          <p:cNvPr id="435" name="Google Shape;435;p31"/>
          <p:cNvSpPr/>
          <p:nvPr/>
        </p:nvSpPr>
        <p:spPr>
          <a:xfrm>
            <a:off x="2701150" y="2758300"/>
            <a:ext cx="25563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 txBox="1"/>
          <p:nvPr/>
        </p:nvSpPr>
        <p:spPr>
          <a:xfrm>
            <a:off x="2617224" y="2895400"/>
            <a:ext cx="283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Notifies Snowflake whenever new data arrives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437" name="Google Shape;4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787" y="2324987"/>
            <a:ext cx="717438" cy="341138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1"/>
          <p:cNvSpPr/>
          <p:nvPr/>
        </p:nvSpPr>
        <p:spPr>
          <a:xfrm>
            <a:off x="7209600" y="2777475"/>
            <a:ext cx="16992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 txBox="1"/>
          <p:nvPr/>
        </p:nvSpPr>
        <p:spPr>
          <a:xfrm>
            <a:off x="7396050" y="2390650"/>
            <a:ext cx="11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Snowpipe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-16487" y="-1111"/>
            <a:ext cx="529500" cy="5640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13054" y="-4575"/>
            <a:ext cx="529500" cy="5640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10800000">
            <a:off x="513096" y="-1249"/>
            <a:ext cx="529500" cy="5640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5400000">
            <a:off x="1059750" y="-16847"/>
            <a:ext cx="561000" cy="5952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5400000">
            <a:off x="-35346" y="512486"/>
            <a:ext cx="501600" cy="5952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8586152" y="4553100"/>
            <a:ext cx="569400" cy="5904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9" name="Google Shape;79;p14"/>
          <p:cNvSpPr/>
          <p:nvPr/>
        </p:nvSpPr>
        <p:spPr>
          <a:xfrm rot="10800000">
            <a:off x="8016850" y="4553100"/>
            <a:ext cx="569400" cy="5904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8016949" y="4552971"/>
            <a:ext cx="569400" cy="5904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-5400000">
            <a:off x="7403100" y="4528272"/>
            <a:ext cx="587700" cy="6399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3442000" y="733075"/>
            <a:ext cx="335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 rot="-5400000">
            <a:off x="8643550" y="3970371"/>
            <a:ext cx="525300" cy="6399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9" y="821514"/>
            <a:ext cx="9017549" cy="35004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3632775" y="332875"/>
            <a:ext cx="20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Work-flow: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45" name="Google Shape;445;p32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50" name="Google Shape;450;p32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 txBox="1"/>
          <p:nvPr/>
        </p:nvSpPr>
        <p:spPr>
          <a:xfrm>
            <a:off x="306672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Ingestion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455" name="Google Shape;455;p32"/>
          <p:cNvSpPr txBox="1"/>
          <p:nvPr/>
        </p:nvSpPr>
        <p:spPr>
          <a:xfrm>
            <a:off x="1324800" y="882225"/>
            <a:ext cx="649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Snowpipe Automatically loading data into Snowflake Table.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456" name="Google Shape;456;p32"/>
          <p:cNvPicPr preferRelativeResize="0"/>
          <p:nvPr/>
        </p:nvPicPr>
        <p:blipFill rotWithShape="1">
          <a:blip r:embed="rId3">
            <a:alphaModFix/>
          </a:blip>
          <a:srcRect b="0" l="40948" r="3179" t="5365"/>
          <a:stretch/>
        </p:blipFill>
        <p:spPr>
          <a:xfrm>
            <a:off x="3365700" y="1698750"/>
            <a:ext cx="4442875" cy="22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2"/>
          <p:cNvPicPr preferRelativeResize="0"/>
          <p:nvPr/>
        </p:nvPicPr>
        <p:blipFill rotWithShape="1">
          <a:blip r:embed="rId4">
            <a:alphaModFix/>
          </a:blip>
          <a:srcRect b="6308" l="44535" r="4037" t="6308"/>
          <a:stretch/>
        </p:blipFill>
        <p:spPr>
          <a:xfrm>
            <a:off x="1002375" y="2046800"/>
            <a:ext cx="1988152" cy="18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3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3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3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68" name="Google Shape;468;p33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3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3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3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3"/>
          <p:cNvSpPr txBox="1"/>
          <p:nvPr/>
        </p:nvSpPr>
        <p:spPr>
          <a:xfrm>
            <a:off x="306672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Code Snippets 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473" name="Google Shape;473;p33"/>
          <p:cNvPicPr preferRelativeResize="0"/>
          <p:nvPr/>
        </p:nvPicPr>
        <p:blipFill rotWithShape="1">
          <a:blip r:embed="rId3">
            <a:alphaModFix/>
          </a:blip>
          <a:srcRect b="33240" l="2059" r="1237" t="27463"/>
          <a:stretch/>
        </p:blipFill>
        <p:spPr>
          <a:xfrm>
            <a:off x="598700" y="1724162"/>
            <a:ext cx="7819200" cy="229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79" name="Google Shape;479;p34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4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4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4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4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84" name="Google Shape;484;p34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4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4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4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4"/>
          <p:cNvSpPr txBox="1"/>
          <p:nvPr/>
        </p:nvSpPr>
        <p:spPr>
          <a:xfrm>
            <a:off x="2619475" y="221400"/>
            <a:ext cx="428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Data Transformation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489" name="Google Shape;489;p34"/>
          <p:cNvSpPr txBox="1"/>
          <p:nvPr/>
        </p:nvSpPr>
        <p:spPr>
          <a:xfrm>
            <a:off x="1324800" y="903875"/>
            <a:ext cx="408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Why</a:t>
            </a:r>
            <a:r>
              <a:rPr b="1" lang="en" sz="1600">
                <a:solidFill>
                  <a:schemeClr val="dk1"/>
                </a:solidFill>
              </a:rPr>
              <a:t> Data Transformation? 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490" name="Google Shape;4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575" y="1380275"/>
            <a:ext cx="5190600" cy="24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4"/>
          <p:cNvSpPr txBox="1"/>
          <p:nvPr/>
        </p:nvSpPr>
        <p:spPr>
          <a:xfrm>
            <a:off x="1442575" y="3942850"/>
            <a:ext cx="519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b="1" lang="en">
                <a:solidFill>
                  <a:schemeClr val="dk1"/>
                </a:solidFill>
              </a:rPr>
              <a:t>transformed</a:t>
            </a:r>
            <a:r>
              <a:rPr lang="en">
                <a:solidFill>
                  <a:schemeClr val="dk1"/>
                </a:solidFill>
              </a:rPr>
              <a:t> to make it better-organized.</a:t>
            </a:r>
            <a:r>
              <a:rPr b="1" lang="en">
                <a:solidFill>
                  <a:schemeClr val="dk1"/>
                </a:solidFill>
              </a:rPr>
              <a:t>Transformed data</a:t>
            </a:r>
            <a:r>
              <a:rPr lang="en">
                <a:solidFill>
                  <a:schemeClr val="dk1"/>
                </a:solidFill>
              </a:rPr>
              <a:t> would be easier for both humans and computers to use.It acts as a power booster for the </a:t>
            </a:r>
            <a:r>
              <a:rPr b="1" lang="en">
                <a:solidFill>
                  <a:schemeClr val="dk1"/>
                </a:solidFill>
              </a:rPr>
              <a:t>Data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analytics process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97" name="Google Shape;497;p35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5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5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5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5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02" name="Google Shape;502;p35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5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5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5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"/>
          <p:cNvSpPr txBox="1"/>
          <p:nvPr/>
        </p:nvSpPr>
        <p:spPr>
          <a:xfrm>
            <a:off x="2619475" y="221400"/>
            <a:ext cx="428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Data Transformation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507" name="Google Shape;507;p35"/>
          <p:cNvSpPr txBox="1"/>
          <p:nvPr/>
        </p:nvSpPr>
        <p:spPr>
          <a:xfrm>
            <a:off x="1324800" y="903875"/>
            <a:ext cx="408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What are </a:t>
            </a:r>
            <a:r>
              <a:rPr b="1" lang="en" sz="1600">
                <a:solidFill>
                  <a:schemeClr val="dk1"/>
                </a:solidFill>
              </a:rPr>
              <a:t>Streams and Tasks? 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508" name="Google Shape;508;p35"/>
          <p:cNvPicPr preferRelativeResize="0"/>
          <p:nvPr/>
        </p:nvPicPr>
        <p:blipFill rotWithShape="1">
          <a:blip r:embed="rId3">
            <a:alphaModFix/>
          </a:blip>
          <a:srcRect b="0" l="0" r="0" t="24772"/>
          <a:stretch/>
        </p:blipFill>
        <p:spPr>
          <a:xfrm>
            <a:off x="1308525" y="1418050"/>
            <a:ext cx="5877075" cy="24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5"/>
          <p:cNvSpPr txBox="1"/>
          <p:nvPr/>
        </p:nvSpPr>
        <p:spPr>
          <a:xfrm>
            <a:off x="1248600" y="4083250"/>
            <a:ext cx="497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stream</a:t>
            </a:r>
            <a:r>
              <a:rPr lang="en">
                <a:solidFill>
                  <a:schemeClr val="dk1"/>
                </a:solidFill>
              </a:rPr>
              <a:t> is a </a:t>
            </a:r>
            <a:r>
              <a:rPr b="1" lang="en">
                <a:solidFill>
                  <a:schemeClr val="dk1"/>
                </a:solidFill>
              </a:rPr>
              <a:t>Snowflake</a:t>
            </a:r>
            <a:r>
              <a:rPr lang="en">
                <a:solidFill>
                  <a:schemeClr val="dk1"/>
                </a:solidFill>
              </a:rPr>
              <a:t> object type that provides change data capture (CDC).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Task </a:t>
            </a:r>
            <a:r>
              <a:rPr lang="en">
                <a:solidFill>
                  <a:schemeClr val="dk1"/>
                </a:solidFill>
              </a:rPr>
              <a:t>consumes these streams to run a scheduled query.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15" name="Google Shape;515;p36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6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6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6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20" name="Google Shape;520;p36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6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6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6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"/>
          <p:cNvSpPr txBox="1"/>
          <p:nvPr/>
        </p:nvSpPr>
        <p:spPr>
          <a:xfrm>
            <a:off x="306672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Transformation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525" name="Google Shape;525;p36"/>
          <p:cNvPicPr preferRelativeResize="0"/>
          <p:nvPr/>
        </p:nvPicPr>
        <p:blipFill rotWithShape="1">
          <a:blip r:embed="rId3">
            <a:alphaModFix/>
          </a:blip>
          <a:srcRect b="13116" l="56701" r="4167" t="46175"/>
          <a:stretch/>
        </p:blipFill>
        <p:spPr>
          <a:xfrm>
            <a:off x="1497063" y="1345988"/>
            <a:ext cx="6102461" cy="2955837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6"/>
          <p:cNvSpPr/>
          <p:nvPr/>
        </p:nvSpPr>
        <p:spPr>
          <a:xfrm>
            <a:off x="1938350" y="1511800"/>
            <a:ext cx="413100" cy="3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7" name="Google Shape;527;p36"/>
          <p:cNvSpPr txBox="1"/>
          <p:nvPr/>
        </p:nvSpPr>
        <p:spPr>
          <a:xfrm>
            <a:off x="1436063" y="820575"/>
            <a:ext cx="42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How Do Streams and Tasks work?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528" name="Google Shape;528;p36"/>
          <p:cNvSpPr/>
          <p:nvPr/>
        </p:nvSpPr>
        <p:spPr>
          <a:xfrm>
            <a:off x="308525" y="2005125"/>
            <a:ext cx="873900" cy="8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sp>
        <p:nvSpPr>
          <p:cNvPr id="529" name="Google Shape;529;p36"/>
          <p:cNvSpPr/>
          <p:nvPr/>
        </p:nvSpPr>
        <p:spPr>
          <a:xfrm>
            <a:off x="7736600" y="2005125"/>
            <a:ext cx="1227000" cy="8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</a:t>
            </a:r>
            <a:endParaRPr/>
          </a:p>
        </p:txBody>
      </p:sp>
      <p:sp>
        <p:nvSpPr>
          <p:cNvPr id="530" name="Google Shape;530;p36"/>
          <p:cNvSpPr/>
          <p:nvPr/>
        </p:nvSpPr>
        <p:spPr>
          <a:xfrm>
            <a:off x="1287075" y="2377250"/>
            <a:ext cx="149100" cy="8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6" name="Google Shape;536;p37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7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7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7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7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41" name="Google Shape;541;p37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7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7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7"/>
          <p:cNvSpPr txBox="1"/>
          <p:nvPr/>
        </p:nvSpPr>
        <p:spPr>
          <a:xfrm>
            <a:off x="306672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Code Snippets 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546" name="Google Shape;546;p37"/>
          <p:cNvPicPr preferRelativeResize="0"/>
          <p:nvPr/>
        </p:nvPicPr>
        <p:blipFill rotWithShape="1">
          <a:blip r:embed="rId3">
            <a:alphaModFix/>
          </a:blip>
          <a:srcRect b="22415" l="2921" r="1283" t="27739"/>
          <a:stretch/>
        </p:blipFill>
        <p:spPr>
          <a:xfrm>
            <a:off x="134475" y="1300800"/>
            <a:ext cx="8696035" cy="254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8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8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8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7" name="Google Shape;557;p38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8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8"/>
          <p:cNvSpPr/>
          <p:nvPr/>
        </p:nvSpPr>
        <p:spPr>
          <a:xfrm rot="-5400000">
            <a:off x="8481600" y="376000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8"/>
          <p:cNvSpPr txBox="1"/>
          <p:nvPr/>
        </p:nvSpPr>
        <p:spPr>
          <a:xfrm>
            <a:off x="2349000" y="106125"/>
            <a:ext cx="444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Data Security</a:t>
            </a:r>
            <a:endParaRPr b="1" sz="2200"/>
          </a:p>
        </p:txBody>
      </p:sp>
      <p:pic>
        <p:nvPicPr>
          <p:cNvPr id="562" name="Google Shape;562;p38"/>
          <p:cNvPicPr preferRelativeResize="0"/>
          <p:nvPr/>
        </p:nvPicPr>
        <p:blipFill rotWithShape="1">
          <a:blip r:embed="rId3">
            <a:alphaModFix/>
          </a:blip>
          <a:srcRect b="0" l="0" r="0" t="11473"/>
          <a:stretch/>
        </p:blipFill>
        <p:spPr>
          <a:xfrm>
            <a:off x="0" y="2477576"/>
            <a:ext cx="3531876" cy="21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8"/>
          <p:cNvSpPr txBox="1"/>
          <p:nvPr/>
        </p:nvSpPr>
        <p:spPr>
          <a:xfrm>
            <a:off x="2495900" y="814700"/>
            <a:ext cx="552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important aspect of data handling.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Role level and row level access.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 roles created coherent with the data set used.</a:t>
            </a:r>
            <a:endParaRPr/>
          </a:p>
        </p:txBody>
      </p:sp>
      <p:pic>
        <p:nvPicPr>
          <p:cNvPr id="564" name="Google Shape;564;p38"/>
          <p:cNvPicPr preferRelativeResize="0"/>
          <p:nvPr/>
        </p:nvPicPr>
        <p:blipFill rotWithShape="1">
          <a:blip r:embed="rId4">
            <a:alphaModFix/>
          </a:blip>
          <a:srcRect b="10809" l="0" r="0" t="13758"/>
          <a:stretch/>
        </p:blipFill>
        <p:spPr>
          <a:xfrm>
            <a:off x="3898250" y="2647512"/>
            <a:ext cx="4583349" cy="181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70" name="Google Shape;570;p39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9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9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9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9"/>
          <p:cNvSpPr/>
          <p:nvPr/>
        </p:nvSpPr>
        <p:spPr>
          <a:xfrm rot="10800000">
            <a:off x="8588173" y="4534432"/>
            <a:ext cx="567600" cy="6045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75" name="Google Shape;575;p39"/>
          <p:cNvSpPr/>
          <p:nvPr/>
        </p:nvSpPr>
        <p:spPr>
          <a:xfrm rot="10800000">
            <a:off x="8020657" y="4534432"/>
            <a:ext cx="567600" cy="6045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9"/>
          <p:cNvSpPr/>
          <p:nvPr/>
        </p:nvSpPr>
        <p:spPr>
          <a:xfrm>
            <a:off x="8020741" y="4534337"/>
            <a:ext cx="567600" cy="6045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9"/>
          <p:cNvSpPr/>
          <p:nvPr/>
        </p:nvSpPr>
        <p:spPr>
          <a:xfrm rot="-5400000">
            <a:off x="7401100" y="4517670"/>
            <a:ext cx="601500" cy="6381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9"/>
          <p:cNvSpPr/>
          <p:nvPr/>
        </p:nvSpPr>
        <p:spPr>
          <a:xfrm rot="-5400000">
            <a:off x="8638507" y="3946487"/>
            <a:ext cx="537600" cy="6381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9"/>
          <p:cNvSpPr txBox="1"/>
          <p:nvPr/>
        </p:nvSpPr>
        <p:spPr>
          <a:xfrm>
            <a:off x="2490950" y="456250"/>
            <a:ext cx="456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have created four roles aligning to the dataset we have been using:</a:t>
            </a:r>
            <a:endParaRPr b="1"/>
          </a:p>
        </p:txBody>
      </p:sp>
      <p:pic>
        <p:nvPicPr>
          <p:cNvPr id="580" name="Google Shape;5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434" y="3422675"/>
            <a:ext cx="1843517" cy="11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375" y="1393475"/>
            <a:ext cx="1889425" cy="121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375" y="3422663"/>
            <a:ext cx="1889425" cy="111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3475" y="1429375"/>
            <a:ext cx="1889425" cy="11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9"/>
          <p:cNvSpPr txBox="1"/>
          <p:nvPr/>
        </p:nvSpPr>
        <p:spPr>
          <a:xfrm>
            <a:off x="1703488" y="2654063"/>
            <a:ext cx="18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WHO Role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85" name="Google Shape;585;p39"/>
          <p:cNvSpPr txBox="1"/>
          <p:nvPr/>
        </p:nvSpPr>
        <p:spPr>
          <a:xfrm>
            <a:off x="4938088" y="2673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PMO India</a:t>
            </a:r>
            <a:r>
              <a:rPr b="1" lang="en">
                <a:solidFill>
                  <a:schemeClr val="dk1"/>
                </a:solidFill>
              </a:rPr>
              <a:t> Role</a:t>
            </a:r>
            <a:endParaRPr/>
          </a:p>
        </p:txBody>
      </p:sp>
      <p:sp>
        <p:nvSpPr>
          <p:cNvPr id="586" name="Google Shape;586;p39"/>
          <p:cNvSpPr txBox="1"/>
          <p:nvPr/>
        </p:nvSpPr>
        <p:spPr>
          <a:xfrm>
            <a:off x="1148175" y="4636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BRICS</a:t>
            </a:r>
            <a:r>
              <a:rPr b="1" lang="en">
                <a:solidFill>
                  <a:schemeClr val="dk1"/>
                </a:solidFill>
              </a:rPr>
              <a:t> Role</a:t>
            </a:r>
            <a:endParaRPr/>
          </a:p>
        </p:txBody>
      </p:sp>
      <p:sp>
        <p:nvSpPr>
          <p:cNvPr id="587" name="Google Shape;587;p39"/>
          <p:cNvSpPr txBox="1"/>
          <p:nvPr/>
        </p:nvSpPr>
        <p:spPr>
          <a:xfrm>
            <a:off x="4938088" y="4636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SAARC </a:t>
            </a:r>
            <a:r>
              <a:rPr b="1" lang="en">
                <a:solidFill>
                  <a:schemeClr val="dk1"/>
                </a:solidFill>
              </a:rPr>
              <a:t>Role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0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93" name="Google Shape;593;p40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0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0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0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0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98" name="Google Shape;598;p40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0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0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0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0"/>
          <p:cNvSpPr txBox="1"/>
          <p:nvPr/>
        </p:nvSpPr>
        <p:spPr>
          <a:xfrm>
            <a:off x="2850450" y="172200"/>
            <a:ext cx="3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overview</a:t>
            </a:r>
            <a:endParaRPr b="1"/>
          </a:p>
        </p:txBody>
      </p:sp>
      <p:pic>
        <p:nvPicPr>
          <p:cNvPr id="603" name="Google Shape;6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50" y="1232138"/>
            <a:ext cx="4665691" cy="2834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4" name="Google Shape;604;p40"/>
          <p:cNvSpPr txBox="1"/>
          <p:nvPr/>
        </p:nvSpPr>
        <p:spPr>
          <a:xfrm>
            <a:off x="-371400" y="732925"/>
            <a:ext cx="413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1. </a:t>
            </a:r>
            <a:r>
              <a:rPr b="1" lang="en" sz="1000"/>
              <a:t>Creating Configuration tables:</a:t>
            </a:r>
            <a:endParaRPr b="1" sz="1000"/>
          </a:p>
        </p:txBody>
      </p:sp>
      <p:pic>
        <p:nvPicPr>
          <p:cNvPr id="605" name="Google Shape;60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7613" y="1232150"/>
            <a:ext cx="1918563" cy="788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40"/>
          <p:cNvSpPr txBox="1"/>
          <p:nvPr/>
        </p:nvSpPr>
        <p:spPr>
          <a:xfrm>
            <a:off x="5816150" y="6520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2.  Creating roles</a:t>
            </a:r>
            <a:r>
              <a:rPr b="1" lang="en" sz="1000">
                <a:solidFill>
                  <a:schemeClr val="dk1"/>
                </a:solidFill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1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12" name="Google Shape;612;p41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1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1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1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1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17" name="Google Shape;617;p41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1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1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1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1" name="Google Shape;6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25" y="1212050"/>
            <a:ext cx="3557700" cy="356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2" name="Google Shape;6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12050"/>
            <a:ext cx="4078800" cy="2913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3" name="Google Shape;623;p41"/>
          <p:cNvSpPr txBox="1"/>
          <p:nvPr/>
        </p:nvSpPr>
        <p:spPr>
          <a:xfrm>
            <a:off x="950725" y="829975"/>
            <a:ext cx="28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3. Creating secure views:</a:t>
            </a:r>
            <a:endParaRPr b="1" sz="1000"/>
          </a:p>
        </p:txBody>
      </p:sp>
      <p:sp>
        <p:nvSpPr>
          <p:cNvPr id="624" name="Google Shape;624;p41"/>
          <p:cNvSpPr txBox="1"/>
          <p:nvPr/>
        </p:nvSpPr>
        <p:spPr>
          <a:xfrm>
            <a:off x="4708075" y="676075"/>
            <a:ext cx="365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4. Granting permissions for usage on warehouse, database, schema and secure view</a:t>
            </a:r>
            <a:r>
              <a:rPr b="1" lang="en" sz="1000">
                <a:solidFill>
                  <a:schemeClr val="dk1"/>
                </a:solidFill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6" name="Google Shape;96;p15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84647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Ingestion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442000" y="733075"/>
            <a:ext cx="335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     kafka to azure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851025" y="1397175"/>
            <a:ext cx="1345500" cy="1490700"/>
          </a:xfrm>
          <a:prstGeom prst="rect">
            <a:avLst/>
          </a:prstGeom>
          <a:solidFill>
            <a:srgbClr val="002C7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  </a:t>
            </a:r>
            <a:r>
              <a:rPr lang="en" sz="2000">
                <a:solidFill>
                  <a:schemeClr val="lt1"/>
                </a:solidFill>
              </a:rPr>
              <a:t>Kafka</a:t>
            </a:r>
            <a:r>
              <a:rPr lang="en" sz="2000"/>
              <a:t> </a:t>
            </a:r>
            <a:endParaRPr sz="2000"/>
          </a:p>
        </p:txBody>
      </p:sp>
      <p:sp>
        <p:nvSpPr>
          <p:cNvPr id="103" name="Google Shape;103;p15"/>
          <p:cNvSpPr/>
          <p:nvPr/>
        </p:nvSpPr>
        <p:spPr>
          <a:xfrm>
            <a:off x="1894475" y="1769925"/>
            <a:ext cx="1172100" cy="7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Producer</a:t>
            </a:r>
            <a:endParaRPr sz="1100"/>
          </a:p>
        </p:txBody>
      </p:sp>
      <p:sp>
        <p:nvSpPr>
          <p:cNvPr id="104" name="Google Shape;104;p15"/>
          <p:cNvSpPr/>
          <p:nvPr/>
        </p:nvSpPr>
        <p:spPr>
          <a:xfrm>
            <a:off x="5873650" y="1790900"/>
            <a:ext cx="1172100" cy="7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Consumer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+     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Blob client</a:t>
            </a:r>
            <a:endParaRPr sz="1100"/>
          </a:p>
        </p:txBody>
      </p:sp>
      <p:cxnSp>
        <p:nvCxnSpPr>
          <p:cNvPr id="105" name="Google Shape;105;p15"/>
          <p:cNvCxnSpPr>
            <a:stCxn id="103" idx="3"/>
            <a:endCxn id="102" idx="1"/>
          </p:cNvCxnSpPr>
          <p:nvPr/>
        </p:nvCxnSpPr>
        <p:spPr>
          <a:xfrm>
            <a:off x="3066575" y="2142525"/>
            <a:ext cx="78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102" idx="3"/>
            <a:endCxn id="104" idx="1"/>
          </p:cNvCxnSpPr>
          <p:nvPr/>
        </p:nvCxnSpPr>
        <p:spPr>
          <a:xfrm>
            <a:off x="5196525" y="2142525"/>
            <a:ext cx="6771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5"/>
          <p:cNvSpPr/>
          <p:nvPr/>
        </p:nvSpPr>
        <p:spPr>
          <a:xfrm>
            <a:off x="397975" y="1947938"/>
            <a:ext cx="926700" cy="43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files</a:t>
            </a:r>
            <a:endParaRPr sz="1100"/>
          </a:p>
        </p:txBody>
      </p:sp>
      <p:sp>
        <p:nvSpPr>
          <p:cNvPr id="108" name="Google Shape;108;p15"/>
          <p:cNvSpPr/>
          <p:nvPr/>
        </p:nvSpPr>
        <p:spPr>
          <a:xfrm>
            <a:off x="7722875" y="1947950"/>
            <a:ext cx="1172100" cy="43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containers</a:t>
            </a:r>
            <a:endParaRPr sz="1100"/>
          </a:p>
        </p:txBody>
      </p:sp>
      <p:sp>
        <p:nvSpPr>
          <p:cNvPr id="109" name="Google Shape;109;p15"/>
          <p:cNvSpPr txBox="1"/>
          <p:nvPr/>
        </p:nvSpPr>
        <p:spPr>
          <a:xfrm>
            <a:off x="7152950" y="310625"/>
            <a:ext cx="169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Azure </a:t>
            </a:r>
            <a:r>
              <a:rPr lang="en" sz="1800"/>
              <a:t>blob containers</a:t>
            </a:r>
            <a:endParaRPr sz="1800"/>
          </a:p>
        </p:txBody>
      </p:sp>
      <p:cxnSp>
        <p:nvCxnSpPr>
          <p:cNvPr id="110" name="Google Shape;110;p15"/>
          <p:cNvCxnSpPr>
            <a:stCxn id="107" idx="6"/>
            <a:endCxn id="103" idx="1"/>
          </p:cNvCxnSpPr>
          <p:nvPr/>
        </p:nvCxnSpPr>
        <p:spPr>
          <a:xfrm flipH="1" rot="10800000">
            <a:off x="1324675" y="2142488"/>
            <a:ext cx="5697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>
            <a:stCxn id="104" idx="3"/>
            <a:endCxn id="108" idx="2"/>
          </p:cNvCxnSpPr>
          <p:nvPr/>
        </p:nvCxnSpPr>
        <p:spPr>
          <a:xfrm>
            <a:off x="7045750" y="2163500"/>
            <a:ext cx="6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5"/>
          <p:cNvSpPr/>
          <p:nvPr/>
        </p:nvSpPr>
        <p:spPr>
          <a:xfrm>
            <a:off x="4117413" y="2419200"/>
            <a:ext cx="812700" cy="3051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1678325" y="3379050"/>
            <a:ext cx="520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kafka topic is mapped to a single azure storage which is in turn mapped to a snowflake database.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2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30" name="Google Shape;630;p42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2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2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2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2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35" name="Google Shape;635;p42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2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2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2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9" name="Google Shape;6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100" y="463200"/>
            <a:ext cx="6117733" cy="193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0" name="Google Shape;6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800" y="2571750"/>
            <a:ext cx="3302324" cy="23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1" name="Google Shape;641;p42"/>
          <p:cNvSpPr txBox="1"/>
          <p:nvPr/>
        </p:nvSpPr>
        <p:spPr>
          <a:xfrm>
            <a:off x="3075950" y="124500"/>
            <a:ext cx="362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5. Creating usernames and passwords for each roles:</a:t>
            </a:r>
            <a:endParaRPr b="1" sz="1000"/>
          </a:p>
        </p:txBody>
      </p:sp>
      <p:sp>
        <p:nvSpPr>
          <p:cNvPr id="642" name="Google Shape;642;p42"/>
          <p:cNvSpPr txBox="1"/>
          <p:nvPr/>
        </p:nvSpPr>
        <p:spPr>
          <a:xfrm>
            <a:off x="976550" y="2929350"/>
            <a:ext cx="209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6. Granting roles to users for      login in secure views:</a:t>
            </a:r>
            <a:endParaRPr b="1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3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48" name="Google Shape;648;p43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3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3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3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3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53" name="Google Shape;653;p43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3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3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3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3"/>
          <p:cNvSpPr txBox="1"/>
          <p:nvPr/>
        </p:nvSpPr>
        <p:spPr>
          <a:xfrm>
            <a:off x="2153475" y="442175"/>
            <a:ext cx="529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Data Visualisation</a:t>
            </a:r>
            <a:endParaRPr b="1" sz="2200"/>
          </a:p>
        </p:txBody>
      </p:sp>
      <p:pic>
        <p:nvPicPr>
          <p:cNvPr id="658" name="Google Shape;6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863" y="1065225"/>
            <a:ext cx="5420275" cy="24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3"/>
          <p:cNvSpPr txBox="1"/>
          <p:nvPr/>
        </p:nvSpPr>
        <p:spPr>
          <a:xfrm>
            <a:off x="1143900" y="3553225"/>
            <a:ext cx="593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Dashboard for visual representation of data using Power BI.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Facilitated comparison between countries.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Visualisation helps in understanding the dataset better.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4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65" name="Google Shape;665;p44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4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4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4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4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70" name="Google Shape;670;p44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4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4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4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4"/>
          <p:cNvSpPr txBox="1"/>
          <p:nvPr/>
        </p:nvSpPr>
        <p:spPr>
          <a:xfrm>
            <a:off x="306672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Takeaways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675" name="Google Shape;675;p44"/>
          <p:cNvSpPr txBox="1"/>
          <p:nvPr/>
        </p:nvSpPr>
        <p:spPr>
          <a:xfrm>
            <a:off x="1660188" y="3511575"/>
            <a:ext cx="4268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Nehal Tiwari :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76" name="Google Shape;676;p44"/>
          <p:cNvSpPr txBox="1"/>
          <p:nvPr/>
        </p:nvSpPr>
        <p:spPr>
          <a:xfrm>
            <a:off x="1554988" y="2182100"/>
            <a:ext cx="42684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  Ashwin Nair </a:t>
            </a:r>
            <a:r>
              <a:rPr b="1" lang="en" sz="1600">
                <a:solidFill>
                  <a:schemeClr val="dk1"/>
                </a:solidFill>
              </a:rPr>
              <a:t>: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      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77" name="Google Shape;677;p44"/>
          <p:cNvSpPr txBox="1"/>
          <p:nvPr/>
        </p:nvSpPr>
        <p:spPr>
          <a:xfrm>
            <a:off x="1572138" y="857025"/>
            <a:ext cx="4268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 Rajat Mishra </a:t>
            </a:r>
            <a:r>
              <a:rPr b="1" lang="en" sz="1600">
                <a:solidFill>
                  <a:schemeClr val="dk1"/>
                </a:solidFill>
              </a:rPr>
              <a:t>: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78" name="Google Shape;678;p44"/>
          <p:cNvSpPr txBox="1"/>
          <p:nvPr/>
        </p:nvSpPr>
        <p:spPr>
          <a:xfrm>
            <a:off x="1572150" y="1229625"/>
            <a:ext cx="58236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Never Hesitate to ask your doubts with your seniors/mentors/peers. Clarify it before its late.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Learning your team members and synchronizing with them is a key aspect.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9" name="Google Shape;679;p44"/>
          <p:cNvSpPr txBox="1"/>
          <p:nvPr/>
        </p:nvSpPr>
        <p:spPr>
          <a:xfrm>
            <a:off x="1542800" y="3913875"/>
            <a:ext cx="58236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 matter how unexplored field is, there is always a way to ace it by learning.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Coordinating between members of team for a better finished product.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0" name="Google Shape;680;p44"/>
          <p:cNvSpPr txBox="1"/>
          <p:nvPr/>
        </p:nvSpPr>
        <p:spPr>
          <a:xfrm>
            <a:off x="1584000" y="2571750"/>
            <a:ext cx="58236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Identifying core strengths of team members helps in overall project execution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Helping your team mates boosts team coordination and team efficiency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5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86" name="Google Shape;686;p45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5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5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5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5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91" name="Google Shape;691;p45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5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5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5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5" name="Google Shape;6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388" y="823075"/>
            <a:ext cx="4816222" cy="34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6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01" name="Google Shape;701;p46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6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6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6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6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06" name="Google Shape;706;p46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6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6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6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6"/>
          <p:cNvSpPr txBox="1"/>
          <p:nvPr/>
        </p:nvSpPr>
        <p:spPr>
          <a:xfrm>
            <a:off x="1674400" y="1298900"/>
            <a:ext cx="25110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6"/>
          <p:cNvSpPr txBox="1"/>
          <p:nvPr/>
        </p:nvSpPr>
        <p:spPr>
          <a:xfrm>
            <a:off x="2012400" y="2038463"/>
            <a:ext cx="5119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/>
              <a:t>THANK YOU!!</a:t>
            </a:r>
            <a:endParaRPr b="1" sz="5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4" name="Google Shape;124;p16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284647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Ingestion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818800" y="642650"/>
            <a:ext cx="583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     Kafka config specifies topic and maps each file to table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50" y="1073750"/>
            <a:ext cx="4616040" cy="3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1" name="Google Shape;141;p17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284647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Ingestion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1324800" y="733075"/>
            <a:ext cx="696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    Setting up azure config file for consumer code to connect to Azure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00" y="1316575"/>
            <a:ext cx="5166164" cy="3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8" name="Google Shape;158;p18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284647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Ingestion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538" y="1237325"/>
            <a:ext cx="6108934" cy="343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1652050" y="700750"/>
            <a:ext cx="58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depicting the mapped containers inn azure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75" name="Google Shape;175;p19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306672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Reconciliation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915550" y="1197900"/>
            <a:ext cx="1457700" cy="6624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Kafka topic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3701375" y="1197900"/>
            <a:ext cx="1850400" cy="66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External Azure stage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6879900" y="1197900"/>
            <a:ext cx="1457700" cy="6624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Snowflake table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1433950" y="1860300"/>
            <a:ext cx="420900" cy="74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7398300" y="1848200"/>
            <a:ext cx="420900" cy="74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4416125" y="1860288"/>
            <a:ext cx="420900" cy="74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9075" y="2601300"/>
            <a:ext cx="16575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row data via consumer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6900750" y="2601300"/>
            <a:ext cx="16575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all rows from staged tables</a:t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3743250" y="2601300"/>
            <a:ext cx="16575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all row tuples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rot="5400000">
            <a:off x="1526025" y="3068950"/>
            <a:ext cx="662400" cy="662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 flipH="1" rot="-5400000">
            <a:off x="7277550" y="3136588"/>
            <a:ext cx="662400" cy="662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4506025" y="3119650"/>
            <a:ext cx="285300" cy="40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2262700" y="3590475"/>
            <a:ext cx="4910400" cy="741000"/>
          </a:xfrm>
          <a:prstGeom prst="roundRect">
            <a:avLst>
              <a:gd fmla="val 16667" name="adj"/>
            </a:avLst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Processing Data to find Missing rows or additional rows found During ingestion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03" name="Google Shape;203;p20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306672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Reconciliation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2404013" y="871125"/>
            <a:ext cx="4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Accessible visuals and dataframes in python program</a:t>
            </a: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50" y="1557738"/>
            <a:ext cx="2453075" cy="22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487" y="1409375"/>
            <a:ext cx="2453075" cy="244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1689" y="1423138"/>
            <a:ext cx="2261111" cy="22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0" y="0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662400" y="-457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rot="10800000">
            <a:off x="662400" y="0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5400000">
            <a:off x="1326600" y="1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rot="5400000">
            <a:off x="-41100" y="6989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rot="10800000">
            <a:off x="8481600" y="4394325"/>
            <a:ext cx="662400" cy="744600"/>
          </a:xfrm>
          <a:prstGeom prst="rect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2" name="Google Shape;222;p21"/>
          <p:cNvSpPr/>
          <p:nvPr/>
        </p:nvSpPr>
        <p:spPr>
          <a:xfrm rot="10800000">
            <a:off x="7819200" y="4394325"/>
            <a:ext cx="662400" cy="7446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7819200" y="43943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 rot="-5400000">
            <a:off x="7076400" y="4394324"/>
            <a:ext cx="741000" cy="744600"/>
          </a:xfrm>
          <a:prstGeom prst="rtTriangle">
            <a:avLst/>
          </a:prstGeom>
          <a:solidFill>
            <a:srgbClr val="42C5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 rot="-5400000">
            <a:off x="8522700" y="3690825"/>
            <a:ext cx="662400" cy="744600"/>
          </a:xfrm>
          <a:prstGeom prst="rtTriangle">
            <a:avLst/>
          </a:prstGeom>
          <a:solidFill>
            <a:srgbClr val="002C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3066725" y="2098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Reconciliation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1663600" y="871125"/>
            <a:ext cx="62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provides a dictionary of dictionary of tables with missing Data</a:t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555100" y="1597825"/>
            <a:ext cx="18492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Country_wise_latest</a:t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6288550" y="1597825"/>
            <a:ext cx="12948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table_name</a:t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4993750" y="1597825"/>
            <a:ext cx="12948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table_name</a:t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3698950" y="1597825"/>
            <a:ext cx="12948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table_name</a:t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404150" y="1597825"/>
            <a:ext cx="12948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table_name</a:t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1663600" y="2129925"/>
            <a:ext cx="405900" cy="5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0" y="2664875"/>
            <a:ext cx="1392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Missing rows kafka to azure</a:t>
            </a:r>
            <a:endParaRPr sz="1200"/>
          </a:p>
        </p:txBody>
      </p:sp>
      <p:sp>
        <p:nvSpPr>
          <p:cNvPr id="235" name="Google Shape;235;p21"/>
          <p:cNvSpPr/>
          <p:nvPr/>
        </p:nvSpPr>
        <p:spPr>
          <a:xfrm>
            <a:off x="1324800" y="2662025"/>
            <a:ext cx="1392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Additional rows found in azure</a:t>
            </a:r>
            <a:endParaRPr sz="1200"/>
          </a:p>
        </p:txBody>
      </p:sp>
      <p:sp>
        <p:nvSpPr>
          <p:cNvPr id="236" name="Google Shape;236;p21"/>
          <p:cNvSpPr/>
          <p:nvPr/>
        </p:nvSpPr>
        <p:spPr>
          <a:xfrm>
            <a:off x="2717100" y="2662025"/>
            <a:ext cx="16728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Missing rows azure to snowflake</a:t>
            </a:r>
            <a:endParaRPr sz="1200"/>
          </a:p>
        </p:txBody>
      </p:sp>
      <p:sp>
        <p:nvSpPr>
          <p:cNvPr id="237" name="Google Shape;237;p21"/>
          <p:cNvSpPr/>
          <p:nvPr/>
        </p:nvSpPr>
        <p:spPr>
          <a:xfrm>
            <a:off x="6528238" y="2664875"/>
            <a:ext cx="1392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Missing rows kafka to snowflake</a:t>
            </a:r>
            <a:endParaRPr sz="1200"/>
          </a:p>
        </p:txBody>
      </p:sp>
      <p:sp>
        <p:nvSpPr>
          <p:cNvPr id="238" name="Google Shape;238;p21"/>
          <p:cNvSpPr/>
          <p:nvPr/>
        </p:nvSpPr>
        <p:spPr>
          <a:xfrm>
            <a:off x="7930000" y="2662025"/>
            <a:ext cx="12948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Additional rows snowflake</a:t>
            </a:r>
            <a:endParaRPr sz="1200"/>
          </a:p>
        </p:txBody>
      </p:sp>
      <p:sp>
        <p:nvSpPr>
          <p:cNvPr id="239" name="Google Shape;239;p21"/>
          <p:cNvSpPr/>
          <p:nvPr/>
        </p:nvSpPr>
        <p:spPr>
          <a:xfrm>
            <a:off x="4389900" y="2662025"/>
            <a:ext cx="21288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Additional rows in snowflake from other sources</a:t>
            </a:r>
            <a:endParaRPr sz="1200"/>
          </a:p>
        </p:txBody>
      </p:sp>
      <p:sp>
        <p:nvSpPr>
          <p:cNvPr id="240" name="Google Shape;240;p21"/>
          <p:cNvSpPr/>
          <p:nvPr/>
        </p:nvSpPr>
        <p:spPr>
          <a:xfrm>
            <a:off x="3481575" y="3194080"/>
            <a:ext cx="405900" cy="5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3038158" y="3704014"/>
            <a:ext cx="1294800" cy="11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 in Tabular format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