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73" r:id="rId4"/>
    <p:sldId id="260" r:id="rId5"/>
    <p:sldId id="262" r:id="rId6"/>
    <p:sldId id="275" r:id="rId7"/>
    <p:sldId id="274" r:id="rId8"/>
    <p:sldId id="263" r:id="rId9"/>
    <p:sldId id="264" r:id="rId10"/>
    <p:sldId id="276" r:id="rId11"/>
    <p:sldId id="270" r:id="rId12"/>
    <p:sldId id="277" r:id="rId13"/>
    <p:sldId id="278" r:id="rId14"/>
    <p:sldId id="279" r:id="rId15"/>
    <p:sldId id="28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FC98D-B373-4083-A747-D7320FCBC3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0420C1-3F50-4C2B-A753-64449B6890D6}">
      <dgm:prSet phldrT="[Text]"/>
      <dgm:spPr/>
      <dgm:t>
        <a:bodyPr/>
        <a:lstStyle/>
        <a:p>
          <a:r>
            <a:rPr lang="en-IN" b="1" dirty="0"/>
            <a:t>Image </a:t>
          </a:r>
          <a:r>
            <a:rPr lang="en-IN" b="1" dirty="0" err="1"/>
            <a:t>Aquisition</a:t>
          </a:r>
          <a:endParaRPr lang="en-IN" b="1" dirty="0"/>
        </a:p>
      </dgm:t>
    </dgm:pt>
    <dgm:pt modelId="{CE45700D-5F6D-46AF-8779-A44A3F1FF1FD}" type="parTrans" cxnId="{B12B589E-6835-4576-A129-2EE9D1EFD54C}">
      <dgm:prSet/>
      <dgm:spPr/>
      <dgm:t>
        <a:bodyPr/>
        <a:lstStyle/>
        <a:p>
          <a:endParaRPr lang="en-IN"/>
        </a:p>
      </dgm:t>
    </dgm:pt>
    <dgm:pt modelId="{4346DA31-9EAF-4E99-BF8E-EB2C40EC8EA0}" type="sibTrans" cxnId="{B12B589E-6835-4576-A129-2EE9D1EFD54C}">
      <dgm:prSet/>
      <dgm:spPr/>
      <dgm:t>
        <a:bodyPr/>
        <a:lstStyle/>
        <a:p>
          <a:endParaRPr lang="en-IN"/>
        </a:p>
      </dgm:t>
    </dgm:pt>
    <dgm:pt modelId="{F0783170-9507-49DC-BCD9-EE132CC4F6E8}">
      <dgm:prSet phldrT="[Text]"/>
      <dgm:spPr/>
      <dgm:t>
        <a:bodyPr/>
        <a:lstStyle/>
        <a:p>
          <a:r>
            <a:rPr lang="en-US" b="1" dirty="0"/>
            <a:t>Image Augmentation and Preprocessing </a:t>
          </a:r>
          <a:endParaRPr lang="en-IN" b="1" dirty="0"/>
        </a:p>
      </dgm:t>
    </dgm:pt>
    <dgm:pt modelId="{A864B516-59D1-4E32-85EB-25264A339540}" type="parTrans" cxnId="{4982CD15-8F60-4DA6-A625-8D0101BB3A32}">
      <dgm:prSet/>
      <dgm:spPr/>
      <dgm:t>
        <a:bodyPr/>
        <a:lstStyle/>
        <a:p>
          <a:endParaRPr lang="en-IN"/>
        </a:p>
      </dgm:t>
    </dgm:pt>
    <dgm:pt modelId="{C75C46E9-BD2C-4219-A477-A8B3F914DB4B}" type="sibTrans" cxnId="{4982CD15-8F60-4DA6-A625-8D0101BB3A32}">
      <dgm:prSet/>
      <dgm:spPr/>
      <dgm:t>
        <a:bodyPr/>
        <a:lstStyle/>
        <a:p>
          <a:endParaRPr lang="en-IN"/>
        </a:p>
      </dgm:t>
    </dgm:pt>
    <dgm:pt modelId="{57E25E23-75CF-4FC4-BD43-36B7FE8A2465}">
      <dgm:prSet phldrT="[Text]"/>
      <dgm:spPr/>
      <dgm:t>
        <a:bodyPr/>
        <a:lstStyle/>
        <a:p>
          <a:r>
            <a:rPr lang="en-US" b="1" dirty="0"/>
            <a:t>Pre-Trained Model</a:t>
          </a:r>
          <a:endParaRPr lang="en-IN" b="1" dirty="0"/>
        </a:p>
      </dgm:t>
    </dgm:pt>
    <dgm:pt modelId="{D9F80118-CB57-420E-8C0D-07B542023980}" type="parTrans" cxnId="{FBDD5477-9C73-4AFA-93B2-06FD15324DC6}">
      <dgm:prSet/>
      <dgm:spPr/>
      <dgm:t>
        <a:bodyPr/>
        <a:lstStyle/>
        <a:p>
          <a:endParaRPr lang="en-IN"/>
        </a:p>
      </dgm:t>
    </dgm:pt>
    <dgm:pt modelId="{1CB6B1E5-CD7F-4616-B681-C1825E362BD4}" type="sibTrans" cxnId="{FBDD5477-9C73-4AFA-93B2-06FD15324DC6}">
      <dgm:prSet/>
      <dgm:spPr/>
      <dgm:t>
        <a:bodyPr/>
        <a:lstStyle/>
        <a:p>
          <a:endParaRPr lang="en-IN"/>
        </a:p>
      </dgm:t>
    </dgm:pt>
    <dgm:pt modelId="{60682F0C-9358-4EF0-A1F5-0813C2DAF212}">
      <dgm:prSet/>
      <dgm:spPr/>
      <dgm:t>
        <a:bodyPr/>
        <a:lstStyle/>
        <a:p>
          <a:r>
            <a:rPr lang="en-US" b="1" dirty="0"/>
            <a:t>Android Application</a:t>
          </a:r>
          <a:endParaRPr lang="en-IN" dirty="0"/>
        </a:p>
      </dgm:t>
    </dgm:pt>
    <dgm:pt modelId="{05852A67-0825-43D9-BD6E-E10B21E4E060}" type="parTrans" cxnId="{2941A1FD-4B86-4778-9AEA-45672FFD59E6}">
      <dgm:prSet/>
      <dgm:spPr/>
      <dgm:t>
        <a:bodyPr/>
        <a:lstStyle/>
        <a:p>
          <a:endParaRPr lang="en-IN"/>
        </a:p>
      </dgm:t>
    </dgm:pt>
    <dgm:pt modelId="{7FA7150E-DD26-4AD1-BDBF-4F399898B2AB}" type="sibTrans" cxnId="{2941A1FD-4B86-4778-9AEA-45672FFD59E6}">
      <dgm:prSet/>
      <dgm:spPr/>
      <dgm:t>
        <a:bodyPr/>
        <a:lstStyle/>
        <a:p>
          <a:endParaRPr lang="en-IN"/>
        </a:p>
      </dgm:t>
    </dgm:pt>
    <dgm:pt modelId="{11D1E46B-1DBB-44B1-9965-6EFD86A45DCA}">
      <dgm:prSet/>
      <dgm:spPr/>
      <dgm:t>
        <a:bodyPr/>
        <a:lstStyle/>
        <a:p>
          <a:r>
            <a:rPr lang="en-US" b="1" dirty="0"/>
            <a:t>Tensor Flow Lite Convertor </a:t>
          </a:r>
          <a:endParaRPr lang="en-IN" dirty="0"/>
        </a:p>
      </dgm:t>
    </dgm:pt>
    <dgm:pt modelId="{F50E74DF-8451-4E33-AD44-CC87EFAB69C6}" type="parTrans" cxnId="{F4755447-BFF8-487C-9666-914B5466D093}">
      <dgm:prSet/>
      <dgm:spPr/>
      <dgm:t>
        <a:bodyPr/>
        <a:lstStyle/>
        <a:p>
          <a:endParaRPr lang="en-IN"/>
        </a:p>
      </dgm:t>
    </dgm:pt>
    <dgm:pt modelId="{F567D7C8-ADF1-456A-958D-DD5A2DC303DB}" type="sibTrans" cxnId="{F4755447-BFF8-487C-9666-914B5466D093}">
      <dgm:prSet/>
      <dgm:spPr/>
      <dgm:t>
        <a:bodyPr/>
        <a:lstStyle/>
        <a:p>
          <a:endParaRPr lang="en-IN"/>
        </a:p>
      </dgm:t>
    </dgm:pt>
    <dgm:pt modelId="{E9CFA53F-C669-44BD-819B-930E4A2BFBFD}" type="pres">
      <dgm:prSet presAssocID="{EA5FC98D-B373-4083-A747-D7320FCBC3E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AC8FED3-1AE7-4E84-AA58-752936F237A0}" type="pres">
      <dgm:prSet presAssocID="{EA5FC98D-B373-4083-A747-D7320FCBC3EA}" presName="dummyMaxCanvas" presStyleCnt="0">
        <dgm:presLayoutVars/>
      </dgm:prSet>
      <dgm:spPr/>
    </dgm:pt>
    <dgm:pt modelId="{407224BA-2D6D-4059-B676-AD36808DF266}" type="pres">
      <dgm:prSet presAssocID="{EA5FC98D-B373-4083-A747-D7320FCBC3E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A13C1B-BA4D-47AA-A6EA-A8F0A7808B19}" type="pres">
      <dgm:prSet presAssocID="{EA5FC98D-B373-4083-A747-D7320FCBC3E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16599F-45E2-417F-922F-2D8E6D8EFDA3}" type="pres">
      <dgm:prSet presAssocID="{EA5FC98D-B373-4083-A747-D7320FCBC3E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004DF0-AE78-4A84-929A-030923D75CE6}" type="pres">
      <dgm:prSet presAssocID="{EA5FC98D-B373-4083-A747-D7320FCBC3E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A08576-F394-4ABF-B1C7-C1B5C21C2283}" type="pres">
      <dgm:prSet presAssocID="{EA5FC98D-B373-4083-A747-D7320FCBC3EA}" presName="FiveNodes_5" presStyleLbl="node1" presStyleIdx="4" presStyleCnt="5" custLinFactNeighborX="469" custLinFactNeighborY="335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BE4A35-C54F-42E0-9C7C-ACB9A41764D6}" type="pres">
      <dgm:prSet presAssocID="{EA5FC98D-B373-4083-A747-D7320FCBC3E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31EF3C-CB37-40A7-89B8-1612FC456A8E}" type="pres">
      <dgm:prSet presAssocID="{EA5FC98D-B373-4083-A747-D7320FCBC3E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D70020-CED4-4431-9D50-61F230954680}" type="pres">
      <dgm:prSet presAssocID="{EA5FC98D-B373-4083-A747-D7320FCBC3E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0F7042-E9C8-4D28-A2FF-E73A2AED760B}" type="pres">
      <dgm:prSet presAssocID="{EA5FC98D-B373-4083-A747-D7320FCBC3E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9F16E6-62C3-40D0-940B-2BE9C873F6BC}" type="pres">
      <dgm:prSet presAssocID="{EA5FC98D-B373-4083-A747-D7320FCBC3E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DFAA94-3A85-47E5-9D55-1B02E1102BFC}" type="pres">
      <dgm:prSet presAssocID="{EA5FC98D-B373-4083-A747-D7320FCBC3E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21204E-39FF-414F-B8F3-17F65A82521E}" type="pres">
      <dgm:prSet presAssocID="{EA5FC98D-B373-4083-A747-D7320FCBC3E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9E0D8E2-0AAB-44FC-AD85-A302214E6CF1}" type="pres">
      <dgm:prSet presAssocID="{EA5FC98D-B373-4083-A747-D7320FCBC3E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3E4C05-6759-4424-976D-4E321C965DC7}" type="pres">
      <dgm:prSet presAssocID="{EA5FC98D-B373-4083-A747-D7320FCBC3E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35143AA-EB46-4A75-A09B-20584CEE7216}" type="presOf" srcId="{60682F0C-9358-4EF0-A1F5-0813C2DAF212}" destId="{47A08576-F394-4ABF-B1C7-C1B5C21C2283}" srcOrd="0" destOrd="0" presId="urn:microsoft.com/office/officeart/2005/8/layout/vProcess5"/>
    <dgm:cxn modelId="{64F79DDB-6AF9-4FB4-B01D-7D9897A049A3}" type="presOf" srcId="{F0783170-9507-49DC-BCD9-EE132CC4F6E8}" destId="{A0A13C1B-BA4D-47AA-A6EA-A8F0A7808B19}" srcOrd="0" destOrd="0" presId="urn:microsoft.com/office/officeart/2005/8/layout/vProcess5"/>
    <dgm:cxn modelId="{2D834C27-2368-4C86-8973-25440405CCE8}" type="presOf" srcId="{F0783170-9507-49DC-BCD9-EE132CC4F6E8}" destId="{6ADFAA94-3A85-47E5-9D55-1B02E1102BFC}" srcOrd="1" destOrd="0" presId="urn:microsoft.com/office/officeart/2005/8/layout/vProcess5"/>
    <dgm:cxn modelId="{F4755447-BFF8-487C-9666-914B5466D093}" srcId="{EA5FC98D-B373-4083-A747-D7320FCBC3EA}" destId="{11D1E46B-1DBB-44B1-9965-6EFD86A45DCA}" srcOrd="3" destOrd="0" parTransId="{F50E74DF-8451-4E33-AD44-CC87EFAB69C6}" sibTransId="{F567D7C8-ADF1-456A-958D-DD5A2DC303DB}"/>
    <dgm:cxn modelId="{3C0CB096-34EE-4002-A667-D5E766BD49E2}" type="presOf" srcId="{57E25E23-75CF-4FC4-BD43-36B7FE8A2465}" destId="{F216599F-45E2-417F-922F-2D8E6D8EFDA3}" srcOrd="0" destOrd="0" presId="urn:microsoft.com/office/officeart/2005/8/layout/vProcess5"/>
    <dgm:cxn modelId="{DDEE4CCE-EEE9-451E-B804-9A5ABFE05A9F}" type="presOf" srcId="{60682F0C-9358-4EF0-A1F5-0813C2DAF212}" destId="{723E4C05-6759-4424-976D-4E321C965DC7}" srcOrd="1" destOrd="0" presId="urn:microsoft.com/office/officeart/2005/8/layout/vProcess5"/>
    <dgm:cxn modelId="{88C5DF74-F681-4759-BB3A-2D42F69AF4F6}" type="presOf" srcId="{120420C1-3F50-4C2B-A753-64449B6890D6}" destId="{5F9F16E6-62C3-40D0-940B-2BE9C873F6BC}" srcOrd="1" destOrd="0" presId="urn:microsoft.com/office/officeart/2005/8/layout/vProcess5"/>
    <dgm:cxn modelId="{130C8783-39CF-4F9B-9D81-423DC60CE3C0}" type="presOf" srcId="{F567D7C8-ADF1-456A-958D-DD5A2DC303DB}" destId="{D30F7042-E9C8-4D28-A2FF-E73A2AED760B}" srcOrd="0" destOrd="0" presId="urn:microsoft.com/office/officeart/2005/8/layout/vProcess5"/>
    <dgm:cxn modelId="{A782173D-A442-41FA-97F7-4923DBB9CB86}" type="presOf" srcId="{11D1E46B-1DBB-44B1-9965-6EFD86A45DCA}" destId="{09E0D8E2-0AAB-44FC-AD85-A302214E6CF1}" srcOrd="1" destOrd="0" presId="urn:microsoft.com/office/officeart/2005/8/layout/vProcess5"/>
    <dgm:cxn modelId="{4982CD15-8F60-4DA6-A625-8D0101BB3A32}" srcId="{EA5FC98D-B373-4083-A747-D7320FCBC3EA}" destId="{F0783170-9507-49DC-BCD9-EE132CC4F6E8}" srcOrd="1" destOrd="0" parTransId="{A864B516-59D1-4E32-85EB-25264A339540}" sibTransId="{C75C46E9-BD2C-4219-A477-A8B3F914DB4B}"/>
    <dgm:cxn modelId="{91D3BA16-2B17-45CF-B1A2-201738CC738D}" type="presOf" srcId="{120420C1-3F50-4C2B-A753-64449B6890D6}" destId="{407224BA-2D6D-4059-B676-AD36808DF266}" srcOrd="0" destOrd="0" presId="urn:microsoft.com/office/officeart/2005/8/layout/vProcess5"/>
    <dgm:cxn modelId="{E2744022-C84A-4BC7-A591-BCD4ACD17E77}" type="presOf" srcId="{11D1E46B-1DBB-44B1-9965-6EFD86A45DCA}" destId="{87004DF0-AE78-4A84-929A-030923D75CE6}" srcOrd="0" destOrd="0" presId="urn:microsoft.com/office/officeart/2005/8/layout/vProcess5"/>
    <dgm:cxn modelId="{ED8B5A7E-9320-48B4-9F62-2E31C00278F9}" type="presOf" srcId="{4346DA31-9EAF-4E99-BF8E-EB2C40EC8EA0}" destId="{ECBE4A35-C54F-42E0-9C7C-ACB9A41764D6}" srcOrd="0" destOrd="0" presId="urn:microsoft.com/office/officeart/2005/8/layout/vProcess5"/>
    <dgm:cxn modelId="{33F8D277-B525-4B0F-B6D0-61743522BB82}" type="presOf" srcId="{1CB6B1E5-CD7F-4616-B681-C1825E362BD4}" destId="{88D70020-CED4-4431-9D50-61F230954680}" srcOrd="0" destOrd="0" presId="urn:microsoft.com/office/officeart/2005/8/layout/vProcess5"/>
    <dgm:cxn modelId="{14BA1F13-2743-4122-96E4-6D0B982FAEBF}" type="presOf" srcId="{C75C46E9-BD2C-4219-A477-A8B3F914DB4B}" destId="{D231EF3C-CB37-40A7-89B8-1612FC456A8E}" srcOrd="0" destOrd="0" presId="urn:microsoft.com/office/officeart/2005/8/layout/vProcess5"/>
    <dgm:cxn modelId="{B12B589E-6835-4576-A129-2EE9D1EFD54C}" srcId="{EA5FC98D-B373-4083-A747-D7320FCBC3EA}" destId="{120420C1-3F50-4C2B-A753-64449B6890D6}" srcOrd="0" destOrd="0" parTransId="{CE45700D-5F6D-46AF-8779-A44A3F1FF1FD}" sibTransId="{4346DA31-9EAF-4E99-BF8E-EB2C40EC8EA0}"/>
    <dgm:cxn modelId="{F38208DE-47B2-49D7-94DB-6CFF3DB4A804}" type="presOf" srcId="{EA5FC98D-B373-4083-A747-D7320FCBC3EA}" destId="{E9CFA53F-C669-44BD-819B-930E4A2BFBFD}" srcOrd="0" destOrd="0" presId="urn:microsoft.com/office/officeart/2005/8/layout/vProcess5"/>
    <dgm:cxn modelId="{FBDD5477-9C73-4AFA-93B2-06FD15324DC6}" srcId="{EA5FC98D-B373-4083-A747-D7320FCBC3EA}" destId="{57E25E23-75CF-4FC4-BD43-36B7FE8A2465}" srcOrd="2" destOrd="0" parTransId="{D9F80118-CB57-420E-8C0D-07B542023980}" sibTransId="{1CB6B1E5-CD7F-4616-B681-C1825E362BD4}"/>
    <dgm:cxn modelId="{AD006A52-7D70-4D17-9830-A858968E77C7}" type="presOf" srcId="{57E25E23-75CF-4FC4-BD43-36B7FE8A2465}" destId="{1C21204E-39FF-414F-B8F3-17F65A82521E}" srcOrd="1" destOrd="0" presId="urn:microsoft.com/office/officeart/2005/8/layout/vProcess5"/>
    <dgm:cxn modelId="{2941A1FD-4B86-4778-9AEA-45672FFD59E6}" srcId="{EA5FC98D-B373-4083-A747-D7320FCBC3EA}" destId="{60682F0C-9358-4EF0-A1F5-0813C2DAF212}" srcOrd="4" destOrd="0" parTransId="{05852A67-0825-43D9-BD6E-E10B21E4E060}" sibTransId="{7FA7150E-DD26-4AD1-BDBF-4F399898B2AB}"/>
    <dgm:cxn modelId="{A8F1DEF9-3840-4BEC-9142-8A7ADBF28305}" type="presParOf" srcId="{E9CFA53F-C669-44BD-819B-930E4A2BFBFD}" destId="{6AC8FED3-1AE7-4E84-AA58-752936F237A0}" srcOrd="0" destOrd="0" presId="urn:microsoft.com/office/officeart/2005/8/layout/vProcess5"/>
    <dgm:cxn modelId="{D5156BB0-4EF2-457C-9E3F-3FA5B774D0CA}" type="presParOf" srcId="{E9CFA53F-C669-44BD-819B-930E4A2BFBFD}" destId="{407224BA-2D6D-4059-B676-AD36808DF266}" srcOrd="1" destOrd="0" presId="urn:microsoft.com/office/officeart/2005/8/layout/vProcess5"/>
    <dgm:cxn modelId="{E9B07D0C-6823-40AE-9BE1-9F3BFA798FFD}" type="presParOf" srcId="{E9CFA53F-C669-44BD-819B-930E4A2BFBFD}" destId="{A0A13C1B-BA4D-47AA-A6EA-A8F0A7808B19}" srcOrd="2" destOrd="0" presId="urn:microsoft.com/office/officeart/2005/8/layout/vProcess5"/>
    <dgm:cxn modelId="{DC8A15F9-7D03-4181-AA2B-FDEBA04DA15E}" type="presParOf" srcId="{E9CFA53F-C669-44BD-819B-930E4A2BFBFD}" destId="{F216599F-45E2-417F-922F-2D8E6D8EFDA3}" srcOrd="3" destOrd="0" presId="urn:microsoft.com/office/officeart/2005/8/layout/vProcess5"/>
    <dgm:cxn modelId="{44DD0C35-8CAD-43DA-9ADD-9184830C0167}" type="presParOf" srcId="{E9CFA53F-C669-44BD-819B-930E4A2BFBFD}" destId="{87004DF0-AE78-4A84-929A-030923D75CE6}" srcOrd="4" destOrd="0" presId="urn:microsoft.com/office/officeart/2005/8/layout/vProcess5"/>
    <dgm:cxn modelId="{4DEE3B70-5DC9-4243-94B6-5AB594C4F6EB}" type="presParOf" srcId="{E9CFA53F-C669-44BD-819B-930E4A2BFBFD}" destId="{47A08576-F394-4ABF-B1C7-C1B5C21C2283}" srcOrd="5" destOrd="0" presId="urn:microsoft.com/office/officeart/2005/8/layout/vProcess5"/>
    <dgm:cxn modelId="{57F99840-F11D-49B2-8730-6935D2E1F10B}" type="presParOf" srcId="{E9CFA53F-C669-44BD-819B-930E4A2BFBFD}" destId="{ECBE4A35-C54F-42E0-9C7C-ACB9A41764D6}" srcOrd="6" destOrd="0" presId="urn:microsoft.com/office/officeart/2005/8/layout/vProcess5"/>
    <dgm:cxn modelId="{2FCDC779-D010-4249-AF6B-A08DBC24731C}" type="presParOf" srcId="{E9CFA53F-C669-44BD-819B-930E4A2BFBFD}" destId="{D231EF3C-CB37-40A7-89B8-1612FC456A8E}" srcOrd="7" destOrd="0" presId="urn:microsoft.com/office/officeart/2005/8/layout/vProcess5"/>
    <dgm:cxn modelId="{674B5E10-D971-4DA4-9F94-278F2FC29570}" type="presParOf" srcId="{E9CFA53F-C669-44BD-819B-930E4A2BFBFD}" destId="{88D70020-CED4-4431-9D50-61F230954680}" srcOrd="8" destOrd="0" presId="urn:microsoft.com/office/officeart/2005/8/layout/vProcess5"/>
    <dgm:cxn modelId="{2BEB46B6-7E75-4D2F-BB75-C2C37928A476}" type="presParOf" srcId="{E9CFA53F-C669-44BD-819B-930E4A2BFBFD}" destId="{D30F7042-E9C8-4D28-A2FF-E73A2AED760B}" srcOrd="9" destOrd="0" presId="urn:microsoft.com/office/officeart/2005/8/layout/vProcess5"/>
    <dgm:cxn modelId="{F27ADACB-767B-411D-9911-FF5C05858746}" type="presParOf" srcId="{E9CFA53F-C669-44BD-819B-930E4A2BFBFD}" destId="{5F9F16E6-62C3-40D0-940B-2BE9C873F6BC}" srcOrd="10" destOrd="0" presId="urn:microsoft.com/office/officeart/2005/8/layout/vProcess5"/>
    <dgm:cxn modelId="{979A385B-C526-4A82-860A-3062A20AFB8E}" type="presParOf" srcId="{E9CFA53F-C669-44BD-819B-930E4A2BFBFD}" destId="{6ADFAA94-3A85-47E5-9D55-1B02E1102BFC}" srcOrd="11" destOrd="0" presId="urn:microsoft.com/office/officeart/2005/8/layout/vProcess5"/>
    <dgm:cxn modelId="{ADD19D7B-E921-4861-B04D-E20737900282}" type="presParOf" srcId="{E9CFA53F-C669-44BD-819B-930E4A2BFBFD}" destId="{1C21204E-39FF-414F-B8F3-17F65A82521E}" srcOrd="12" destOrd="0" presId="urn:microsoft.com/office/officeart/2005/8/layout/vProcess5"/>
    <dgm:cxn modelId="{E523A0BE-CD22-4911-B13A-08FEB721DD80}" type="presParOf" srcId="{E9CFA53F-C669-44BD-819B-930E4A2BFBFD}" destId="{09E0D8E2-0AAB-44FC-AD85-A302214E6CF1}" srcOrd="13" destOrd="0" presId="urn:microsoft.com/office/officeart/2005/8/layout/vProcess5"/>
    <dgm:cxn modelId="{8C6EC686-FBBB-4CA6-AAB2-1ABCB4B5D6D4}" type="presParOf" srcId="{E9CFA53F-C669-44BD-819B-930E4A2BFBFD}" destId="{723E4C05-6759-4424-976D-4E321C965DC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224BA-2D6D-4059-B676-AD36808DF266}">
      <dsp:nvSpPr>
        <dsp:cNvPr id="0" name=""/>
        <dsp:cNvSpPr/>
      </dsp:nvSpPr>
      <dsp:spPr>
        <a:xfrm>
          <a:off x="0" y="0"/>
          <a:ext cx="4070213" cy="1024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/>
            <a:t>Image </a:t>
          </a:r>
          <a:r>
            <a:rPr lang="en-IN" sz="2100" b="1" kern="1200" dirty="0" err="1"/>
            <a:t>Aquisition</a:t>
          </a:r>
          <a:endParaRPr lang="en-IN" sz="2100" b="1" kern="1200" dirty="0"/>
        </a:p>
      </dsp:txBody>
      <dsp:txXfrm>
        <a:off x="30018" y="30018"/>
        <a:ext cx="2844364" cy="964853"/>
      </dsp:txXfrm>
    </dsp:sp>
    <dsp:sp modelId="{A0A13C1B-BA4D-47AA-A6EA-A8F0A7808B19}">
      <dsp:nvSpPr>
        <dsp:cNvPr id="0" name=""/>
        <dsp:cNvSpPr/>
      </dsp:nvSpPr>
      <dsp:spPr>
        <a:xfrm>
          <a:off x="303944" y="1167235"/>
          <a:ext cx="4070213" cy="1024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Image Augmentation and Preprocessing </a:t>
          </a:r>
          <a:endParaRPr lang="en-IN" sz="2100" b="1" kern="1200" dirty="0"/>
        </a:p>
      </dsp:txBody>
      <dsp:txXfrm>
        <a:off x="333962" y="1197253"/>
        <a:ext cx="3040054" cy="964853"/>
      </dsp:txXfrm>
    </dsp:sp>
    <dsp:sp modelId="{F216599F-45E2-417F-922F-2D8E6D8EFDA3}">
      <dsp:nvSpPr>
        <dsp:cNvPr id="0" name=""/>
        <dsp:cNvSpPr/>
      </dsp:nvSpPr>
      <dsp:spPr>
        <a:xfrm>
          <a:off x="607888" y="2334471"/>
          <a:ext cx="4070213" cy="1024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Pre-Trained Model</a:t>
          </a:r>
          <a:endParaRPr lang="en-IN" sz="2100" b="1" kern="1200" dirty="0"/>
        </a:p>
      </dsp:txBody>
      <dsp:txXfrm>
        <a:off x="637906" y="2364489"/>
        <a:ext cx="3040054" cy="964853"/>
      </dsp:txXfrm>
    </dsp:sp>
    <dsp:sp modelId="{87004DF0-AE78-4A84-929A-030923D75CE6}">
      <dsp:nvSpPr>
        <dsp:cNvPr id="0" name=""/>
        <dsp:cNvSpPr/>
      </dsp:nvSpPr>
      <dsp:spPr>
        <a:xfrm>
          <a:off x="911833" y="3501707"/>
          <a:ext cx="4070213" cy="1024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Tensor Flow Lite Convertor </a:t>
          </a:r>
          <a:endParaRPr lang="en-IN" sz="2100" kern="1200" dirty="0"/>
        </a:p>
      </dsp:txBody>
      <dsp:txXfrm>
        <a:off x="941851" y="3531725"/>
        <a:ext cx="3040054" cy="964853"/>
      </dsp:txXfrm>
    </dsp:sp>
    <dsp:sp modelId="{47A08576-F394-4ABF-B1C7-C1B5C21C2283}">
      <dsp:nvSpPr>
        <dsp:cNvPr id="0" name=""/>
        <dsp:cNvSpPr/>
      </dsp:nvSpPr>
      <dsp:spPr>
        <a:xfrm>
          <a:off x="1215777" y="4668943"/>
          <a:ext cx="4070213" cy="1024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Android Application</a:t>
          </a:r>
          <a:endParaRPr lang="en-IN" sz="2100" kern="1200" dirty="0"/>
        </a:p>
      </dsp:txBody>
      <dsp:txXfrm>
        <a:off x="1245795" y="4698961"/>
        <a:ext cx="3040054" cy="964853"/>
      </dsp:txXfrm>
    </dsp:sp>
    <dsp:sp modelId="{ECBE4A35-C54F-42E0-9C7C-ACB9A41764D6}">
      <dsp:nvSpPr>
        <dsp:cNvPr id="0" name=""/>
        <dsp:cNvSpPr/>
      </dsp:nvSpPr>
      <dsp:spPr>
        <a:xfrm>
          <a:off x="3404034" y="748739"/>
          <a:ext cx="666178" cy="666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3553924" y="748739"/>
        <a:ext cx="366398" cy="501299"/>
      </dsp:txXfrm>
    </dsp:sp>
    <dsp:sp modelId="{D231EF3C-CB37-40A7-89B8-1612FC456A8E}">
      <dsp:nvSpPr>
        <dsp:cNvPr id="0" name=""/>
        <dsp:cNvSpPr/>
      </dsp:nvSpPr>
      <dsp:spPr>
        <a:xfrm>
          <a:off x="3707979" y="1915974"/>
          <a:ext cx="666178" cy="666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3857869" y="1915974"/>
        <a:ext cx="366398" cy="501299"/>
      </dsp:txXfrm>
    </dsp:sp>
    <dsp:sp modelId="{88D70020-CED4-4431-9D50-61F230954680}">
      <dsp:nvSpPr>
        <dsp:cNvPr id="0" name=""/>
        <dsp:cNvSpPr/>
      </dsp:nvSpPr>
      <dsp:spPr>
        <a:xfrm>
          <a:off x="4011923" y="3066129"/>
          <a:ext cx="666178" cy="666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4161813" y="3066129"/>
        <a:ext cx="366398" cy="501299"/>
      </dsp:txXfrm>
    </dsp:sp>
    <dsp:sp modelId="{D30F7042-E9C8-4D28-A2FF-E73A2AED760B}">
      <dsp:nvSpPr>
        <dsp:cNvPr id="0" name=""/>
        <dsp:cNvSpPr/>
      </dsp:nvSpPr>
      <dsp:spPr>
        <a:xfrm>
          <a:off x="4315868" y="4244752"/>
          <a:ext cx="666178" cy="666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4465758" y="4244752"/>
        <a:ext cx="366398" cy="501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4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3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2BAE-9277-450A-AD2F-461958F51AA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C573-E919-4E24-8C0D-4ED35A18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58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0496C6C-A85F-426B-9ED1-3444166CE4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D0EF22F-5D3C-4240-8C32-1B20803E5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912EF34-0253-41FD-9940-D8FBB7DE7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066B3E-51C4-4D1A-89CB-F87B310D7D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0049" y="428655"/>
            <a:ext cx="1144385" cy="8309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A5AC248E-8CDA-4AAA-A895-AFB2527CE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0879"/>
            <a:ext cx="943206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SAPTHAGIRI COLLEGE OF ENGINEERING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              (Affiliated to </a:t>
            </a:r>
            <a:r>
              <a:rPr kumimoji="0" lang="en-US" sz="10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Visvesvaraya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Technological University, </a:t>
            </a:r>
            <a:r>
              <a:rPr kumimoji="0" lang="en-US" sz="10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Belagavi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&amp; Approved by AICTE, New Delhi.)</a:t>
            </a:r>
            <a:endParaRPr kumimoji="0" lang="en-US" sz="10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Department of Computer Science &amp; Engineering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276395-4F68-4C97-8F23-116CB7428303}"/>
              </a:ext>
            </a:extLst>
          </p:cNvPr>
          <p:cNvSpPr/>
          <p:nvPr/>
        </p:nvSpPr>
        <p:spPr>
          <a:xfrm>
            <a:off x="-204393" y="1567428"/>
            <a:ext cx="730687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Sugarcane Crop-Support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6EE81A-DDFE-455F-9978-3E4948A1360F}"/>
              </a:ext>
            </a:extLst>
          </p:cNvPr>
          <p:cNvSpPr txBox="1"/>
          <p:nvPr/>
        </p:nvSpPr>
        <p:spPr>
          <a:xfrm>
            <a:off x="484929" y="4813518"/>
            <a:ext cx="409170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Under the Guidance Of : </a:t>
            </a:r>
          </a:p>
          <a:p>
            <a:r>
              <a:rPr lang="en-US" dirty="0"/>
              <a:t>Prof. Anuradha </a:t>
            </a:r>
            <a:r>
              <a:rPr lang="en-US" dirty="0" err="1"/>
              <a:t>Badage</a:t>
            </a:r>
            <a:endParaRPr lang="en-US" dirty="0"/>
          </a:p>
          <a:p>
            <a:r>
              <a:rPr lang="en-US" dirty="0"/>
              <a:t>Assistant Professor,</a:t>
            </a:r>
          </a:p>
          <a:p>
            <a:r>
              <a:rPr lang="en-US" dirty="0"/>
              <a:t>Dept. of CSE.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1CF646F-9D3F-4D74-A35A-9AAC56B799FF}"/>
              </a:ext>
            </a:extLst>
          </p:cNvPr>
          <p:cNvSpPr txBox="1"/>
          <p:nvPr/>
        </p:nvSpPr>
        <p:spPr>
          <a:xfrm>
            <a:off x="7397108" y="2533470"/>
            <a:ext cx="257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</a:t>
            </a:r>
          </a:p>
        </p:txBody>
      </p:sp>
      <p:pic>
        <p:nvPicPr>
          <p:cNvPr id="11" name="Graphic 10" descr="Teacher">
            <a:extLst>
              <a:ext uri="{FF2B5EF4-FFF2-40B4-BE49-F238E27FC236}">
                <a16:creationId xmlns:a16="http://schemas.microsoft.com/office/drawing/2014/main" xmlns="" id="{B8004B05-408E-43F1-B68D-FA12A850B9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38019" y="2076270"/>
            <a:ext cx="914400" cy="9144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7D165FCD-996D-464B-B692-17010B9A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06407"/>
              </p:ext>
            </p:extLst>
          </p:nvPr>
        </p:nvGraphicFramePr>
        <p:xfrm>
          <a:off x="7370449" y="2902802"/>
          <a:ext cx="4724400" cy="1510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9206"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ASHWIN</a:t>
                      </a:r>
                      <a:r>
                        <a:rPr lang="en-IN" sz="1700" baseline="0" dirty="0"/>
                        <a:t> RAMESH P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1SG16CS016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9206"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BINDHU M V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1SG16CS020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206"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DIVIJ 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1SG16CS029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933"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DIVYA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dirty="0"/>
                        <a:t>1SG16CS030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4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813B4183-1EA2-4F31-B1D6-65B71BAC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7" cy="6393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dirty="0"/>
              <a:t>odel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399E1A-8A33-41D9-B179-050C16FC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876" y="1438027"/>
            <a:ext cx="7940640" cy="39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5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9EC0E-8563-46D1-8979-18B07E1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8" cy="63931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3600" dirty="0"/>
              <a:t>equence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E34149-7DD1-47A4-85D1-D36CD65D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07" y="1155506"/>
            <a:ext cx="8144178" cy="51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9EC0E-8563-46D1-8979-18B07E1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8" cy="63931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3600" dirty="0"/>
              <a:t>est cases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xmlns="" id="{EC0DCC18-3247-41F8-8E5E-66A9A0BB5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75892"/>
              </p:ext>
            </p:extLst>
          </p:nvPr>
        </p:nvGraphicFramePr>
        <p:xfrm>
          <a:off x="3487918" y="1536570"/>
          <a:ext cx="8704084" cy="4547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021">
                  <a:extLst>
                    <a:ext uri="{9D8B030D-6E8A-4147-A177-3AD203B41FA5}">
                      <a16:colId xmlns:a16="http://schemas.microsoft.com/office/drawing/2014/main" xmlns="" val="1715173344"/>
                    </a:ext>
                  </a:extLst>
                </a:gridCol>
                <a:gridCol w="2176021">
                  <a:extLst>
                    <a:ext uri="{9D8B030D-6E8A-4147-A177-3AD203B41FA5}">
                      <a16:colId xmlns:a16="http://schemas.microsoft.com/office/drawing/2014/main" xmlns="" val="2291452475"/>
                    </a:ext>
                  </a:extLst>
                </a:gridCol>
                <a:gridCol w="2176021">
                  <a:extLst>
                    <a:ext uri="{9D8B030D-6E8A-4147-A177-3AD203B41FA5}">
                      <a16:colId xmlns:a16="http://schemas.microsoft.com/office/drawing/2014/main" xmlns="" val="666019374"/>
                    </a:ext>
                  </a:extLst>
                </a:gridCol>
                <a:gridCol w="2176021">
                  <a:extLst>
                    <a:ext uri="{9D8B030D-6E8A-4147-A177-3AD203B41FA5}">
                      <a16:colId xmlns:a16="http://schemas.microsoft.com/office/drawing/2014/main" xmlns="" val="3254287269"/>
                    </a:ext>
                  </a:extLst>
                </a:gridCol>
              </a:tblGrid>
              <a:tr h="901245">
                <a:tc>
                  <a:txBody>
                    <a:bodyPr/>
                    <a:lstStyle/>
                    <a:p>
                      <a:r>
                        <a:rPr lang="en-IN" dirty="0"/>
                        <a:t>IMAGE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OBTAINED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CASE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3357202"/>
                  </a:ext>
                </a:extLst>
              </a:tr>
              <a:tr h="18231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Disease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Disease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015732"/>
                  </a:ext>
                </a:extLst>
              </a:tr>
              <a:tr h="18231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 ROT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 ROT DISEASE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874594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9930B06-9A7F-4E5F-84D8-CF3B6228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34" y="2524326"/>
            <a:ext cx="1767525" cy="1767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2A70E4A-E45F-4658-9D5F-99EF856EF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907" y="4333674"/>
            <a:ext cx="1952980" cy="16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0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9EC0E-8563-46D1-8979-18B07E1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8" cy="63931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3600" dirty="0"/>
              <a:t>ndroid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0ECCDB-1462-4BCC-9AD7-E798627C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741" y="2946452"/>
            <a:ext cx="5951736" cy="3345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7DD7DB-F85F-4ED4-B5FA-C4F98EA6A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890" y="1174476"/>
            <a:ext cx="1784766" cy="1716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CFB048-14CC-4A8F-8AB6-38DAE1A02B18}"/>
              </a:ext>
            </a:extLst>
          </p:cNvPr>
          <p:cNvSpPr txBox="1"/>
          <p:nvPr/>
        </p:nvSpPr>
        <p:spPr>
          <a:xfrm>
            <a:off x="4202805" y="805143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55FA2D-6655-405F-A20D-F2A5C4E38CE8}"/>
              </a:ext>
            </a:extLst>
          </p:cNvPr>
          <p:cNvSpPr txBox="1"/>
          <p:nvPr/>
        </p:nvSpPr>
        <p:spPr>
          <a:xfrm>
            <a:off x="7909089" y="2432115"/>
            <a:ext cx="13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78877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AC84DE-2715-4132-8963-CF0319508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7" y="1028258"/>
            <a:ext cx="1546045" cy="1546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3D3DE1-C39F-40CB-961B-1DE8A79F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98" y="3051777"/>
            <a:ext cx="6877370" cy="2434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54EAC3-8B44-40A5-A6E5-40B4459EE3BB}"/>
              </a:ext>
            </a:extLst>
          </p:cNvPr>
          <p:cNvSpPr txBox="1"/>
          <p:nvPr/>
        </p:nvSpPr>
        <p:spPr>
          <a:xfrm>
            <a:off x="4135971" y="638364"/>
            <a:ext cx="10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763F07-5E26-4EA7-964A-9F42E47C2103}"/>
              </a:ext>
            </a:extLst>
          </p:cNvPr>
          <p:cNvSpPr txBox="1"/>
          <p:nvPr/>
        </p:nvSpPr>
        <p:spPr>
          <a:xfrm>
            <a:off x="7371761" y="2677212"/>
            <a:ext cx="13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7B438EF-547E-4185-BC14-DE1B105E2296}"/>
              </a:ext>
            </a:extLst>
          </p:cNvPr>
          <p:cNvSpPr txBox="1">
            <a:spLocks/>
          </p:cNvSpPr>
          <p:nvPr/>
        </p:nvSpPr>
        <p:spPr>
          <a:xfrm>
            <a:off x="3406392" y="0"/>
            <a:ext cx="8785608" cy="63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3600"/>
              <a:t>ndroid output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3740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7B438EF-547E-4185-BC14-DE1B105E2296}"/>
              </a:ext>
            </a:extLst>
          </p:cNvPr>
          <p:cNvSpPr txBox="1">
            <a:spLocks/>
          </p:cNvSpPr>
          <p:nvPr/>
        </p:nvSpPr>
        <p:spPr>
          <a:xfrm>
            <a:off x="3406392" y="0"/>
            <a:ext cx="8785608" cy="639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dirty="0"/>
              <a:t>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2A5BC8-7E67-4D66-BDD6-4CC692F18692}"/>
              </a:ext>
            </a:extLst>
          </p:cNvPr>
          <p:cNvSpPr txBox="1"/>
          <p:nvPr/>
        </p:nvSpPr>
        <p:spPr>
          <a:xfrm>
            <a:off x="3638746" y="1131218"/>
            <a:ext cx="7051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Interactive UI for real time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Accurate prediction of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Suggesting Remedial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On Device Inference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3377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9EC0E-8563-46D1-8979-18B07E1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3" y="2678545"/>
            <a:ext cx="8785608" cy="639315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50" endPos="85000" dist="29997" dir="5400000" sy="-100000" algn="bl" rotWithShape="0"/>
                </a:effectLst>
              </a:rPr>
              <a:t>THANK YOU</a:t>
            </a:r>
            <a:endParaRPr lang="en-US" sz="80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91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C50A4-BDD5-4951-9835-BF382003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7" cy="6393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dirty="0"/>
              <a:t>bstract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65324-70E7-4709-B846-1E01BBA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392" y="1060966"/>
            <a:ext cx="8010908" cy="4666734"/>
          </a:xfrm>
        </p:spPr>
        <p:txBody>
          <a:bodyPr>
            <a:noAutofit/>
          </a:bodyPr>
          <a:lstStyle/>
          <a:p>
            <a:pPr algn="just">
              <a:lnSpc>
                <a:spcPct val="260000"/>
              </a:lnSpc>
            </a:pPr>
            <a:r>
              <a:rPr lang="en-IN" sz="1900" dirty="0">
                <a:cs typeface="Times New Roman" pitchFamily="18" charset="0"/>
              </a:rPr>
              <a:t>Sugarcane crop is grown in more than 90 countries and accounts upto 70% of sugar . Along with the diversity in the crop there is a huge spectrum of disease the plant can acquire.</a:t>
            </a:r>
          </a:p>
          <a:p>
            <a:pPr algn="just">
              <a:lnSpc>
                <a:spcPct val="260000"/>
              </a:lnSpc>
            </a:pPr>
            <a:r>
              <a:rPr lang="en-IN" sz="1900" dirty="0">
                <a:cs typeface="Times New Roman" pitchFamily="18" charset="0"/>
              </a:rPr>
              <a:t>The system is designed for accurate detection and suggestion of appropriate remedial measures.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78DC8C-DDB4-49E8-BA5C-8ACBE8609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46" y="4020539"/>
            <a:ext cx="2291404" cy="28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0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6EF240-0BED-41CC-84D9-4F449EE2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90" y="3643944"/>
            <a:ext cx="2361892" cy="157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C50A4-BDD5-4951-9835-BF382003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7" cy="6393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dirty="0"/>
              <a:t>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65324-70E7-4709-B846-1E01BBA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392" y="740124"/>
            <a:ext cx="7020976" cy="5259623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GB" sz="1900" dirty="0">
                <a:cs typeface="Times New Roman" pitchFamily="18" charset="0"/>
              </a:rPr>
              <a:t>Sugarcane is the world's largest crop by production quantity, with </a:t>
            </a:r>
            <a:r>
              <a:rPr lang="en-GB" sz="1900" b="1" dirty="0">
                <a:cs typeface="Times New Roman" pitchFamily="18" charset="0"/>
              </a:rPr>
              <a:t>1.9 billion tonnes</a:t>
            </a:r>
            <a:r>
              <a:rPr lang="en-GB" sz="1900" dirty="0">
                <a:cs typeface="Times New Roman" pitchFamily="18" charset="0"/>
              </a:rPr>
              <a:t> produced in 2016.</a:t>
            </a:r>
          </a:p>
          <a:p>
            <a:pPr algn="just">
              <a:lnSpc>
                <a:spcPct val="200000"/>
              </a:lnSpc>
            </a:pPr>
            <a:r>
              <a:rPr lang="en-GB" sz="1900" dirty="0">
                <a:cs typeface="Times New Roman" pitchFamily="18" charset="0"/>
              </a:rPr>
              <a:t> It is cultivated on about </a:t>
            </a:r>
            <a:r>
              <a:rPr lang="en-GB" sz="1900" b="1" dirty="0">
                <a:cs typeface="Times New Roman" pitchFamily="18" charset="0"/>
              </a:rPr>
              <a:t>26 million hectares</a:t>
            </a:r>
            <a:r>
              <a:rPr lang="en-GB" sz="1900" dirty="0">
                <a:cs typeface="Times New Roman" pitchFamily="18" charset="0"/>
              </a:rPr>
              <a:t>. </a:t>
            </a:r>
          </a:p>
          <a:p>
            <a:pPr algn="just">
              <a:lnSpc>
                <a:spcPct val="200000"/>
              </a:lnSpc>
            </a:pPr>
            <a:r>
              <a:rPr lang="en-GB" sz="1900" dirty="0">
                <a:cs typeface="Times New Roman" pitchFamily="18" charset="0"/>
              </a:rPr>
              <a:t>Primarily grown in Brazil, India, China and Thailand. </a:t>
            </a:r>
          </a:p>
          <a:p>
            <a:pPr algn="just">
              <a:lnSpc>
                <a:spcPct val="200000"/>
              </a:lnSpc>
            </a:pPr>
            <a:r>
              <a:rPr lang="en-GB" sz="1900" dirty="0">
                <a:cs typeface="Times New Roman" pitchFamily="18" charset="0"/>
              </a:rPr>
              <a:t>Pests, insects, pathogens infect the plants resulting in  decrease in the production to large scale if not controlled within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5B22CC-02FD-4F31-B6FE-024192077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1" y="3429000"/>
            <a:ext cx="5054641" cy="33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35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9EC0E-8563-46D1-8979-18B07E1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7" cy="6393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dirty="0"/>
              <a:t>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4C14E5-2700-4B0D-A612-B62E4A1F0398}"/>
              </a:ext>
            </a:extLst>
          </p:cNvPr>
          <p:cNvSpPr txBox="1"/>
          <p:nvPr/>
        </p:nvSpPr>
        <p:spPr>
          <a:xfrm>
            <a:off x="3784600" y="1066800"/>
            <a:ext cx="4470400" cy="215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IN" sz="1900" b="1" dirty="0">
                <a:cs typeface="Times New Roman" pitchFamily="18" charset="0"/>
              </a:rPr>
              <a:t>To design and develop a system for detection and prevention of major sugarcane diseases.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DAB600-FFF8-4942-88B9-9ABD6452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207" y="1066800"/>
            <a:ext cx="2786113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9EC0E-8563-46D1-8979-18B07E1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7" cy="6393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dirty="0"/>
              <a:t>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F70F257-C3D4-4C50-8099-4DA42471A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471789"/>
              </p:ext>
            </p:extLst>
          </p:nvPr>
        </p:nvGraphicFramePr>
        <p:xfrm>
          <a:off x="3604009" y="732367"/>
          <a:ext cx="5285991" cy="569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90EEC9A-F71F-40D2-BB1E-D0B3AC004D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966091"/>
            <a:ext cx="2404933" cy="2925817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xmlns="" id="{584AD2DF-C35C-42A4-B966-D1313453D135}"/>
              </a:ext>
            </a:extLst>
          </p:cNvPr>
          <p:cNvCxnSpPr>
            <a:cxnSpLocks/>
          </p:cNvCxnSpPr>
          <p:nvPr/>
        </p:nvCxnSpPr>
        <p:spPr>
          <a:xfrm flipV="1">
            <a:off x="8896448" y="4935312"/>
            <a:ext cx="1939067" cy="828000"/>
          </a:xfrm>
          <a:prstGeom prst="bentConnector2">
            <a:avLst/>
          </a:prstGeom>
          <a:ln w="76200" cap="rnd">
            <a:gradFill>
              <a:gsLst>
                <a:gs pos="28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E998D675-50B6-48C1-99D3-F7A80FC78C98}"/>
              </a:ext>
            </a:extLst>
          </p:cNvPr>
          <p:cNvCxnSpPr>
            <a:cxnSpLocks/>
          </p:cNvCxnSpPr>
          <p:nvPr/>
        </p:nvCxnSpPr>
        <p:spPr>
          <a:xfrm flipV="1">
            <a:off x="8993758" y="4808008"/>
            <a:ext cx="2520000" cy="1260000"/>
          </a:xfrm>
          <a:prstGeom prst="bentConnector2">
            <a:avLst/>
          </a:prstGeom>
          <a:ln w="76200" cap="rnd">
            <a:gradFill>
              <a:gsLst>
                <a:gs pos="28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1D3FCF4-F307-4314-BC26-FD23047B5D1D}"/>
              </a:ext>
            </a:extLst>
          </p:cNvPr>
          <p:cNvSpPr txBox="1"/>
          <p:nvPr/>
        </p:nvSpPr>
        <p:spPr>
          <a:xfrm>
            <a:off x="9087617" y="5209309"/>
            <a:ext cx="158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812DF1-1287-42D3-BDAC-5C0F22D2D953}"/>
              </a:ext>
            </a:extLst>
          </p:cNvPr>
          <p:cNvSpPr txBox="1"/>
          <p:nvPr/>
        </p:nvSpPr>
        <p:spPr>
          <a:xfrm>
            <a:off x="9087616" y="6225309"/>
            <a:ext cx="24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20" name="Picture 2" descr="Android 3d Transparent &amp; PNG Clipart Free Download - YWD">
            <a:extLst>
              <a:ext uri="{FF2B5EF4-FFF2-40B4-BE49-F238E27FC236}">
                <a16:creationId xmlns:a16="http://schemas.microsoft.com/office/drawing/2014/main" xmlns="" id="{F300F83D-A101-411C-9C37-3E66447C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53" y="5075778"/>
            <a:ext cx="1648691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78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9EC0E-8563-46D1-8979-18B07E1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7" cy="6393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B29144-5248-41EB-A608-E4584E8B40E9}"/>
              </a:ext>
            </a:extLst>
          </p:cNvPr>
          <p:cNvSpPr txBox="1"/>
          <p:nvPr/>
        </p:nvSpPr>
        <p:spPr>
          <a:xfrm>
            <a:off x="3406392" y="905232"/>
            <a:ext cx="800501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900" b="1" dirty="0"/>
              <a:t>Image Acquisition </a:t>
            </a:r>
            <a:r>
              <a:rPr lang="en-US" sz="1900" dirty="0"/>
              <a:t>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Appropriate datasets are required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900" b="1" dirty="0"/>
              <a:t>Image Augmentation and Preprocessing </a:t>
            </a:r>
            <a:r>
              <a:rPr lang="en-US" sz="1900" dirty="0"/>
              <a:t>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Artificially expand the data-set.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Resize, remove background noise </a:t>
            </a:r>
            <a:r>
              <a:rPr lang="en-US" sz="1900" dirty="0" err="1"/>
              <a:t>etc</a:t>
            </a:r>
            <a:r>
              <a:rPr lang="en-US" sz="1900" dirty="0"/>
              <a:t> from the images.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900" b="1" dirty="0"/>
              <a:t>Pre-Trained Model </a:t>
            </a:r>
            <a:r>
              <a:rPr lang="en-US" sz="1900" dirty="0"/>
              <a:t>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The preprocessed images fed to pre-trained model.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This trained model is then obtained as the saved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04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9EC0E-8563-46D1-8979-18B07E1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7" cy="6393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dirty="0"/>
              <a:t>MPLEMENTATION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B29144-5248-41EB-A608-E4584E8B40E9}"/>
              </a:ext>
            </a:extLst>
          </p:cNvPr>
          <p:cNvSpPr txBox="1"/>
          <p:nvPr/>
        </p:nvSpPr>
        <p:spPr>
          <a:xfrm>
            <a:off x="3406392" y="932502"/>
            <a:ext cx="80050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900" b="1" dirty="0"/>
              <a:t>Tensor Flow Lite Convertor </a:t>
            </a:r>
            <a:r>
              <a:rPr lang="en-US" sz="1900" dirty="0"/>
              <a:t>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 Convert Saved model file to ‘*.</a:t>
            </a:r>
            <a:r>
              <a:rPr lang="en-US" sz="1900" dirty="0" err="1"/>
              <a:t>tflite</a:t>
            </a:r>
            <a:r>
              <a:rPr lang="en-US" sz="1900" dirty="0"/>
              <a:t>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900" b="1" dirty="0"/>
              <a:t>Android Application </a:t>
            </a:r>
            <a:r>
              <a:rPr lang="en-US" sz="1900" dirty="0"/>
              <a:t>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The farmer uploads the image of plant.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Input image is classified by  executing the .</a:t>
            </a:r>
            <a:r>
              <a:rPr lang="en-US" sz="1900" dirty="0" err="1"/>
              <a:t>tflite</a:t>
            </a:r>
            <a:r>
              <a:rPr lang="en-US" sz="1900" dirty="0"/>
              <a:t> file.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Return Mapped output through android app.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303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9EC0E-8563-46D1-8979-18B07E1F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7" cy="6393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dirty="0"/>
              <a:t>ystem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13" name="Picture 2" descr="https://lh5.googleusercontent.com/YTBBKwNYrWtdHZDa2-E_av3BqFthiuwYusHHiWU3f2xo7ePgc8H5dPWTcFbSoxNWVt81vlexRF5vUIH7DbhT1hTTg3y1Sg9cJylBD4hyJPVFS4cDeZjjvKRMMjTYbdopdtAz69k3hvp9Qp9mUw">
            <a:extLst>
              <a:ext uri="{FF2B5EF4-FFF2-40B4-BE49-F238E27FC236}">
                <a16:creationId xmlns:a16="http://schemas.microsoft.com/office/drawing/2014/main" xmlns="" id="{5BC7CA68-6244-40E0-ACA5-93B52869B1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22" y="921150"/>
            <a:ext cx="7100278" cy="554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32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6A3F16E-CC60-4737-8CBB-9568A351D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DABE73-66EA-42B0-AB0A-9FB1C0AD7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4917B9-5D95-4999-9E13-3568EDD42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47999D-6A3B-4894-AB2A-9DC40D1C3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610" y="1128741"/>
            <a:ext cx="7664180" cy="460051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813B4183-1EA2-4F31-B1D6-65B71BAC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2" y="0"/>
            <a:ext cx="8785607" cy="6393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dirty="0"/>
              <a:t>odel summary</a:t>
            </a:r>
          </a:p>
        </p:txBody>
      </p:sp>
    </p:spTree>
    <p:extLst>
      <p:ext uri="{BB962C8B-B14F-4D97-AF65-F5344CB8AC3E}">
        <p14:creationId xmlns:p14="http://schemas.microsoft.com/office/powerpoint/2010/main" val="571898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321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Vapor Trail</vt:lpstr>
      <vt:lpstr>PowerPoint Presentation</vt:lpstr>
      <vt:lpstr>Abstract</vt:lpstr>
      <vt:lpstr>INTRODUCTION</vt:lpstr>
      <vt:lpstr>PROBLEM STATEMENT</vt:lpstr>
      <vt:lpstr>Methodology</vt:lpstr>
      <vt:lpstr>Implementation</vt:lpstr>
      <vt:lpstr>IMPLEMENTATION</vt:lpstr>
      <vt:lpstr>System architecture</vt:lpstr>
      <vt:lpstr>Model summary</vt:lpstr>
      <vt:lpstr>Model training</vt:lpstr>
      <vt:lpstr>Sequence diagram</vt:lpstr>
      <vt:lpstr>Test cases</vt:lpstr>
      <vt:lpstr>Android output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Divij Nagendra</dc:creator>
  <cp:lastModifiedBy>PlayGOD</cp:lastModifiedBy>
  <cp:revision>71</cp:revision>
  <dcterms:created xsi:type="dcterms:W3CDTF">2020-03-11T11:05:09Z</dcterms:created>
  <dcterms:modified xsi:type="dcterms:W3CDTF">2020-05-27T06:42:04Z</dcterms:modified>
</cp:coreProperties>
</file>